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e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312" r:id="rId2"/>
    <p:sldId id="273" r:id="rId3"/>
    <p:sldId id="275" r:id="rId4"/>
    <p:sldId id="278" r:id="rId5"/>
    <p:sldId id="279" r:id="rId6"/>
    <p:sldId id="272" r:id="rId7"/>
    <p:sldId id="318" r:id="rId8"/>
    <p:sldId id="281" r:id="rId9"/>
    <p:sldId id="313" r:id="rId10"/>
    <p:sldId id="314" r:id="rId11"/>
    <p:sldId id="317" r:id="rId12"/>
    <p:sldId id="316" r:id="rId13"/>
    <p:sldId id="271" r:id="rId14"/>
    <p:sldId id="266" r:id="rId15"/>
    <p:sldId id="267" r:id="rId16"/>
    <p:sldId id="268" r:id="rId17"/>
    <p:sldId id="262" r:id="rId18"/>
    <p:sldId id="264" r:id="rId19"/>
    <p:sldId id="260" r:id="rId20"/>
    <p:sldId id="269" r:id="rId21"/>
    <p:sldId id="257" r:id="rId22"/>
    <p:sldId id="295" r:id="rId23"/>
    <p:sldId id="299" r:id="rId24"/>
    <p:sldId id="310" r:id="rId25"/>
    <p:sldId id="301" r:id="rId26"/>
    <p:sldId id="302" r:id="rId27"/>
    <p:sldId id="311" r:id="rId28"/>
    <p:sldId id="304" r:id="rId29"/>
    <p:sldId id="305" r:id="rId30"/>
    <p:sldId id="306" r:id="rId31"/>
    <p:sldId id="307" r:id="rId32"/>
    <p:sldId id="308" r:id="rId33"/>
    <p:sldId id="296" r:id="rId34"/>
    <p:sldId id="298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309" r:id="rId46"/>
    <p:sldId id="297" r:id="rId47"/>
    <p:sldId id="28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6E43"/>
    <a:srgbClr val="D07547"/>
    <a:srgbClr val="528E6D"/>
    <a:srgbClr val="5EA983"/>
    <a:srgbClr val="236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06" autoAdjust="0"/>
  </p:normalViewPr>
  <p:slideViewPr>
    <p:cSldViewPr snapToGrid="0" snapToObjects="1">
      <p:cViewPr>
        <p:scale>
          <a:sx n="75" d="100"/>
          <a:sy n="75" d="100"/>
        </p:scale>
        <p:origin x="-1552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24944-8B60-354F-A866-270B86FD670A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FE6AD-7098-4B40-ACEB-64A332CD0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temteachingtools.org/brief/28" TargetMode="External"/><Relationship Id="rId4" Type="http://schemas.openxmlformats.org/officeDocument/2006/relationships/hyperlink" Target="http://www.nextgenscience.org/sites/default/files/Using%20Phenomena%20in%20NGSS.pdf" TargetMode="External"/><Relationship Id="rId5" Type="http://schemas.openxmlformats.org/officeDocument/2006/relationships/hyperlink" Target="http://static.nsta.org/ngss/docs/Criteria%20for%20Evaluating%20a%20Phenomenon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temteachingtools.org/brief/28" TargetMode="External"/><Relationship Id="rId4" Type="http://schemas.openxmlformats.org/officeDocument/2006/relationships/hyperlink" Target="http://www.nextgenscience.org/sites/default/files/Using%20Phenomena%20in%20NGSS.pdf" TargetMode="External"/><Relationship Id="rId5" Type="http://schemas.openxmlformats.org/officeDocument/2006/relationships/hyperlink" Target="http://static.nsta.org/ngss/docs/Criteria%20for%20Evaluating%20a%20Phenomenon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temteachingtools.org/brief/28" TargetMode="External"/><Relationship Id="rId4" Type="http://schemas.openxmlformats.org/officeDocument/2006/relationships/hyperlink" Target="http://www.nextgenscience.org/sites/default/files/Using%20Phenomena%20in%20NGSS.pdf" TargetMode="External"/><Relationship Id="rId5" Type="http://schemas.openxmlformats.org/officeDocument/2006/relationships/hyperlink" Target="http://static.nsta.org/ngss/docs/Criteria%20for%20Evaluating%20a%20Phenomenon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47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Infographics</a:t>
            </a:r>
            <a:r>
              <a:rPr lang="en-US" dirty="0" smtClean="0"/>
              <a:t> – one pagers that show in</a:t>
            </a:r>
            <a:r>
              <a:rPr lang="en-US" baseline="0" dirty="0" smtClean="0"/>
              <a:t> 4-5 steps a quick start to using a data resource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18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Advanced features</a:t>
            </a:r>
            <a:r>
              <a:rPr lang="en-US" baseline="0" dirty="0" smtClean="0"/>
              <a:t> – Change Matters – Landsat viewer</a:t>
            </a:r>
            <a:r>
              <a:rPr lang="is-IS" baseline="0" dirty="0" smtClean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 R., and Phillip Bell. "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Qualities of a Good Anchor Phenomenon for a Coherent Sequence of Science Lessons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StemTeachingTools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NSF, Mar. 2016. Web. 05 Oct. 2016. </a:t>
            </a:r>
            <a:endParaRPr lang="en-US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Using Phenomena in NGSS-Designed Lessons and Units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(2016): 1-3. 2016. Web. 1 Dec. 2016.</a:t>
            </a:r>
            <a:endParaRPr lang="en-US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Criteria for Evaluationg Phenomena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(2016):1. 2016. Web. 1 Dec. 2016.</a:t>
            </a:r>
            <a:endParaRPr lang="en-US" dirty="0" smtClean="0">
              <a:effectLst/>
            </a:endParaRPr>
          </a:p>
          <a:p>
            <a:endParaRPr lang="en-US" dirty="0" smtClean="0"/>
          </a:p>
          <a:p>
            <a:r>
              <a:rPr lang="en-US" dirty="0" smtClean="0"/>
              <a:t>Cassie </a:t>
            </a:r>
            <a:r>
              <a:rPr lang="mr-IN" dirty="0" smtClean="0"/>
              <a:t>–</a:t>
            </a:r>
            <a:r>
              <a:rPr lang="en-US" dirty="0" smtClean="0"/>
              <a:t> discuss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2E176-FD8F-F449-B2DC-6DF4188F05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825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 R., and Phillip Bell. "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Qualities of a Good Anchor Phenomenon for a Coherent Sequence of Science Lessons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StemTeachingTools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NSF, Mar. 2016. Web. 05 Oct. 2016. </a:t>
            </a:r>
            <a:endParaRPr lang="en-US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Using Phenomena in NGSS-Designed Lessons and Units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(2016): 1-3. 2016. Web. 1 Dec. 2016.</a:t>
            </a:r>
            <a:endParaRPr lang="en-US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Criteria for Evaluationg Phenomena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(2016):1. 2016. Web. 1 Dec. 2016.</a:t>
            </a:r>
            <a:endParaRPr lang="en-US" dirty="0" smtClean="0">
              <a:effectLst/>
            </a:endParaRPr>
          </a:p>
          <a:p>
            <a:r>
              <a:rPr lang="en-US" dirty="0" smtClean="0"/>
              <a:t>https://</a:t>
            </a:r>
            <a:r>
              <a:rPr lang="en-US" dirty="0" err="1" smtClean="0"/>
              <a:t>sites.google.com</a:t>
            </a:r>
            <a:r>
              <a:rPr lang="en-US" dirty="0" smtClean="0"/>
              <a:t>/site/</a:t>
            </a:r>
            <a:r>
              <a:rPr lang="en-US" dirty="0" err="1" smtClean="0"/>
              <a:t>sciencephenomena</a:t>
            </a:r>
            <a:r>
              <a:rPr lang="en-US" smtClean="0"/>
              <a:t>/criteria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2E176-FD8F-F449-B2DC-6DF4188F05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825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 R., and Phillip Bell. "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Qualities of a Good Anchor Phenomenon for a Coherent Sequence of Science Lessons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StemTeachingTools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NSF, Mar. 2016. Web. 05 Oct. 2016. </a:t>
            </a:r>
            <a:endParaRPr lang="en-US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Using Phenomena in NGSS-Designed Lessons and Units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(2016): 1-3. 2016. Web. 1 Dec. 2016.</a:t>
            </a:r>
            <a:endParaRPr lang="en-US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Criteria for Evaluationg Phenomena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(2016):1. 2016. Web. 1 Dec. 2016.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2E176-FD8F-F449-B2DC-6DF4188F05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825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Urban</a:t>
            </a:r>
            <a:r>
              <a:rPr lang="en-US" baseline="0" dirty="0" smtClean="0"/>
              <a:t> Heat Island. What features can you see and identify. Why is this a heat island?</a:t>
            </a:r>
          </a:p>
          <a:p>
            <a:endParaRPr lang="en-US" baseline="0" dirty="0" smtClean="0"/>
          </a:p>
          <a:p>
            <a:r>
              <a:rPr lang="en-US" dirty="0" smtClean="0"/>
              <a:t>Discuss the key features: color red = vegetation</a:t>
            </a:r>
            <a:r>
              <a:rPr lang="en-US" baseline="0" dirty="0" smtClean="0"/>
              <a:t> and gray = urban buildings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Urban areas with high concentrations of buildings, roads and other artificial surfaces retain heat, creating urban heat islands.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Satellite data reveal that urban heat islands increase surface temperatures compared to rural surroundings.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50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Urban areas with high concentrations of buildings, roads and other artificial surfaces retain heat, creating urban heat islands.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Satellite data reveal that urban heat islands increase surface temperatures compared to rural surroundings.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animation of Atlanta shows how cities retain heat from day to night. (Credit: NASA/Goddard Space Flight Center Scientific Visualization Studio) DISCUSS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6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discussion on the </a:t>
            </a:r>
            <a:r>
              <a:rPr lang="en-US" dirty="0" err="1" smtClean="0"/>
              <a:t>phenemena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22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Think of the closest large large city to you.</a:t>
            </a:r>
            <a:r>
              <a:rPr lang="en-US" baseline="0" dirty="0" smtClean="0"/>
              <a:t> What do you know about this city? Population, parks, buildings, event centers, 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Using the Quick Start Guide, what data examples would you use to begin your investigation of ‘Urban Heat Islands’?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50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Urban</a:t>
            </a:r>
            <a:r>
              <a:rPr lang="en-US" baseline="0" dirty="0" smtClean="0"/>
              <a:t> Heat Islands has a connection to the NASA topics and their associated ‘phenomena’ using the Quick Start Guide.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5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Backside:</a:t>
            </a:r>
            <a:r>
              <a:rPr lang="en-US" baseline="0" dirty="0" smtClean="0"/>
              <a:t> info on what’s in the kit.  Two things in particular:  1) NASA Wavelength logo – NASA digital library for Educators of all levels (Earth &amp; Space science).where you see this; and 2) a General framework for designing student centered investigations – at the center – natural phenomena that drives students questions, that they can investigate with NASA and other data sources, and use that data as evidence to support their explanations of science concepts.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0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55E42-F90C-8547-86D9-A54B792730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Following</a:t>
            </a:r>
            <a:r>
              <a:rPr lang="en-US" baseline="0" dirty="0" smtClean="0"/>
              <a:t> those steps brings us to this data set . . . One key item to remember will be the Update Plot button </a:t>
            </a:r>
            <a:r>
              <a:rPr lang="en-US" baseline="0" dirty="0" smtClean="0">
                <a:sym typeface="Wingdings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55E42-F90C-8547-86D9-A54B792730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04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Bit.ly</a:t>
            </a:r>
            <a:r>
              <a:rPr lang="en-US" dirty="0" smtClean="0"/>
              <a:t> </a:t>
            </a:r>
            <a:r>
              <a:rPr lang="en-US" smtClean="0"/>
              <a:t>link</a:t>
            </a:r>
            <a:r>
              <a:rPr lang="en-US" baseline="0" smtClean="0"/>
              <a:t> instead?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6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NPR video on green roof-top</a:t>
            </a:r>
            <a:r>
              <a:rPr lang="en-US" baseline="0" dirty="0" smtClean="0"/>
              <a:t> gardens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7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Samplers, with electronic versions on Wavelength (NASA digital library of Earth and Space</a:t>
            </a:r>
            <a:r>
              <a:rPr lang="en-US" baseline="0" dirty="0" smtClean="0"/>
              <a:t> science education resources. R</a:t>
            </a:r>
            <a:r>
              <a:rPr lang="en-US" dirty="0" smtClean="0"/>
              <a:t>egister for free account can make your</a:t>
            </a:r>
            <a:r>
              <a:rPr lang="en-US" baseline="0" dirty="0" smtClean="0"/>
              <a:t> own copy of this list.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Middle school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0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0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9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1st column are examples of data (e.g.,</a:t>
            </a:r>
            <a:r>
              <a:rPr lang="en-US" baseline="0" dirty="0" smtClean="0"/>
              <a:t> aerosols, black marble/Earth at night, land surface temperature, land cover, precipitation, climate, etc.)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column identifies examples of natural phenomena that can be investigate in order to understand and explain k-12 science content (at end of column is NGSS topic code)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9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an online, interactive version of this PDF – go to k12datapaths.strategies.org.  IMPORTANT – need to download the PDF to use most of the interactive features</a:t>
            </a:r>
          </a:p>
          <a:p>
            <a:endParaRPr lang="en-US" dirty="0" smtClean="0"/>
          </a:p>
          <a:p>
            <a:r>
              <a:rPr lang="en-US" dirty="0" smtClean="0"/>
              <a:t>Clicking the red button on the interactive PDF – at the top of the table – “Explore Interactive Features” toggles</a:t>
            </a:r>
            <a:r>
              <a:rPr lang="en-US" baseline="0" dirty="0" smtClean="0"/>
              <a:t> back and forth between this version an version with callouts explaining what the interactive features 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36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– click on URLs at the top of each column to go to the online data source. There are 7 in this table (color coded by relative difficulty/learning curve)</a:t>
            </a:r>
          </a:p>
          <a:p>
            <a:r>
              <a:rPr lang="en-US" baseline="0" dirty="0" smtClean="0"/>
              <a:t>2 – click on  data examples in first column to go to a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sheet with additional background resources on topics</a:t>
            </a:r>
          </a:p>
          <a:p>
            <a:r>
              <a:rPr lang="en-US" baseline="0" dirty="0" smtClean="0"/>
              <a:t>3 – </a:t>
            </a:r>
            <a:r>
              <a:rPr lang="en-US" baseline="0" dirty="0" err="1" smtClean="0"/>
              <a:t>Mouseover</a:t>
            </a:r>
            <a:r>
              <a:rPr lang="en-US" baseline="0" dirty="0" smtClean="0"/>
              <a:t> text for NGSS code</a:t>
            </a:r>
          </a:p>
          <a:p>
            <a:r>
              <a:rPr lang="en-US" baseline="0" dirty="0" smtClean="0"/>
              <a:t>4 – Click on bullets to go to data resources for the topics</a:t>
            </a:r>
          </a:p>
          <a:p>
            <a:r>
              <a:rPr lang="en-US" baseline="0" dirty="0" smtClean="0"/>
              <a:t>5 – Intermediate, Beginning and Advanced – relative level of difficulty/learning curve to get started.  These link to one-page </a:t>
            </a:r>
            <a:r>
              <a:rPr lang="en-US" baseline="0" dirty="0" err="1" smtClean="0"/>
              <a:t>infographics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E6AD-7098-4B40-ACEB-64A332CD0C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2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163419"/>
            <a:ext cx="8915400" cy="1030381"/>
          </a:xfrm>
        </p:spPr>
        <p:txBody>
          <a:bodyPr lIns="27432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" y="1396254"/>
            <a:ext cx="89154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8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6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1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6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6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2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27432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24" y="1524001"/>
            <a:ext cx="8842376" cy="386602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1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4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5" y="2595564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4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5" y="2017714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5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6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5" y="2904566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6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5" y="2904566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6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5" y="2904566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5" y="2590801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5" y="1882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700" y="182880"/>
            <a:ext cx="8890000" cy="1073056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719263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5607" y="6483351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 defTabSz="914400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stemteachingtools.org/brief/28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stemteachingtools.org/brief/28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stemteachingtools.org/brief/28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eg"/><Relationship Id="rId4" Type="http://schemas.openxmlformats.org/officeDocument/2006/relationships/video" Target="../media/media2.m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ynasadata.larc.nasa.gov" TargetMode="External"/><Relationship Id="rId3" Type="http://schemas.openxmlformats.org/officeDocument/2006/relationships/hyperlink" Target="https://mynasadata.larc.nasa.gov/EarthSystemLAS/UI.v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s.globe.gov/GLOBE" TargetMode="External"/><Relationship Id="rId3" Type="http://schemas.openxmlformats.org/officeDocument/2006/relationships/hyperlink" Target="https://earthdata.nasa.gov/labs/worldview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rthdata.nasa.gov/labs/worldview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s.globe.gov/GLOBE/" TargetMode="External"/><Relationship Id="rId3" Type="http://schemas.openxmlformats.org/officeDocument/2006/relationships/hyperlink" Target="https://worldview.earthdata.nasa.go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rthdata.nasa.gov/labs/worldview/" TargetMode="External"/><Relationship Id="rId3" Type="http://schemas.openxmlformats.org/officeDocument/2006/relationships/hyperlink" Target="https://nsidc.org/data/SPL3SMP/versions/3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facebook.com/NPR/videos/1015584537191175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8731" y="0"/>
            <a:ext cx="8482263" cy="6858000"/>
            <a:chOff x="330200" y="0"/>
            <a:chExt cx="8482263" cy="6858000"/>
          </a:xfrm>
        </p:grpSpPr>
        <p:pic>
          <p:nvPicPr>
            <p:cNvPr id="5" name="Picture 4" descr="Sleeve_IGES_ESW2017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" y="0"/>
              <a:ext cx="8482263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09600" y="508000"/>
              <a:ext cx="1930400" cy="2370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027" y="327630"/>
            <a:ext cx="70036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Educator Toolkit: Data and Resources for Student Research and Investigations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  <a:cs typeface="Arial Narrow"/>
              </a:rPr>
              <a:t>Theresa Schwerin, IGES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  <a:cs typeface="Arial Narrow"/>
              </a:rPr>
              <a:t>Cassie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 Narrow"/>
              </a:rPr>
              <a:t>Soeffing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 Narrow"/>
              </a:rPr>
              <a:t>, IGES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  <a:cs typeface="Arial Narrow"/>
              </a:rPr>
              <a:t>Tina Harte, NASA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 Narrow"/>
              </a:rPr>
              <a:t>LaRC</a:t>
            </a:r>
            <a:endParaRPr lang="en-US" sz="2400" dirty="0" smtClean="0">
              <a:solidFill>
                <a:schemeClr val="bg1"/>
              </a:solidFill>
              <a:latin typeface="+mj-lt"/>
              <a:cs typeface="Arial Narrow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+mj-lt"/>
                <a:cs typeface="Arial Narrow"/>
              </a:rPr>
              <a:t>Brian Campbell, NASA GSFC/WFF</a:t>
            </a:r>
            <a:endParaRPr lang="en-US" sz="2400" dirty="0">
              <a:solidFill>
                <a:schemeClr val="bg1"/>
              </a:solidFill>
              <a:latin typeface="+mj-lt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96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256" y="274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Infographic 9pg-July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256" y="274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Infographic 9pg-July2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256" y="274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Infographic 9pg-July2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616"/>
            <a:ext cx="7886700" cy="7191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+mn-lt"/>
              </a:rPr>
              <a:t>Questions</a:t>
            </a:r>
            <a:endParaRPr lang="en-US" sz="4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0824"/>
            <a:ext cx="8832856" cy="941376"/>
          </a:xfrm>
        </p:spPr>
        <p:txBody>
          <a:bodyPr lIns="274320"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Phenomena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730" y="1557292"/>
            <a:ext cx="8657527" cy="291310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00" dirty="0" smtClean="0"/>
              <a:t>Qualities of a Good Anchor Phenomenon for a Sequence of Science Lessons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Instructional sequences are more coherent when students </a:t>
            </a:r>
            <a:r>
              <a:rPr lang="en-US" sz="2600" u="sng" dirty="0" smtClean="0">
                <a:solidFill>
                  <a:schemeClr val="tx1"/>
                </a:solidFill>
              </a:rPr>
              <a:t>investigate compelling natural phenomena </a:t>
            </a:r>
            <a:r>
              <a:rPr lang="en-US" sz="2600" dirty="0" smtClean="0">
                <a:solidFill>
                  <a:srgbClr val="000000"/>
                </a:solidFill>
              </a:rPr>
              <a:t>(in science) or work on meaningful design problems (in engineering) by engaging in the science and engineering practices. </a:t>
            </a:r>
            <a:r>
              <a:rPr lang="en-US" sz="2600" dirty="0">
                <a:solidFill>
                  <a:srgbClr val="000000"/>
                </a:solidFill>
              </a:rPr>
              <a:t>T</a:t>
            </a:r>
            <a:r>
              <a:rPr lang="en-US" sz="2600" dirty="0" smtClean="0">
                <a:solidFill>
                  <a:srgbClr val="000000"/>
                </a:solidFill>
              </a:rPr>
              <a:t>hese phenomena and design problems are referred to as ‘anchors.’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289492"/>
            <a:ext cx="883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100" dirty="0" err="1">
                <a:solidFill>
                  <a:prstClr val="black"/>
                </a:solidFill>
                <a:latin typeface="Century Gothic"/>
              </a:rPr>
              <a:t>Penuel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, William R., and Phillip Bell. "</a:t>
            </a:r>
            <a:r>
              <a:rPr lang="en-US" sz="1100" u="sng" dirty="0">
                <a:solidFill>
                  <a:prstClr val="black"/>
                </a:solidFill>
                <a:latin typeface="Century Gothic"/>
                <a:hlinkClick r:id="rId3"/>
              </a:rPr>
              <a:t>Qualities of a Good Anchor Phenomenon for a Coherent Sequence of Science Lessons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: </a:t>
            </a:r>
            <a:r>
              <a:rPr lang="en-US" sz="1100" dirty="0" err="1">
                <a:solidFill>
                  <a:prstClr val="black"/>
                </a:solidFill>
                <a:latin typeface="Century Gothic"/>
              </a:rPr>
              <a:t>StemTeachingTools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." NSF, Mar. 2016. Web. 05 Oct. 2016. </a:t>
            </a:r>
          </a:p>
          <a:p>
            <a:pPr defTabSz="914400"/>
            <a:endParaRPr lang="en-US" dirty="0">
              <a:solidFill>
                <a:prstClr val="white">
                  <a:lumMod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143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66" y="150824"/>
            <a:ext cx="8831991" cy="941376"/>
          </a:xfrm>
        </p:spPr>
        <p:txBody>
          <a:bodyPr lIns="274320"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Phenomena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67" y="1184762"/>
            <a:ext cx="8831989" cy="50191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Qualities of a Good Anchor Phenomenon for a Sequence of Science Lessons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dirty="0" smtClean="0">
                <a:solidFill>
                  <a:schemeClr val="tx1"/>
                </a:solidFill>
              </a:rPr>
              <a:t>A </a:t>
            </a:r>
            <a:r>
              <a:rPr lang="en-US" sz="1700" dirty="0">
                <a:solidFill>
                  <a:schemeClr val="tx1"/>
                </a:solidFill>
              </a:rPr>
              <a:t>good anchor </a:t>
            </a:r>
            <a:r>
              <a:rPr lang="mr-IN" sz="1700" dirty="0" smtClean="0">
                <a:solidFill>
                  <a:schemeClr val="tx1"/>
                </a:solidFill>
              </a:rPr>
              <a:t>…</a:t>
            </a:r>
            <a:endParaRPr lang="en-US" sz="17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u="sng" dirty="0" smtClean="0">
                <a:solidFill>
                  <a:schemeClr val="tx1"/>
                </a:solidFill>
              </a:rPr>
              <a:t>builds upon </a:t>
            </a:r>
            <a:r>
              <a:rPr lang="en-US" sz="1700" dirty="0" smtClean="0">
                <a:solidFill>
                  <a:schemeClr val="tx1"/>
                </a:solidFill>
              </a:rPr>
              <a:t>everyday or family </a:t>
            </a:r>
            <a:r>
              <a:rPr lang="en-US" sz="1700" u="sng" dirty="0" smtClean="0">
                <a:solidFill>
                  <a:schemeClr val="tx1"/>
                </a:solidFill>
              </a:rPr>
              <a:t>experiences</a:t>
            </a:r>
            <a:r>
              <a:rPr lang="en-US" sz="1700" dirty="0" smtClean="0">
                <a:solidFill>
                  <a:schemeClr val="tx1"/>
                </a:solidFill>
              </a:rPr>
              <a:t>: who students are, what they do, where they came from. It is important that it is compelling to students from non-dominant communities (e.g. English language learners, students from cultural groups underrepresented in STEM,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u="sng" dirty="0" smtClean="0">
                <a:solidFill>
                  <a:schemeClr val="tx1"/>
                </a:solidFill>
              </a:rPr>
              <a:t>requires students to develop understanding of and apply</a:t>
            </a:r>
            <a:r>
              <a:rPr lang="en-US" sz="1700" dirty="0" smtClean="0">
                <a:solidFill>
                  <a:schemeClr val="tx1"/>
                </a:solidFill>
              </a:rPr>
              <a:t> multiple NGSS performance expectations while engaging in </a:t>
            </a:r>
            <a:r>
              <a:rPr lang="en-US" sz="1700" u="sng" dirty="0" smtClean="0">
                <a:solidFill>
                  <a:schemeClr val="tx1"/>
                </a:solidFill>
              </a:rPr>
              <a:t>acts of reading, writing, communication, and mathematics</a:t>
            </a:r>
            <a:r>
              <a:rPr lang="en-US" sz="170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i="1" dirty="0" smtClean="0">
                <a:solidFill>
                  <a:schemeClr val="tx1"/>
                </a:solidFill>
              </a:rPr>
              <a:t>is too complex for students to explain or design a solution for or after a single lesson.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700" i="1" dirty="0" smtClean="0">
                <a:solidFill>
                  <a:schemeClr val="tx1"/>
                </a:solidFill>
              </a:rPr>
              <a:t>The explanation is just beyond the reach of what students can figure out without instruction.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700" i="1" dirty="0" smtClean="0">
                <a:solidFill>
                  <a:schemeClr val="tx1"/>
                </a:solidFill>
              </a:rPr>
              <a:t>Searching online will not yield a quick answer for students to copy.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267" y="6276793"/>
            <a:ext cx="8831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100" dirty="0" err="1">
                <a:solidFill>
                  <a:prstClr val="black"/>
                </a:solidFill>
                <a:latin typeface="Century Gothic"/>
              </a:rPr>
              <a:t>Penuel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, William R., and Phillip Bell. "</a:t>
            </a:r>
            <a:r>
              <a:rPr lang="en-US" sz="1100" u="sng" dirty="0">
                <a:solidFill>
                  <a:prstClr val="black"/>
                </a:solidFill>
                <a:latin typeface="Century Gothic"/>
                <a:hlinkClick r:id="rId3"/>
              </a:rPr>
              <a:t>Qualities of a Good Anchor Phenomenon for a Coherent Sequence of Science Lessons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: </a:t>
            </a:r>
            <a:r>
              <a:rPr lang="en-US" sz="1100" dirty="0" err="1">
                <a:solidFill>
                  <a:prstClr val="black"/>
                </a:solidFill>
                <a:latin typeface="Century Gothic"/>
              </a:rPr>
              <a:t>StemTeachingTools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." NSF, Mar. 2016. Web. 05 Oct. 2016. </a:t>
            </a:r>
          </a:p>
          <a:p>
            <a:pPr defTabSz="914400"/>
            <a:endParaRPr lang="en-US" dirty="0">
              <a:solidFill>
                <a:prstClr val="white">
                  <a:lumMod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1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65" y="150825"/>
            <a:ext cx="8851035" cy="992176"/>
          </a:xfrm>
        </p:spPr>
        <p:txBody>
          <a:bodyPr lIns="274320"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+mn-lt"/>
              </a:rPr>
              <a:t>Phenomena</a:t>
            </a:r>
            <a:endParaRPr lang="en-US" sz="4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67" y="1270000"/>
            <a:ext cx="8504259" cy="48831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800" dirty="0" smtClean="0"/>
              <a:t>Qualities of a Good Anchor Phenomenon for a Sequence of Science Lessons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 good anchor 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is observable to students. Observable can be with the aid of demonstrations, video presentations, scientific procedures (e.g. in the lab) or technological tools and devices to see things at a very large and very small scales or to surface patterns in data.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an be a case study (pine beetle infestation, building a solution to a problem) or something that is puzzling (why isn’t rainwater salty?) or a wonderment (how did the solar system form?).</a:t>
            </a: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Has relevant data, images, and text to engage students in the range of ideas students need to understand. It should allow them to use a broad sequence of science and engineering practices to learn science through first-hand or second-hand investigations.</a:t>
            </a: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Has an audience or stakeholder community that cares about the findings or products.*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267" y="6276793"/>
            <a:ext cx="8831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*</a:t>
            </a:r>
            <a:r>
              <a:rPr lang="en-US" sz="1100" dirty="0" err="1" smtClean="0">
                <a:solidFill>
                  <a:prstClr val="black"/>
                </a:solidFill>
                <a:latin typeface="Century Gothic"/>
              </a:rPr>
              <a:t>Penuel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, William R., and Phillip Bell. "</a:t>
            </a:r>
            <a:r>
              <a:rPr lang="en-US" sz="1100" u="sng" dirty="0">
                <a:solidFill>
                  <a:prstClr val="black"/>
                </a:solidFill>
                <a:latin typeface="Century Gothic"/>
                <a:hlinkClick r:id="rId3"/>
              </a:rPr>
              <a:t>Qualities of a Good Anchor Phenomenon for a Coherent Sequence of Science Lessons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: </a:t>
            </a:r>
            <a:r>
              <a:rPr lang="en-US" sz="1100" dirty="0" err="1">
                <a:solidFill>
                  <a:prstClr val="black"/>
                </a:solidFill>
                <a:latin typeface="Century Gothic"/>
              </a:rPr>
              <a:t>StemTeachingTools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." NSF, Mar. 2016. Web. 05 Oct. 2016. </a:t>
            </a:r>
          </a:p>
          <a:p>
            <a:pPr defTabSz="914400"/>
            <a:endParaRPr lang="en-US" dirty="0">
              <a:solidFill>
                <a:prstClr val="white">
                  <a:lumMod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81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Heat Islands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98817" y="1417638"/>
            <a:ext cx="7347273" cy="4784666"/>
            <a:chOff x="1625600" y="2610556"/>
            <a:chExt cx="5712178" cy="40805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600" y="2610556"/>
              <a:ext cx="5712178" cy="355345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92501" y="6321778"/>
              <a:ext cx="2046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Atlanta, Georgia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NASA/Goddard Space Flight Center Scientific Visualization Studio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29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94"/>
            <a:ext cx="8229600" cy="926546"/>
          </a:xfrm>
        </p:spPr>
        <p:txBody>
          <a:bodyPr/>
          <a:lstStyle/>
          <a:p>
            <a:r>
              <a:rPr lang="en-US" dirty="0" smtClean="0"/>
              <a:t>Atlanta, GA -- Phenomena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7200" y="1172323"/>
            <a:ext cx="4064000" cy="3485736"/>
            <a:chOff x="4572000" y="1201184"/>
            <a:chExt cx="4064000" cy="3485736"/>
          </a:xfrm>
        </p:grpSpPr>
        <p:pic>
          <p:nvPicPr>
            <p:cNvPr id="5" name="Atlanta_Thermal_Day.mpeg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4572000" y="1201184"/>
              <a:ext cx="4064000" cy="304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543" y="4317588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Daytime Thermal color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91274" y="1172323"/>
            <a:ext cx="4064000" cy="3520324"/>
            <a:chOff x="4791274" y="1172323"/>
            <a:chExt cx="4064000" cy="3520324"/>
          </a:xfrm>
        </p:grpSpPr>
        <p:pic>
          <p:nvPicPr>
            <p:cNvPr id="3" name="Atlanta_Thermal_Night.mpeg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4791274" y="1172323"/>
              <a:ext cx="4064000" cy="304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flipH="1">
              <a:off x="5429714" y="4323315"/>
              <a:ext cx="296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Nighttime Thermal color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NASA/Goddard Space Flight Center Scientific Visualization Studio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0500" y="4919133"/>
            <a:ext cx="36703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What do we know about </a:t>
            </a:r>
            <a:br>
              <a:rPr lang="en-US" dirty="0" smtClean="0"/>
            </a:br>
            <a:r>
              <a:rPr lang="en-US" dirty="0" smtClean="0"/>
              <a:t>Urban Heat Islands?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Urban growth-heat islands</a:t>
            </a:r>
            <a:r>
              <a:rPr lang="en-US" dirty="0"/>
              <a:t> is </a:t>
            </a:r>
            <a:r>
              <a:rPr lang="en-US" dirty="0" smtClean="0"/>
              <a:t>an </a:t>
            </a:r>
            <a:r>
              <a:rPr lang="en-US" dirty="0"/>
              <a:t>example of human interactions with the planet’s natural systems and process. </a:t>
            </a:r>
            <a:endParaRPr lang="en-US" dirty="0" smtClean="0"/>
          </a:p>
          <a:p>
            <a:r>
              <a:rPr lang="en-US" dirty="0" smtClean="0"/>
              <a:t>Heat </a:t>
            </a:r>
            <a:r>
              <a:rPr lang="en-US" dirty="0"/>
              <a:t>islands are areas significantly warmer than the surrounding rural areas due to human activities. </a:t>
            </a:r>
            <a:endParaRPr lang="en-US" dirty="0" smtClean="0"/>
          </a:p>
          <a:p>
            <a:r>
              <a:rPr lang="en-US" dirty="0" smtClean="0"/>
              <a:t>Human </a:t>
            </a:r>
            <a:r>
              <a:rPr lang="en-US" dirty="0"/>
              <a:t>activities include building roads and buildings replacing areas that were once open land with vegetation.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eeve_IGES_ESW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-6846"/>
            <a:ext cx="8490730" cy="68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Detecting </a:t>
            </a:r>
            <a:r>
              <a:rPr lang="en-US" dirty="0" smtClean="0"/>
              <a:t>Urban Heat Islands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067" y="1710267"/>
            <a:ext cx="80094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Think of the closest large large city to you. 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What </a:t>
            </a:r>
            <a:r>
              <a:rPr lang="en-US" dirty="0"/>
              <a:t>do you know about this city? </a:t>
            </a:r>
            <a:r>
              <a:rPr lang="en-US" dirty="0" smtClean="0"/>
              <a:t>Talk amongst yourselves</a:t>
            </a:r>
            <a:r>
              <a:rPr lang="mr-IN" dirty="0" smtClean="0"/>
              <a:t>…</a:t>
            </a:r>
            <a:r>
              <a:rPr lang="en-US" dirty="0" smtClean="0"/>
              <a:t>..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Population</a:t>
            </a:r>
            <a:r>
              <a:rPr lang="en-US" dirty="0"/>
              <a:t>,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parks</a:t>
            </a:r>
            <a:r>
              <a:rPr lang="en-US" dirty="0"/>
              <a:t>,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buildings,</a:t>
            </a:r>
          </a:p>
          <a:p>
            <a:pPr lvl="1">
              <a:defRPr/>
            </a:pPr>
            <a:r>
              <a:rPr lang="en-US" dirty="0" smtClean="0"/>
              <a:t>event </a:t>
            </a:r>
            <a:r>
              <a:rPr lang="en-US" dirty="0"/>
              <a:t>centers,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067" y="4318000"/>
            <a:ext cx="7755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Using the Quick Start Guide, what data examples would you use to begin your investigation of ‘Urban Heat Islands’?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rban He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406400"/>
            <a:ext cx="9034272" cy="60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616"/>
            <a:ext cx="7886700" cy="7191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+mn-lt"/>
              </a:rPr>
              <a:t>Questions</a:t>
            </a:r>
            <a:endParaRPr lang="en-US" sz="4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446106"/>
            <a:ext cx="64148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mynasadata.larc.nasa.gov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Earth System Data Explorer: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hlinkClick r:id="rId3"/>
              </a:rPr>
              <a:t>https://mynasadata.larc.nasa.gov/EarthSystemLAS/</a:t>
            </a:r>
            <a:r>
              <a:rPr lang="en-US" sz="1600" dirty="0" smtClean="0">
                <a:hlinkClick r:id="rId3"/>
              </a:rPr>
              <a:t>UI.vm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92100" y="1197914"/>
            <a:ext cx="64148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Looking at variables associated with the phenomena of </a:t>
            </a:r>
            <a:r>
              <a:rPr lang="en-US" b="1" dirty="0" smtClean="0">
                <a:solidFill>
                  <a:srgbClr val="FF0000"/>
                </a:solidFill>
              </a:rPr>
              <a:t>Urban Heat Islands</a:t>
            </a:r>
            <a:r>
              <a:rPr lang="en-US" dirty="0"/>
              <a:t>.</a:t>
            </a:r>
            <a:endParaRPr lang="en-US" dirty="0" smtClean="0"/>
          </a:p>
          <a:p>
            <a:endParaRPr lang="en-US" b="1" dirty="0" smtClean="0"/>
          </a:p>
          <a:p>
            <a:r>
              <a:rPr lang="en-US" dirty="0" smtClean="0"/>
              <a:t>NASA uses satellites to observe variables from space associated with indicators of Urban Heat Islands. </a:t>
            </a:r>
          </a:p>
          <a:p>
            <a:endParaRPr lang="en-US" dirty="0"/>
          </a:p>
          <a:p>
            <a:r>
              <a:rPr lang="en-US" dirty="0" smtClean="0"/>
              <a:t>One of those indicators is increased surface temperature which is influenced by surface CO, which is in turn influenced by aerosols. </a:t>
            </a:r>
          </a:p>
          <a:p>
            <a:r>
              <a:rPr lang="en-US" b="1" dirty="0" smtClean="0"/>
              <a:t>	</a:t>
            </a:r>
          </a:p>
          <a:p>
            <a:r>
              <a:rPr lang="en-US" dirty="0"/>
              <a:t>MY NASA DATA is a tool that can be used to look at Surface Temperature Data.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02307" y="1306848"/>
            <a:ext cx="2463837" cy="5176503"/>
            <a:chOff x="5361614" y="228600"/>
            <a:chExt cx="2463837" cy="6571558"/>
          </a:xfrm>
        </p:grpSpPr>
        <p:sp>
          <p:nvSpPr>
            <p:cNvPr id="12" name="Curved Left Arrow 11"/>
            <p:cNvSpPr/>
            <p:nvPr/>
          </p:nvSpPr>
          <p:spPr>
            <a:xfrm>
              <a:off x="6629400" y="228600"/>
              <a:ext cx="1196051" cy="191160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urved Left Arrow 12"/>
            <p:cNvSpPr/>
            <p:nvPr/>
          </p:nvSpPr>
          <p:spPr>
            <a:xfrm>
              <a:off x="6616861" y="3276601"/>
              <a:ext cx="1196051" cy="191160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urved Right Arrow 13"/>
            <p:cNvSpPr/>
            <p:nvPr/>
          </p:nvSpPr>
          <p:spPr>
            <a:xfrm>
              <a:off x="5410201" y="1676401"/>
              <a:ext cx="1196051" cy="20390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urved Right Arrow 14"/>
            <p:cNvSpPr/>
            <p:nvPr/>
          </p:nvSpPr>
          <p:spPr>
            <a:xfrm>
              <a:off x="5410200" y="4761115"/>
              <a:ext cx="1196051" cy="20390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92845" y="2461452"/>
              <a:ext cx="1473110" cy="441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Aerosols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1550" y="5285591"/>
              <a:ext cx="1478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Land Surface </a:t>
              </a:r>
            </a:p>
            <a:p>
              <a:pPr algn="ctr"/>
              <a:r>
                <a:rPr lang="en-US" dirty="0" smtClean="0"/>
                <a:t>Temperatures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1614" y="3968190"/>
              <a:ext cx="2273300" cy="441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Carbon</a:t>
              </a:r>
              <a:r>
                <a:rPr lang="en-US" sz="1100" dirty="0" smtClean="0"/>
                <a:t> </a:t>
              </a:r>
              <a:r>
                <a:rPr lang="en-US" dirty="0" smtClean="0"/>
                <a:t>Monoxide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50894" y="1784805"/>
            <a:ext cx="224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Urban Heat Islands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NASA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0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91440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Using MY NASA DATA to Look at Surface Temperature</a:t>
            </a:r>
          </a:p>
        </p:txBody>
      </p:sp>
      <p:pic>
        <p:nvPicPr>
          <p:cNvPr id="18" name="Picture 17" descr="Screen Shot 2017-07-17 at 11.47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723"/>
            <a:ext cx="5764515" cy="3677973"/>
          </a:xfrm>
          <a:prstGeom prst="rect">
            <a:avLst/>
          </a:prstGeom>
        </p:spPr>
      </p:pic>
      <p:pic>
        <p:nvPicPr>
          <p:cNvPr id="21" name="Picture 20" descr="Screen Shot 2017-07-17 at 11.48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25" y="3405578"/>
            <a:ext cx="5168904" cy="29507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88000" y="2130606"/>
            <a:ext cx="34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Globally: August 2014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39700" y="5209869"/>
            <a:ext cx="378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Regionally: August 2014 </a:t>
            </a:r>
            <a:endParaRPr lang="en-US" sz="2400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44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7 at 11.52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7" y="971074"/>
            <a:ext cx="6976561" cy="5292289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August 2014 On a More Localized Level </a:t>
            </a:r>
            <a:r>
              <a:rPr lang="mr-IN" dirty="0" smtClean="0">
                <a:solidFill>
                  <a:srgbClr val="FFFFFF"/>
                </a:solidFill>
              </a:rPr>
              <a:t>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25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39700" y="182880"/>
            <a:ext cx="8890000" cy="10730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274320" bIns="45720" rtlCol="0" anchor="ctr">
            <a:normAutofit fontScale="97500" lnSpcReduction="1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Using MY NASA DATA to Look at Surface Temperature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238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Screen Shot 2017-07-17 at 3.1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41" y="1255936"/>
            <a:ext cx="5790050" cy="4922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999" y="2194012"/>
            <a:ext cx="1824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 Haven, CT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41.31 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71.92 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/>
          <a:lstStyle/>
          <a:p>
            <a:pPr algn="ctr"/>
            <a:r>
              <a:rPr lang="en-US" dirty="0" smtClean="0"/>
              <a:t>And Even Closer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57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27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40">
            <a:normAutofit fontScale="90000"/>
          </a:bodyPr>
          <a:lstStyle/>
          <a:p>
            <a:pPr algn="ctr"/>
            <a:r>
              <a:rPr lang="en-US" dirty="0" smtClean="0"/>
              <a:t>MY NASA DATA: Earth System Data Explorer Quick Guide</a:t>
            </a:r>
            <a:endParaRPr lang="en-US" dirty="0"/>
          </a:p>
        </p:txBody>
      </p:sp>
      <p:pic>
        <p:nvPicPr>
          <p:cNvPr id="10" name="Picture 9" descr="Screen Shot 2017-07-17 at 2.18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/>
          <a:stretch/>
        </p:blipFill>
        <p:spPr>
          <a:xfrm>
            <a:off x="603068" y="1388533"/>
            <a:ext cx="8172539" cy="4984604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50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7 at 2.2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" y="56517"/>
            <a:ext cx="5430061" cy="3626482"/>
          </a:xfrm>
          <a:prstGeom prst="rect">
            <a:avLst/>
          </a:prstGeom>
        </p:spPr>
      </p:pic>
      <p:pic>
        <p:nvPicPr>
          <p:cNvPr id="9" name="Picture 8" descr="Screen Shot 2017-07-17 at 2.31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0" y="2088226"/>
            <a:ext cx="4269797" cy="2815872"/>
          </a:xfrm>
          <a:prstGeom prst="rect">
            <a:avLst/>
          </a:prstGeom>
          <a:ln>
            <a:solidFill>
              <a:srgbClr val="0000FF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437444" y="429076"/>
            <a:ext cx="991401" cy="165915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7-07-17 at 2.31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772720"/>
            <a:ext cx="3009900" cy="549261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188837" y="891444"/>
            <a:ext cx="1516059" cy="130653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522111"/>
            <a:ext cx="994833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#1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51149" y="995672"/>
            <a:ext cx="994833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#2</a:t>
            </a:r>
            <a:endParaRPr lang="en-US" b="1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28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55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Screen Shot 2017-07-17 at 2.3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61" y="3650800"/>
            <a:ext cx="4835878" cy="2126092"/>
          </a:xfrm>
          <a:prstGeom prst="rect">
            <a:avLst/>
          </a:prstGeom>
        </p:spPr>
      </p:pic>
      <p:pic>
        <p:nvPicPr>
          <p:cNvPr id="5" name="Picture 4" descr="Screen Shot 2017-07-17 at 2.31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4" y="369757"/>
            <a:ext cx="3009900" cy="5492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5744" y="4743355"/>
            <a:ext cx="407105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2407" y="3100197"/>
            <a:ext cx="994833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#3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76807" y="3541189"/>
            <a:ext cx="1648667" cy="46401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7-07-20 at 10.14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15" y="143635"/>
            <a:ext cx="4386548" cy="277189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73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7-11 at 1.06.5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31" y="1082267"/>
            <a:ext cx="4274849" cy="5486400"/>
          </a:xfrm>
          <a:prstGeom prst="rect">
            <a:avLst/>
          </a:prstGeom>
        </p:spPr>
      </p:pic>
      <p:pic>
        <p:nvPicPr>
          <p:cNvPr id="2" name="Picture 1" descr="Screen Shot 2017-07-11 at 1.06.44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74" y="1038975"/>
            <a:ext cx="4204657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485" y="274176"/>
            <a:ext cx="7885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Samplers of Lessons &amp; Investigations by Grade Band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44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7-17 at 2.4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7515" cy="6032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4270" y="226541"/>
            <a:ext cx="720811" cy="19908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 dirty="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02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2394" y="2105126"/>
            <a:ext cx="8473983" cy="386602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Map </a:t>
            </a:r>
            <a:r>
              <a:rPr lang="en-US" sz="2400" b="1" dirty="0" smtClean="0">
                <a:solidFill>
                  <a:schemeClr val="tx1"/>
                </a:solidFill>
              </a:rPr>
              <a:t>Orientation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Date/Time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Line Plot (Time, Longitude, Latitude)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One </a:t>
            </a:r>
            <a:r>
              <a:rPr lang="en-US" sz="2400" b="1" dirty="0" smtClean="0">
                <a:solidFill>
                  <a:schemeClr val="tx1"/>
                </a:solidFill>
              </a:rPr>
              <a:t>Plot: 2014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Two Plot: March 2000/March 2014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Four Plot: 2014 </a:t>
            </a:r>
            <a:r>
              <a:rPr lang="en-US" sz="2400" b="1" dirty="0">
                <a:solidFill>
                  <a:schemeClr val="tx1"/>
                </a:solidFill>
              </a:rPr>
              <a:t>Jan, Mar, June, </a:t>
            </a:r>
            <a:r>
              <a:rPr lang="en-US" sz="2400" b="1" dirty="0" smtClean="0">
                <a:solidFill>
                  <a:schemeClr val="tx1"/>
                </a:solidFill>
              </a:rPr>
              <a:t>Sept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Zoom </a:t>
            </a:r>
            <a:r>
              <a:rPr lang="en-US" sz="2400" b="1" dirty="0" smtClean="0">
                <a:solidFill>
                  <a:schemeClr val="tx1"/>
                </a:solidFill>
              </a:rPr>
              <a:t>Function (Globally, Regionally, Locally)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31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7324" y="1649568"/>
            <a:ext cx="8766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Remember </a:t>
            </a:r>
            <a:r>
              <a:rPr lang="en-US" sz="2000" b="1" dirty="0">
                <a:solidFill>
                  <a:schemeClr val="accent6"/>
                </a:solidFill>
              </a:rPr>
              <a:t>to Update the Plot Each Time You Make a </a:t>
            </a:r>
            <a:r>
              <a:rPr lang="en-US" sz="2000" b="1" dirty="0" smtClean="0">
                <a:solidFill>
                  <a:schemeClr val="accent6"/>
                </a:solidFill>
              </a:rPr>
              <a:t>Selection</a:t>
            </a:r>
            <a:endParaRPr lang="en-US" sz="2000" b="1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</a:t>
            </a:r>
            <a:r>
              <a:rPr lang="en-US" dirty="0" smtClean="0"/>
              <a:t>Explore</a:t>
            </a:r>
            <a:br>
              <a:rPr lang="en-US" dirty="0" smtClean="0"/>
            </a:br>
            <a:r>
              <a:rPr lang="en-US" sz="2400" dirty="0" smtClean="0"/>
              <a:t>https</a:t>
            </a:r>
            <a:r>
              <a:rPr lang="en-US" sz="2400" dirty="0"/>
              <a:t>://</a:t>
            </a:r>
            <a:r>
              <a:rPr lang="en-US" sz="2400" dirty="0" err="1"/>
              <a:t>mynasadata.larc.nasa.gov</a:t>
            </a:r>
            <a:r>
              <a:rPr lang="en-US" sz="2400" dirty="0"/>
              <a:t>/</a:t>
            </a:r>
            <a:r>
              <a:rPr lang="en-US" sz="2400" dirty="0" err="1"/>
              <a:t>EarthSystemLAS</a:t>
            </a:r>
            <a:r>
              <a:rPr lang="en-US" sz="2400" dirty="0"/>
              <a:t>/</a:t>
            </a:r>
            <a:r>
              <a:rPr lang="en-US" sz="2400" dirty="0" err="1"/>
              <a:t>UI.vm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79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626837" cy="1127126"/>
          </a:xfrm>
        </p:spPr>
        <p:txBody>
          <a:bodyPr>
            <a:normAutofit/>
          </a:bodyPr>
          <a:lstStyle/>
          <a:p>
            <a:r>
              <a:rPr lang="en-US" dirty="0" smtClean="0"/>
              <a:t>Let’s Practice </a:t>
            </a:r>
            <a:br>
              <a:rPr lang="en-US" dirty="0" smtClean="0"/>
            </a:br>
            <a:r>
              <a:rPr lang="en-US" sz="2200" dirty="0" smtClean="0"/>
              <a:t>https</a:t>
            </a:r>
            <a:r>
              <a:rPr lang="en-US" sz="2200" dirty="0"/>
              <a:t>://</a:t>
            </a:r>
            <a:r>
              <a:rPr lang="en-US" sz="2200" dirty="0" err="1"/>
              <a:t>mynasadata.larc.nasa.gov</a:t>
            </a:r>
            <a:r>
              <a:rPr lang="en-US" sz="2200" dirty="0"/>
              <a:t>/</a:t>
            </a:r>
            <a:r>
              <a:rPr lang="en-US" sz="2200" dirty="0" err="1"/>
              <a:t>EarthSystemLAS</a:t>
            </a:r>
            <a:r>
              <a:rPr lang="en-US" sz="2200" dirty="0"/>
              <a:t>/</a:t>
            </a:r>
            <a:r>
              <a:rPr lang="en-US" sz="2200" dirty="0" err="1" smtClean="0"/>
              <a:t>UI.vm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773"/>
            <a:ext cx="8229600" cy="42451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Remember to Update the Plot Each Time You Make a </a:t>
            </a:r>
            <a:r>
              <a:rPr lang="en-US" b="1" dirty="0" smtClean="0">
                <a:solidFill>
                  <a:srgbClr val="FF0000"/>
                </a:solidFill>
              </a:rPr>
              <a:t>Selection</a:t>
            </a:r>
            <a:endParaRPr lang="en-US" b="1" dirty="0"/>
          </a:p>
          <a:p>
            <a:r>
              <a:rPr lang="en-US" b="1" dirty="0" smtClean="0">
                <a:solidFill>
                  <a:srgbClr val="000000"/>
                </a:solidFill>
              </a:rPr>
              <a:t>Orient your map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Select your location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Select your date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Select line plot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Return to maps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Select two plots to compare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Explore on your own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2321-C172-E548-8316-A92FAC310C3D}" type="slidenum">
              <a:rPr lang="en-US" smtClean="0"/>
              <a:t>32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0" y="6510162"/>
            <a:ext cx="9143999" cy="4811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smtClean="0"/>
              <a:t>Tina R Harte NASA Langley Research Center, SD Education Outreach Task Lead/Senior Education Specialist,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19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616"/>
            <a:ext cx="7886700" cy="7191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+mn-lt"/>
              </a:rPr>
              <a:t>Questions</a:t>
            </a:r>
            <a:endParaRPr lang="en-US" sz="4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4572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Looking at, and understanding Urban Heat Islands, requires a look at several environmental variables like </a:t>
            </a:r>
            <a:r>
              <a:rPr lang="en-US" sz="3200" dirty="0" smtClean="0">
                <a:solidFill>
                  <a:srgbClr val="FF0000"/>
                </a:solidFill>
              </a:rPr>
              <a:t>Land Surface Temperature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3366FF"/>
                </a:solidFill>
              </a:rPr>
              <a:t>Soil Moisture</a:t>
            </a:r>
            <a:r>
              <a:rPr lang="en-US" sz="3200" dirty="0" smtClean="0"/>
              <a:t>, and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Carbon Monoxide </a:t>
            </a:r>
            <a:r>
              <a:rPr lang="en-US" sz="3200" dirty="0" smtClean="0"/>
              <a:t>data through data conduits like GLOBE Vis and NASA Worldview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6661" y="5805100"/>
            <a:ext cx="2457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Brian Campbell</a:t>
            </a:r>
          </a:p>
          <a:p>
            <a:pPr algn="r"/>
            <a:r>
              <a:rPr lang="en-US" sz="1200" dirty="0" smtClean="0"/>
              <a:t>NASA Senior Earth Science Specialist</a:t>
            </a:r>
          </a:p>
          <a:p>
            <a:pPr algn="r"/>
            <a:r>
              <a:rPr lang="en-US" sz="1200" dirty="0" smtClean="0"/>
              <a:t>GLOBE ENSO SRC Lead</a:t>
            </a:r>
          </a:p>
          <a:p>
            <a:pPr algn="r"/>
            <a:r>
              <a:rPr lang="en-US" sz="1200" dirty="0" smtClean="0"/>
              <a:t>NASA Wallops Flight Facility</a:t>
            </a:r>
          </a:p>
          <a:p>
            <a:pPr algn="r"/>
            <a:r>
              <a:rPr lang="en-US" sz="1200" dirty="0" smtClean="0"/>
              <a:t>Wallops Island, Virginia USA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6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687" y="2364228"/>
            <a:ext cx="57665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GLOBE Program Visualization System</a:t>
            </a:r>
          </a:p>
          <a:p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vis.globe.gov/GLOBE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NASA Worldview</a:t>
            </a:r>
          </a:p>
          <a:p>
            <a:r>
              <a:rPr lang="en-US" sz="2400" dirty="0">
                <a:hlinkClick r:id="rId3"/>
              </a:rPr>
              <a:t>https://earthdata.nasa.gov/labs/worldview</a:t>
            </a:r>
            <a:r>
              <a:rPr lang="en-US" sz="2400" dirty="0" smtClean="0">
                <a:hlinkClick r:id="rId3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400801" y="1306848"/>
            <a:ext cx="2743199" cy="5493309"/>
            <a:chOff x="5260108" y="228600"/>
            <a:chExt cx="2743199" cy="6571558"/>
          </a:xfrm>
        </p:grpSpPr>
        <p:sp>
          <p:nvSpPr>
            <p:cNvPr id="2" name="Curved Left Arrow 1"/>
            <p:cNvSpPr/>
            <p:nvPr/>
          </p:nvSpPr>
          <p:spPr>
            <a:xfrm>
              <a:off x="6629400" y="228600"/>
              <a:ext cx="1196051" cy="191160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Curved Left Arrow 5"/>
            <p:cNvSpPr/>
            <p:nvPr/>
          </p:nvSpPr>
          <p:spPr>
            <a:xfrm>
              <a:off x="6616861" y="3276601"/>
              <a:ext cx="1196051" cy="191160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urved Right Arrow 6"/>
            <p:cNvSpPr/>
            <p:nvPr/>
          </p:nvSpPr>
          <p:spPr>
            <a:xfrm>
              <a:off x="5410201" y="1676401"/>
              <a:ext cx="1196051" cy="20390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>
              <a:off x="5410200" y="4761115"/>
              <a:ext cx="1196051" cy="20390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60108" y="861144"/>
              <a:ext cx="2248510" cy="441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Urban Heat Islands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87202" y="2243414"/>
              <a:ext cx="1478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Land Surface </a:t>
              </a:r>
            </a:p>
            <a:p>
              <a:pPr algn="ctr"/>
              <a:r>
                <a:rPr lang="en-US" dirty="0" smtClean="0"/>
                <a:t>Temperatures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87202" y="3972537"/>
              <a:ext cx="142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Soil Moisture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30007" y="5507729"/>
              <a:ext cx="2273300" cy="441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Carbon</a:t>
              </a:r>
              <a:r>
                <a:rPr lang="en-US" sz="1100" dirty="0" smtClean="0"/>
                <a:t> </a:t>
              </a:r>
              <a:r>
                <a:rPr lang="en-US" dirty="0" smtClean="0"/>
                <a:t>Monoxide</a:t>
              </a:r>
              <a:endParaRPr lang="en-US" dirty="0"/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39700" y="233793"/>
            <a:ext cx="8890000" cy="1073056"/>
          </a:xfrm>
        </p:spPr>
        <p:txBody>
          <a:bodyPr>
            <a:noAutofit/>
          </a:bodyPr>
          <a:lstStyle/>
          <a:p>
            <a:r>
              <a:rPr lang="en-US" dirty="0"/>
              <a:t>Urban Heat Islands and Measureable </a:t>
            </a:r>
            <a:br>
              <a:rPr lang="en-US" dirty="0"/>
            </a:br>
            <a:r>
              <a:rPr lang="en-US" dirty="0"/>
              <a:t>Environmental Variables</a:t>
            </a:r>
          </a:p>
        </p:txBody>
      </p:sp>
    </p:spTree>
    <p:extLst>
      <p:ext uri="{BB962C8B-B14F-4D97-AF65-F5344CB8AC3E}">
        <p14:creationId xmlns:p14="http://schemas.microsoft.com/office/powerpoint/2010/main" val="5223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7362" y="86380"/>
            <a:ext cx="74858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Land Surface Temperature Data Layer in GLOBE Visualization Map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1219200"/>
            <a:ext cx="227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on Visualize 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23254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Choose a Base Map, scroll down to Land Surface Temperature (Terra)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3544669"/>
            <a:ext cx="7010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Under Measurements at the top left of page, select a day you would like to view the Land Surface Temperature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9800" y="5029200"/>
            <a:ext cx="411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Land Surface Temperature Data Layer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23157" y="57150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your school and your land surface temperature measurements and compare them to the Terra satellite data layer and the color bar legend at the top right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2819400" y="5560367"/>
            <a:ext cx="699157" cy="309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088" y="4141308"/>
            <a:ext cx="2551315" cy="937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84341"/>
            <a:ext cx="1981200" cy="1096539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1028700" y="2025134"/>
            <a:ext cx="1181100" cy="3700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343400"/>
            <a:ext cx="1981200" cy="1096834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3" idx="1"/>
          </p:cNvCxnSpPr>
          <p:nvPr/>
        </p:nvCxnSpPr>
        <p:spPr>
          <a:xfrm flipH="1" flipV="1">
            <a:off x="1066800" y="5007234"/>
            <a:ext cx="1143000" cy="206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090837"/>
            <a:ext cx="1981200" cy="110082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353028" y="3277482"/>
            <a:ext cx="1932972" cy="5829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36" y="5591975"/>
            <a:ext cx="1977064" cy="10916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23071"/>
            <a:ext cx="1981200" cy="1151313"/>
          </a:xfrm>
          <a:prstGeom prst="rect">
            <a:avLst/>
          </a:prstGeom>
        </p:spPr>
      </p:pic>
      <p:cxnSp>
        <p:nvCxnSpPr>
          <p:cNvPr id="33" name="Straight Arrow Connector 32"/>
          <p:cNvCxnSpPr>
            <a:stCxn id="3" idx="1"/>
          </p:cNvCxnSpPr>
          <p:nvPr/>
        </p:nvCxnSpPr>
        <p:spPr>
          <a:xfrm flipH="1" flipV="1">
            <a:off x="1828800" y="1296923"/>
            <a:ext cx="457200" cy="106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86000" y="604331"/>
            <a:ext cx="356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Go to: https</a:t>
            </a:r>
            <a:r>
              <a:rPr lang="en-US" dirty="0"/>
              <a:t>://</a:t>
            </a:r>
            <a:r>
              <a:rPr lang="en-US" dirty="0" err="1"/>
              <a:t>vis.globe.gov</a:t>
            </a:r>
            <a:r>
              <a:rPr lang="en-US" dirty="0"/>
              <a:t>/GLOBE/</a:t>
            </a:r>
          </a:p>
        </p:txBody>
      </p:sp>
    </p:spTree>
    <p:extLst>
      <p:ext uri="{BB962C8B-B14F-4D97-AF65-F5344CB8AC3E}">
        <p14:creationId xmlns:p14="http://schemas.microsoft.com/office/powerpoint/2010/main" val="38848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97" y="1388534"/>
            <a:ext cx="8382000" cy="4733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93844" y="6322426"/>
            <a:ext cx="5662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https://</a:t>
            </a:r>
            <a:r>
              <a:rPr lang="en-US" sz="2000" b="1" dirty="0" err="1"/>
              <a:t>earthdata.nasa.gov</a:t>
            </a:r>
            <a:r>
              <a:rPr lang="en-US" sz="2000" b="1" dirty="0"/>
              <a:t>/labs/worldview/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9700" y="152400"/>
            <a:ext cx="8890000" cy="10730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Land Surface Temperatures in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NASA </a:t>
            </a:r>
            <a:r>
              <a:rPr lang="en-US" dirty="0" err="1">
                <a:latin typeface="+mn-lt"/>
              </a:rPr>
              <a:t>WorldView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59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276256"/>
            <a:ext cx="8839200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 smtClean="0"/>
              <a:t>How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Open </a:t>
            </a:r>
            <a:r>
              <a:rPr lang="en-US" sz="2000" dirty="0">
                <a:hlinkClick r:id="rId2"/>
              </a:rPr>
              <a:t>https://earthdata.nasa.gov/labs/worldview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Click on the red “+Add Layers” box on left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Scroll down to “All” section and click on ”All”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Scroll down and click on “Land Surface Temperature” and check the box marked “Land Surface Temperature (Day)” or “Land Surface Temperature (Night) Close the “+Add Layers” box.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Now, choose a day from the bar on the bottom of the page and it will show you where the Land Surface Temperature data was taken for that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Scroll over you location and the color bar on the left will give you the range of land surface temperatures for that location.</a:t>
            </a:r>
          </a:p>
          <a:p>
            <a:pPr marL="514350" indent="-514350">
              <a:buFont typeface="+mj-lt"/>
              <a:buAutoNum type="arabicPeriod"/>
            </a:pPr>
            <a:endParaRPr lang="en-US" sz="1600" b="1" dirty="0"/>
          </a:p>
          <a:p>
            <a:pPr marL="514350" indent="-514350">
              <a:buFont typeface="+mj-lt"/>
              <a:buAutoNum type="arabicPeriod"/>
            </a:pPr>
            <a:endParaRPr lang="en-US" sz="1600" b="1" dirty="0" smtClean="0"/>
          </a:p>
          <a:p>
            <a:pPr marL="514350" indent="-514350">
              <a:buFont typeface="+mj-lt"/>
              <a:buAutoNum type="arabicPeriod"/>
            </a:pPr>
            <a:endParaRPr lang="en-US" sz="1600" b="1" dirty="0"/>
          </a:p>
          <a:p>
            <a:pPr marL="514350" indent="-514350">
              <a:buFont typeface="+mj-lt"/>
              <a:buAutoNum type="arabicPeriod"/>
            </a:pPr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600" b="1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0" y="152400"/>
            <a:ext cx="8890000" cy="10730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Land Surface Temperatures in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NASA </a:t>
            </a:r>
            <a:r>
              <a:rPr lang="en-US" dirty="0" err="1">
                <a:latin typeface="+mn-lt"/>
              </a:rPr>
              <a:t>WorldView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2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Now, a Test!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do this same thing for SMAP soil moisture working on your own computers.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Date to choose: April 22, 2017 (Earth Day)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Find SMAP soil moisture data on GLOBE Vis Map</a:t>
            </a:r>
          </a:p>
          <a:p>
            <a:pPr marL="749300" lvl="2" indent="0">
              <a:spcBef>
                <a:spcPts val="0"/>
              </a:spcBef>
              <a:buNone/>
              <a:defRPr/>
            </a:pPr>
            <a:r>
              <a:rPr lang="en-US" dirty="0">
                <a:hlinkClick r:id="rId2"/>
              </a:rPr>
              <a:t>https://vis.globe.gov/GLOBE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  <a:p>
            <a:pPr marL="400050" lvl="1" indent="0">
              <a:spcBef>
                <a:spcPts val="0"/>
              </a:spcBef>
              <a:buNone/>
              <a:defRPr/>
            </a:pPr>
            <a:endParaRPr lang="en-US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Find SMAP soil moisture data on NASA Worldview</a:t>
            </a:r>
          </a:p>
          <a:p>
            <a:pPr marL="749300" lvl="2" indent="0">
              <a:spcBef>
                <a:spcPts val="0"/>
              </a:spcBef>
              <a:buNone/>
              <a:defRPr/>
            </a:pPr>
            <a:r>
              <a:rPr lang="en-US" dirty="0">
                <a:hlinkClick r:id="rId3"/>
              </a:rPr>
              <a:t>https://worldview.earthdata.nasa.gov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914400" lvl="1" indent="-514350">
              <a:spcBef>
                <a:spcPts val="0"/>
              </a:spcBef>
              <a:buFontTx/>
              <a:buAutoNum type="arabicPeriod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7-11 at 1.14.4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868" y="1125560"/>
            <a:ext cx="4232366" cy="5486400"/>
          </a:xfrm>
          <a:prstGeom prst="rect">
            <a:avLst/>
          </a:prstGeom>
        </p:spPr>
      </p:pic>
      <p:pic>
        <p:nvPicPr>
          <p:cNvPr id="6" name="Picture 5" descr="Screen Shot 2017-07-11 at 1.14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7" y="1024550"/>
            <a:ext cx="4264148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485" y="274176"/>
            <a:ext cx="7885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Samplers of Lessons &amp; Investigations by Grade Band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77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/>
          <a:lstStyle/>
          <a:p>
            <a:r>
              <a:rPr lang="en-US" dirty="0" smtClean="0"/>
              <a:t>Looking at SMAP Soil Moisture Data with GLOBE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503" y="152400"/>
            <a:ext cx="7961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SMAP Data Layer in GLOBE Visualization Map</a:t>
            </a:r>
          </a:p>
        </p:txBody>
      </p:sp>
      <p:pic>
        <p:nvPicPr>
          <p:cNvPr id="2" name="Picture 1" descr="Screen Shot 2016-01-20 at 1.59.19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2000"/>
            <a:ext cx="1981200" cy="961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1219200"/>
            <a:ext cx="227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on Visualize Data</a:t>
            </a:r>
            <a:endParaRPr lang="en-US" dirty="0"/>
          </a:p>
        </p:txBody>
      </p:sp>
      <p:pic>
        <p:nvPicPr>
          <p:cNvPr id="7" name="Picture 6" descr="Screen Shot 2016-01-20 at 2.00.5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05000"/>
            <a:ext cx="1981200" cy="10349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23254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Choose a Science Data Layer, scroll down to L3 Soil Moisture under SMAP </a:t>
            </a:r>
            <a:endParaRPr lang="en-US" dirty="0"/>
          </a:p>
        </p:txBody>
      </p:sp>
      <p:pic>
        <p:nvPicPr>
          <p:cNvPr id="9" name="Picture 8" descr="Screen Shot 2016-01-20 at 2.03.14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124200"/>
            <a:ext cx="1981200" cy="10406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3544669"/>
            <a:ext cx="7010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Under Measurements at the top left of page, select a day you would like to view the SMAP satellite soil moisture data</a:t>
            </a:r>
            <a:endParaRPr lang="en-US" dirty="0"/>
          </a:p>
        </p:txBody>
      </p:sp>
      <p:pic>
        <p:nvPicPr>
          <p:cNvPr id="12" name="Picture 11" descr="Screen Shot 2016-01-20 at 2.10.06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343401"/>
            <a:ext cx="1981200" cy="1032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9800" y="50292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SMAP Pattern Data Layer</a:t>
            </a:r>
            <a:endParaRPr lang="en-US" dirty="0"/>
          </a:p>
        </p:txBody>
      </p:sp>
      <p:pic>
        <p:nvPicPr>
          <p:cNvPr id="14" name="Picture 13" descr="Screen Shot 2016-01-20 at 2.13.29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583259"/>
            <a:ext cx="1981200" cy="10461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23157" y="57150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your school and your volumetric soil moisture measurements and compare them to the SMAP satellite data layer and the color bar legend at the top right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905000" y="1447800"/>
            <a:ext cx="3810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219200" y="2209800"/>
            <a:ext cx="990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1000" y="3200400"/>
            <a:ext cx="1828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1"/>
          </p:cNvCxnSpPr>
          <p:nvPr/>
        </p:nvCxnSpPr>
        <p:spPr>
          <a:xfrm flipH="1" flipV="1">
            <a:off x="990600" y="4800600"/>
            <a:ext cx="1219200" cy="413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1"/>
          </p:cNvCxnSpPr>
          <p:nvPr/>
        </p:nvCxnSpPr>
        <p:spPr>
          <a:xfrm flipH="1" flipV="1">
            <a:off x="1524000" y="5867400"/>
            <a:ext cx="699157" cy="309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286000" y="906334"/>
            <a:ext cx="347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Go to: https://</a:t>
            </a:r>
            <a:r>
              <a:rPr lang="en-US" dirty="0" err="1"/>
              <a:t>vis.globe.gov</a:t>
            </a:r>
            <a:r>
              <a:rPr lang="en-US" dirty="0"/>
              <a:t>/GLOBE</a:t>
            </a:r>
          </a:p>
        </p:txBody>
      </p:sp>
    </p:spTree>
    <p:extLst>
      <p:ext uri="{BB962C8B-B14F-4D97-AF65-F5344CB8AC3E}">
        <p14:creationId xmlns:p14="http://schemas.microsoft.com/office/powerpoint/2010/main" val="3749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7800"/>
            <a:ext cx="9144000" cy="50620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62" y="5638800"/>
            <a:ext cx="5929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earthdata.nasa.gov</a:t>
            </a:r>
            <a:r>
              <a:rPr lang="en-US" sz="2400" b="1" dirty="0"/>
              <a:t>/labs/worldview/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9700" y="152400"/>
            <a:ext cx="8890000" cy="10730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SMAP Soil Moisture in NASA </a:t>
            </a:r>
            <a:r>
              <a:rPr lang="en-US" dirty="0" err="1">
                <a:latin typeface="+mn-lt"/>
              </a:rPr>
              <a:t>WorldView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22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259555"/>
            <a:ext cx="883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How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Open </a:t>
            </a:r>
            <a:r>
              <a:rPr lang="en-US" sz="2000" dirty="0">
                <a:hlinkClick r:id="rId2"/>
              </a:rPr>
              <a:t>https://earthdata.nasa.gov/labs/worldview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Click on the red “+Add Layers” box on left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Scroll down and click on ”Soil Moisture”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Click on “SMAP/Radiometer” and check the box marked “</a:t>
            </a:r>
            <a:r>
              <a:rPr lang="en-US" sz="2000" dirty="0"/>
              <a:t>Soil Moisture 9 km (L3, Passive, Day | </a:t>
            </a:r>
            <a:r>
              <a:rPr lang="en-US" sz="2000" dirty="0" smtClean="0"/>
              <a:t>Day)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Close the “+Add Layers” box.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Now, choose a day from the bar on the bottom of the page and it will show you where SMAP data was taken for that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You will have to estimate the soil moisture, based on the color over your area, using the color bar.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you want to look at the actual raw data, it can be obtained from the </a:t>
            </a:r>
            <a:r>
              <a:rPr lang="en-US" sz="2000" dirty="0"/>
              <a:t>National Snow and Ice Data Center at the following URL: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nsidc.org/data/SPL3SMP/versions/3</a:t>
            </a:r>
            <a:r>
              <a:rPr lang="en-US" sz="2000" dirty="0" smtClean="0"/>
              <a:t>. Please not that this is the raw data and will be difficult to use.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0" y="152400"/>
            <a:ext cx="8890000" cy="10730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SMAP Soil Moisture in NASA </a:t>
            </a:r>
            <a:r>
              <a:rPr lang="en-US" dirty="0" err="1">
                <a:latin typeface="+mn-lt"/>
              </a:rPr>
              <a:t>WorldView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4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9700" y="1295400"/>
            <a:ext cx="8784165" cy="5606897"/>
            <a:chOff x="71968" y="1295400"/>
            <a:chExt cx="8784165" cy="56068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1295400"/>
              <a:ext cx="4267005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8933" y="1299279"/>
              <a:ext cx="4267200" cy="23624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008" y="4012561"/>
              <a:ext cx="4245785" cy="2342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008682"/>
              <a:ext cx="4254093" cy="234270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71425" y="3657600"/>
              <a:ext cx="2028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SMAP </a:t>
              </a:r>
              <a:r>
                <a:rPr lang="en-US" smtClean="0"/>
                <a:t>Soil Moisture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73069" y="3657600"/>
              <a:ext cx="1865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Carbon Monoxide</a:t>
              </a: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968" y="6317521"/>
              <a:ext cx="444317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Combined SMAP Soil Moisture and Carbon Monoxide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6357827"/>
              <a:ext cx="3914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 Opacity Change in SMAP Soil Moisture</a:t>
              </a:r>
              <a:endParaRPr lang="en-US" sz="16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907929" y="4444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Data Overlays for Data Comparisons</a:t>
            </a:r>
          </a:p>
        </p:txBody>
      </p:sp>
    </p:spTree>
    <p:extLst>
      <p:ext uri="{BB962C8B-B14F-4D97-AF65-F5344CB8AC3E}">
        <p14:creationId xmlns:p14="http://schemas.microsoft.com/office/powerpoint/2010/main" val="2319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616"/>
            <a:ext cx="7886700" cy="7191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+mn-lt"/>
              </a:rPr>
              <a:t>Questions</a:t>
            </a:r>
            <a:endParaRPr lang="en-US" sz="4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</a:t>
            </a:r>
            <a:r>
              <a:rPr lang="en-US" dirty="0" err="1" smtClean="0"/>
              <a:t>QuickStart</a:t>
            </a:r>
            <a:r>
              <a:rPr lang="en-US" dirty="0" smtClean="0"/>
              <a:t>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 to the online interactive version of the </a:t>
            </a:r>
            <a:r>
              <a:rPr lang="en-US" dirty="0" err="1" smtClean="0"/>
              <a:t>QuickStart</a:t>
            </a:r>
            <a:r>
              <a:rPr lang="en-US" dirty="0" smtClean="0"/>
              <a:t> Guide has additional topic information, links and resources and link to send feedback.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</a:rPr>
              <a:t>http://k12datapaths.strategies.org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Send us your feedback and suggestions!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http://</a:t>
            </a:r>
            <a:r>
              <a:rPr lang="en-US" sz="2400" b="1" dirty="0" err="1" smtClean="0">
                <a:solidFill>
                  <a:schemeClr val="tx1"/>
                </a:solidFill>
              </a:rPr>
              <a:t>bit.ly</a:t>
            </a:r>
            <a:r>
              <a:rPr lang="en-US" sz="2400" b="1" dirty="0" smtClean="0">
                <a:solidFill>
                  <a:schemeClr val="tx1"/>
                </a:solidFill>
              </a:rPr>
              <a:t>/k12datapaths</a:t>
            </a:r>
          </a:p>
          <a:p>
            <a:pPr marL="0" indent="0" algn="ctr">
              <a:buNone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46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54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Rooftop </a:t>
            </a:r>
            <a:r>
              <a:rPr lang="en-US" smtClean="0"/>
              <a:t>green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Link to video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47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127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7-11 at 1.16.3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222" y="1154418"/>
            <a:ext cx="4249739" cy="5486400"/>
          </a:xfrm>
          <a:prstGeom prst="rect">
            <a:avLst/>
          </a:prstGeom>
        </p:spPr>
      </p:pic>
      <p:pic>
        <p:nvPicPr>
          <p:cNvPr id="8" name="Picture 7" descr="Screen Shot 2017-07-11 at 1.16.2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16" y="1024548"/>
            <a:ext cx="452683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485" y="274176"/>
            <a:ext cx="7885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Samplers of Lessons &amp; Investigations by Grade Band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07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256" y="274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creen Shot 2017-07-11 at 1.02.0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733" y="1642533"/>
            <a:ext cx="3539067" cy="4840818"/>
          </a:xfrm>
          <a:prstGeom prst="rect">
            <a:avLst/>
          </a:prstGeom>
          <a:solidFill>
            <a:srgbClr val="D07547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256" y="274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Screen Shot 2017-07-31 at 3.2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256" y="274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creen Shot 2017-07-31 at 3.15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325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7143" y="37109"/>
            <a:ext cx="4573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28E6D"/>
                </a:solidFill>
              </a:rPr>
              <a:t>k12datapaths.strategies.org/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41BF-2758-584E-92AB-9239B5D9FA2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9256" y="274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creen Shot 2017-07-31 at 3.1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1393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48400" y="643508"/>
            <a:ext cx="1761067" cy="123609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1732" y="1473200"/>
            <a:ext cx="1947334" cy="1524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00398" y="2743200"/>
            <a:ext cx="1947334" cy="1524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0000" y="3522133"/>
            <a:ext cx="1947334" cy="1524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85065" y="6214533"/>
            <a:ext cx="5737927" cy="508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Perceptio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4802</TotalTime>
  <Words>2898</Words>
  <Application>Microsoft Macintosh PowerPoint</Application>
  <PresentationFormat>On-screen Show (4:3)</PresentationFormat>
  <Paragraphs>297</Paragraphs>
  <Slides>47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Perception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Phenomena</vt:lpstr>
      <vt:lpstr>Phenomena</vt:lpstr>
      <vt:lpstr>Phenomena</vt:lpstr>
      <vt:lpstr>Urban Heat Islands</vt:lpstr>
      <vt:lpstr>Atlanta, GA -- Phenomena</vt:lpstr>
      <vt:lpstr> What do we know about  Urban Heat Islands?</vt:lpstr>
      <vt:lpstr>Detecting Urban Heat Islands</vt:lpstr>
      <vt:lpstr>PowerPoint Presentation</vt:lpstr>
      <vt:lpstr>Questions</vt:lpstr>
      <vt:lpstr>MY NASA DATA</vt:lpstr>
      <vt:lpstr>Using MY NASA DATA to Look at Surface Temperature</vt:lpstr>
      <vt:lpstr>August 2014 On a More Localized Level …</vt:lpstr>
      <vt:lpstr>And Even Closer …</vt:lpstr>
      <vt:lpstr>MY NASA DATA: Earth System Data Explorer Quick Guide</vt:lpstr>
      <vt:lpstr>PowerPoint Presentation</vt:lpstr>
      <vt:lpstr>PowerPoint Presentation</vt:lpstr>
      <vt:lpstr>PowerPoint Presentation</vt:lpstr>
      <vt:lpstr>Let’s Explore https://mynasadata.larc.nasa.gov/EarthSystemLAS/UI.vm </vt:lpstr>
      <vt:lpstr>Let’s Practice  https://mynasadata.larc.nasa.gov/EarthSystemLAS/UI.vm</vt:lpstr>
      <vt:lpstr>Questions</vt:lpstr>
      <vt:lpstr>Looking at, and understanding Urban Heat Islands, requires a look at several environmental variables like Land Surface Temperature, Soil Moisture, and Carbon Monoxide data through data conduits like GLOBE Vis and NASA Worldview</vt:lpstr>
      <vt:lpstr>Urban Heat Islands and Measureable  Environmental Variables</vt:lpstr>
      <vt:lpstr>PowerPoint Presentation</vt:lpstr>
      <vt:lpstr>Land Surface Temperatures in  NASA WorldView</vt:lpstr>
      <vt:lpstr>Land Surface Temperatures in  NASA WorldView</vt:lpstr>
      <vt:lpstr>Now, a Test!</vt:lpstr>
      <vt:lpstr>Looking at SMAP Soil Moisture Data with GLOBE</vt:lpstr>
      <vt:lpstr>PowerPoint Presentation</vt:lpstr>
      <vt:lpstr>SMAP Soil Moisture in NASA WorldView</vt:lpstr>
      <vt:lpstr>SMAP Soil Moisture in NASA WorldView</vt:lpstr>
      <vt:lpstr>Combining Data Overlays for Data Comparisons</vt:lpstr>
      <vt:lpstr>Questions</vt:lpstr>
      <vt:lpstr>Interactive QuickStart Guide</vt:lpstr>
      <vt:lpstr>Rooftop green spaces</vt:lpstr>
    </vt:vector>
  </TitlesOfParts>
  <Company>IGES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Growth * Urban Heat Islands</dc:title>
  <dc:creator>Cassie Soeffing</dc:creator>
  <cp:lastModifiedBy>THERESA SCHWERIN</cp:lastModifiedBy>
  <cp:revision>118</cp:revision>
  <dcterms:created xsi:type="dcterms:W3CDTF">2017-07-03T20:05:12Z</dcterms:created>
  <dcterms:modified xsi:type="dcterms:W3CDTF">2017-08-02T00:41:42Z</dcterms:modified>
</cp:coreProperties>
</file>