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tiff" ContentType="image/tif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70" r:id="rId3"/>
    <p:sldMasterId id="2147483660" r:id="rId4"/>
  </p:sldMasterIdLst>
  <p:notesMasterIdLst>
    <p:notesMasterId r:id="rId38"/>
  </p:notesMasterIdLst>
  <p:sldIdLst>
    <p:sldId id="256" r:id="rId5"/>
    <p:sldId id="294" r:id="rId6"/>
    <p:sldId id="315" r:id="rId7"/>
    <p:sldId id="262" r:id="rId8"/>
    <p:sldId id="304" r:id="rId9"/>
    <p:sldId id="306" r:id="rId10"/>
    <p:sldId id="311" r:id="rId11"/>
    <p:sldId id="309" r:id="rId12"/>
    <p:sldId id="310" r:id="rId13"/>
    <p:sldId id="321" r:id="rId14"/>
    <p:sldId id="331" r:id="rId15"/>
    <p:sldId id="332" r:id="rId16"/>
    <p:sldId id="333" r:id="rId17"/>
    <p:sldId id="322" r:id="rId18"/>
    <p:sldId id="316" r:id="rId19"/>
    <p:sldId id="324" r:id="rId20"/>
    <p:sldId id="326" r:id="rId21"/>
    <p:sldId id="325" r:id="rId22"/>
    <p:sldId id="328" r:id="rId23"/>
    <p:sldId id="329" r:id="rId24"/>
    <p:sldId id="330" r:id="rId25"/>
    <p:sldId id="320" r:id="rId26"/>
    <p:sldId id="317" r:id="rId27"/>
    <p:sldId id="296" r:id="rId28"/>
    <p:sldId id="298" r:id="rId29"/>
    <p:sldId id="300" r:id="rId30"/>
    <p:sldId id="312" r:id="rId31"/>
    <p:sldId id="313" r:id="rId32"/>
    <p:sldId id="319" r:id="rId33"/>
    <p:sldId id="314" r:id="rId34"/>
    <p:sldId id="334" r:id="rId35"/>
    <p:sldId id="287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9" autoAdjust="0"/>
    <p:restoredTop sz="85125" autoAdjust="0"/>
  </p:normalViewPr>
  <p:slideViewPr>
    <p:cSldViewPr snapToGrid="0" snapToObjects="1" showGuides="1">
      <p:cViewPr>
        <p:scale>
          <a:sx n="66" d="100"/>
          <a:sy n="66" d="100"/>
        </p:scale>
        <p:origin x="-121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1F3CD-6E13-4E35-A362-75A5331AA227}" type="datetimeFigureOut">
              <a:rPr lang="pl-PL" smtClean="0"/>
              <a:pPr/>
              <a:t>2017-08-03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2BC94-C344-4A4C-A75C-A5210CE1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BC94-C344-4A4C-A75C-A5210CE1BB9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pl-PL" sz="12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BC94-C344-4A4C-A75C-A5210CE1BB99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BC94-C344-4A4C-A75C-A5210CE1BB99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BC94-C344-4A4C-A75C-A5210CE1BB99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22041" indent="-422041"/>
            <a:endParaRPr lang="pl-PL" sz="11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FEE7-8F46-4DC5-AE64-E18AE735EEE7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BC94-C344-4A4C-A75C-A5210CE1BB99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BC94-C344-4A4C-A75C-A5210CE1BB99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2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940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245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252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64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87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284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40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3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8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3068-8C30-4D44-B104-B2289FC1F9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7" name="Picture 7" descr="C:\TRUSKAWKA\SDGs\logo cele\logo cele\logo pion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48588" y="5816600"/>
            <a:ext cx="1108472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 userDrawn="1"/>
        </p:nvSpPr>
        <p:spPr>
          <a:xfrm>
            <a:off x="845586" y="6165304"/>
            <a:ext cx="1512168" cy="627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10174" y="1395412"/>
            <a:ext cx="524802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50496" y="3151187"/>
            <a:ext cx="432190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36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124200" y="1038630"/>
            <a:ext cx="556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4886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DA5E-1310-0649-87A8-33FC504AB03D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3D3-D3AB-494D-92C6-F26B4DB8C3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09580" y="1011210"/>
            <a:ext cx="4277220" cy="511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4084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29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363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tif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D87C-F818-5041-A0F4-93C7B42EC97F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D095-A048-5449-B0A1-D2779121E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58" y="5854715"/>
            <a:ext cx="6238485" cy="82229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 smtClean="0">
                <a:solidFill>
                  <a:schemeClr val="tx1"/>
                </a:solidFill>
                <a:latin typeface="Calibri"/>
              </a:rPr>
              <a:t>      #GLOBE21</a:t>
            </a:r>
            <a:endParaRPr lang="en-US" sz="1400" i="1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026" name="Picture 2" descr="D:\LOGOTYPY\logo_z_partnership_pion\logo2017_partnership_200_pion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17715" y="237658"/>
            <a:ext cx="1050471" cy="63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25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9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58F30-4F03-1343-BBC0-6983C3E285B8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B7EB-B4E7-9642-95FE-78BB2F0BE4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eft_glob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  <p:pic>
        <p:nvPicPr>
          <p:cNvPr id="9" name="Picture 8" descr="GLOBE_logoOfficial-_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 smtClean="0">
                <a:solidFill>
                  <a:schemeClr val="tx1"/>
                </a:solidFill>
                <a:latin typeface="+mn-lt"/>
              </a:rPr>
              <a:t> 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7" y="58166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924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DA5E-1310-0649-87A8-33FC504AB03D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E53D3-D3AB-494D-92C6-F26B4DB8C3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GLOBE_logoOfficial-_Blu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dirty="0" smtClean="0">
                <a:solidFill>
                  <a:schemeClr val="tx1"/>
                </a:solidFill>
                <a:latin typeface="+mn-lt"/>
              </a:rPr>
              <a:t>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7" y="58547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7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C92A-AEC4-A047-817E-4CDE1175D34C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7589-C8AD-BF4F-A5B7-149BBE4AE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326907" y="245022"/>
            <a:ext cx="147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0" smtClean="0">
                <a:solidFill>
                  <a:schemeClr val="tx1"/>
                </a:solidFill>
                <a:latin typeface="+mn-lt"/>
              </a:rPr>
              <a:t>     #GLOBE21</a:t>
            </a:r>
            <a:endParaRPr lang="en-US" sz="1400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7" y="5854715"/>
            <a:ext cx="6238485" cy="822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16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la@gridw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mailto:ela@gridw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3265"/>
            <a:ext cx="7772400" cy="1470025"/>
          </a:xfrm>
        </p:spPr>
        <p:txBody>
          <a:bodyPr/>
          <a:lstStyle/>
          <a:p>
            <a:r>
              <a:rPr lang="pl-PL" dirty="0" err="1" smtClean="0"/>
              <a:t>Celebrating</a:t>
            </a:r>
            <a:r>
              <a:rPr lang="pl-PL" dirty="0" smtClean="0"/>
              <a:t> 20th </a:t>
            </a:r>
            <a:r>
              <a:rPr lang="pl-PL" dirty="0" err="1" smtClean="0"/>
              <a:t>anniversary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of GLOBE Program </a:t>
            </a:r>
            <a:r>
              <a:rPr lang="pl-PL" dirty="0" err="1" smtClean="0"/>
              <a:t>in</a:t>
            </a:r>
            <a:r>
              <a:rPr lang="pl-PL" dirty="0" smtClean="0"/>
              <a:t> Poland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9126"/>
            <a:ext cx="6400800" cy="1008743"/>
          </a:xfrm>
        </p:spPr>
        <p:txBody>
          <a:bodyPr/>
          <a:lstStyle/>
          <a:p>
            <a:r>
              <a:rPr lang="pl-PL" dirty="0" err="1" smtClean="0"/>
              <a:t>Towards</a:t>
            </a:r>
            <a:r>
              <a:rPr lang="pl-PL" dirty="0" smtClean="0"/>
              <a:t>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strategy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for GLOBE </a:t>
            </a:r>
            <a:r>
              <a:rPr lang="pl-PL" dirty="0" err="1" smtClean="0"/>
              <a:t>implementation</a:t>
            </a:r>
            <a:endParaRPr lang="en-US" dirty="0" smtClean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57318" y="4473554"/>
            <a:ext cx="8127355" cy="93610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 Wołoszyńska-Wiśniewska </a:t>
            </a:r>
          </a:p>
          <a:p>
            <a:pPr algn="r"/>
            <a:r>
              <a:rPr lang="pl-PL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GLOBE Country </a:t>
            </a:r>
            <a:r>
              <a:rPr lang="pl-PL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Coordinator</a:t>
            </a:r>
            <a:r>
              <a:rPr lang="pl-PL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Poland</a:t>
            </a:r>
          </a:p>
          <a:p>
            <a:pPr algn="r"/>
            <a:r>
              <a:rPr lang="pl-PL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UNEP/</a:t>
            </a:r>
            <a:r>
              <a:rPr lang="pl-PL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GRID-Warsaw</a:t>
            </a:r>
            <a:r>
              <a:rPr lang="pl-PL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Centre</a:t>
            </a:r>
          </a:p>
          <a:p>
            <a:pPr algn="r"/>
            <a:r>
              <a:rPr lang="pl-PL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ela@gridw.pl </a:t>
            </a:r>
            <a:endParaRPr lang="pl-PL" sz="1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7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C:\Users\ela\AppData\Local\Microsoft\Windows\INetCache\Content.Word\19030684_10154587210361430_2033558153696544599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9857" y="1023505"/>
            <a:ext cx="3261880" cy="48669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r>
              <a:rPr lang="pl-PL" sz="1100" dirty="0" smtClean="0"/>
              <a:t> / Bara </a:t>
            </a:r>
            <a:r>
              <a:rPr lang="pl-PL" sz="1100" dirty="0" err="1" smtClean="0"/>
              <a:t>Semerakova</a:t>
            </a:r>
            <a:endParaRPr lang="pl-PL" sz="1100" dirty="0"/>
          </a:p>
        </p:txBody>
      </p:sp>
      <p:pic>
        <p:nvPicPr>
          <p:cNvPr id="2051" name="Picture 3" descr="D:\__GLOBE_general\_GLOBEGAMES2017\__FOTO\wybrane\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284" y="1023505"/>
            <a:ext cx="3244622" cy="4866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5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r>
              <a:rPr lang="pl-PL" sz="1100" dirty="0" smtClean="0"/>
              <a:t> / Bara </a:t>
            </a:r>
            <a:r>
              <a:rPr lang="pl-PL" sz="1100" dirty="0" err="1" smtClean="0"/>
              <a:t>Semerakova</a:t>
            </a:r>
            <a:endParaRPr lang="pl-PL" sz="1100" dirty="0"/>
          </a:p>
        </p:txBody>
      </p:sp>
      <p:pic>
        <p:nvPicPr>
          <p:cNvPr id="6" name="Picture 1" descr="D:\__GLOBE_general\_GLOBEGAMES2017\__FOTO\Glob Games\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7650" y="1014413"/>
            <a:ext cx="3244800" cy="4867200"/>
          </a:xfrm>
          <a:prstGeom prst="rect">
            <a:avLst/>
          </a:prstGeom>
          <a:noFill/>
        </p:spPr>
      </p:pic>
      <p:pic>
        <p:nvPicPr>
          <p:cNvPr id="9" name="Picture 2" descr="D:\__GLOBE_general\_GLOBEGAMES2017\__FOTO\Glob Games\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43325" y="1876425"/>
            <a:ext cx="5400675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5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Bara </a:t>
            </a:r>
            <a:r>
              <a:rPr lang="pl-PL" sz="1100" dirty="0" err="1" smtClean="0"/>
              <a:t>Semerakova</a:t>
            </a:r>
            <a:endParaRPr lang="pl-PL" sz="1100" dirty="0"/>
          </a:p>
        </p:txBody>
      </p:sp>
      <p:pic>
        <p:nvPicPr>
          <p:cNvPr id="84997" name="Picture 5" descr="D:\__GLOBE_general\_GLOBEGAMES2017\__FOTO\BaraFacebook\18955099_10154587219306430_6954326630315018460_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048818"/>
            <a:ext cx="4500284" cy="3547823"/>
          </a:xfrm>
          <a:prstGeom prst="rect">
            <a:avLst/>
          </a:prstGeom>
          <a:noFill/>
        </p:spPr>
      </p:pic>
      <p:pic>
        <p:nvPicPr>
          <p:cNvPr id="84995" name="Picture 3" descr="D:\__GLOBE_general\_GLOBEGAMES2017\__FOTO\Glob Games\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43325" y="2371725"/>
            <a:ext cx="5400675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5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:\__GLOBE_general\_GLOBEGAMES2017\Trasy\Mapy\zadanie_satelita\grVI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44938" y="800100"/>
            <a:ext cx="5199062" cy="5000625"/>
          </a:xfrm>
          <a:prstGeom prst="rect">
            <a:avLst/>
          </a:prstGeom>
          <a:noFill/>
        </p:spPr>
      </p:pic>
      <p:pic>
        <p:nvPicPr>
          <p:cNvPr id="5" name="Picture 2" descr="D:\__GLOBE_general\_GLOBEGAMES2017\__FOTO\Glob Games\1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114198"/>
            <a:ext cx="3164115" cy="492742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r>
              <a:rPr lang="pl-PL" sz="1100" dirty="0" smtClean="0"/>
              <a:t> / Bara </a:t>
            </a:r>
            <a:r>
              <a:rPr lang="pl-PL" sz="1100" dirty="0" err="1" smtClean="0"/>
              <a:t>Semerakova</a:t>
            </a:r>
            <a:endParaRPr lang="pl-PL" sz="1100" dirty="0"/>
          </a:p>
        </p:txBody>
      </p:sp>
      <p:pic>
        <p:nvPicPr>
          <p:cNvPr id="2054" name="Picture 6" descr="D:\__GLOBE_general\_GLOBEGAMES2017\__FOTO\wybrane\IMG_08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022" y="1292719"/>
            <a:ext cx="6770523" cy="4513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5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894807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dk1"/>
                </a:solidFill>
              </a:rPr>
              <a:t>What is included in the agenda?</a:t>
            </a:r>
            <a:endParaRPr lang="en-US" dirty="0"/>
          </a:p>
        </p:txBody>
      </p:sp>
      <p:sp>
        <p:nvSpPr>
          <p:cNvPr id="79" name="Shape 79"/>
          <p:cNvSpPr txBox="1"/>
          <p:nvPr/>
        </p:nvSpPr>
        <p:spPr>
          <a:xfrm>
            <a:off x="620775" y="1555833"/>
            <a:ext cx="7665900" cy="4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  <p:sp>
        <p:nvSpPr>
          <p:cNvPr id="10" name="Prostokąt 9"/>
          <p:cNvSpPr/>
          <p:nvPr/>
        </p:nvSpPr>
        <p:spPr>
          <a:xfrm>
            <a:off x="311701" y="1637561"/>
            <a:ext cx="853402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600" b="1" dirty="0" smtClean="0">
                <a:solidFill>
                  <a:srgbClr val="00B050"/>
                </a:solidFill>
              </a:rPr>
              <a:t>field game</a:t>
            </a:r>
            <a:r>
              <a:rPr lang="pl-PL" altLang="pl-PL" sz="2600" b="1" dirty="0" smtClean="0">
                <a:solidFill>
                  <a:srgbClr val="00B050"/>
                </a:solidFill>
              </a:rPr>
              <a:t> „</a:t>
            </a:r>
            <a:r>
              <a:rPr lang="en-US" altLang="pl-PL" sz="2600" b="1" dirty="0" smtClean="0">
                <a:solidFill>
                  <a:srgbClr val="00B050"/>
                </a:solidFill>
              </a:rPr>
              <a:t>Science around us” </a:t>
            </a:r>
            <a:r>
              <a:rPr lang="en-US" altLang="pl-PL" sz="2600" dirty="0" smtClean="0"/>
              <a:t>as the main part of </a:t>
            </a:r>
            <a:r>
              <a:rPr lang="pl-PL" altLang="pl-PL" sz="2600" dirty="0" smtClean="0"/>
              <a:t/>
            </a:r>
            <a:br>
              <a:rPr lang="pl-PL" altLang="pl-PL" sz="2600" dirty="0" smtClean="0"/>
            </a:br>
            <a:r>
              <a:rPr lang="en-US" altLang="pl-PL" sz="2600" dirty="0" smtClean="0"/>
              <a:t>the events – </a:t>
            </a:r>
            <a:r>
              <a:rPr lang="en-US" altLang="pl-PL" sz="2600" b="1" dirty="0" smtClean="0">
                <a:solidFill>
                  <a:srgbClr val="00B050"/>
                </a:solidFill>
              </a:rPr>
              <a:t>COMPETITION!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600" dirty="0" smtClean="0"/>
              <a:t>meetings with scientists</a:t>
            </a:r>
            <a:r>
              <a:rPr lang="pl-PL" altLang="pl-PL" sz="2600" dirty="0" smtClean="0"/>
              <a:t>/STEM </a:t>
            </a:r>
            <a:r>
              <a:rPr lang="pl-PL" altLang="pl-PL" sz="2600" dirty="0" err="1" smtClean="0"/>
              <a:t>experts</a:t>
            </a:r>
            <a:r>
              <a:rPr lang="en-US" altLang="pl-PL" sz="2600" dirty="0" smtClean="0"/>
              <a:t>;</a:t>
            </a:r>
            <a:endParaRPr lang="en-US" altLang="pl-PL" sz="2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Bara </a:t>
            </a:r>
            <a:r>
              <a:rPr lang="pl-PL" sz="1100" dirty="0" err="1" smtClean="0"/>
              <a:t>Semerakova</a:t>
            </a:r>
            <a:endParaRPr lang="pl-PL" sz="1100" dirty="0"/>
          </a:p>
        </p:txBody>
      </p:sp>
      <p:pic>
        <p:nvPicPr>
          <p:cNvPr id="2050" name="Picture 2" descr="D:\__GLOBE_general\_GLOBEGAMES2017\__FOTO\BaraFacebook\18952646_10154590135151430_6138194295328241913_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46" y="1127456"/>
            <a:ext cx="3260010" cy="4867200"/>
          </a:xfrm>
          <a:prstGeom prst="rect">
            <a:avLst/>
          </a:prstGeom>
          <a:noFill/>
        </p:spPr>
      </p:pic>
      <p:pic>
        <p:nvPicPr>
          <p:cNvPr id="2" name="Picture 3" descr="D:\__GLOBE_general\_GLOBEGAMES2017\__FOTO\BaraFacebook\19095707_10154590135026430_9058216137977814762_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66566" y="1572881"/>
            <a:ext cx="5377434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5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endParaRPr lang="pl-PL" sz="1100" dirty="0"/>
          </a:p>
        </p:txBody>
      </p:sp>
      <p:pic>
        <p:nvPicPr>
          <p:cNvPr id="3074" name="Picture 2" descr="D:\__GLOBE_general\_GLOBEGAMES2017\__FOTO\wybrane\1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352" y="1188381"/>
            <a:ext cx="3244800" cy="4867200"/>
          </a:xfrm>
          <a:prstGeom prst="rect">
            <a:avLst/>
          </a:prstGeom>
          <a:noFill/>
        </p:spPr>
      </p:pic>
      <p:pic>
        <p:nvPicPr>
          <p:cNvPr id="3075" name="Picture 3" descr="D:\__GLOBE_general\_GLOBEGAMES2017\__FOTO\drone\DJI_0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2734" y="1852362"/>
            <a:ext cx="480000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5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894807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dk1"/>
                </a:solidFill>
              </a:rPr>
              <a:t>What is included in the agenda?</a:t>
            </a:r>
            <a:endParaRPr lang="en-US" dirty="0"/>
          </a:p>
        </p:txBody>
      </p:sp>
      <p:sp>
        <p:nvSpPr>
          <p:cNvPr id="79" name="Shape 79"/>
          <p:cNvSpPr txBox="1"/>
          <p:nvPr/>
        </p:nvSpPr>
        <p:spPr>
          <a:xfrm>
            <a:off x="620775" y="1555833"/>
            <a:ext cx="7665900" cy="4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18</a:t>
            </a:fld>
            <a:endParaRPr lang="en"/>
          </a:p>
        </p:txBody>
      </p:sp>
      <p:sp>
        <p:nvSpPr>
          <p:cNvPr id="10" name="Prostokąt 9"/>
          <p:cNvSpPr/>
          <p:nvPr/>
        </p:nvSpPr>
        <p:spPr>
          <a:xfrm>
            <a:off x="311701" y="1637561"/>
            <a:ext cx="853402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600" b="1" dirty="0" smtClean="0">
                <a:solidFill>
                  <a:srgbClr val="00B050"/>
                </a:solidFill>
              </a:rPr>
              <a:t>field game</a:t>
            </a:r>
            <a:r>
              <a:rPr lang="pl-PL" altLang="pl-PL" sz="2600" b="1" dirty="0" smtClean="0">
                <a:solidFill>
                  <a:srgbClr val="00B050"/>
                </a:solidFill>
              </a:rPr>
              <a:t> „</a:t>
            </a:r>
            <a:r>
              <a:rPr lang="en-US" altLang="pl-PL" sz="2600" b="1" dirty="0" smtClean="0">
                <a:solidFill>
                  <a:srgbClr val="00B050"/>
                </a:solidFill>
              </a:rPr>
              <a:t>Science around us” </a:t>
            </a:r>
            <a:r>
              <a:rPr lang="en-US" altLang="pl-PL" sz="2600" dirty="0" smtClean="0"/>
              <a:t>as the main part of </a:t>
            </a:r>
            <a:r>
              <a:rPr lang="pl-PL" altLang="pl-PL" sz="2600" dirty="0" smtClean="0"/>
              <a:t/>
            </a:r>
            <a:br>
              <a:rPr lang="pl-PL" altLang="pl-PL" sz="2600" dirty="0" smtClean="0"/>
            </a:br>
            <a:r>
              <a:rPr lang="en-US" altLang="pl-PL" sz="2600" dirty="0" smtClean="0"/>
              <a:t>the events – </a:t>
            </a:r>
            <a:r>
              <a:rPr lang="en-US" altLang="pl-PL" sz="2600" b="1" dirty="0" smtClean="0">
                <a:solidFill>
                  <a:srgbClr val="00B050"/>
                </a:solidFill>
              </a:rPr>
              <a:t>COMPETITION!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600" dirty="0" smtClean="0"/>
              <a:t>meetings with scientists</a:t>
            </a:r>
            <a:r>
              <a:rPr lang="pl-PL" altLang="pl-PL" sz="2600" dirty="0" smtClean="0"/>
              <a:t>/STEM </a:t>
            </a:r>
            <a:r>
              <a:rPr lang="pl-PL" altLang="pl-PL" sz="2600" dirty="0" err="1" smtClean="0"/>
              <a:t>experts</a:t>
            </a:r>
            <a:r>
              <a:rPr lang="en-US" altLang="pl-PL" sz="2600" dirty="0" smtClean="0"/>
              <a:t>;</a:t>
            </a:r>
            <a:endParaRPr lang="pl-PL" altLang="pl-PL" sz="26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/>
              <a:t>student’s</a:t>
            </a:r>
            <a:r>
              <a:rPr lang="pl-PL" altLang="pl-PL" sz="2600" dirty="0" smtClean="0"/>
              <a:t> </a:t>
            </a:r>
            <a:r>
              <a:rPr lang="pl-PL" altLang="pl-PL" sz="2600" dirty="0" err="1" smtClean="0"/>
              <a:t>mini-conference</a:t>
            </a:r>
            <a:r>
              <a:rPr lang="pl-PL" altLang="pl-PL" sz="2600" dirty="0" smtClean="0"/>
              <a:t>;</a:t>
            </a:r>
            <a:endParaRPr lang="en-US" altLang="pl-PL" sz="26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600" dirty="0" smtClean="0"/>
              <a:t>closing ceremony organized in cooperation with local governments and community – </a:t>
            </a:r>
            <a:r>
              <a:rPr lang="en-US" altLang="pl-PL" sz="2600" b="1" dirty="0" smtClean="0">
                <a:solidFill>
                  <a:srgbClr val="00B050"/>
                </a:solidFill>
              </a:rPr>
              <a:t>AWARDS!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endParaRPr lang="pl-PL" sz="1100" dirty="0"/>
          </a:p>
        </p:txBody>
      </p:sp>
      <p:pic>
        <p:nvPicPr>
          <p:cNvPr id="5124" name="Picture 4" descr="Zdj&amp;eogon;cie u&amp;zdot;ytkownika Magda Kr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771900" cy="6858000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284" y="751140"/>
            <a:ext cx="3443850" cy="517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5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-215148" y="1650372"/>
            <a:ext cx="92874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pl-PL" sz="2600" dirty="0" smtClean="0">
                <a:latin typeface="+mj-lt"/>
              </a:rPr>
              <a:t>180 </a:t>
            </a:r>
            <a:r>
              <a:rPr lang="pl-PL" sz="2600" dirty="0" err="1" smtClean="0">
                <a:latin typeface="+mj-lt"/>
              </a:rPr>
              <a:t>schools</a:t>
            </a:r>
            <a:r>
              <a:rPr lang="pl-PL" sz="2600" dirty="0" smtClean="0">
                <a:latin typeface="+mj-lt"/>
              </a:rPr>
              <a:t>;</a:t>
            </a:r>
            <a:endParaRPr lang="pl-PL" sz="2600" b="1" dirty="0" smtClean="0">
              <a:latin typeface="+mj-lt"/>
            </a:endParaRPr>
          </a:p>
          <a:p>
            <a:pPr marL="1189038" lvl="4" indent="-274638" defTabSz="363538">
              <a:buFont typeface="Arial" panose="020B0604020202020204" pitchFamily="34" charset="0"/>
              <a:buChar char="•"/>
              <a:defRPr/>
            </a:pPr>
            <a:r>
              <a:rPr lang="pl-PL" sz="2600" dirty="0" smtClean="0">
                <a:latin typeface="+mj-lt"/>
              </a:rPr>
              <a:t>222 </a:t>
            </a:r>
            <a:r>
              <a:rPr lang="pl-PL" sz="2600" dirty="0" err="1" smtClean="0">
                <a:latin typeface="+mj-lt"/>
              </a:rPr>
              <a:t>trained</a:t>
            </a:r>
            <a:r>
              <a:rPr lang="pl-PL" sz="2600" dirty="0" smtClean="0">
                <a:latin typeface="+mj-lt"/>
              </a:rPr>
              <a:t> </a:t>
            </a:r>
            <a:r>
              <a:rPr lang="pl-PL" sz="2600" dirty="0" err="1" smtClean="0">
                <a:latin typeface="+mj-lt"/>
              </a:rPr>
              <a:t>teachers</a:t>
            </a:r>
            <a:r>
              <a:rPr lang="pl-PL" sz="2600" dirty="0" smtClean="0">
                <a:latin typeface="+mj-lt"/>
              </a:rPr>
              <a:t>;</a:t>
            </a:r>
          </a:p>
          <a:p>
            <a:pPr marL="1646238" lvl="5" indent="-274638" defTabSz="363538">
              <a:buFont typeface="Arial" panose="020B0604020202020204" pitchFamily="34" charset="0"/>
              <a:buChar char="•"/>
              <a:defRPr/>
            </a:pPr>
            <a:r>
              <a:rPr lang="pl-PL" sz="2600" dirty="0" err="1" smtClean="0">
                <a:latin typeface="+mj-lt"/>
              </a:rPr>
              <a:t>over</a:t>
            </a:r>
            <a:r>
              <a:rPr lang="pl-PL" sz="2600" dirty="0" smtClean="0">
                <a:latin typeface="+mj-lt"/>
              </a:rPr>
              <a:t> 4000 </a:t>
            </a:r>
            <a:r>
              <a:rPr lang="pl-PL" sz="2600" dirty="0" err="1" smtClean="0">
                <a:latin typeface="+mj-lt"/>
              </a:rPr>
              <a:t>students</a:t>
            </a:r>
            <a:r>
              <a:rPr lang="pl-PL" sz="2600" dirty="0" smtClean="0">
                <a:latin typeface="+mj-lt"/>
              </a:rPr>
              <a:t> </a:t>
            </a:r>
            <a:r>
              <a:rPr lang="pl-PL" sz="2600" dirty="0" err="1" smtClean="0">
                <a:latin typeface="+mj-lt"/>
              </a:rPr>
              <a:t>each</a:t>
            </a:r>
            <a:r>
              <a:rPr lang="pl-PL" sz="2600" dirty="0" smtClean="0">
                <a:latin typeface="+mj-lt"/>
              </a:rPr>
              <a:t> </a:t>
            </a:r>
            <a:r>
              <a:rPr lang="pl-PL" sz="2600" dirty="0" err="1" smtClean="0">
                <a:latin typeface="+mj-lt"/>
              </a:rPr>
              <a:t>year</a:t>
            </a:r>
            <a:r>
              <a:rPr lang="pl-PL" sz="2600" dirty="0" smtClean="0">
                <a:latin typeface="+mj-lt"/>
              </a:rPr>
              <a:t>;</a:t>
            </a:r>
            <a:endParaRPr lang="pl-PL" sz="2600" b="1" dirty="0" smtClean="0">
              <a:latin typeface="+mj-lt"/>
            </a:endParaRPr>
          </a:p>
          <a:p>
            <a:pPr marL="2103438" lvl="6" indent="-274638" defTabSz="363538">
              <a:buFont typeface="Arial" panose="020B0604020202020204" pitchFamily="34" charset="0"/>
              <a:buChar char="•"/>
              <a:defRPr/>
            </a:pPr>
            <a:r>
              <a:rPr lang="pl-PL" sz="2600" dirty="0" smtClean="0">
                <a:latin typeface="+mj-lt"/>
              </a:rPr>
              <a:t>948 honor </a:t>
            </a:r>
            <a:r>
              <a:rPr lang="pl-PL" sz="2600" dirty="0" err="1" smtClean="0">
                <a:latin typeface="+mj-lt"/>
              </a:rPr>
              <a:t>rolls</a:t>
            </a:r>
            <a:r>
              <a:rPr lang="pl-PL" sz="2600" dirty="0" smtClean="0">
                <a:latin typeface="+mj-lt"/>
              </a:rPr>
              <a:t>,</a:t>
            </a:r>
          </a:p>
          <a:p>
            <a:pPr marL="2560638" lvl="7" indent="-274638" defTabSz="363538">
              <a:buFont typeface="Arial" panose="020B0604020202020204" pitchFamily="34" charset="0"/>
              <a:buChar char="•"/>
              <a:defRPr/>
            </a:pPr>
            <a:r>
              <a:rPr lang="pl-PL" sz="2600" dirty="0" err="1" smtClean="0">
                <a:latin typeface="+mj-lt"/>
              </a:rPr>
              <a:t>almost</a:t>
            </a:r>
            <a:r>
              <a:rPr lang="pl-PL" sz="2600" dirty="0" smtClean="0">
                <a:latin typeface="+mj-lt"/>
              </a:rPr>
              <a:t> 3,3 mln </a:t>
            </a:r>
            <a:r>
              <a:rPr lang="pl-PL" sz="2600" dirty="0" err="1" smtClean="0">
                <a:latin typeface="+mj-lt"/>
              </a:rPr>
              <a:t>records</a:t>
            </a:r>
            <a:r>
              <a:rPr lang="pl-PL" sz="2600" dirty="0" smtClean="0">
                <a:latin typeface="+mj-lt"/>
              </a:rPr>
              <a:t> </a:t>
            </a:r>
            <a:r>
              <a:rPr lang="pl-PL" sz="2600" dirty="0" err="1" smtClean="0">
                <a:latin typeface="+mj-lt"/>
              </a:rPr>
              <a:t>in</a:t>
            </a:r>
            <a:r>
              <a:rPr lang="pl-PL" sz="2600" dirty="0" smtClean="0">
                <a:latin typeface="+mj-lt"/>
              </a:rPr>
              <a:t> </a:t>
            </a:r>
            <a:r>
              <a:rPr lang="pl-PL" sz="2600" dirty="0" err="1" smtClean="0">
                <a:latin typeface="+mj-lt"/>
              </a:rPr>
              <a:t>the</a:t>
            </a:r>
            <a:r>
              <a:rPr lang="pl-PL" sz="2600" dirty="0" smtClean="0">
                <a:latin typeface="+mj-lt"/>
              </a:rPr>
              <a:t> </a:t>
            </a:r>
            <a:r>
              <a:rPr lang="pl-PL" sz="2600" dirty="0" err="1" smtClean="0">
                <a:latin typeface="+mj-lt"/>
              </a:rPr>
              <a:t>database</a:t>
            </a:r>
            <a:r>
              <a:rPr lang="pl-PL" sz="2600" dirty="0" smtClean="0">
                <a:latin typeface="+mj-lt"/>
              </a:rPr>
              <a:t>,</a:t>
            </a:r>
          </a:p>
          <a:p>
            <a:pPr marL="3017838" lvl="8" indent="-274638" defTabSz="363538">
              <a:buFont typeface="Arial" panose="020B0604020202020204" pitchFamily="34" charset="0"/>
              <a:buChar char="•"/>
              <a:defRPr/>
            </a:pPr>
            <a:r>
              <a:rPr lang="pl-PL" sz="2600" dirty="0" err="1" smtClean="0">
                <a:latin typeface="+mj-lt"/>
              </a:rPr>
              <a:t>implemented</a:t>
            </a:r>
            <a:r>
              <a:rPr lang="pl-PL" sz="2600" dirty="0" smtClean="0">
                <a:latin typeface="+mj-lt"/>
              </a:rPr>
              <a:t> by UNEP/</a:t>
            </a:r>
            <a:r>
              <a:rPr lang="pl-PL" sz="2600" dirty="0" err="1" smtClean="0">
                <a:latin typeface="+mj-lt"/>
              </a:rPr>
              <a:t>GRID-Warsaw</a:t>
            </a:r>
            <a:r>
              <a:rPr lang="pl-PL" sz="2600" dirty="0" smtClean="0">
                <a:latin typeface="+mj-lt"/>
              </a:rPr>
              <a:t> Centre</a:t>
            </a:r>
          </a:p>
        </p:txBody>
      </p:sp>
      <p:sp>
        <p:nvSpPr>
          <p:cNvPr id="7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910941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 smtClean="0">
                <a:solidFill>
                  <a:schemeClr val="dk1"/>
                </a:solidFill>
              </a:rPr>
              <a:t>GLOBE Program </a:t>
            </a:r>
            <a:r>
              <a:rPr lang="pl-PL" dirty="0" err="1" smtClean="0">
                <a:solidFill>
                  <a:schemeClr val="dk1"/>
                </a:solidFill>
              </a:rPr>
              <a:t>in</a:t>
            </a:r>
            <a:r>
              <a:rPr lang="pl-PL" dirty="0" smtClean="0">
                <a:solidFill>
                  <a:schemeClr val="dk1"/>
                </a:solidFill>
              </a:rPr>
              <a:t> Poland </a:t>
            </a:r>
            <a:r>
              <a:rPr lang="pl-PL" dirty="0" err="1" smtClean="0">
                <a:solidFill>
                  <a:schemeClr val="dk1"/>
                </a:solidFill>
              </a:rPr>
              <a:t>in</a:t>
            </a:r>
            <a:r>
              <a:rPr lang="pl-PL" dirty="0" smtClean="0">
                <a:solidFill>
                  <a:schemeClr val="dk1"/>
                </a:solidFill>
              </a:rPr>
              <a:t> a </a:t>
            </a:r>
            <a:r>
              <a:rPr lang="pl-PL" dirty="0" err="1" smtClean="0">
                <a:solidFill>
                  <a:schemeClr val="dk1"/>
                </a:solidFill>
              </a:rPr>
              <a:t>nutshell</a:t>
            </a:r>
            <a:endParaRPr lang="en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5" descr="I:\POZAPROJEKTOWE\__WSPOLPRACA-BIZNES\2016_ORLEN-konkursFamilijny\_Raportowanie\EtapII_Obserwacje Podstawowe\RenataKaraszewska\03_rozpoznawanie gatunków drze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92" y="4391606"/>
            <a:ext cx="2592288" cy="14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IMG_005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51" y="4391605"/>
            <a:ext cx="1946245" cy="14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:\2014\7_2014GG\zdjecia po\normal_156~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75" y="4391768"/>
            <a:ext cx="1944000" cy="14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:\POZAPROJEKTOWE\__GLOBE_general\_PORTAL-globe\___AKTUALIZACJAwww\grafiki\robocze\Małeczka_Warszawa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299" y="4391768"/>
            <a:ext cx="1944001" cy="14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endParaRPr lang="pl-PL" sz="1100" dirty="0"/>
          </a:p>
        </p:txBody>
      </p:sp>
    </p:spTree>
    <p:extLst>
      <p:ext uri="{BB962C8B-B14F-4D97-AF65-F5344CB8AC3E}">
        <p14:creationId xmlns="" xmlns:p14="http://schemas.microsoft.com/office/powerpoint/2010/main" val="15287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894807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dk1"/>
                </a:solidFill>
              </a:rPr>
              <a:t>What is included in the agenda?</a:t>
            </a:r>
            <a:endParaRPr lang="en-US" dirty="0"/>
          </a:p>
        </p:txBody>
      </p:sp>
      <p:sp>
        <p:nvSpPr>
          <p:cNvPr id="79" name="Shape 79"/>
          <p:cNvSpPr txBox="1"/>
          <p:nvPr/>
        </p:nvSpPr>
        <p:spPr>
          <a:xfrm>
            <a:off x="620775" y="1555833"/>
            <a:ext cx="7665900" cy="4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20</a:t>
            </a:fld>
            <a:endParaRPr lang="en"/>
          </a:p>
        </p:txBody>
      </p:sp>
      <p:sp>
        <p:nvSpPr>
          <p:cNvPr id="10" name="Prostokąt 9"/>
          <p:cNvSpPr/>
          <p:nvPr/>
        </p:nvSpPr>
        <p:spPr>
          <a:xfrm>
            <a:off x="311701" y="1637561"/>
            <a:ext cx="853402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600" b="1" dirty="0" smtClean="0">
                <a:solidFill>
                  <a:srgbClr val="00B050"/>
                </a:solidFill>
              </a:rPr>
              <a:t>field game</a:t>
            </a:r>
            <a:r>
              <a:rPr lang="pl-PL" altLang="pl-PL" sz="2600" b="1" dirty="0" smtClean="0">
                <a:solidFill>
                  <a:srgbClr val="00B050"/>
                </a:solidFill>
              </a:rPr>
              <a:t> „</a:t>
            </a:r>
            <a:r>
              <a:rPr lang="en-US" altLang="pl-PL" sz="2600" b="1" dirty="0" smtClean="0">
                <a:solidFill>
                  <a:srgbClr val="00B050"/>
                </a:solidFill>
              </a:rPr>
              <a:t>Science around us” </a:t>
            </a:r>
            <a:r>
              <a:rPr lang="en-US" altLang="pl-PL" sz="2600" dirty="0" smtClean="0"/>
              <a:t>as the main part of </a:t>
            </a:r>
            <a:r>
              <a:rPr lang="pl-PL" altLang="pl-PL" sz="2600" dirty="0" smtClean="0"/>
              <a:t/>
            </a:r>
            <a:br>
              <a:rPr lang="pl-PL" altLang="pl-PL" sz="2600" dirty="0" smtClean="0"/>
            </a:br>
            <a:r>
              <a:rPr lang="en-US" altLang="pl-PL" sz="2600" dirty="0" smtClean="0"/>
              <a:t>the events – </a:t>
            </a:r>
            <a:r>
              <a:rPr lang="en-US" altLang="pl-PL" sz="2600" b="1" dirty="0" smtClean="0">
                <a:solidFill>
                  <a:srgbClr val="00B050"/>
                </a:solidFill>
              </a:rPr>
              <a:t>COMPETITION!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600" dirty="0" smtClean="0"/>
              <a:t>meetings with scientists</a:t>
            </a:r>
            <a:r>
              <a:rPr lang="pl-PL" altLang="pl-PL" sz="2600" dirty="0" smtClean="0"/>
              <a:t>/STEM </a:t>
            </a:r>
            <a:r>
              <a:rPr lang="pl-PL" altLang="pl-PL" sz="2600" dirty="0" err="1" smtClean="0"/>
              <a:t>experts</a:t>
            </a:r>
            <a:r>
              <a:rPr lang="en-US" altLang="pl-PL" sz="2600" dirty="0" smtClean="0"/>
              <a:t>;</a:t>
            </a:r>
            <a:endParaRPr lang="pl-PL" altLang="pl-PL" sz="26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/>
              <a:t>student’s</a:t>
            </a:r>
            <a:r>
              <a:rPr lang="pl-PL" altLang="pl-PL" sz="2600" dirty="0" smtClean="0"/>
              <a:t> </a:t>
            </a:r>
            <a:r>
              <a:rPr lang="pl-PL" altLang="pl-PL" sz="2600" dirty="0" err="1" smtClean="0"/>
              <a:t>mini-conference</a:t>
            </a:r>
            <a:r>
              <a:rPr lang="pl-PL" altLang="pl-PL" sz="2600" dirty="0" smtClean="0"/>
              <a:t>;</a:t>
            </a:r>
            <a:endParaRPr lang="en-US" altLang="pl-PL" sz="26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600" dirty="0" smtClean="0"/>
              <a:t>closing ceremony organized in cooperation with local governments and community – </a:t>
            </a:r>
            <a:r>
              <a:rPr lang="en-US" altLang="pl-PL" sz="2600" b="1" dirty="0" smtClean="0">
                <a:solidFill>
                  <a:srgbClr val="00B050"/>
                </a:solidFill>
              </a:rPr>
              <a:t>AWARDS!</a:t>
            </a:r>
            <a:endParaRPr lang="pl-PL" altLang="pl-PL" sz="2600" b="1" dirty="0" smtClean="0">
              <a:solidFill>
                <a:srgbClr val="00B05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/>
              <a:t>fieldtrips</a:t>
            </a:r>
            <a:endParaRPr lang="en-US" altLang="pl-PL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endParaRPr lang="pl-PL" sz="110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100" y="1111250"/>
            <a:ext cx="471726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46500" y="2994956"/>
            <a:ext cx="53975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5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803367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 smtClean="0">
                <a:solidFill>
                  <a:schemeClr val="dk1"/>
                </a:solidFill>
              </a:rPr>
              <a:t>GLOBE </a:t>
            </a:r>
            <a:r>
              <a:rPr lang="pl-PL" dirty="0" err="1" smtClean="0">
                <a:solidFill>
                  <a:schemeClr val="dk1"/>
                </a:solidFill>
              </a:rPr>
              <a:t>Games</a:t>
            </a:r>
            <a:r>
              <a:rPr lang="pl-PL" dirty="0" smtClean="0">
                <a:solidFill>
                  <a:schemeClr val="dk1"/>
                </a:solidFill>
              </a:rPr>
              <a:t> 2017 </a:t>
            </a:r>
          </a:p>
          <a:p>
            <a:pPr lvl="0">
              <a:spcBef>
                <a:spcPts val="0"/>
              </a:spcBef>
              <a:buNone/>
            </a:pPr>
            <a:r>
              <a:rPr lang="pl-PL" dirty="0" smtClean="0">
                <a:solidFill>
                  <a:schemeClr val="dk1"/>
                </a:solidFill>
              </a:rPr>
              <a:t> </a:t>
            </a:r>
            <a:endParaRPr lang="en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9" name="Shape 79"/>
          <p:cNvSpPr txBox="1"/>
          <p:nvPr/>
        </p:nvSpPr>
        <p:spPr>
          <a:xfrm>
            <a:off x="620775" y="1555833"/>
            <a:ext cx="7665900" cy="4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22</a:t>
            </a:fld>
            <a:endParaRPr lang="en"/>
          </a:p>
        </p:txBody>
      </p:sp>
      <p:sp>
        <p:nvSpPr>
          <p:cNvPr id="6" name="Prostokąt 5"/>
          <p:cNvSpPr/>
          <p:nvPr/>
        </p:nvSpPr>
        <p:spPr>
          <a:xfrm>
            <a:off x="311700" y="1662158"/>
            <a:ext cx="852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9-12th of June</a:t>
            </a:r>
            <a:r>
              <a:rPr lang="pl-PL" sz="2800" dirty="0" smtClean="0">
                <a:latin typeface="+mj-lt"/>
              </a:rPr>
              <a:t> (4-day </a:t>
            </a:r>
            <a:r>
              <a:rPr lang="pl-PL" sz="2800" dirty="0" err="1" smtClean="0">
                <a:latin typeface="+mj-lt"/>
              </a:rPr>
              <a:t>event</a:t>
            </a:r>
            <a:r>
              <a:rPr lang="pl-PL" sz="2800" dirty="0" smtClean="0">
                <a:latin typeface="+mj-lt"/>
              </a:rPr>
              <a:t>),</a:t>
            </a:r>
          </a:p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over 120 </a:t>
            </a:r>
            <a:r>
              <a:rPr lang="en-US" altLang="pl-PL" sz="2800" dirty="0" smtClean="0">
                <a:latin typeface="+mj-lt"/>
              </a:rPr>
              <a:t>students and teachers,</a:t>
            </a:r>
          </a:p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field game „Climate, Water, Forest – Science </a:t>
            </a:r>
            <a:r>
              <a:rPr lang="pl-PL" sz="2800" dirty="0" smtClean="0">
                <a:latin typeface="+mj-lt"/>
              </a:rPr>
              <a:t/>
            </a:r>
            <a:br>
              <a:rPr lang="pl-PL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around us</a:t>
            </a:r>
            <a:r>
              <a:rPr lang="pl-PL" sz="2800" dirty="0" smtClean="0">
                <a:latin typeface="+mj-lt"/>
              </a:rPr>
              <a:t>”:</a:t>
            </a:r>
            <a:endParaRPr lang="en-US" sz="2800" dirty="0" smtClean="0">
              <a:latin typeface="+mj-lt"/>
            </a:endParaRPr>
          </a:p>
          <a:p>
            <a:pPr marL="1189038" lvl="4" indent="-274638" defTabSz="363538">
              <a:buFont typeface="Arial" panose="020B0604020202020204" pitchFamily="34" charset="0"/>
              <a:buChar char="•"/>
              <a:defRPr/>
            </a:pPr>
            <a:r>
              <a:rPr lang="pl-PL" sz="2800" dirty="0" smtClean="0">
                <a:latin typeface="+mj-lt"/>
              </a:rPr>
              <a:t>15 km of </a:t>
            </a:r>
            <a:r>
              <a:rPr lang="pl-PL" sz="2800" dirty="0" err="1" smtClean="0">
                <a:latin typeface="+mj-lt"/>
              </a:rPr>
              <a:t>educational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routes</a:t>
            </a:r>
            <a:r>
              <a:rPr lang="pl-PL" sz="2800" dirty="0" smtClean="0">
                <a:latin typeface="+mj-lt"/>
              </a:rPr>
              <a:t> – on land </a:t>
            </a:r>
            <a:br>
              <a:rPr lang="pl-PL" sz="2800" dirty="0" smtClean="0">
                <a:latin typeface="+mj-lt"/>
              </a:rPr>
            </a:br>
            <a:r>
              <a:rPr lang="pl-PL" sz="2800" dirty="0" smtClean="0">
                <a:latin typeface="+mj-lt"/>
              </a:rPr>
              <a:t>and on </a:t>
            </a:r>
            <a:r>
              <a:rPr lang="pl-PL" sz="2800" dirty="0" err="1" smtClean="0">
                <a:latin typeface="+mj-lt"/>
              </a:rPr>
              <a:t>water</a:t>
            </a:r>
            <a:r>
              <a:rPr lang="pl-PL" sz="2800" dirty="0" smtClean="0">
                <a:latin typeface="+mj-lt"/>
              </a:rPr>
              <a:t>,</a:t>
            </a:r>
          </a:p>
          <a:p>
            <a:pPr marL="1189038" lvl="4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almost 40 research stations,</a:t>
            </a:r>
          </a:p>
          <a:p>
            <a:pPr marL="1189038" lvl="4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15 hours spent in the field,</a:t>
            </a:r>
          </a:p>
          <a:p>
            <a:pPr marL="1189038" lvl="4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ca. 30 scientists, experts and volunteers involved</a:t>
            </a:r>
            <a:r>
              <a:rPr lang="pl-PL" sz="28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894807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 smtClean="0">
                <a:solidFill>
                  <a:schemeClr val="dk1"/>
                </a:solidFill>
              </a:rPr>
              <a:t>Why</a:t>
            </a:r>
            <a:r>
              <a:rPr lang="pl-PL" dirty="0" smtClean="0">
                <a:solidFill>
                  <a:schemeClr val="dk1"/>
                </a:solidFill>
              </a:rPr>
              <a:t> GLOBE </a:t>
            </a:r>
            <a:r>
              <a:rPr lang="pl-PL" dirty="0" err="1" smtClean="0">
                <a:solidFill>
                  <a:schemeClr val="dk1"/>
                </a:solidFill>
              </a:rPr>
              <a:t>Games</a:t>
            </a:r>
            <a:r>
              <a:rPr lang="pl-PL" dirty="0" smtClean="0">
                <a:solidFill>
                  <a:schemeClr val="dk1"/>
                </a:solidFill>
              </a:rPr>
              <a:t> </a:t>
            </a:r>
            <a:r>
              <a:rPr lang="pl-PL" dirty="0" err="1" smtClean="0">
                <a:solidFill>
                  <a:schemeClr val="dk1"/>
                </a:solidFill>
              </a:rPr>
              <a:t>are</a:t>
            </a:r>
            <a:r>
              <a:rPr lang="pl-PL" dirty="0" smtClean="0">
                <a:solidFill>
                  <a:schemeClr val="dk1"/>
                </a:solidFill>
              </a:rPr>
              <a:t> so </a:t>
            </a:r>
            <a:r>
              <a:rPr lang="pl-PL" dirty="0" err="1" smtClean="0">
                <a:solidFill>
                  <a:schemeClr val="dk1"/>
                </a:solidFill>
              </a:rPr>
              <a:t>special</a:t>
            </a:r>
            <a:r>
              <a:rPr lang="pl-PL" dirty="0" smtClean="0">
                <a:solidFill>
                  <a:schemeClr val="dk1"/>
                </a:solidFill>
              </a:rPr>
              <a:t>?</a:t>
            </a:r>
            <a:endParaRPr dirty="0"/>
          </a:p>
        </p:txBody>
      </p:sp>
      <p:sp>
        <p:nvSpPr>
          <p:cNvPr id="79" name="Shape 79"/>
          <p:cNvSpPr txBox="1"/>
          <p:nvPr/>
        </p:nvSpPr>
        <p:spPr>
          <a:xfrm>
            <a:off x="620775" y="1555833"/>
            <a:ext cx="7665900" cy="4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23</a:t>
            </a:fld>
            <a:endParaRPr lang="en"/>
          </a:p>
        </p:txBody>
      </p:sp>
      <p:sp>
        <p:nvSpPr>
          <p:cNvPr id="6" name="Prostokąt 5"/>
          <p:cNvSpPr/>
          <p:nvPr/>
        </p:nvSpPr>
        <p:spPr>
          <a:xfrm>
            <a:off x="311701" y="1805746"/>
            <a:ext cx="853402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pl-PL" sz="2800" dirty="0" smtClean="0"/>
              <a:t>Meeting creates great opportunities for: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800" dirty="0" smtClean="0"/>
              <a:t>fostering students investigation and personal skills;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800" dirty="0" smtClean="0"/>
              <a:t>integration of the GLOBE young scientists community;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800" dirty="0" smtClean="0"/>
              <a:t>shaping environmental awareness of the members of local communities and representatives of local governments;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promotion of the newest scientific and technological achievements.</a:t>
            </a:r>
            <a:endParaRPr lang="en-US" altLang="pl-PL" sz="2800" dirty="0" smtClean="0"/>
          </a:p>
        </p:txBody>
      </p:sp>
      <p:sp>
        <p:nvSpPr>
          <p:cNvPr id="9" name="Prostokąt 8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24</a:t>
            </a:fld>
            <a:endParaRPr lang="en"/>
          </a:p>
        </p:txBody>
      </p:sp>
      <p:sp>
        <p:nvSpPr>
          <p:cNvPr id="6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928870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pl-PL" dirty="0" smtClean="0">
                <a:solidFill>
                  <a:schemeClr val="dk1"/>
                </a:solidFill>
              </a:rPr>
              <a:t>Long list of </a:t>
            </a:r>
            <a:r>
              <a:rPr lang="pl-PL" dirty="0" err="1" smtClean="0">
                <a:solidFill>
                  <a:schemeClr val="dk1"/>
                </a:solidFill>
              </a:rPr>
              <a:t>success</a:t>
            </a:r>
            <a:r>
              <a:rPr lang="pl-PL" dirty="0" smtClean="0">
                <a:solidFill>
                  <a:schemeClr val="dk1"/>
                </a:solidFill>
              </a:rPr>
              <a:t> </a:t>
            </a:r>
            <a:r>
              <a:rPr lang="pl-PL" dirty="0" err="1" smtClean="0">
                <a:solidFill>
                  <a:schemeClr val="dk1"/>
                </a:solidFill>
              </a:rPr>
              <a:t>stories</a:t>
            </a:r>
            <a:r>
              <a:rPr lang="pl-PL" dirty="0" smtClean="0">
                <a:solidFill>
                  <a:schemeClr val="dk1"/>
                </a:solidFill>
              </a:rPr>
              <a:t>…</a:t>
            </a:r>
            <a:endParaRPr dirty="0"/>
          </a:p>
        </p:txBody>
      </p:sp>
      <p:sp>
        <p:nvSpPr>
          <p:cNvPr id="39938" name="AutoShape 2" descr="Girl free icon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6773" y="2514007"/>
            <a:ext cx="101496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07858" y="2514007"/>
            <a:ext cx="79026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78"/>
          <p:cNvSpPr txBox="1">
            <a:spLocks/>
          </p:cNvSpPr>
          <p:nvPr/>
        </p:nvSpPr>
        <p:spPr>
          <a:xfrm>
            <a:off x="3456506" y="4935846"/>
            <a:ext cx="1977475" cy="6982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hape 78"/>
          <p:cNvSpPr txBox="1">
            <a:spLocks/>
          </p:cNvSpPr>
          <p:nvPr/>
        </p:nvSpPr>
        <p:spPr>
          <a:xfrm>
            <a:off x="6657606" y="4935846"/>
            <a:ext cx="1977475" cy="6982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l-PL" sz="3200" noProof="0" dirty="0" smtClean="0">
                <a:solidFill>
                  <a:schemeClr val="dk1"/>
                </a:solidFill>
              </a:rPr>
              <a:t>resources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3379" y="3710317"/>
            <a:ext cx="104174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03956" y="3710317"/>
            <a:ext cx="75917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54641" y="3188246"/>
            <a:ext cx="96058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ostokąt 14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err="1" smtClean="0"/>
              <a:t>Icon</a:t>
            </a:r>
            <a:r>
              <a:rPr lang="pl-PL" sz="1100" dirty="0" smtClean="0"/>
              <a:t>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</a:t>
            </a:r>
            <a:r>
              <a:rPr lang="pl-PL" sz="1100" dirty="0" err="1" smtClean="0"/>
              <a:t>flaticon.com</a:t>
            </a:r>
            <a:endParaRPr lang="pl-PL" sz="1100" dirty="0"/>
          </a:p>
        </p:txBody>
      </p:sp>
      <p:sp>
        <p:nvSpPr>
          <p:cNvPr id="13" name="Shape 78"/>
          <p:cNvSpPr txBox="1">
            <a:spLocks/>
          </p:cNvSpPr>
          <p:nvPr/>
        </p:nvSpPr>
        <p:spPr>
          <a:xfrm>
            <a:off x="571048" y="4935846"/>
            <a:ext cx="1977475" cy="6982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3200" b="0" i="0" u="none" strike="noStrike" kern="1200" cap="none" spc="0" normalizeH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09888" y="3188246"/>
            <a:ext cx="108206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4641" y="3188246"/>
            <a:ext cx="96058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25</a:t>
            </a:fld>
            <a:endParaRPr lang="en"/>
          </a:p>
        </p:txBody>
      </p:sp>
      <p:sp>
        <p:nvSpPr>
          <p:cNvPr id="6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928870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pl-PL" dirty="0" smtClean="0">
                <a:solidFill>
                  <a:schemeClr val="dk1"/>
                </a:solidFill>
              </a:rPr>
              <a:t>Long list of </a:t>
            </a:r>
            <a:r>
              <a:rPr lang="pl-PL" dirty="0" err="1" smtClean="0">
                <a:solidFill>
                  <a:schemeClr val="dk1"/>
                </a:solidFill>
              </a:rPr>
              <a:t>success</a:t>
            </a:r>
            <a:r>
              <a:rPr lang="pl-PL" dirty="0" smtClean="0">
                <a:solidFill>
                  <a:schemeClr val="dk1"/>
                </a:solidFill>
              </a:rPr>
              <a:t> </a:t>
            </a:r>
            <a:r>
              <a:rPr lang="pl-PL" dirty="0" err="1" smtClean="0">
                <a:solidFill>
                  <a:schemeClr val="dk1"/>
                </a:solidFill>
              </a:rPr>
              <a:t>stories</a:t>
            </a:r>
            <a:r>
              <a:rPr lang="pl-PL" dirty="0" smtClean="0">
                <a:solidFill>
                  <a:schemeClr val="dk1"/>
                </a:solidFill>
              </a:rPr>
              <a:t>…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dk1"/>
                </a:solidFill>
              </a:rPr>
              <a:t>and a little bit shorter list of challenges</a:t>
            </a:r>
            <a:r>
              <a:rPr lang="pl-PL" dirty="0" smtClean="0">
                <a:solidFill>
                  <a:schemeClr val="dk1"/>
                </a:solidFill>
              </a:rPr>
              <a:t> </a:t>
            </a:r>
            <a:r>
              <a:rPr lang="pl-PL" dirty="0" err="1" smtClean="0">
                <a:solidFill>
                  <a:schemeClr val="dk1"/>
                </a:solidFill>
              </a:rPr>
              <a:t>since</a:t>
            </a:r>
            <a:r>
              <a:rPr lang="pl-PL" dirty="0" smtClean="0">
                <a:solidFill>
                  <a:schemeClr val="dk1"/>
                </a:solidFill>
              </a:rPr>
              <a:t> 2014</a:t>
            </a:r>
            <a:endParaRPr lang="en-US" dirty="0" smtClean="0"/>
          </a:p>
          <a:p>
            <a:pPr lvl="0">
              <a:spcBef>
                <a:spcPts val="0"/>
              </a:spcBef>
              <a:defRPr/>
            </a:pPr>
            <a:endParaRPr dirty="0"/>
          </a:p>
        </p:txBody>
      </p:sp>
      <p:sp>
        <p:nvSpPr>
          <p:cNvPr id="39938" name="AutoShape 2" descr="Girl free icon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err="1" smtClean="0"/>
              <a:t>Icon</a:t>
            </a:r>
            <a:r>
              <a:rPr lang="pl-PL" sz="1100" dirty="0" smtClean="0"/>
              <a:t>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</a:t>
            </a:r>
            <a:r>
              <a:rPr lang="pl-PL" sz="1100" dirty="0" err="1" smtClean="0"/>
              <a:t>flaticon.com</a:t>
            </a:r>
            <a:endParaRPr lang="pl-PL" sz="1100" dirty="0"/>
          </a:p>
        </p:txBody>
      </p:sp>
      <p:sp>
        <p:nvSpPr>
          <p:cNvPr id="19" name="Znak zakazu 18"/>
          <p:cNvSpPr/>
          <p:nvPr/>
        </p:nvSpPr>
        <p:spPr>
          <a:xfrm>
            <a:off x="6657606" y="2810317"/>
            <a:ext cx="1800000" cy="1800000"/>
          </a:xfrm>
          <a:prstGeom prst="noSmoking">
            <a:avLst>
              <a:gd name="adj" fmla="val 42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6773" y="2514007"/>
            <a:ext cx="101496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07858" y="2514007"/>
            <a:ext cx="79026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hape 78"/>
          <p:cNvSpPr txBox="1">
            <a:spLocks/>
          </p:cNvSpPr>
          <p:nvPr/>
        </p:nvSpPr>
        <p:spPr>
          <a:xfrm>
            <a:off x="3456506" y="4935846"/>
            <a:ext cx="1977475" cy="6982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hape 78"/>
          <p:cNvSpPr txBox="1">
            <a:spLocks/>
          </p:cNvSpPr>
          <p:nvPr/>
        </p:nvSpPr>
        <p:spPr>
          <a:xfrm>
            <a:off x="6657606" y="4935846"/>
            <a:ext cx="1977475" cy="6982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l-PL" sz="3200" noProof="0" dirty="0" smtClean="0">
                <a:solidFill>
                  <a:schemeClr val="dk1"/>
                </a:solidFill>
              </a:rPr>
              <a:t>resources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93379" y="3710317"/>
            <a:ext cx="104174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03956" y="3710317"/>
            <a:ext cx="75917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hape 78"/>
          <p:cNvSpPr txBox="1">
            <a:spLocks/>
          </p:cNvSpPr>
          <p:nvPr/>
        </p:nvSpPr>
        <p:spPr>
          <a:xfrm>
            <a:off x="571048" y="4935846"/>
            <a:ext cx="1977475" cy="6982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3200" b="0" i="0" u="none" strike="noStrike" kern="1200" cap="none" spc="0" normalizeH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09888" y="3188246"/>
            <a:ext cx="108206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46962" y="2310938"/>
            <a:ext cx="7924172" cy="282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Let’s</a:t>
            </a:r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off</a:t>
            </a:r>
            <a:r>
              <a:rPr lang="en-US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er</a:t>
            </a:r>
            <a:r>
              <a:rPr lang="en-US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GLOBE </a:t>
            </a:r>
          </a:p>
          <a:p>
            <a:pPr lvl="0"/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t</a:t>
            </a:r>
            <a:r>
              <a:rPr lang="en-US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o </a:t>
            </a:r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business </a:t>
            </a:r>
            <a:r>
              <a:rPr lang="pl-PL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sector</a:t>
            </a:r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pl-PL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companies</a:t>
            </a:r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sz="4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0"/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to </a:t>
            </a:r>
            <a:r>
              <a:rPr lang="en-US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get money</a:t>
            </a:r>
          </a:p>
        </p:txBody>
      </p:sp>
      <p:sp>
        <p:nvSpPr>
          <p:cNvPr id="4" name="Shape 78"/>
          <p:cNvSpPr txBox="1">
            <a:spLocks/>
          </p:cNvSpPr>
          <p:nvPr/>
        </p:nvSpPr>
        <p:spPr>
          <a:xfrm>
            <a:off x="311700" y="928870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dirty="0" err="1" smtClean="0">
                <a:solidFill>
                  <a:schemeClr val="dk1"/>
                </a:solidFill>
              </a:rPr>
              <a:t>How</a:t>
            </a:r>
            <a:r>
              <a:rPr lang="pl-PL" sz="3200" dirty="0" smtClean="0">
                <a:solidFill>
                  <a:schemeClr val="dk1"/>
                </a:solidFill>
              </a:rPr>
              <a:t> to </a:t>
            </a:r>
            <a:r>
              <a:rPr lang="pl-PL" sz="3200" dirty="0" err="1" smtClean="0">
                <a:solidFill>
                  <a:schemeClr val="dk1"/>
                </a:solidFill>
              </a:rPr>
              <a:t>cope</a:t>
            </a:r>
            <a:r>
              <a:rPr lang="pl-PL" sz="3200" dirty="0" smtClean="0">
                <a:solidFill>
                  <a:schemeClr val="dk1"/>
                </a:solidFill>
              </a:rPr>
              <a:t> </a:t>
            </a:r>
            <a:r>
              <a:rPr lang="pl-PL" sz="3200" dirty="0" err="1" smtClean="0">
                <a:solidFill>
                  <a:schemeClr val="dk1"/>
                </a:solidFill>
              </a:rPr>
              <a:t>with</a:t>
            </a:r>
            <a:r>
              <a:rPr lang="pl-PL" sz="3200" dirty="0" smtClean="0">
                <a:solidFill>
                  <a:schemeClr val="dk1"/>
                </a:solidFill>
              </a:rPr>
              <a:t> </a:t>
            </a:r>
            <a:r>
              <a:rPr lang="pl-PL" sz="3200" dirty="0" err="1" smtClean="0">
                <a:solidFill>
                  <a:schemeClr val="dk1"/>
                </a:solidFill>
              </a:rPr>
              <a:t>the</a:t>
            </a:r>
            <a:r>
              <a:rPr lang="pl-PL" sz="3200" dirty="0" smtClean="0">
                <a:solidFill>
                  <a:schemeClr val="dk1"/>
                </a:solidFill>
              </a:rPr>
              <a:t> challenge?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3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46962" y="2310938"/>
            <a:ext cx="7924172" cy="282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Let’s</a:t>
            </a:r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off</a:t>
            </a:r>
            <a:r>
              <a:rPr lang="en-US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er</a:t>
            </a:r>
            <a:r>
              <a:rPr lang="en-US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GLOBE </a:t>
            </a:r>
          </a:p>
          <a:p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t</a:t>
            </a:r>
            <a:r>
              <a:rPr lang="en-US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o </a:t>
            </a:r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business </a:t>
            </a:r>
            <a:r>
              <a:rPr lang="pl-PL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sector</a:t>
            </a:r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pl-PL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companies</a:t>
            </a:r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sz="4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0"/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to </a:t>
            </a:r>
            <a:r>
              <a:rPr lang="en-US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get money</a:t>
            </a:r>
          </a:p>
        </p:txBody>
      </p:sp>
      <p:sp>
        <p:nvSpPr>
          <p:cNvPr id="4" name="Shape 78"/>
          <p:cNvSpPr txBox="1">
            <a:spLocks/>
          </p:cNvSpPr>
          <p:nvPr/>
        </p:nvSpPr>
        <p:spPr>
          <a:xfrm>
            <a:off x="311700" y="928870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dirty="0" err="1" smtClean="0">
                <a:solidFill>
                  <a:schemeClr val="dk1"/>
                </a:solidFill>
              </a:rPr>
              <a:t>How</a:t>
            </a:r>
            <a:r>
              <a:rPr lang="pl-PL" sz="3200" dirty="0" smtClean="0">
                <a:solidFill>
                  <a:schemeClr val="dk1"/>
                </a:solidFill>
              </a:rPr>
              <a:t> to </a:t>
            </a:r>
            <a:r>
              <a:rPr lang="pl-PL" sz="3200" dirty="0" err="1" smtClean="0">
                <a:solidFill>
                  <a:schemeClr val="dk1"/>
                </a:solidFill>
              </a:rPr>
              <a:t>cope</a:t>
            </a:r>
            <a:r>
              <a:rPr lang="pl-PL" sz="3200" dirty="0" smtClean="0">
                <a:solidFill>
                  <a:schemeClr val="dk1"/>
                </a:solidFill>
              </a:rPr>
              <a:t> </a:t>
            </a:r>
            <a:r>
              <a:rPr lang="pl-PL" sz="3200" dirty="0" err="1" smtClean="0">
                <a:solidFill>
                  <a:schemeClr val="dk1"/>
                </a:solidFill>
              </a:rPr>
              <a:t>with</a:t>
            </a:r>
            <a:r>
              <a:rPr lang="pl-PL" sz="3200" dirty="0" smtClean="0">
                <a:solidFill>
                  <a:schemeClr val="dk1"/>
                </a:solidFill>
              </a:rPr>
              <a:t> </a:t>
            </a:r>
            <a:r>
              <a:rPr lang="pl-PL" sz="3200" dirty="0" err="1" smtClean="0">
                <a:solidFill>
                  <a:schemeClr val="dk1"/>
                </a:solidFill>
              </a:rPr>
              <a:t>the</a:t>
            </a:r>
            <a:r>
              <a:rPr lang="pl-PL" sz="3200" dirty="0" smtClean="0">
                <a:solidFill>
                  <a:schemeClr val="dk1"/>
                </a:solidFill>
              </a:rPr>
              <a:t> challenge?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nak zakazu 5"/>
          <p:cNvSpPr>
            <a:spLocks noChangeAspect="1"/>
          </p:cNvSpPr>
          <p:nvPr/>
        </p:nvSpPr>
        <p:spPr>
          <a:xfrm>
            <a:off x="3008616" y="1852670"/>
            <a:ext cx="3442060" cy="3275216"/>
          </a:xfrm>
          <a:prstGeom prst="noSmoking">
            <a:avLst>
              <a:gd name="adj" fmla="val 42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3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97587" y="1778938"/>
            <a:ext cx="7924172" cy="282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Let’s</a:t>
            </a:r>
            <a:r>
              <a:rPr lang="pl-PL" sz="4000" b="1" dirty="0" smtClean="0">
                <a:solidFill>
                  <a:srgbClr val="6EA92D"/>
                </a:solidFill>
                <a:sym typeface="Wingdings" panose="05000000000000000000" pitchFamily="2" charset="2"/>
              </a:rPr>
              <a:t> </a:t>
            </a:r>
            <a:r>
              <a:rPr lang="pl-PL" sz="4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do</a:t>
            </a:r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GLOBE </a:t>
            </a:r>
          </a:p>
          <a:p>
            <a:r>
              <a:rPr lang="pl-PL" sz="40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with</a:t>
            </a:r>
            <a:r>
              <a:rPr lang="pl-PL" sz="4000" b="1" dirty="0" smtClean="0">
                <a:solidFill>
                  <a:srgbClr val="6EA92D"/>
                </a:solidFill>
                <a:sym typeface="Wingdings" panose="05000000000000000000" pitchFamily="2" charset="2"/>
              </a:rPr>
              <a:t> </a:t>
            </a:r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business </a:t>
            </a:r>
            <a:r>
              <a:rPr lang="pl-PL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sector</a:t>
            </a:r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pl-PL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companies</a:t>
            </a:r>
            <a:r>
              <a:rPr lang="pl-PL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sz="4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0"/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to </a:t>
            </a:r>
            <a:r>
              <a:rPr lang="pl-PL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get</a:t>
            </a:r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l-PL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money</a:t>
            </a:r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pl-PL" sz="4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non-financial </a:t>
            </a:r>
            <a:r>
              <a:rPr lang="pl-PL" sz="40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support</a:t>
            </a:r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as </a:t>
            </a:r>
            <a:r>
              <a:rPr lang="pl-PL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well</a:t>
            </a:r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as </a:t>
            </a:r>
          </a:p>
          <a:p>
            <a:pPr marL="457200" lvl="0" indent="-457200"/>
            <a:r>
              <a:rPr lang="pl-PL" sz="40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real</a:t>
            </a:r>
            <a:r>
              <a:rPr lang="pl-PL" sz="4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engagement </a:t>
            </a:r>
            <a:endParaRPr lang="en-US" sz="4000" dirty="0" err="1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4" name="Shape 78"/>
          <p:cNvSpPr txBox="1">
            <a:spLocks/>
          </p:cNvSpPr>
          <p:nvPr/>
        </p:nvSpPr>
        <p:spPr>
          <a:xfrm>
            <a:off x="311700" y="928870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dirty="0" err="1" smtClean="0">
                <a:solidFill>
                  <a:schemeClr val="dk1"/>
                </a:solidFill>
              </a:rPr>
              <a:t>How</a:t>
            </a:r>
            <a:r>
              <a:rPr lang="pl-PL" sz="3200" dirty="0" smtClean="0">
                <a:solidFill>
                  <a:schemeClr val="dk1"/>
                </a:solidFill>
              </a:rPr>
              <a:t> to </a:t>
            </a:r>
            <a:r>
              <a:rPr lang="pl-PL" sz="3200" dirty="0" err="1" smtClean="0">
                <a:solidFill>
                  <a:schemeClr val="dk1"/>
                </a:solidFill>
              </a:rPr>
              <a:t>cope</a:t>
            </a:r>
            <a:r>
              <a:rPr lang="pl-PL" sz="3200" dirty="0" smtClean="0">
                <a:solidFill>
                  <a:schemeClr val="dk1"/>
                </a:solidFill>
              </a:rPr>
              <a:t> </a:t>
            </a:r>
            <a:r>
              <a:rPr lang="pl-PL" sz="3200" dirty="0" err="1" smtClean="0">
                <a:solidFill>
                  <a:schemeClr val="dk1"/>
                </a:solidFill>
              </a:rPr>
              <a:t>with</a:t>
            </a:r>
            <a:r>
              <a:rPr lang="pl-PL" sz="3200" dirty="0" smtClean="0">
                <a:solidFill>
                  <a:schemeClr val="dk1"/>
                </a:solidFill>
              </a:rPr>
              <a:t> </a:t>
            </a:r>
            <a:r>
              <a:rPr lang="pl-PL" sz="3200" dirty="0" err="1" smtClean="0">
                <a:solidFill>
                  <a:schemeClr val="dk1"/>
                </a:solidFill>
              </a:rPr>
              <a:t>the</a:t>
            </a:r>
            <a:r>
              <a:rPr lang="pl-PL" sz="3200" dirty="0" smtClean="0">
                <a:solidFill>
                  <a:schemeClr val="dk1"/>
                </a:solidFill>
              </a:rPr>
              <a:t> challenge?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3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Bara </a:t>
            </a:r>
            <a:r>
              <a:rPr lang="pl-PL" sz="1100" dirty="0" err="1" smtClean="0"/>
              <a:t>Semerakova</a:t>
            </a:r>
            <a:endParaRPr lang="pl-PL" sz="1100" dirty="0"/>
          </a:p>
        </p:txBody>
      </p:sp>
      <p:pic>
        <p:nvPicPr>
          <p:cNvPr id="1027" name="Picture 3" descr="D:\__GLOBE_general\_GLOBEGAMES2017\__FOTO\BaraFacebook\18954978_10154587189341430_6648690117363821115_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2890" y="1270885"/>
            <a:ext cx="7889358" cy="528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__GLOBE_general\_GLOBEGAMES2017\__FOTO\BaraFacebook\19025026_10154590144121430_5988477288741884291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01704" y="2176309"/>
            <a:ext cx="6645511" cy="4448932"/>
          </a:xfrm>
          <a:prstGeom prst="rect">
            <a:avLst/>
          </a:prstGeom>
          <a:noFill/>
        </p:spPr>
      </p:pic>
      <p:sp>
        <p:nvSpPr>
          <p:cNvPr id="5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910941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 smtClean="0">
                <a:solidFill>
                  <a:schemeClr val="dk1"/>
                </a:solidFill>
              </a:rPr>
              <a:t>1997-2017</a:t>
            </a:r>
          </a:p>
          <a:p>
            <a:pPr lvl="0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00B050"/>
                </a:solidFill>
              </a:rPr>
              <a:t>20th </a:t>
            </a:r>
            <a:r>
              <a:rPr lang="pl-PL" b="1" dirty="0" err="1" smtClean="0">
                <a:solidFill>
                  <a:srgbClr val="00B050"/>
                </a:solidFill>
              </a:rPr>
              <a:t>anniversary</a:t>
            </a:r>
            <a:r>
              <a:rPr lang="pl-PL" dirty="0" smtClean="0">
                <a:solidFill>
                  <a:schemeClr val="dk1"/>
                </a:solidFill>
              </a:rPr>
              <a:t> of GLOBE Program </a:t>
            </a:r>
            <a:r>
              <a:rPr lang="pl-PL" dirty="0" err="1" smtClean="0">
                <a:solidFill>
                  <a:schemeClr val="dk1"/>
                </a:solidFill>
              </a:rPr>
              <a:t>in</a:t>
            </a:r>
            <a:r>
              <a:rPr lang="pl-PL" dirty="0" smtClean="0">
                <a:solidFill>
                  <a:schemeClr val="dk1"/>
                </a:solidFill>
              </a:rPr>
              <a:t> Poland</a:t>
            </a:r>
            <a:endParaRPr lang="en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Prostokąt 3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Bara </a:t>
            </a:r>
            <a:r>
              <a:rPr lang="pl-PL" sz="1100" dirty="0" err="1" smtClean="0"/>
              <a:t>Semerakova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803367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 err="1" smtClean="0">
                <a:solidFill>
                  <a:schemeClr val="dk1"/>
                </a:solidFill>
              </a:rPr>
              <a:t>How</a:t>
            </a:r>
            <a:r>
              <a:rPr lang="pl-PL" dirty="0" smtClean="0">
                <a:solidFill>
                  <a:schemeClr val="dk1"/>
                </a:solidFill>
              </a:rPr>
              <a:t> to </a:t>
            </a:r>
            <a:r>
              <a:rPr lang="pl-PL" dirty="0" err="1" smtClean="0">
                <a:solidFill>
                  <a:schemeClr val="dk1"/>
                </a:solidFill>
              </a:rPr>
              <a:t>encourage</a:t>
            </a:r>
            <a:r>
              <a:rPr lang="pl-PL" dirty="0" smtClean="0">
                <a:solidFill>
                  <a:schemeClr val="dk1"/>
                </a:solidFill>
              </a:rPr>
              <a:t> </a:t>
            </a:r>
            <a:r>
              <a:rPr lang="pl-PL" dirty="0" err="1" smtClean="0">
                <a:solidFill>
                  <a:schemeClr val="dk1"/>
                </a:solidFill>
              </a:rPr>
              <a:t>companies</a:t>
            </a:r>
            <a:r>
              <a:rPr lang="pl-PL" dirty="0" smtClean="0">
                <a:solidFill>
                  <a:schemeClr val="dk1"/>
                </a:solidFill>
              </a:rPr>
              <a:t/>
            </a:r>
            <a:br>
              <a:rPr lang="pl-PL" dirty="0" smtClean="0">
                <a:solidFill>
                  <a:schemeClr val="dk1"/>
                </a:solidFill>
              </a:rPr>
            </a:br>
            <a:r>
              <a:rPr lang="pl-PL" dirty="0" smtClean="0">
                <a:solidFill>
                  <a:schemeClr val="dk1"/>
                </a:solidFill>
              </a:rPr>
              <a:t>to </a:t>
            </a:r>
            <a:r>
              <a:rPr lang="pl-PL" dirty="0" err="1" smtClean="0">
                <a:solidFill>
                  <a:schemeClr val="dk1"/>
                </a:solidFill>
              </a:rPr>
              <a:t>support</a:t>
            </a:r>
            <a:r>
              <a:rPr lang="pl-PL" dirty="0" smtClean="0">
                <a:solidFill>
                  <a:schemeClr val="dk1"/>
                </a:solidFill>
              </a:rPr>
              <a:t> GLOBE?</a:t>
            </a:r>
          </a:p>
          <a:p>
            <a:pPr lvl="0">
              <a:spcBef>
                <a:spcPts val="0"/>
              </a:spcBef>
              <a:buNone/>
            </a:pPr>
            <a:r>
              <a:rPr lang="pl-PL" dirty="0" smtClean="0">
                <a:solidFill>
                  <a:schemeClr val="dk1"/>
                </a:solidFill>
              </a:rPr>
              <a:t> </a:t>
            </a:r>
            <a:endParaRPr lang="en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9" name="Shape 79"/>
          <p:cNvSpPr txBox="1"/>
          <p:nvPr/>
        </p:nvSpPr>
        <p:spPr>
          <a:xfrm>
            <a:off x="620775" y="2293257"/>
            <a:ext cx="7665900" cy="3710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30</a:t>
            </a:fld>
            <a:endParaRPr lang="en"/>
          </a:p>
        </p:txBody>
      </p:sp>
      <p:sp>
        <p:nvSpPr>
          <p:cNvPr id="6" name="Prostokąt 5"/>
          <p:cNvSpPr/>
          <p:nvPr/>
        </p:nvSpPr>
        <p:spPr>
          <a:xfrm>
            <a:off x="15649" y="2165421"/>
            <a:ext cx="881665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838" lvl="3" indent="-274638" defTabSz="3635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 err="1" smtClean="0">
                <a:latin typeface="+mj-lt"/>
              </a:rPr>
              <a:t>Their</a:t>
            </a:r>
            <a:r>
              <a:rPr lang="pl-PL" sz="2800" dirty="0" smtClean="0">
                <a:latin typeface="+mj-lt"/>
              </a:rPr>
              <a:t> target group </a:t>
            </a:r>
            <a:r>
              <a:rPr lang="pl-PL" sz="2800" dirty="0" err="1" smtClean="0">
                <a:latin typeface="+mj-lt"/>
              </a:rPr>
              <a:t>should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become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yours</a:t>
            </a:r>
            <a:r>
              <a:rPr lang="pl-PL" sz="2800" dirty="0" smtClean="0">
                <a:latin typeface="+mj-lt"/>
              </a:rPr>
              <a:t>…</a:t>
            </a:r>
          </a:p>
          <a:p>
            <a:pPr marL="731838" lvl="3" indent="-274638" defTabSz="363538">
              <a:spcAft>
                <a:spcPts val="1200"/>
              </a:spcAft>
              <a:defRPr/>
            </a:pPr>
            <a:r>
              <a:rPr lang="pl-PL" sz="2800" dirty="0" smtClean="0">
                <a:latin typeface="+mj-lt"/>
              </a:rPr>
              <a:t>	GLOBE </a:t>
            </a:r>
            <a:r>
              <a:rPr lang="pl-PL" sz="2800" dirty="0" err="1" smtClean="0">
                <a:latin typeface="+mj-lt"/>
              </a:rPr>
              <a:t>Games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award</a:t>
            </a:r>
            <a:r>
              <a:rPr lang="pl-PL" sz="2800" b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for the most active GLOBE students</a:t>
            </a:r>
            <a:r>
              <a:rPr lang="pl-PL" sz="2800" dirty="0" smtClean="0">
                <a:latin typeface="+mj-lt"/>
              </a:rPr>
              <a:t> + </a:t>
            </a:r>
            <a:r>
              <a:rPr lang="pl-PL" sz="2800" dirty="0" err="1" smtClean="0">
                <a:latin typeface="+mj-lt"/>
              </a:rPr>
              <a:t>opportunity</a:t>
            </a:r>
            <a:r>
              <a:rPr lang="pl-PL" sz="2800" dirty="0" smtClean="0">
                <a:latin typeface="+mj-lt"/>
              </a:rPr>
              <a:t> for </a:t>
            </a:r>
            <a:r>
              <a:rPr lang="pl-PL" sz="2800" b="1" dirty="0" smtClean="0">
                <a:solidFill>
                  <a:srgbClr val="00B050"/>
                </a:solidFill>
                <a:latin typeface="+mj-lt"/>
              </a:rPr>
              <a:t>NEW SCHOOLS </a:t>
            </a:r>
            <a:r>
              <a:rPr lang="pl-PL" sz="2800" dirty="0" smtClean="0">
                <a:latin typeface="+mj-lt"/>
              </a:rPr>
              <a:t>to </a:t>
            </a:r>
            <a:r>
              <a:rPr lang="pl-PL" sz="2800" dirty="0" err="1" smtClean="0">
                <a:latin typeface="+mj-lt"/>
              </a:rPr>
              <a:t>get</a:t>
            </a:r>
            <a:r>
              <a:rPr lang="pl-PL" sz="2800" dirty="0" smtClean="0">
                <a:latin typeface="+mj-lt"/>
              </a:rPr>
              <a:t> to </a:t>
            </a:r>
            <a:r>
              <a:rPr lang="pl-PL" sz="2800" dirty="0" err="1" smtClean="0">
                <a:latin typeface="+mj-lt"/>
              </a:rPr>
              <a:t>know</a:t>
            </a:r>
            <a:r>
              <a:rPr lang="pl-PL" sz="2800" dirty="0" smtClean="0">
                <a:latin typeface="+mj-lt"/>
              </a:rPr>
              <a:t> GLOBE </a:t>
            </a:r>
            <a:r>
              <a:rPr lang="pl-PL" sz="2800" dirty="0" err="1" smtClean="0">
                <a:latin typeface="+mj-lt"/>
              </a:rPr>
              <a:t>better</a:t>
            </a:r>
            <a:endParaRPr lang="pl-PL" sz="2800" dirty="0" smtClean="0">
              <a:latin typeface="+mj-lt"/>
            </a:endParaRPr>
          </a:p>
          <a:p>
            <a:pPr marL="731838" lvl="3" indent="-274638" defTabSz="363538">
              <a:spcAft>
                <a:spcPts val="1200"/>
              </a:spcAft>
              <a:defRPr/>
            </a:pPr>
            <a:r>
              <a:rPr lang="pl-PL" sz="2800" dirty="0" smtClean="0">
                <a:latin typeface="+mj-lt"/>
              </a:rPr>
              <a:t>	</a:t>
            </a:r>
            <a:r>
              <a:rPr lang="pl-PL" sz="2800" dirty="0" smtClean="0">
                <a:solidFill>
                  <a:srgbClr val="00B050"/>
                </a:solidFill>
                <a:latin typeface="+mj-lt"/>
              </a:rPr>
              <a:t>New </a:t>
            </a:r>
            <a:r>
              <a:rPr lang="pl-PL" sz="2800" dirty="0" err="1" smtClean="0">
                <a:solidFill>
                  <a:srgbClr val="00B050"/>
                </a:solidFill>
                <a:latin typeface="+mj-lt"/>
              </a:rPr>
              <a:t>teachers</a:t>
            </a:r>
            <a:r>
              <a:rPr lang="pl-PL" sz="28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rgbClr val="00B050"/>
                </a:solidFill>
                <a:latin typeface="+mj-lt"/>
              </a:rPr>
              <a:t>attracted</a:t>
            </a:r>
            <a:r>
              <a:rPr lang="pl-PL" sz="2800" dirty="0" smtClean="0">
                <a:solidFill>
                  <a:srgbClr val="00B050"/>
                </a:solidFill>
                <a:latin typeface="+mj-lt"/>
              </a:rPr>
              <a:t> to GLOBE </a:t>
            </a:r>
            <a:r>
              <a:rPr lang="pl-PL" sz="2800" dirty="0" err="1" smtClean="0">
                <a:solidFill>
                  <a:srgbClr val="00B050"/>
                </a:solidFill>
                <a:latin typeface="+mj-lt"/>
              </a:rPr>
              <a:t>become</a:t>
            </a:r>
            <a:r>
              <a:rPr lang="pl-PL" sz="28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rgbClr val="00B050"/>
                </a:solidFill>
                <a:latin typeface="+mj-lt"/>
              </a:rPr>
              <a:t>your</a:t>
            </a:r>
            <a:r>
              <a:rPr lang="pl-PL" sz="28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rgbClr val="00B050"/>
                </a:solidFill>
                <a:latin typeface="+mj-lt"/>
              </a:rPr>
              <a:t>ambassadors</a:t>
            </a:r>
            <a:r>
              <a:rPr lang="pl-PL" sz="28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rgbClr val="00B050"/>
                </a:solidFill>
                <a:latin typeface="+mj-lt"/>
              </a:rPr>
              <a:t>in</a:t>
            </a:r>
            <a:r>
              <a:rPr lang="pl-PL" sz="28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rgbClr val="00B050"/>
                </a:solidFill>
                <a:latin typeface="+mj-lt"/>
              </a:rPr>
              <a:t>communication</a:t>
            </a:r>
            <a:r>
              <a:rPr lang="pl-PL" sz="28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rgbClr val="00B050"/>
                </a:solidFill>
                <a:latin typeface="+mj-lt"/>
              </a:rPr>
              <a:t>with</a:t>
            </a:r>
            <a:r>
              <a:rPr lang="pl-PL" sz="28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2800" dirty="0" err="1" smtClean="0">
                <a:solidFill>
                  <a:srgbClr val="00B050"/>
                </a:solidFill>
                <a:latin typeface="+mj-lt"/>
              </a:rPr>
              <a:t>the</a:t>
            </a:r>
            <a:r>
              <a:rPr lang="pl-PL" sz="2800" dirty="0" smtClean="0">
                <a:solidFill>
                  <a:srgbClr val="00B050"/>
                </a:solidFill>
                <a:latin typeface="+mj-lt"/>
              </a:rPr>
              <a:t> company.</a:t>
            </a:r>
          </a:p>
          <a:p>
            <a:pPr marL="731838" lvl="3" indent="-274638" defTabSz="3635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620775" y="2293257"/>
            <a:ext cx="7665900" cy="3710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31</a:t>
            </a:fld>
            <a:endParaRPr lang="en"/>
          </a:p>
        </p:txBody>
      </p:sp>
      <p:sp>
        <p:nvSpPr>
          <p:cNvPr id="6" name="Prostokąt 5"/>
          <p:cNvSpPr/>
          <p:nvPr/>
        </p:nvSpPr>
        <p:spPr>
          <a:xfrm>
            <a:off x="15649" y="2046513"/>
            <a:ext cx="881665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838" lvl="3" indent="-274638" defTabSz="3635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 err="1" smtClean="0">
                <a:latin typeface="+mj-lt"/>
              </a:rPr>
              <a:t>You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should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try</a:t>
            </a:r>
            <a:r>
              <a:rPr lang="pl-PL" sz="2800" dirty="0" smtClean="0">
                <a:latin typeface="+mj-lt"/>
              </a:rPr>
              <a:t> to </a:t>
            </a:r>
            <a:r>
              <a:rPr lang="pl-PL" sz="2800" dirty="0" err="1" smtClean="0">
                <a:latin typeface="+mj-lt"/>
              </a:rPr>
              <a:t>look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the</a:t>
            </a:r>
            <a:r>
              <a:rPr lang="pl-PL" sz="2800" dirty="0" smtClean="0">
                <a:latin typeface="+mj-lt"/>
              </a:rPr>
              <a:t> same </a:t>
            </a:r>
            <a:r>
              <a:rPr lang="pl-PL" sz="2800" dirty="0" err="1" smtClean="0">
                <a:latin typeface="+mj-lt"/>
              </a:rPr>
              <a:t>direction</a:t>
            </a:r>
            <a:r>
              <a:rPr lang="pl-PL" sz="2800" dirty="0" smtClean="0">
                <a:latin typeface="+mj-lt"/>
              </a:rPr>
              <a:t> </a:t>
            </a:r>
            <a:br>
              <a:rPr lang="pl-PL" sz="2800" dirty="0" smtClean="0">
                <a:latin typeface="+mj-lt"/>
              </a:rPr>
            </a:br>
            <a:r>
              <a:rPr lang="pl-PL" sz="2800" dirty="0" smtClean="0">
                <a:latin typeface="+mj-lt"/>
              </a:rPr>
              <a:t>and </a:t>
            </a:r>
            <a:r>
              <a:rPr lang="pl-PL" sz="2800" dirty="0" err="1" smtClean="0">
                <a:latin typeface="+mj-lt"/>
              </a:rPr>
              <a:t>speak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the</a:t>
            </a:r>
            <a:r>
              <a:rPr lang="pl-PL" sz="2800" dirty="0" smtClean="0">
                <a:latin typeface="+mj-lt"/>
              </a:rPr>
              <a:t> same </a:t>
            </a:r>
            <a:r>
              <a:rPr lang="pl-PL" sz="2800" dirty="0" err="1" smtClean="0">
                <a:latin typeface="+mj-lt"/>
              </a:rPr>
              <a:t>language</a:t>
            </a:r>
            <a:r>
              <a:rPr lang="pl-PL" sz="2800" dirty="0" smtClean="0">
                <a:latin typeface="+mj-lt"/>
              </a:rPr>
              <a:t>…</a:t>
            </a:r>
            <a:br>
              <a:rPr lang="pl-PL" sz="2800" dirty="0" smtClean="0">
                <a:latin typeface="+mj-lt"/>
              </a:rPr>
            </a:br>
            <a:r>
              <a:rPr lang="pl-PL" sz="2800" dirty="0" smtClean="0"/>
              <a:t> </a:t>
            </a:r>
            <a:r>
              <a:rPr lang="pl-PL" sz="2800" dirty="0" smtClean="0">
                <a:latin typeface="+mj-lt"/>
              </a:rPr>
              <a:t/>
            </a:r>
            <a:br>
              <a:rPr lang="pl-PL" sz="2800" dirty="0" smtClean="0">
                <a:latin typeface="+mj-lt"/>
              </a:rPr>
            </a:br>
            <a:endParaRPr lang="pl-PL" sz="2800" dirty="0" smtClean="0">
              <a:latin typeface="+mj-lt"/>
            </a:endParaRPr>
          </a:p>
          <a:p>
            <a:pPr marL="731838" lvl="3" indent="-274638" defTabSz="3635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l-PL" sz="2800" dirty="0" smtClean="0">
              <a:latin typeface="+mj-lt"/>
            </a:endParaRPr>
          </a:p>
          <a:p>
            <a:pPr marL="731838" lvl="3" indent="-274638" defTabSz="3635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l-PL" sz="2800" dirty="0" smtClean="0">
              <a:latin typeface="+mj-lt"/>
            </a:endParaRPr>
          </a:p>
          <a:p>
            <a:pPr marL="731838" lvl="3" indent="-274638" defTabSz="3635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l-PL" sz="2800" dirty="0" smtClean="0">
              <a:latin typeface="+mj-lt"/>
            </a:endParaRPr>
          </a:p>
          <a:p>
            <a:pPr marL="731838" lvl="3" indent="-274638" defTabSz="3635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l-PL" sz="2800" dirty="0" smtClean="0">
              <a:latin typeface="+mj-lt"/>
            </a:endParaRPr>
          </a:p>
          <a:p>
            <a:pPr marL="731838" lvl="3" indent="-274638" defTabSz="3635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>
              <a:latin typeface="+mj-lt"/>
            </a:endParaRPr>
          </a:p>
        </p:txBody>
      </p:sp>
      <p:pic>
        <p:nvPicPr>
          <p:cNvPr id="32770" name="Picture 2" descr="Znalezione obrazy dla zapytania sdg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96570" y="3207658"/>
            <a:ext cx="5996372" cy="3491221"/>
          </a:xfrm>
          <a:prstGeom prst="rect">
            <a:avLst/>
          </a:prstGeom>
          <a:noFill/>
        </p:spPr>
      </p:pic>
      <p:sp>
        <p:nvSpPr>
          <p:cNvPr id="8" name="Shape 78"/>
          <p:cNvSpPr txBox="1">
            <a:spLocks/>
          </p:cNvSpPr>
          <p:nvPr/>
        </p:nvSpPr>
        <p:spPr>
          <a:xfrm>
            <a:off x="311700" y="803367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encourage companies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support GLOBE?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 r="10727"/>
          <a:stretch>
            <a:fillRect/>
          </a:stretch>
        </p:blipFill>
        <p:spPr bwMode="auto">
          <a:xfrm>
            <a:off x="608036" y="1484784"/>
            <a:ext cx="7915888" cy="53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46962" y="1484784"/>
            <a:ext cx="7924172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itchFamily="34" charset="0"/>
              <a:buChar char="•"/>
            </a:pPr>
            <a:endParaRPr lang="pl-PL" sz="25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457200" lvl="0" indent="-457200" algn="l">
              <a:buFont typeface="Arial" pitchFamily="34" charset="0"/>
              <a:buChar char="•"/>
            </a:pPr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457200" lvl="0" indent="-457200" algn="l">
              <a:buFont typeface="Arial" pitchFamily="34" charset="0"/>
              <a:buChar char="•"/>
            </a:pPr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371600" y="781113"/>
            <a:ext cx="7399534" cy="669175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www.globe.gov/</a:t>
            </a:r>
            <a:r>
              <a:rPr lang="pl-PL" dirty="0" err="1" smtClean="0">
                <a:solidFill>
                  <a:schemeClr val="tx1"/>
                </a:solidFill>
              </a:rPr>
              <a:t>web/polan</a:t>
            </a:r>
            <a:r>
              <a:rPr lang="pl-PL" dirty="0" smtClean="0">
                <a:solidFill>
                  <a:schemeClr val="tx1"/>
                </a:solidFill>
              </a:rPr>
              <a:t>d/news 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3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Line 10"/>
          <p:cNvSpPr>
            <a:spLocks noChangeShapeType="1"/>
          </p:cNvSpPr>
          <p:nvPr/>
        </p:nvSpPr>
        <p:spPr bwMode="auto">
          <a:xfrm flipV="1">
            <a:off x="952500" y="11796713"/>
            <a:ext cx="626903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439886" y="1611086"/>
            <a:ext cx="570411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4000" b="1" dirty="0" smtClean="0">
                <a:solidFill>
                  <a:srgbClr val="00B050"/>
                </a:solidFill>
                <a:latin typeface="+mj-lt"/>
              </a:rPr>
              <a:t>Ela </a:t>
            </a:r>
            <a:r>
              <a:rPr lang="pl-PL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pl-PL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pl-PL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Wołoszyńska-Wiśniewska</a:t>
            </a:r>
          </a:p>
          <a:p>
            <a:pPr lvl="0">
              <a:defRPr/>
            </a:pPr>
            <a:r>
              <a:rPr lang="pl-PL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GLOBE CC </a:t>
            </a:r>
            <a:r>
              <a:rPr lang="pl-PL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</a:t>
            </a:r>
            <a:r>
              <a:rPr lang="pl-PL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Poland</a:t>
            </a:r>
          </a:p>
          <a:p>
            <a:pPr>
              <a:spcBef>
                <a:spcPts val="1800"/>
              </a:spcBef>
              <a:defRPr/>
            </a:pPr>
            <a:r>
              <a:rPr lang="pl-PL" sz="4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ela@gridw.pl</a:t>
            </a:r>
            <a:endParaRPr lang="pl-PL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3" name="Picture 1" descr="D:\__GLOBE_general\_GLOBEGAMES2017\__FOTO\Glob Games\1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109" y="1291770"/>
            <a:ext cx="2965393" cy="3998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51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96552" y="1740017"/>
            <a:ext cx="8832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trainings for GLOBE beginners and advanced users;</a:t>
            </a:r>
            <a:endParaRPr lang="en-US" sz="2400" b="1" dirty="0" smtClean="0">
              <a:latin typeface="+mj-lt"/>
            </a:endParaRPr>
          </a:p>
          <a:p>
            <a:pPr marL="1189038" lvl="4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meetings for GLOBE teachers and principals;</a:t>
            </a:r>
          </a:p>
          <a:p>
            <a:pPr marL="1646238" lvl="5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Student’s Science Seminars GLOBE Games;</a:t>
            </a:r>
          </a:p>
          <a:p>
            <a:pPr marL="2103438" lvl="6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active participation in GLOBE campaigns;</a:t>
            </a:r>
          </a:p>
          <a:p>
            <a:pPr marL="2560638" lvl="7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implementation of  interdisciplinary projects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on national level;</a:t>
            </a:r>
          </a:p>
          <a:p>
            <a:pPr marL="3017838" lvl="8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support for national and international school </a:t>
            </a:r>
            <a:r>
              <a:rPr lang="pl-PL" sz="2400" dirty="0" err="1" smtClean="0">
                <a:latin typeface="+mj-lt"/>
              </a:rPr>
              <a:t>collaboration</a:t>
            </a:r>
            <a:r>
              <a:rPr lang="en-US" sz="2400" dirty="0" smtClean="0">
                <a:latin typeface="+mj-lt"/>
              </a:rPr>
              <a:t>;</a:t>
            </a:r>
          </a:p>
          <a:p>
            <a:pPr marL="3592513" lvl="8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active participation in GLOBE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at European and international level </a:t>
            </a:r>
          </a:p>
        </p:txBody>
      </p:sp>
      <p:sp>
        <p:nvSpPr>
          <p:cNvPr id="7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910941"/>
            <a:ext cx="8520600" cy="8290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 smtClean="0">
                <a:solidFill>
                  <a:schemeClr val="dk1"/>
                </a:solidFill>
              </a:rPr>
              <a:t>GLOBE </a:t>
            </a:r>
            <a:r>
              <a:rPr lang="pl-PL" dirty="0" err="1" smtClean="0">
                <a:solidFill>
                  <a:schemeClr val="dk1"/>
                </a:solidFill>
              </a:rPr>
              <a:t>in</a:t>
            </a:r>
            <a:r>
              <a:rPr lang="pl-PL" dirty="0" smtClean="0">
                <a:solidFill>
                  <a:schemeClr val="dk1"/>
                </a:solidFill>
              </a:rPr>
              <a:t> Poland 1997-2017 </a:t>
            </a: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7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96552" y="1740017"/>
            <a:ext cx="8832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trainings for GLOBE beginners and advanced users;</a:t>
            </a:r>
            <a:endParaRPr lang="en-US" sz="2400" b="1" dirty="0" smtClean="0">
              <a:latin typeface="+mj-lt"/>
            </a:endParaRPr>
          </a:p>
          <a:p>
            <a:pPr marL="1189038" lvl="4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meetings for GLOBE teachers and principals;</a:t>
            </a:r>
          </a:p>
          <a:p>
            <a:pPr marL="1646238" lvl="5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Student’s Science Seminars GLOBE Games;</a:t>
            </a:r>
          </a:p>
          <a:p>
            <a:pPr marL="2103438" lvl="6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active participation in GLOBE campaigns;</a:t>
            </a:r>
          </a:p>
          <a:p>
            <a:pPr marL="2560638" lvl="7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implementation of  interdisciplinary projects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on national level;</a:t>
            </a:r>
          </a:p>
          <a:p>
            <a:pPr marL="3017838" lvl="8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support for national and international school </a:t>
            </a:r>
            <a:r>
              <a:rPr lang="pl-PL" sz="2400" dirty="0" err="1" smtClean="0">
                <a:latin typeface="+mj-lt"/>
              </a:rPr>
              <a:t>collaboration</a:t>
            </a:r>
            <a:r>
              <a:rPr lang="en-US" sz="2400" dirty="0" smtClean="0">
                <a:latin typeface="+mj-lt"/>
              </a:rPr>
              <a:t>;</a:t>
            </a:r>
          </a:p>
          <a:p>
            <a:pPr marL="3592513" lvl="8" indent="-274638" defTabSz="363538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active participation in GLOBE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at European and international level </a:t>
            </a:r>
          </a:p>
        </p:txBody>
      </p:sp>
      <p:sp>
        <p:nvSpPr>
          <p:cNvPr id="7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910941"/>
            <a:ext cx="8520600" cy="8290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 smtClean="0">
                <a:solidFill>
                  <a:schemeClr val="dk1"/>
                </a:solidFill>
              </a:rPr>
              <a:t>GLOBE </a:t>
            </a:r>
            <a:r>
              <a:rPr lang="pl-PL" dirty="0" err="1" smtClean="0">
                <a:solidFill>
                  <a:schemeClr val="dk1"/>
                </a:solidFill>
              </a:rPr>
              <a:t>in</a:t>
            </a:r>
            <a:r>
              <a:rPr lang="pl-PL" dirty="0" smtClean="0">
                <a:solidFill>
                  <a:schemeClr val="dk1"/>
                </a:solidFill>
              </a:rPr>
              <a:t> Poland 1997-2017 </a:t>
            </a: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7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928870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 smtClean="0">
                <a:solidFill>
                  <a:schemeClr val="dk1"/>
                </a:solidFill>
              </a:rPr>
              <a:t>Student’s</a:t>
            </a:r>
            <a:r>
              <a:rPr lang="pl-PL" dirty="0" smtClean="0">
                <a:solidFill>
                  <a:schemeClr val="dk1"/>
                </a:solidFill>
              </a:rPr>
              <a:t> Science </a:t>
            </a:r>
            <a:r>
              <a:rPr lang="pl-PL" dirty="0" err="1" smtClean="0">
                <a:solidFill>
                  <a:schemeClr val="dk1"/>
                </a:solidFill>
              </a:rPr>
              <a:t>Seminar</a:t>
            </a:r>
            <a:r>
              <a:rPr lang="pl-PL" dirty="0" smtClean="0">
                <a:solidFill>
                  <a:schemeClr val="dk1"/>
                </a:solidFill>
              </a:rPr>
              <a:t> GLOBE </a:t>
            </a:r>
            <a:r>
              <a:rPr lang="pl-PL" dirty="0" err="1" smtClean="0">
                <a:solidFill>
                  <a:schemeClr val="dk1"/>
                </a:solidFill>
              </a:rPr>
              <a:t>Games</a:t>
            </a:r>
            <a:endParaRPr dirty="0"/>
          </a:p>
        </p:txBody>
      </p:sp>
      <p:sp>
        <p:nvSpPr>
          <p:cNvPr id="79" name="Shape 79"/>
          <p:cNvSpPr txBox="1"/>
          <p:nvPr/>
        </p:nvSpPr>
        <p:spPr>
          <a:xfrm>
            <a:off x="620775" y="1555833"/>
            <a:ext cx="7665900" cy="4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sp>
        <p:nvSpPr>
          <p:cNvPr id="5" name="Prostokąt 4"/>
          <p:cNvSpPr/>
          <p:nvPr/>
        </p:nvSpPr>
        <p:spPr>
          <a:xfrm>
            <a:off x="2886634" y="1937236"/>
            <a:ext cx="60422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+mj-lt"/>
              </a:rPr>
              <a:t>3-day </a:t>
            </a:r>
            <a:r>
              <a:rPr lang="pl-PL" sz="2400" dirty="0" err="1" smtClean="0">
                <a:latin typeface="+mj-lt"/>
              </a:rPr>
              <a:t>event</a:t>
            </a:r>
            <a:r>
              <a:rPr lang="pl-PL" sz="2400" dirty="0" smtClean="0">
                <a:latin typeface="+mj-lt"/>
              </a:rPr>
              <a:t>,</a:t>
            </a:r>
          </a:p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en-US" altLang="pl-PL" sz="2400" dirty="0" smtClean="0">
                <a:latin typeface="+mj-lt"/>
              </a:rPr>
              <a:t>addressed </a:t>
            </a:r>
            <a:r>
              <a:rPr lang="pl-PL" altLang="pl-PL" sz="2400" dirty="0" smtClean="0">
                <a:latin typeface="+mj-lt"/>
              </a:rPr>
              <a:t> t</a:t>
            </a:r>
            <a:r>
              <a:rPr lang="en-US" altLang="pl-PL" sz="2400" dirty="0" smtClean="0">
                <a:latin typeface="+mj-lt"/>
              </a:rPr>
              <a:t>o </a:t>
            </a:r>
            <a:r>
              <a:rPr lang="pl-PL" altLang="pl-PL" sz="2400" dirty="0" err="1" smtClean="0">
                <a:latin typeface="+mj-lt"/>
              </a:rPr>
              <a:t>the</a:t>
            </a:r>
            <a:r>
              <a:rPr lang="pl-PL" altLang="pl-PL" sz="2400" dirty="0" smtClean="0">
                <a:latin typeface="+mj-lt"/>
              </a:rPr>
              <a:t> most </a:t>
            </a:r>
            <a:r>
              <a:rPr lang="pl-PL" altLang="pl-PL" sz="2400" dirty="0" err="1" smtClean="0">
                <a:latin typeface="+mj-lt"/>
              </a:rPr>
              <a:t>active</a:t>
            </a:r>
            <a:r>
              <a:rPr lang="pl-PL" altLang="pl-PL" sz="2400" dirty="0" smtClean="0">
                <a:latin typeface="+mj-lt"/>
              </a:rPr>
              <a:t> GLOBE </a:t>
            </a:r>
            <a:r>
              <a:rPr lang="en-US" altLang="pl-PL" sz="2400" dirty="0" smtClean="0">
                <a:latin typeface="+mj-lt"/>
              </a:rPr>
              <a:t>students</a:t>
            </a:r>
            <a:r>
              <a:rPr lang="pl-PL" altLang="pl-PL" sz="2400" dirty="0" smtClean="0">
                <a:latin typeface="+mj-lt"/>
              </a:rPr>
              <a:t> and </a:t>
            </a:r>
            <a:r>
              <a:rPr lang="pl-PL" altLang="pl-PL" sz="2400" dirty="0" err="1" smtClean="0">
                <a:latin typeface="+mj-lt"/>
              </a:rPr>
              <a:t>supporting</a:t>
            </a:r>
            <a:r>
              <a:rPr lang="pl-PL" altLang="pl-PL" sz="2400" dirty="0" smtClean="0">
                <a:latin typeface="+mj-lt"/>
              </a:rPr>
              <a:t> </a:t>
            </a:r>
            <a:r>
              <a:rPr lang="pl-PL" altLang="pl-PL" sz="2400" dirty="0" err="1" smtClean="0">
                <a:latin typeface="+mj-lt"/>
              </a:rPr>
              <a:t>teachers</a:t>
            </a:r>
            <a:r>
              <a:rPr lang="pl-PL" altLang="pl-PL" sz="2400" dirty="0" smtClean="0">
                <a:latin typeface="+mj-lt"/>
              </a:rPr>
              <a:t>,</a:t>
            </a:r>
          </a:p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+mj-lt"/>
              </a:rPr>
              <a:t>o</a:t>
            </a:r>
            <a:r>
              <a:rPr lang="en-US" altLang="pl-PL" sz="2400" dirty="0" err="1" smtClean="0">
                <a:latin typeface="+mj-lt"/>
              </a:rPr>
              <a:t>rganized</a:t>
            </a:r>
            <a:r>
              <a:rPr lang="en-US" altLang="pl-PL" sz="2400" dirty="0" smtClean="0">
                <a:latin typeface="+mj-lt"/>
              </a:rPr>
              <a:t> in some most beautiful locations in our country, </a:t>
            </a:r>
            <a:endParaRPr lang="pl-PL" altLang="pl-PL" sz="2400" dirty="0" smtClean="0">
              <a:latin typeface="+mj-lt"/>
            </a:endParaRPr>
          </a:p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en-US" altLang="pl-PL" sz="2400" dirty="0" smtClean="0">
                <a:latin typeface="+mj-lt"/>
              </a:rPr>
              <a:t>in collaboration with scientists, nature protection authorities, local governments and media</a:t>
            </a:r>
            <a:r>
              <a:rPr lang="pl-PL" altLang="pl-PL" sz="2400" dirty="0" smtClean="0">
                <a:latin typeface="+mj-lt"/>
              </a:rPr>
              <a:t>,</a:t>
            </a:r>
            <a:endParaRPr lang="en-US" sz="2400" b="1" dirty="0" smtClean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6" name="Picture 6" descr="Zdj&amp;eogon;cie u&amp;zdot;ytkownika Program GLOBE w Polsce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820861"/>
            <a:ext cx="2963177" cy="2222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00" y="4147958"/>
            <a:ext cx="2962800" cy="169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928870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 smtClean="0">
                <a:solidFill>
                  <a:schemeClr val="dk1"/>
                </a:solidFill>
              </a:rPr>
              <a:t>Student’s</a:t>
            </a:r>
            <a:r>
              <a:rPr lang="pl-PL" dirty="0" smtClean="0">
                <a:solidFill>
                  <a:schemeClr val="dk1"/>
                </a:solidFill>
              </a:rPr>
              <a:t> Science </a:t>
            </a:r>
            <a:r>
              <a:rPr lang="pl-PL" dirty="0" err="1" smtClean="0">
                <a:solidFill>
                  <a:schemeClr val="dk1"/>
                </a:solidFill>
              </a:rPr>
              <a:t>Seminar</a:t>
            </a:r>
            <a:r>
              <a:rPr lang="pl-PL" dirty="0" smtClean="0">
                <a:solidFill>
                  <a:schemeClr val="dk1"/>
                </a:solidFill>
              </a:rPr>
              <a:t> GLOBE </a:t>
            </a:r>
            <a:r>
              <a:rPr lang="pl-PL" dirty="0" err="1" smtClean="0">
                <a:solidFill>
                  <a:schemeClr val="dk1"/>
                </a:solidFill>
              </a:rPr>
              <a:t>Games</a:t>
            </a:r>
            <a:endParaRPr dirty="0"/>
          </a:p>
        </p:txBody>
      </p:sp>
      <p:sp>
        <p:nvSpPr>
          <p:cNvPr id="79" name="Shape 79"/>
          <p:cNvSpPr txBox="1"/>
          <p:nvPr/>
        </p:nvSpPr>
        <p:spPr>
          <a:xfrm>
            <a:off x="620775" y="1555833"/>
            <a:ext cx="7665900" cy="4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sp>
        <p:nvSpPr>
          <p:cNvPr id="5" name="Prostokąt 4"/>
          <p:cNvSpPr/>
          <p:nvPr/>
        </p:nvSpPr>
        <p:spPr>
          <a:xfrm>
            <a:off x="2886634" y="1937236"/>
            <a:ext cx="60422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+mj-lt"/>
              </a:rPr>
              <a:t>3-day </a:t>
            </a:r>
            <a:r>
              <a:rPr lang="pl-PL" sz="2400" dirty="0" err="1" smtClean="0">
                <a:latin typeface="+mj-lt"/>
              </a:rPr>
              <a:t>event</a:t>
            </a:r>
            <a:r>
              <a:rPr lang="pl-PL" sz="2400" dirty="0" smtClean="0">
                <a:latin typeface="+mj-lt"/>
              </a:rPr>
              <a:t>,</a:t>
            </a:r>
          </a:p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en-US" altLang="pl-PL" sz="2400" dirty="0" smtClean="0"/>
              <a:t>addressed </a:t>
            </a:r>
            <a:r>
              <a:rPr lang="pl-PL" altLang="pl-PL" sz="2400" dirty="0" smtClean="0"/>
              <a:t> t</a:t>
            </a:r>
            <a:r>
              <a:rPr lang="en-US" altLang="pl-PL" sz="2400" dirty="0" smtClean="0"/>
              <a:t>o </a:t>
            </a:r>
            <a:r>
              <a:rPr lang="pl-PL" altLang="pl-PL" sz="2400" dirty="0" err="1" smtClean="0"/>
              <a:t>the</a:t>
            </a:r>
            <a:r>
              <a:rPr lang="pl-PL" altLang="pl-PL" sz="2400" dirty="0" smtClean="0"/>
              <a:t> most </a:t>
            </a:r>
            <a:r>
              <a:rPr lang="pl-PL" altLang="pl-PL" sz="2400" dirty="0" err="1" smtClean="0"/>
              <a:t>active</a:t>
            </a:r>
            <a:r>
              <a:rPr lang="pl-PL" altLang="pl-PL" sz="2400" dirty="0" smtClean="0"/>
              <a:t> GLOBE </a:t>
            </a:r>
            <a:r>
              <a:rPr lang="en-US" altLang="pl-PL" sz="2400" dirty="0" smtClean="0"/>
              <a:t>students</a:t>
            </a:r>
            <a:r>
              <a:rPr lang="pl-PL" altLang="pl-PL" sz="2400" dirty="0" smtClean="0"/>
              <a:t> and </a:t>
            </a:r>
            <a:r>
              <a:rPr lang="pl-PL" altLang="pl-PL" sz="2400" dirty="0" err="1" smtClean="0"/>
              <a:t>supporting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teachers</a:t>
            </a:r>
            <a:r>
              <a:rPr lang="pl-PL" altLang="pl-PL" sz="2400" dirty="0" smtClean="0"/>
              <a:t>,</a:t>
            </a:r>
          </a:p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latin typeface="+mj-lt"/>
              </a:rPr>
              <a:t>o</a:t>
            </a:r>
            <a:r>
              <a:rPr lang="en-US" altLang="pl-PL" sz="2400" dirty="0" err="1" smtClean="0">
                <a:latin typeface="+mj-lt"/>
              </a:rPr>
              <a:t>rganized</a:t>
            </a:r>
            <a:r>
              <a:rPr lang="en-US" altLang="pl-PL" sz="2400" dirty="0" smtClean="0">
                <a:latin typeface="+mj-lt"/>
              </a:rPr>
              <a:t> in some most beautiful locations in our country, </a:t>
            </a:r>
            <a:endParaRPr lang="pl-PL" altLang="pl-PL" sz="2400" dirty="0" smtClean="0">
              <a:latin typeface="+mj-lt"/>
            </a:endParaRPr>
          </a:p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en-US" altLang="pl-PL" sz="2400" dirty="0" smtClean="0">
                <a:latin typeface="+mj-lt"/>
              </a:rPr>
              <a:t>in collaboration with scientists, nature protection authorities, local governments and media</a:t>
            </a:r>
            <a:r>
              <a:rPr lang="pl-PL" altLang="pl-PL" sz="2400" dirty="0" smtClean="0">
                <a:latin typeface="+mj-lt"/>
              </a:rPr>
              <a:t>,</a:t>
            </a:r>
          </a:p>
          <a:p>
            <a:pPr marL="731838" lvl="3" indent="-274638" defTabSz="363538">
              <a:buFont typeface="Arial" panose="020B0604020202020204" pitchFamily="34" charset="0"/>
              <a:buChar char="•"/>
              <a:defRPr/>
            </a:pPr>
            <a:r>
              <a:rPr lang="pl-PL" sz="2400" b="1" dirty="0" smtClean="0">
                <a:solidFill>
                  <a:srgbClr val="00B050"/>
                </a:solidFill>
                <a:latin typeface="+mj-lt"/>
              </a:rPr>
              <a:t>AWARD for </a:t>
            </a:r>
            <a:r>
              <a:rPr lang="pl-PL" sz="2400" b="1" dirty="0" err="1" smtClean="0">
                <a:solidFill>
                  <a:srgbClr val="00B050"/>
                </a:solidFill>
                <a:latin typeface="+mj-lt"/>
              </a:rPr>
              <a:t>students</a:t>
            </a:r>
            <a:endParaRPr lang="en-US" sz="2400" b="1" dirty="0" smtClean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6" name="Picture 6" descr="Zdj&amp;eogon;cie u&amp;zdot;ytkownika Program GLOBE w Polsce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820861"/>
            <a:ext cx="2963177" cy="2222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00" y="4147958"/>
            <a:ext cx="2962800" cy="169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894807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 smtClean="0">
                <a:solidFill>
                  <a:schemeClr val="dk1"/>
                </a:solidFill>
              </a:rPr>
              <a:t>What</a:t>
            </a:r>
            <a:r>
              <a:rPr lang="pl-PL" dirty="0" smtClean="0">
                <a:solidFill>
                  <a:schemeClr val="dk1"/>
                </a:solidFill>
              </a:rPr>
              <a:t> </a:t>
            </a:r>
            <a:r>
              <a:rPr lang="pl-PL" dirty="0" err="1" smtClean="0">
                <a:solidFill>
                  <a:schemeClr val="dk1"/>
                </a:solidFill>
              </a:rPr>
              <a:t>is</a:t>
            </a:r>
            <a:r>
              <a:rPr lang="pl-PL" dirty="0" smtClean="0">
                <a:solidFill>
                  <a:schemeClr val="dk1"/>
                </a:solidFill>
              </a:rPr>
              <a:t> </a:t>
            </a:r>
            <a:r>
              <a:rPr lang="pl-PL" dirty="0" err="1" smtClean="0">
                <a:solidFill>
                  <a:schemeClr val="dk1"/>
                </a:solidFill>
              </a:rPr>
              <a:t>included</a:t>
            </a:r>
            <a:r>
              <a:rPr lang="pl-PL" dirty="0" smtClean="0">
                <a:solidFill>
                  <a:schemeClr val="dk1"/>
                </a:solidFill>
              </a:rPr>
              <a:t> </a:t>
            </a:r>
            <a:r>
              <a:rPr lang="pl-PL" dirty="0" err="1" smtClean="0">
                <a:solidFill>
                  <a:schemeClr val="dk1"/>
                </a:solidFill>
              </a:rPr>
              <a:t>in</a:t>
            </a:r>
            <a:r>
              <a:rPr lang="pl-PL" dirty="0" smtClean="0">
                <a:solidFill>
                  <a:schemeClr val="dk1"/>
                </a:solidFill>
              </a:rPr>
              <a:t> </a:t>
            </a:r>
            <a:r>
              <a:rPr lang="pl-PL" dirty="0" err="1" smtClean="0">
                <a:solidFill>
                  <a:schemeClr val="dk1"/>
                </a:solidFill>
              </a:rPr>
              <a:t>the</a:t>
            </a:r>
            <a:r>
              <a:rPr lang="pl-PL" dirty="0" smtClean="0">
                <a:solidFill>
                  <a:schemeClr val="dk1"/>
                </a:solidFill>
              </a:rPr>
              <a:t> agenda?</a:t>
            </a:r>
            <a:endParaRPr dirty="0"/>
          </a:p>
        </p:txBody>
      </p:sp>
      <p:sp>
        <p:nvSpPr>
          <p:cNvPr id="79" name="Shape 79"/>
          <p:cNvSpPr txBox="1"/>
          <p:nvPr/>
        </p:nvSpPr>
        <p:spPr>
          <a:xfrm>
            <a:off x="620775" y="1555833"/>
            <a:ext cx="7665900" cy="4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sp>
        <p:nvSpPr>
          <p:cNvPr id="9" name="Prostokąt 8"/>
          <p:cNvSpPr/>
          <p:nvPr/>
        </p:nvSpPr>
        <p:spPr>
          <a:xfrm>
            <a:off x="4500284" y="6589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100" dirty="0" smtClean="0"/>
              <a:t>Photo </a:t>
            </a:r>
            <a:r>
              <a:rPr lang="pl-PL" sz="1100" dirty="0" err="1" smtClean="0"/>
              <a:t>credits</a:t>
            </a:r>
            <a:r>
              <a:rPr lang="pl-PL" sz="1100" dirty="0" smtClean="0"/>
              <a:t>: UNEP/</a:t>
            </a:r>
            <a:r>
              <a:rPr lang="pl-PL" sz="1100" dirty="0" err="1" smtClean="0"/>
              <a:t>GRID-Warsaw</a:t>
            </a:r>
            <a:endParaRPr lang="pl-PL" sz="1100" dirty="0"/>
          </a:p>
        </p:txBody>
      </p:sp>
      <p:sp>
        <p:nvSpPr>
          <p:cNvPr id="11" name="Prostokąt 10"/>
          <p:cNvSpPr/>
          <p:nvPr/>
        </p:nvSpPr>
        <p:spPr>
          <a:xfrm>
            <a:off x="311701" y="1637561"/>
            <a:ext cx="853402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600" b="1" dirty="0" smtClean="0">
                <a:solidFill>
                  <a:srgbClr val="00B050"/>
                </a:solidFill>
              </a:rPr>
              <a:t>field game</a:t>
            </a:r>
            <a:r>
              <a:rPr lang="pl-PL" altLang="pl-PL" sz="2600" b="1" dirty="0" smtClean="0">
                <a:solidFill>
                  <a:srgbClr val="00B050"/>
                </a:solidFill>
              </a:rPr>
              <a:t> „</a:t>
            </a:r>
            <a:r>
              <a:rPr lang="en-US" altLang="pl-PL" sz="2600" b="1" dirty="0" smtClean="0">
                <a:solidFill>
                  <a:srgbClr val="00B050"/>
                </a:solidFill>
              </a:rPr>
              <a:t>Science around us” </a:t>
            </a:r>
            <a:r>
              <a:rPr lang="en-US" altLang="pl-PL" sz="2600" dirty="0" smtClean="0"/>
              <a:t>as the main part of </a:t>
            </a:r>
            <a:r>
              <a:rPr lang="pl-PL" altLang="pl-PL" sz="2600" dirty="0" smtClean="0"/>
              <a:t/>
            </a:r>
            <a:br>
              <a:rPr lang="pl-PL" altLang="pl-PL" sz="2600" dirty="0" smtClean="0"/>
            </a:br>
            <a:r>
              <a:rPr lang="en-US" altLang="pl-PL" sz="2600" dirty="0" smtClean="0"/>
              <a:t>the events – </a:t>
            </a:r>
            <a:r>
              <a:rPr lang="en-US" altLang="pl-PL" sz="2600" b="1" dirty="0" smtClean="0">
                <a:solidFill>
                  <a:srgbClr val="00B050"/>
                </a:solidFill>
              </a:rPr>
              <a:t>COMPETITION!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pl-PL" sz="2200" dirty="0" smtClean="0"/>
              <a:t>specially designed educational route</a:t>
            </a:r>
            <a:r>
              <a:rPr lang="pl-PL" altLang="pl-PL" sz="2200" dirty="0" smtClean="0"/>
              <a:t>s,</a:t>
            </a:r>
            <a:endParaRPr lang="en-US" altLang="pl-PL" sz="2200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pl-PL" sz="2200" dirty="0" smtClean="0"/>
              <a:t>research stations </a:t>
            </a:r>
            <a:r>
              <a:rPr lang="pl-PL" altLang="pl-PL" sz="2200" dirty="0" smtClean="0"/>
              <a:t>– </a:t>
            </a:r>
            <a:r>
              <a:rPr lang="en-US" altLang="pl-PL" sz="2200" dirty="0" smtClean="0"/>
              <a:t>investigation of local environment</a:t>
            </a:r>
            <a:r>
              <a:rPr lang="pl-PL" altLang="pl-PL" sz="2200" dirty="0" smtClean="0"/>
              <a:t>, </a:t>
            </a:r>
            <a:r>
              <a:rPr lang="en-US" altLang="pl-PL" sz="2200" dirty="0" smtClean="0"/>
              <a:t>culture and history;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pl-PL" sz="2200" dirty="0" smtClean="0"/>
              <a:t>accomplished task awarded with points.</a:t>
            </a:r>
            <a:endParaRPr lang="en-US" altLang="pl-PL" sz="2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620775" y="1555833"/>
            <a:ext cx="7665900" cy="4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669280" cy="68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ela\AppData\Local\Microsoft\Windows\INetCache\Content.Word\10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373" y="4023897"/>
            <a:ext cx="4300784" cy="271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__GLOBE_general\_GLOBEGAMES2017\__FOTO\wybrane\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67918" y="261865"/>
            <a:ext cx="2296664" cy="3444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605</Words>
  <Application>Microsoft Office PowerPoint</Application>
  <PresentationFormat>Pokaz na ekranie (4:3)</PresentationFormat>
  <Paragraphs>174</Paragraphs>
  <Slides>33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Map background</vt:lpstr>
      <vt:lpstr>2_Custom Design</vt:lpstr>
      <vt:lpstr>1_Custom Design</vt:lpstr>
      <vt:lpstr>Custom Design</vt:lpstr>
      <vt:lpstr>Celebrating 20th anniversary of GLOBE Program in Poland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Demaree</dc:creator>
  <cp:lastModifiedBy>Ela</cp:lastModifiedBy>
  <cp:revision>38</cp:revision>
  <cp:lastPrinted>2015-11-10T16:21:58Z</cp:lastPrinted>
  <dcterms:created xsi:type="dcterms:W3CDTF">2015-11-10T16:16:01Z</dcterms:created>
  <dcterms:modified xsi:type="dcterms:W3CDTF">2017-08-03T17:36:10Z</dcterms:modified>
</cp:coreProperties>
</file>