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FF"/>
    <a:srgbClr val="FF3300"/>
    <a:srgbClr val="FF9966"/>
    <a:srgbClr val="CCFFFF"/>
    <a:srgbClr val="66CCFF"/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2" d="100"/>
          <a:sy n="72" d="100"/>
        </p:scale>
        <p:origin x="6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projet calipso Palissy Agen Mr Pedurand</a:t>
            </a:r>
          </a:p>
        </p:txBody>
      </p:sp>
      <p:sp>
        <p:nvSpPr>
          <p:cNvPr id="235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95D09-7CCE-4D4B-B47C-D0548D44545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45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projet calipso Palissy Agen Mr Pedurand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E86030-2210-4C30-BDF4-A0FBA8F7E3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3398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projet calipso Palissy Agen Mr Pedurand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FB445-18FC-4302-AD6F-894E85150A68}" type="slidenum">
              <a:rPr lang="fr-FR"/>
              <a:pPr/>
              <a:t>2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projet calipso Palissy Agen Mr Pedurand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3ACCB-0550-4193-870D-D4A8F98D7970}" type="slidenum">
              <a:rPr lang="fr-FR"/>
              <a:pPr/>
              <a:t>3</a:t>
            </a:fld>
            <a:endParaRPr lang="fr-F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projet calipso Palissy Agen Mr Pedurand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427DC-0857-4EA4-A67F-E85B02536545}" type="slidenum">
              <a:rPr lang="fr-FR"/>
              <a:pPr/>
              <a:t>4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projet calipso Palissy Agen Mr Pedurand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CAC83-39AF-4C63-8957-C4660A3A677E}" type="slidenum">
              <a:rPr lang="fr-FR"/>
              <a:pPr/>
              <a:t>5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projet calipso Palissy Agen Mr Pedurand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F8FA8-C89F-4780-9402-8C21BE7E17C1}" type="slidenum">
              <a:rPr lang="fr-FR"/>
              <a:pPr/>
              <a:t>6</a:t>
            </a:fld>
            <a:endParaRPr lang="fr-F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projet calipso Palissy Agen Mr Pedurand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53C5-F9A8-4391-A8C2-EB2AD23C1D3F}" type="slidenum">
              <a:rPr lang="fr-FR"/>
              <a:pPr/>
              <a:t>7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BFB6-6776-4E65-B64A-D6F0F0443C2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83099-D9F9-4440-B128-0248A720A35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45B0F-F5E5-43CB-8EBA-FAA84E17EAF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6F08C-CD22-403B-91E5-2B51103897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3441F-D643-4781-941A-66E535A380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E19D-0FE0-483B-BA62-4A75BC5CAFA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3B0CD-7923-4854-8BF9-68A16E8EB91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4152-31BD-4140-B02A-DAC5D270AD9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B53A-A7E2-4BE7-BDF1-12AD70305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7A05-76D4-40E4-89BC-EC934386B89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568C-40D9-488C-8F7C-A0256D8023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85C2FF">
                <a:lumMod val="100000"/>
              </a:srgbClr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/>
              <a:t>Projet Calipso Palissy Agen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EDC1AA-C7D0-4197-9DB6-4E945AA2B11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-1905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53A-A7E2-4BE7-BDF1-12AD70305A7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5757" y="263691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How to use DAVIS weather station’s data with Pivot Table in excel ?</a:t>
            </a:r>
            <a:endParaRPr lang="fr-F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660232" y="6201747"/>
            <a:ext cx="1905000" cy="457200"/>
          </a:xfrm>
        </p:spPr>
        <p:txBody>
          <a:bodyPr/>
          <a:lstStyle/>
          <a:p>
            <a:fld id="{0685B53A-A7E2-4BE7-BDF1-12AD70305A7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-969418" y="2405908"/>
            <a:ext cx="250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Température en °C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2947" y="4997426"/>
            <a:ext cx="7287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months out of 12 were warmer than climatic average ... </a:t>
            </a:r>
          </a:p>
          <a:p>
            <a:r>
              <a:rPr lang="en-US" dirty="0"/>
              <a:t>only one was below the climatic average</a:t>
            </a:r>
            <a:endParaRPr 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565"/>
            <a:ext cx="724217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0" r="16345" b="34556"/>
          <a:stretch/>
        </p:blipFill>
        <p:spPr bwMode="auto">
          <a:xfrm>
            <a:off x="333292" y="2604781"/>
            <a:ext cx="8640960" cy="11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56398-468D-4F09-8CA3-CD15A8B9B5DF}" type="slidenum">
              <a:rPr lang="fr-FR"/>
              <a:pPr/>
              <a:t>2</a:t>
            </a:fld>
            <a:endParaRPr lang="fr-F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248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First step: "an overview of number of data collected"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5720" y="2143116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for the first day: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271026" y="3107388"/>
            <a:ext cx="1056544" cy="3569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39414" y="3709652"/>
            <a:ext cx="606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96 values per day and for one month?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4482" y="5013176"/>
            <a:ext cx="600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2976 values for one month ... and for one year?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643306" y="5572140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31000 ...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 r="14652" b="61670"/>
          <a:stretch/>
        </p:blipFill>
        <p:spPr bwMode="auto">
          <a:xfrm>
            <a:off x="216104" y="675980"/>
            <a:ext cx="8972019" cy="14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0" r="27986" b="37333"/>
          <a:stretch/>
        </p:blipFill>
        <p:spPr bwMode="auto">
          <a:xfrm>
            <a:off x="358569" y="4170121"/>
            <a:ext cx="7933000" cy="9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80" r="78889" b="19614"/>
          <a:stretch/>
        </p:blipFill>
        <p:spPr bwMode="auto">
          <a:xfrm>
            <a:off x="323594" y="5474841"/>
            <a:ext cx="3388939" cy="11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851920" y="630932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95B9-4071-4119-A543-FD9A51A0B529}" type="slidenum">
              <a:rPr lang="fr-FR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260648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we will use the functionality of excel to calculate in two times: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The minimum daily temperature with a first pivot table</a:t>
            </a:r>
            <a:br>
              <a:rPr lang="en-US" sz="1400" dirty="0"/>
            </a:br>
            <a:r>
              <a:rPr lang="en-US" sz="1400" dirty="0"/>
              <a:t>The average of the minimum monthly temperatures with a second pivot table.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NOTE: These two operations must be separated because excel returns a "false" calculation if both are performed simultaneously because of "priority of functions and calculations on the data set".</a:t>
            </a:r>
            <a:br>
              <a:rPr lang="en-US" sz="1400" dirty="0"/>
            </a:br>
            <a:r>
              <a:rPr lang="en-US" sz="1400" dirty="0"/>
              <a:t>Here is what we want (table 1): first extract the minimum daily temperature THEN do the monthly average of the minimum temperatures.</a:t>
            </a:r>
            <a:br>
              <a:rPr lang="en-US" sz="1400" dirty="0"/>
            </a:br>
            <a:r>
              <a:rPr lang="en-US" sz="1400" dirty="0"/>
              <a:t>  Excel calculates the average on the set of values and not on the minimum value, so 2 steps are necessary.</a:t>
            </a:r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97643"/>
              </p:ext>
            </p:extLst>
          </p:nvPr>
        </p:nvGraphicFramePr>
        <p:xfrm>
          <a:off x="584926" y="3202820"/>
          <a:ext cx="333900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786">
                  <a:extLst>
                    <a:ext uri="{9D8B030D-6E8A-4147-A177-3AD203B41FA5}">
                      <a16:colId xmlns:a16="http://schemas.microsoft.com/office/drawing/2014/main" val="76636588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044675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180888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018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Tableau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</a:t>
                      </a:r>
                      <a:r>
                        <a:rPr lang="fr-FR" sz="1200" baseline="0" dirty="0"/>
                        <a:t> 3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à 8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5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à 9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5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à 10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6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minimale du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7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Moyenne des minimales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2769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25269"/>
              </p:ext>
            </p:extLst>
          </p:nvPr>
        </p:nvGraphicFramePr>
        <p:xfrm>
          <a:off x="4558296" y="3202820"/>
          <a:ext cx="354209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864">
                  <a:extLst>
                    <a:ext uri="{9D8B030D-6E8A-4147-A177-3AD203B41FA5}">
                      <a16:colId xmlns:a16="http://schemas.microsoft.com/office/drawing/2014/main" val="76636588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044675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180888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018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Tableau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</a:t>
                      </a:r>
                      <a:r>
                        <a:rPr lang="fr-FR" sz="1200" baseline="0" dirty="0"/>
                        <a:t> 3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50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à 8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5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à 9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5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à 10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6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Température minimale du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7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Moyenne des minimales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5,666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27693"/>
                  </a:ext>
                </a:extLst>
              </a:tr>
            </a:tbl>
          </a:graphicData>
        </a:graphic>
      </p:graphicFrame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E2D3-E28D-4356-AD29-312C758DC102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26064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How to use the large amount of data ? With excel it's not so complicated with a ...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357158" y="1052736"/>
            <a:ext cx="84296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/>
              <a:t>pivot table</a:t>
            </a:r>
            <a:r>
              <a:rPr lang="fr-FR" sz="1600" b="1" dirty="0"/>
              <a:t> </a:t>
            </a:r>
          </a:p>
          <a:p>
            <a:r>
              <a:rPr lang="en-US" sz="1400" dirty="0"/>
              <a:t>Steps :</a:t>
            </a:r>
            <a:br>
              <a:rPr lang="en-US" sz="1400" dirty="0"/>
            </a:br>
            <a:r>
              <a:rPr lang="en-US" sz="1400" dirty="0"/>
              <a:t>Paste at least the columns date, time and a parameter for example the minimum temperature</a:t>
            </a:r>
            <a:br>
              <a:rPr lang="en-US" sz="1400" dirty="0"/>
            </a:br>
            <a:r>
              <a:rPr lang="en-US" sz="1400" dirty="0"/>
              <a:t>1. Check format date : 01/01/2016 Check format time: 15:30 Check format number. (</a:t>
            </a:r>
            <a:r>
              <a:rPr lang="en-US" sz="1400" b="1" dirty="0"/>
              <a:t>dot</a:t>
            </a:r>
            <a:r>
              <a:rPr lang="en-US" sz="1400" dirty="0"/>
              <a:t> here, coma in FRANCE)</a:t>
            </a:r>
            <a:br>
              <a:rPr lang="en-US" sz="1400" dirty="0"/>
            </a:br>
            <a:r>
              <a:rPr lang="en-US" sz="1400" dirty="0"/>
              <a:t>2. Insert PivotTable and make the selection by default (in another sheet) or </a:t>
            </a:r>
          </a:p>
          <a:p>
            <a:r>
              <a:rPr lang="en-US" sz="1400" dirty="0"/>
              <a:t>3. choose to place your table in the same sheet by checking "Existing Worksheet" and then clicking in a cell.</a:t>
            </a:r>
            <a:br>
              <a:rPr lang="en-US" sz="1400" dirty="0"/>
            </a:br>
            <a:r>
              <a:rPr lang="en-US" sz="1400" dirty="0"/>
              <a:t>4. In the PivotTable field list: check date, time (note: date and time are automatically entered in the line label)</a:t>
            </a:r>
            <a:br>
              <a:rPr lang="en-US" sz="1400" dirty="0"/>
            </a:br>
            <a:r>
              <a:rPr lang="en-US" sz="1400" dirty="0"/>
              <a:t>5. Drag and drop for example temperature in the box sum of values</a:t>
            </a:r>
            <a:br>
              <a:rPr lang="en-US" sz="1400" dirty="0"/>
            </a:br>
            <a:r>
              <a:rPr lang="en-US" sz="1400" dirty="0"/>
              <a:t>6. Then, in the "sum of values" box, click on "number of temperatures" and click on "value field parameter"</a:t>
            </a:r>
            <a:br>
              <a:rPr lang="en-US" sz="1400" dirty="0"/>
            </a:br>
            <a:r>
              <a:rPr lang="en-US" sz="1400" dirty="0"/>
              <a:t>7. In the Value Field Settings window: choose for example min and validate</a:t>
            </a:r>
            <a:br>
              <a:rPr lang="en-US" sz="1400" dirty="0"/>
            </a:br>
            <a:r>
              <a:rPr lang="en-US" sz="1400" dirty="0"/>
              <a:t>8. Right click in the label of lines then choose "Group"</a:t>
            </a:r>
            <a:br>
              <a:rPr lang="en-US" sz="1400" dirty="0"/>
            </a:br>
            <a:r>
              <a:rPr lang="en-US" sz="1400" dirty="0"/>
              <a:t>9. then choose "day" uncheck all the rest and validate</a:t>
            </a:r>
            <a:br>
              <a:rPr lang="en-US" sz="1400" dirty="0"/>
            </a:br>
            <a:r>
              <a:rPr lang="en-US" sz="1400" dirty="0"/>
              <a:t>10. In the PivotTable fields list clear time</a:t>
            </a:r>
            <a:br>
              <a:rPr lang="en-US" sz="1400" dirty="0"/>
            </a:br>
            <a:r>
              <a:rPr lang="en-US" sz="1400" dirty="0"/>
              <a:t>11. Select the two columns WITHOUT THE LEGEND and copy them into a new sheet or on the same sheet with a special paste "only the numerical values", add the labels (date-T min here) ATTENTION if the software modifies the date format (01-Jan for example it MUST absolutely submit the format 01/01/2016!</a:t>
            </a:r>
            <a:br>
              <a:rPr lang="en-US" sz="1400" dirty="0"/>
            </a:br>
            <a:r>
              <a:rPr lang="en-US" sz="1400" dirty="0"/>
              <a:t>12. Select both columns then Insert - PivotTable - validate the default selection - check "Date" in the PivotTable field list. And drag "T min" into the sum of values ​​box</a:t>
            </a:r>
            <a:br>
              <a:rPr lang="en-US" sz="1400" dirty="0"/>
            </a:br>
            <a:r>
              <a:rPr lang="en-US" sz="1400" dirty="0"/>
              <a:t>13. Then, in the "sum of values" box, scroll down the menu "number of T min" and </a:t>
            </a:r>
          </a:p>
          <a:p>
            <a:r>
              <a:rPr lang="en-US" sz="1400" dirty="0"/>
              <a:t>14. in the line Parameters of the value fields: choose "average" and validate</a:t>
            </a:r>
            <a:br>
              <a:rPr lang="en-US" sz="1400" dirty="0"/>
            </a:br>
            <a:r>
              <a:rPr lang="en-US" sz="1400" dirty="0"/>
              <a:t>15. Select average temperatures and reduce decimals to one!</a:t>
            </a:r>
            <a:endParaRPr lang="fr-FR" sz="1400" dirty="0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-2096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4" b="8313"/>
          <a:stretch/>
        </p:blipFill>
        <p:spPr>
          <a:xfrm>
            <a:off x="225037" y="644016"/>
            <a:ext cx="7369293" cy="559329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ED9E-09B4-4C5F-AD52-D025578A9424}" type="slidenum">
              <a:rPr lang="fr-FR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7158" y="204476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pictures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…</a:t>
            </a:r>
          </a:p>
        </p:txBody>
      </p:sp>
      <p:sp>
        <p:nvSpPr>
          <p:cNvPr id="7" name="Ellipse 6"/>
          <p:cNvSpPr/>
          <p:nvPr/>
        </p:nvSpPr>
        <p:spPr>
          <a:xfrm>
            <a:off x="225037" y="2393149"/>
            <a:ext cx="92869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899592" y="2940598"/>
            <a:ext cx="92869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794403" y="3515897"/>
            <a:ext cx="92869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79512" y="1124744"/>
            <a:ext cx="928694" cy="72007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3864087" y="4581127"/>
            <a:ext cx="1500001" cy="3600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3864088" y="2492897"/>
            <a:ext cx="707912" cy="2088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083412" y="2593446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 click in the cell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834638" y="375778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Check format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1600" y="1772816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93948" y="3272297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436096" y="445345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-2013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2" grpId="0" animBg="1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 t="41662" r="34375" b="16484"/>
          <a:stretch/>
        </p:blipFill>
        <p:spPr>
          <a:xfrm>
            <a:off x="4412413" y="3608074"/>
            <a:ext cx="3661098" cy="30975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8" t="48578" b="5178"/>
          <a:stretch/>
        </p:blipFill>
        <p:spPr>
          <a:xfrm>
            <a:off x="4701834" y="54285"/>
            <a:ext cx="2966510" cy="32762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2" t="24788" b="5126"/>
          <a:stretch/>
        </p:blipFill>
        <p:spPr>
          <a:xfrm>
            <a:off x="265980" y="425967"/>
            <a:ext cx="3441923" cy="5126013"/>
          </a:xfrm>
          <a:prstGeom prst="rect">
            <a:avLst/>
          </a:prstGeom>
        </p:spPr>
      </p:pic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D509-AE67-414C-8CF4-618EEEA73FF1}" type="slidenum">
              <a:rPr lang="fr-FR"/>
              <a:pPr/>
              <a:t>6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079612" y="2298476"/>
            <a:ext cx="2245370" cy="2385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868143" y="2291630"/>
            <a:ext cx="1800201" cy="26642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289875" y="5733256"/>
            <a:ext cx="785818" cy="28575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7544" y="1677591"/>
            <a:ext cx="7920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82206" y="1773441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check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00612" y="2723372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Drag and drop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75656" y="1367792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34638" y="3271025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98815" y="1839289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442588" y="549956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-31507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4" b="41596"/>
          <a:stretch/>
        </p:blipFill>
        <p:spPr>
          <a:xfrm>
            <a:off x="29776" y="4455466"/>
            <a:ext cx="9144000" cy="16137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27014" r="43057" b="20727"/>
          <a:stretch/>
        </p:blipFill>
        <p:spPr>
          <a:xfrm>
            <a:off x="5192837" y="141436"/>
            <a:ext cx="3503231" cy="37196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30361" r="38994" b="21097"/>
          <a:stretch/>
        </p:blipFill>
        <p:spPr>
          <a:xfrm>
            <a:off x="179512" y="403809"/>
            <a:ext cx="3816424" cy="33257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A203-647D-443D-A50B-A8F772616C13}" type="slidenum">
              <a:rPr lang="fr-FR"/>
              <a:pPr/>
              <a:t>7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192837" y="2258441"/>
            <a:ext cx="792088" cy="34600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31640" y="2095996"/>
            <a:ext cx="1212736" cy="3248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44376" y="2247255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70960" y="1946449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0" name="Ellipse 19"/>
          <p:cNvSpPr/>
          <p:nvPr/>
        </p:nvSpPr>
        <p:spPr>
          <a:xfrm>
            <a:off x="6926480" y="5341912"/>
            <a:ext cx="633287" cy="1713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688237" y="5111079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390853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7211" b="7942"/>
          <a:stretch/>
        </p:blipFill>
        <p:spPr>
          <a:xfrm>
            <a:off x="395536" y="2916497"/>
            <a:ext cx="8220075" cy="33337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1" t="32599" r="15841" b="33700"/>
          <a:stretch/>
        </p:blipFill>
        <p:spPr>
          <a:xfrm>
            <a:off x="232390" y="546513"/>
            <a:ext cx="3021110" cy="223441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53A-A7E2-4BE7-BDF1-12AD70305A7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348336" y="1304764"/>
            <a:ext cx="432049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32630" y="843099"/>
            <a:ext cx="110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11</a:t>
            </a:r>
          </a:p>
        </p:txBody>
      </p:sp>
      <p:sp>
        <p:nvSpPr>
          <p:cNvPr id="13" name="Ellipse 12"/>
          <p:cNvSpPr/>
          <p:nvPr/>
        </p:nvSpPr>
        <p:spPr>
          <a:xfrm>
            <a:off x="6372200" y="3645024"/>
            <a:ext cx="432048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576815" y="3920113"/>
            <a:ext cx="1293878" cy="19571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94701" y="3643114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check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74608" y="4444872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Drag and drop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63779" y="4260206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12</a:t>
            </a: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42405" r="35000" b="15353"/>
          <a:stretch/>
        </p:blipFill>
        <p:spPr>
          <a:xfrm>
            <a:off x="4433770" y="48244"/>
            <a:ext cx="3594614" cy="30927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6" t="41107" b="5348"/>
          <a:stretch/>
        </p:blipFill>
        <p:spPr>
          <a:xfrm>
            <a:off x="208431" y="167855"/>
            <a:ext cx="2334817" cy="275272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  <a:p>
            <a:fld id="{0685B53A-A7E2-4BE7-BDF1-12AD70305A7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4455" y="4581128"/>
            <a:ext cx="5295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 result : in a few clicks more than </a:t>
            </a:r>
            <a:r>
              <a:rPr lang="en-US" sz="2000" dirty="0">
                <a:solidFill>
                  <a:srgbClr val="FF0000"/>
                </a:solidFill>
              </a:rPr>
              <a:t>30000 </a:t>
            </a:r>
            <a:r>
              <a:rPr lang="en-US" sz="2000" dirty="0"/>
              <a:t>data synthesized in </a:t>
            </a:r>
            <a:r>
              <a:rPr lang="en-US" sz="2000" dirty="0">
                <a:solidFill>
                  <a:srgbClr val="FF0000"/>
                </a:solidFill>
              </a:rPr>
              <a:t>12</a:t>
            </a:r>
            <a:r>
              <a:rPr lang="en-US" sz="2000" dirty="0"/>
              <a:t> values, here, the minimum monthly average temperatures collected with the Palissy high school’s weather station in </a:t>
            </a:r>
            <a:r>
              <a:rPr lang="en-US" sz="2000" dirty="0" err="1"/>
              <a:t>Agen</a:t>
            </a:r>
            <a:r>
              <a:rPr lang="en-US" sz="2000" dirty="0"/>
              <a:t> for the year 2016.</a:t>
            </a:r>
            <a:endParaRPr lang="fr-FR" sz="2000" dirty="0"/>
          </a:p>
        </p:txBody>
      </p:sp>
      <p:sp>
        <p:nvSpPr>
          <p:cNvPr id="5" name="Ellipse 4"/>
          <p:cNvSpPr/>
          <p:nvPr/>
        </p:nvSpPr>
        <p:spPr>
          <a:xfrm>
            <a:off x="481300" y="1981115"/>
            <a:ext cx="222460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147902" y="2348880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88224" y="185829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11960" y="396686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Step</a:t>
            </a:r>
            <a:r>
              <a:rPr lang="fr-FR" dirty="0">
                <a:solidFill>
                  <a:srgbClr val="FF0000"/>
                </a:solidFill>
              </a:rPr>
              <a:t> 15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824064" cy="45720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Michel </a:t>
            </a:r>
            <a:r>
              <a:rPr lang="fr-FR" dirty="0" err="1"/>
              <a:t>Pédurand</a:t>
            </a:r>
            <a:r>
              <a:rPr lang="fr-FR" dirty="0"/>
              <a:t>-lycée Palissy- Agen FRANCE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28427" r="38125" b="32584"/>
          <a:stretch/>
        </p:blipFill>
        <p:spPr>
          <a:xfrm>
            <a:off x="5724128" y="3298912"/>
            <a:ext cx="2999282" cy="294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383</Words>
  <Application>Microsoft Office PowerPoint</Application>
  <PresentationFormat>Affichage à l'écran (4:3)</PresentationFormat>
  <Paragraphs>125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  Calishp’air</dc:title>
  <dc:creator>Pedurand</dc:creator>
  <cp:lastModifiedBy>Valérie</cp:lastModifiedBy>
  <cp:revision>102</cp:revision>
  <dcterms:created xsi:type="dcterms:W3CDTF">2006-09-09T15:10:05Z</dcterms:created>
  <dcterms:modified xsi:type="dcterms:W3CDTF">2017-07-28T14:00:39Z</dcterms:modified>
</cp:coreProperties>
</file>