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48" r:id="rId8"/>
    <p:sldMasterId id="2147483772" r:id="rId9"/>
    <p:sldMasterId id="2147483784" r:id="rId10"/>
  </p:sldMasterIdLst>
  <p:sldIdLst>
    <p:sldId id="257" r:id="rId11"/>
    <p:sldId id="278" r:id="rId12"/>
    <p:sldId id="256" r:id="rId13"/>
    <p:sldId id="281" r:id="rId14"/>
    <p:sldId id="273" r:id="rId15"/>
    <p:sldId id="260" r:id="rId16"/>
    <p:sldId id="267" r:id="rId17"/>
    <p:sldId id="265" r:id="rId18"/>
    <p:sldId id="266" r:id="rId19"/>
    <p:sldId id="268" r:id="rId20"/>
    <p:sldId id="269" r:id="rId21"/>
    <p:sldId id="280" r:id="rId22"/>
    <p:sldId id="276" r:id="rId23"/>
    <p:sldId id="279" r:id="rId24"/>
    <p:sldId id="272" r:id="rId25"/>
    <p:sldId id="274" r:id="rId26"/>
    <p:sldId id="270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92" autoAdjust="0"/>
    <p:restoredTop sz="94660"/>
  </p:normalViewPr>
  <p:slideViewPr>
    <p:cSldViewPr>
      <p:cViewPr>
        <p:scale>
          <a:sx n="60" d="100"/>
          <a:sy n="60" d="100"/>
        </p:scale>
        <p:origin x="-2078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0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064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987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24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7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77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2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43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0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37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85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6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57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46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3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8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13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29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3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4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26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22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1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22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47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81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1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74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3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57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81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4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73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05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2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4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37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89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4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49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56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3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60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30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84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93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1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75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42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4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56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80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3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46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35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8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85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99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4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49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2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68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87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86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3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9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5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1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21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91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26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52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3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14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4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103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3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532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5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4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16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61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108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97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17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3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511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992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54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849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3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3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55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82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37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12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785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327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175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547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646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442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3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tif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CC1A8-2220-444C-8D8F-D3A00640ECD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2B5E7-350E-4C0E-A423-1C429CCDB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2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0CD87C-F818-5041-A0F4-93C7B42EC9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BA9D095-A048-5449-B0A1-D2779121E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8370" y="152118"/>
            <a:ext cx="2732047" cy="457200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8" y="5854755"/>
            <a:ext cx="6238485" cy="82229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326927" y="245062"/>
            <a:ext cx="1474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i="1" dirty="0">
                <a:solidFill>
                  <a:prstClr val="black"/>
                </a:solidFill>
              </a:rPr>
              <a:t>      #GLOBE21</a:t>
            </a:r>
          </a:p>
        </p:txBody>
      </p:sp>
    </p:spTree>
    <p:extLst>
      <p:ext uri="{BB962C8B-B14F-4D97-AF65-F5344CB8AC3E}">
        <p14:creationId xmlns:p14="http://schemas.microsoft.com/office/powerpoint/2010/main" val="274802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CE5D-854E-4059-9242-5C5FC0305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1B398-E330-4D88-9B66-826C6B9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1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8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39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3" indent="-285612" algn="l" defTabSz="9139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1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89" algn="l" defTabSz="9139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3" indent="-228489" algn="l" defTabSz="9139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5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2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39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3" indent="-285612" algn="l" defTabSz="9139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1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89" algn="l" defTabSz="9139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3" indent="-228489" algn="l" defTabSz="9139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5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1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39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3" indent="-285612" algn="l" defTabSz="9139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1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89" algn="l" defTabSz="9139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3" indent="-228489" algn="l" defTabSz="9139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5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7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39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3" indent="-285612" algn="l" defTabSz="9139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1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89" algn="l" defTabSz="9139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3" indent="-228489" algn="l" defTabSz="9139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5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4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39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3" indent="-285612" algn="l" defTabSz="9139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1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89" algn="l" defTabSz="9139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3" indent="-228489" algn="l" defTabSz="9139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5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2D28D123-CADB-4EEE-B8C7-CBA94B4CD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8/2/2017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2"/>
            <a:fld id="{7C0A5CC0-FC81-429F-9A2A-241F378B8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1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39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3" indent="-285612" algn="l" defTabSz="9139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1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89" algn="l" defTabSz="9139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3" indent="-228489" algn="l" defTabSz="9139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5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34" indent="-228489" algn="l" defTabSz="9139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4690"/>
            <a:ext cx="7772400" cy="1470025"/>
          </a:xfrm>
        </p:spPr>
        <p:txBody>
          <a:bodyPr/>
          <a:lstStyle/>
          <a:p>
            <a:r>
              <a:rPr lang="en-US" dirty="0" smtClean="0"/>
              <a:t>Implementing GLOBE to Enrich Student Learning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24232"/>
            <a:ext cx="6400800" cy="13239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Marcy Burns - Grade 5 Teacher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Main Street Intermediate School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Norwalk, Ohio  USA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burnsm\AppData\Local\Microsoft\Windows\Temporary Internet Files\Content.Word\IMG_01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t="22161" r="24961" b="16512"/>
          <a:stretch/>
        </p:blipFill>
        <p:spPr bwMode="auto">
          <a:xfrm>
            <a:off x="5237488" y="900906"/>
            <a:ext cx="3199321" cy="315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6" y="900906"/>
            <a:ext cx="4183423" cy="313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1745" y="4038600"/>
            <a:ext cx="8424307" cy="2662225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algn="ctr" defTabSz="913962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Soil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defTabSz="913962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Began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implementing in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 as a response to student interest in solving a problem at our school.</a:t>
            </a:r>
          </a:p>
          <a:p>
            <a:pPr marL="342900" indent="-342900" defTabSz="913962">
              <a:buFont typeface="Arial" pitchFamily="34" charset="0"/>
              <a:buChar char="•"/>
            </a:pPr>
            <a:endParaRPr lang="en-US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defTabSz="913962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Working with a small group of students on a new protocol makes it easier to train a whole class the following year.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13" y="148554"/>
            <a:ext cx="4267200" cy="271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 flipH="1">
            <a:off x="914400" y="795741"/>
            <a:ext cx="2170878" cy="707886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algn="ctr" defTabSz="913962"/>
            <a:endParaRPr lang="en-US" sz="4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7328" y="447021"/>
            <a:ext cx="3754403" cy="2064873"/>
            <a:chOff x="119846" y="452387"/>
            <a:chExt cx="4064853" cy="2456016"/>
          </a:xfrm>
        </p:grpSpPr>
        <p:sp>
          <p:nvSpPr>
            <p:cNvPr id="5" name="Left Arrow Callout 4"/>
            <p:cNvSpPr/>
            <p:nvPr/>
          </p:nvSpPr>
          <p:spPr>
            <a:xfrm flipH="1">
              <a:off x="193980" y="452387"/>
              <a:ext cx="3990719" cy="2443213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6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9846" y="455682"/>
              <a:ext cx="2808796" cy="2452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62"/>
              <a:r>
                <a:rPr lang="en-US" sz="3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Lots of </a:t>
              </a:r>
              <a:r>
                <a:rPr lang="en-US" sz="3200" b="1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data is easy </a:t>
              </a:r>
              <a:r>
                <a:rPr lang="en-US" sz="32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to </a:t>
              </a:r>
              <a:r>
                <a:rPr lang="en-US" sz="3200" b="1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enter into GLOBE!</a:t>
              </a:r>
              <a:endParaRPr lang="en-US" sz="3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3048000"/>
            <a:ext cx="86183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Train students to enter data into GLOBE in October.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Every two or three weeks the computer cart is reserved and students spend 15 minutes entering accumulated data sheets. Students always work in partners for quality control.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Fact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 Special Education students and ELL students collect the most accurate protocol data.  They also make the least amount of errors when entering data into GLOBE. </a:t>
            </a:r>
          </a:p>
        </p:txBody>
      </p:sp>
    </p:spTree>
    <p:extLst>
      <p:ext uri="{BB962C8B-B14F-4D97-AF65-F5344CB8AC3E}">
        <p14:creationId xmlns:p14="http://schemas.microsoft.com/office/powerpoint/2010/main" val="32088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15" y="312420"/>
            <a:ext cx="1881867" cy="335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3685" r="21049" b="10861"/>
          <a:stretch/>
        </p:blipFill>
        <p:spPr>
          <a:xfrm>
            <a:off x="333374" y="3276601"/>
            <a:ext cx="3793589" cy="326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/>
          <a:stretch/>
        </p:blipFill>
        <p:spPr>
          <a:xfrm>
            <a:off x="4724400" y="304800"/>
            <a:ext cx="2160270" cy="3359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4183282" cy="257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4267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By mid-November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students start thinking about research questions.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Students begin to collaborate with other schools.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Students usually look for help in finding and understanding their data</a:t>
            </a:r>
          </a:p>
        </p:txBody>
      </p:sp>
    </p:spTree>
    <p:extLst>
      <p:ext uri="{BB962C8B-B14F-4D97-AF65-F5344CB8AC3E}">
        <p14:creationId xmlns:p14="http://schemas.microsoft.com/office/powerpoint/2010/main" val="32358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rnsm\Desktop\17 shrinking cups\USEPA_LAKE_GUARDIAN in Erie 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9600"/>
            <a:ext cx="3654928" cy="223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066800" y="228600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Resources and Mentors Nearby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(With scientists that like to assist students)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7388" y="1524000"/>
            <a:ext cx="524827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Soil and Water Conservation Districts of Huron and Erie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Counties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staff.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Stone Lab scientists and staff - Ohio State University and Ohio Sea Grant.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Old Woman Creek National Estuary Research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Reserve scientists.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US EPA Lake Guardian R/V scientists and crew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2110854" cy="160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789085"/>
            <a:ext cx="2181268" cy="167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98885"/>
            <a:ext cx="2667000" cy="200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11337"/>
            <a:ext cx="1765398" cy="2522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94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" y="3657600"/>
            <a:ext cx="838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The biggest challenge for my students is finding comparable data on globe.gov when doing an inquiry project.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NOAA.gov provides comparable consistently reported by national weather service stations for atmosphere data.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Collaborate with another school to compare short term data.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7553" r="28856"/>
          <a:stretch/>
        </p:blipFill>
        <p:spPr bwMode="auto">
          <a:xfrm>
            <a:off x="924560" y="152400"/>
            <a:ext cx="2874375" cy="323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6" name="Group 5"/>
          <p:cNvGrpSpPr/>
          <p:nvPr/>
        </p:nvGrpSpPr>
        <p:grpSpPr>
          <a:xfrm>
            <a:off x="3824335" y="853962"/>
            <a:ext cx="3581400" cy="2185171"/>
            <a:chOff x="3693525" y="3721637"/>
            <a:chExt cx="4114800" cy="2469092"/>
          </a:xfrm>
        </p:grpSpPr>
        <p:sp>
          <p:nvSpPr>
            <p:cNvPr id="7" name="Left Arrow Callout 6"/>
            <p:cNvSpPr/>
            <p:nvPr/>
          </p:nvSpPr>
          <p:spPr>
            <a:xfrm>
              <a:off x="3693525" y="3876028"/>
              <a:ext cx="4114800" cy="2286000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5" tIns="45699" rIns="91395" bIns="45699" spcCol="0" rtlCol="0" anchor="ctr"/>
            <a:lstStyle/>
            <a:p>
              <a:pPr algn="ctr" defTabSz="913962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52936" y="3721637"/>
              <a:ext cx="2438400" cy="2469092"/>
            </a:xfrm>
            <a:prstGeom prst="rect">
              <a:avLst/>
            </a:prstGeom>
            <a:noFill/>
          </p:spPr>
          <p:txBody>
            <a:bodyPr wrap="square" lIns="91395" tIns="45699" rIns="91395" bIns="45699" rtlCol="0">
              <a:spAutoFit/>
            </a:bodyPr>
            <a:lstStyle/>
            <a:p>
              <a:pPr algn="ctr" defTabSz="913962"/>
              <a:r>
                <a:rPr lang="en-US" sz="3400" b="1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Easy to enter. T</a:t>
              </a:r>
              <a:r>
                <a:rPr lang="en-US" sz="3400" b="1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ricky </a:t>
              </a:r>
              <a:r>
                <a:rPr lang="en-US" sz="3400" b="1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to get out.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83099" y="266700"/>
            <a:ext cx="397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Finding GLOBE Data.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333" r="5357"/>
          <a:stretch/>
        </p:blipFill>
        <p:spPr bwMode="auto">
          <a:xfrm>
            <a:off x="3352800" y="3962399"/>
            <a:ext cx="2573718" cy="215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3760470"/>
            <a:ext cx="2895600" cy="277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52400" y="228600"/>
            <a:ext cx="7315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Sharing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projects and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talking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about Science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others is an essential step.</a:t>
            </a:r>
          </a:p>
          <a:p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Classmates</a:t>
            </a: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Local school open house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Kiwanis, Lions, Rotary Clubs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GLOBE Virtual Conference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Ohio SATELLITES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Conference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The GLOBE Program Annual Meetings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73171"/>
            <a:ext cx="2931296" cy="275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833143"/>
            <a:ext cx="2768600" cy="207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2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6"/>
          <a:stretch/>
        </p:blipFill>
        <p:spPr>
          <a:xfrm>
            <a:off x="209550" y="3810000"/>
            <a:ext cx="4109380" cy="271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94433"/>
            <a:ext cx="3179614" cy="315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05200" y="187404"/>
            <a:ext cx="5486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One effect of doing GLOBE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protocols—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tudents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organized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creek clean-up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on Earth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Day,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has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become an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annual event.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0"/>
            <a:ext cx="4146334" cy="271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/>
          <a:stretch/>
        </p:blipFill>
        <p:spPr>
          <a:xfrm>
            <a:off x="6423025" y="1066800"/>
            <a:ext cx="2530475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37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228601" y="3276618"/>
            <a:ext cx="3759200" cy="322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038600" y="3606814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62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--My students are always happy to collaborate with your students!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634" y="4953018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62"/>
            <a:r>
              <a:rPr lang="en-US" dirty="0" smtClean="0">
                <a:solidFill>
                  <a:prstClr val="black"/>
                </a:solidFill>
              </a:rPr>
              <a:t>Marcy Burns – grade 5</a:t>
            </a:r>
          </a:p>
          <a:p>
            <a:pPr algn="ctr" defTabSz="913962"/>
            <a:r>
              <a:rPr lang="en-US" dirty="0" smtClean="0">
                <a:solidFill>
                  <a:prstClr val="black"/>
                </a:solidFill>
              </a:rPr>
              <a:t>Main Street Intermediate School</a:t>
            </a:r>
          </a:p>
          <a:p>
            <a:pPr algn="ctr" defTabSz="913962"/>
            <a:r>
              <a:rPr lang="en-US" dirty="0" smtClean="0">
                <a:solidFill>
                  <a:prstClr val="black"/>
                </a:solidFill>
              </a:rPr>
              <a:t>Norwalk, Ohio  USA</a:t>
            </a:r>
          </a:p>
          <a:p>
            <a:pPr algn="ctr" defTabSz="913962"/>
            <a:r>
              <a:rPr lang="en-US" dirty="0" smtClean="0">
                <a:solidFill>
                  <a:prstClr val="black"/>
                </a:solidFill>
              </a:rPr>
              <a:t>burnsm@norwalktruckers.net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922010"/>
            <a:ext cx="8525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62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-- Teach your students to do one new protocol at a time.</a:t>
            </a:r>
          </a:p>
          <a:p>
            <a:pPr defTabSz="913962"/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3962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--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Participating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field campaigns and using GLOBE data helps students to feel connected to the rest of the world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913962"/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3962"/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--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 Brave!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109" y="398790"/>
            <a:ext cx="430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Final Thoughts ………..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0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For our Creek...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25" y="152399"/>
            <a:ext cx="5949117" cy="4464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211" y="4734342"/>
            <a:ext cx="7182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Main Street Intermediate School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Norwalk, Ohio   USA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41.24375         W- 082.6116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Grades 5 &amp; 6 = 500 Students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chemeClr val="accent6">
                <a:lumMod val="20000"/>
                <a:lumOff val="8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5344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 use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GLOBE with my students because it is an excellent platform that supports the learning standards for science process skills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GLOBE has evolved in my 5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grade classroom since 2006.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 started by introducing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one protocol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my students until we all got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really good at it before adding another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Field Campaigns and collaboration give purpose to doing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protocols.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 seek out to provide opportunities for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students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share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what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there GLOBE science learning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with others.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209800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7924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This presentation will share the timeline that I use for introducing and practicing GLOBE protocols and data entry with my students.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5100" y="20574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***First, you will need a group of enthusiastic students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0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9" r="7843"/>
          <a:stretch/>
        </p:blipFill>
        <p:spPr>
          <a:xfrm>
            <a:off x="4114802" y="3057525"/>
            <a:ext cx="4797273" cy="356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2407"/>
          <a:stretch/>
        </p:blipFill>
        <p:spPr>
          <a:xfrm>
            <a:off x="6254144" y="252033"/>
            <a:ext cx="2657931" cy="2691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5" y="3432604"/>
            <a:ext cx="3757133" cy="2819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4786" y="980033"/>
            <a:ext cx="604935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Students learn about GPS, and how to set up a study site. 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“Testing” established study site definitions each year gives the new kids a sense of  ownership for protocols.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18259"/>
            <a:ext cx="579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smtClean="0">
                <a:latin typeface="Arial" pitchFamily="34" charset="0"/>
                <a:cs typeface="Arial" pitchFamily="34" charset="0"/>
              </a:rPr>
              <a:t>GPS and Site Definition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(Train students within first three weeks of school)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9" y="3978586"/>
            <a:ext cx="1928389" cy="2405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14590"/>
          <a:stretch/>
        </p:blipFill>
        <p:spPr>
          <a:xfrm>
            <a:off x="6477000" y="245979"/>
            <a:ext cx="2362200" cy="237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0" y="245979"/>
            <a:ext cx="2609069" cy="228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8361"/>
            <a:ext cx="2996394" cy="200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4" y="3818759"/>
            <a:ext cx="3036535" cy="2725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burnsm\Desktop\2017 GLOBE projects\IMG_01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67" y="3799709"/>
            <a:ext cx="3076074" cy="2725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0" name="Group 9"/>
          <p:cNvGrpSpPr/>
          <p:nvPr/>
        </p:nvGrpSpPr>
        <p:grpSpPr>
          <a:xfrm>
            <a:off x="236269" y="2619412"/>
            <a:ext cx="2445105" cy="1016724"/>
            <a:chOff x="236269" y="2619412"/>
            <a:chExt cx="2445105" cy="1016724"/>
          </a:xfrm>
        </p:grpSpPr>
        <p:sp>
          <p:nvSpPr>
            <p:cNvPr id="4" name="TextBox 3"/>
            <p:cNvSpPr txBox="1"/>
            <p:nvPr/>
          </p:nvSpPr>
          <p:spPr>
            <a:xfrm rot="20098312">
              <a:off x="404332" y="2619412"/>
              <a:ext cx="2221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Train students </a:t>
              </a: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in September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 rot="20107869">
              <a:off x="236269" y="2657353"/>
              <a:ext cx="2445105" cy="978783"/>
            </a:xfrm>
            <a:prstGeom prst="cloud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24200" y="3352800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Began in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21083713">
            <a:off x="5640155" y="2907270"/>
            <a:ext cx="3352800" cy="646331"/>
            <a:chOff x="5981700" y="2821312"/>
            <a:chExt cx="3352800" cy="646331"/>
          </a:xfrm>
        </p:grpSpPr>
        <p:sp>
          <p:nvSpPr>
            <p:cNvPr id="9" name="Cloud 8"/>
            <p:cNvSpPr/>
            <p:nvPr/>
          </p:nvSpPr>
          <p:spPr>
            <a:xfrm rot="1605632">
              <a:off x="5981700" y="2867392"/>
              <a:ext cx="3352800" cy="558704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706512">
              <a:off x="6195324" y="2821312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Practice, practice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practice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!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03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chemeClr val="accent3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9711"/>
            <a:ext cx="8153400" cy="954065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algn="ctr" defTabSz="913962"/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Surface </a:t>
            </a:r>
            <a:r>
              <a:rPr lang="en-US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Temperature</a:t>
            </a:r>
          </a:p>
          <a:p>
            <a:pPr algn="ctr" defTabSz="913962"/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(Started in 2006)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burnsm\Desktop\KIds doing GLOBE protocols 16-17 and other good photos\surf temp 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3181266" cy="333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burnsm\Desktop\KIds doing GLOBE protocols 16-17 and other good photos\surf temp b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143000"/>
            <a:ext cx="2931686" cy="324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3581400" cy="2804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429000" y="1447800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are divided into crews with an assigned day each week.  They come to class with coats, boots, hats, etc. on their day.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46945">
            <a:off x="205431" y="4980399"/>
            <a:ext cx="245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Train </a:t>
            </a:r>
            <a:r>
              <a:rPr lang="en-US" sz="2000" dirty="0" smtClean="0"/>
              <a:t>students in the </a:t>
            </a:r>
            <a:endParaRPr lang="en-US" sz="2000" dirty="0" smtClean="0"/>
          </a:p>
          <a:p>
            <a:pPr algn="ctr"/>
            <a:r>
              <a:rPr lang="en-US" sz="2000" dirty="0" smtClean="0"/>
              <a:t>beginning of October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63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28600"/>
            <a:ext cx="2907393" cy="3876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1478" r="2159" b="2481"/>
          <a:stretch/>
        </p:blipFill>
        <p:spPr bwMode="auto">
          <a:xfrm>
            <a:off x="304800" y="3124200"/>
            <a:ext cx="6290010" cy="321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8049" y="2166880"/>
            <a:ext cx="5532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Students look for air temperature patterns  in the data they collect.</a:t>
            </a:r>
            <a:endParaRPr lang="en-US" sz="22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058" y="533400"/>
            <a:ext cx="466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962"/>
            <a:r>
              <a:rPr lang="en-US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Min./Max. </a:t>
            </a:r>
            <a:r>
              <a:rPr lang="en-US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Air Temperature</a:t>
            </a:r>
          </a:p>
          <a:p>
            <a:pPr algn="ctr" defTabSz="913962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(Implemented in 2011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0" y="4267200"/>
            <a:ext cx="2069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Vandalism was an initial challenge.  The instrument shelter site was moved to my backyard.  Students enter the data.</a:t>
            </a:r>
          </a:p>
        </p:txBody>
      </p:sp>
    </p:spTree>
    <p:extLst>
      <p:ext uri="{BB962C8B-B14F-4D97-AF65-F5344CB8AC3E}">
        <p14:creationId xmlns:p14="http://schemas.microsoft.com/office/powerpoint/2010/main" val="6798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28600"/>
            <a:ext cx="5689599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72" y="3235550"/>
            <a:ext cx="4490739" cy="3367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66868" y="3429000"/>
            <a:ext cx="4114800" cy="3477833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algn="ctr" defTabSz="913962"/>
            <a:r>
              <a:rPr lang="en-US" sz="2800" dirty="0">
                <a:solidFill>
                  <a:srgbClr val="F79646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Water quality data and </a:t>
            </a:r>
            <a:r>
              <a:rPr lang="en-US" sz="2800" dirty="0" err="1">
                <a:solidFill>
                  <a:srgbClr val="F79646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macroinvertebrate</a:t>
            </a:r>
            <a:r>
              <a:rPr lang="en-US" sz="2800" dirty="0">
                <a:solidFill>
                  <a:srgbClr val="F79646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 samples at two locations along Norwalk Creek </a:t>
            </a:r>
          </a:p>
          <a:p>
            <a:pPr algn="ctr" defTabSz="913962"/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(Started in 2011)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defTabSz="913962"/>
            <a:endParaRPr lang="en-US" dirty="0" smtClean="0">
              <a:solidFill>
                <a:srgbClr val="F79646">
                  <a:lumMod val="20000"/>
                  <a:lumOff val="8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defTabSz="913962"/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Train students in October and visit the creek  for Fall sample.</a:t>
            </a:r>
          </a:p>
          <a:p>
            <a:pPr defTabSz="913962"/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" pitchFamily="34" charset="0"/>
                <a:cs typeface="Arial" pitchFamily="34" charset="0"/>
              </a:rPr>
              <a:t>Spring sample is completed with students after school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3" t="27614" r="11471" b="7924"/>
          <a:stretch/>
        </p:blipFill>
        <p:spPr bwMode="auto">
          <a:xfrm>
            <a:off x="5715002" y="704857"/>
            <a:ext cx="2809875" cy="224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60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p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728</Words>
  <Application>Microsoft Office PowerPoint</Application>
  <PresentationFormat>On-screen Show (4:3)</PresentationFormat>
  <Paragraphs>100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Office Theme</vt:lpstr>
      <vt:lpstr>Map background</vt:lpstr>
      <vt:lpstr>3_Office Theme</vt:lpstr>
      <vt:lpstr>1_Office Theme</vt:lpstr>
      <vt:lpstr>4_Office Theme</vt:lpstr>
      <vt:lpstr>5_Office Theme</vt:lpstr>
      <vt:lpstr>6_Office Theme</vt:lpstr>
      <vt:lpstr>7_Office Theme</vt:lpstr>
      <vt:lpstr>9_Office Theme</vt:lpstr>
      <vt:lpstr>8_Office Theme</vt:lpstr>
      <vt:lpstr>Implementing GLOBE to Enrich Student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GLOBE to Enrich Student Learning</dc:title>
  <dc:creator>Test Stiudent2</dc:creator>
  <cp:lastModifiedBy>Test Stiudent2</cp:lastModifiedBy>
  <cp:revision>124</cp:revision>
  <dcterms:created xsi:type="dcterms:W3CDTF">2017-07-28T16:20:16Z</dcterms:created>
  <dcterms:modified xsi:type="dcterms:W3CDTF">2017-08-03T04:13:49Z</dcterms:modified>
</cp:coreProperties>
</file>