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tiff" ContentType="image/tiff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  <p:sldMasterId id="2147483670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 autoAdjust="0"/>
    <p:restoredTop sz="94630" autoAdjust="0"/>
  </p:normalViewPr>
  <p:slideViewPr>
    <p:cSldViewPr snapToGrid="0" snapToObjects="1" showGuides="1">
      <p:cViewPr>
        <p:scale>
          <a:sx n="100" d="100"/>
          <a:sy n="100" d="100"/>
        </p:scale>
        <p:origin x="-9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0861E-2507-4A55-B54F-AF3BBB37F599}" type="datetimeFigureOut">
              <a:rPr lang="cs-CZ" smtClean="0"/>
              <a:pPr/>
              <a:t>03.08.2017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3D646-4354-48A7-8602-FDDD235F75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F8B3-5AEC-427C-B8FE-B761AD28FF53}" type="datetimeFigureOut">
              <a:rPr lang="cs-CZ" smtClean="0"/>
              <a:pPr/>
              <a:t>03.08.2017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B652-FED1-449F-920B-0EABBE0BB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EB652-FED1-449F-920B-0EABBE0BBF8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2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4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25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64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87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84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0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10174" y="1395412"/>
            <a:ext cx="52480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0496" y="3151187"/>
            <a:ext cx="432190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3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0" y="103863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88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DA5E-1310-0649-87A8-33FC504AB03D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3D3-D3AB-494D-92C6-F26B4DB8C3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09580" y="1011210"/>
            <a:ext cx="4277220" cy="511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084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2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63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40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54715"/>
            <a:ext cx="6238485" cy="8222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Calibri"/>
              </a:rPr>
              <a:t>      #GLOBE21</a:t>
            </a:r>
            <a:endParaRPr lang="en-US" sz="1400" i="1" baseline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8F30-4F03-1343-BBC0-6983C3E285B8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eft_glob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  <p:pic>
        <p:nvPicPr>
          <p:cNvPr id="9" name="Picture 8" descr="GLOBE_logoOfficial-_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+mn-lt"/>
              </a:rPr>
              <a:t> 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166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2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DA5E-1310-0649-87A8-33FC504AB03D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53D3-D3AB-494D-92C6-F26B4DB8C3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LOBE_logoOfficial-_Blu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7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smtClean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6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web/europe-and-eurasia" TargetMode="External"/><Relationship Id="rId2" Type="http://schemas.openxmlformats.org/officeDocument/2006/relationships/hyperlink" Target="mailto:europe@globe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e.gov/web/national-wildlife-federation/resource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e.gov/web/national-wildlife-federation/resources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1047750"/>
            <a:ext cx="7772400" cy="2063750"/>
          </a:xfrm>
        </p:spPr>
        <p:txBody>
          <a:bodyPr/>
          <a:lstStyle/>
          <a:p>
            <a:r>
              <a:rPr lang="cs-CZ" sz="4000" b="1" dirty="0" err="1" smtClean="0">
                <a:solidFill>
                  <a:schemeClr val="tx2"/>
                </a:solidFill>
              </a:rPr>
              <a:t>Present</a:t>
            </a:r>
            <a:r>
              <a:rPr lang="cs-CZ" sz="4000" b="1" dirty="0" smtClean="0">
                <a:solidFill>
                  <a:schemeClr val="tx2"/>
                </a:solidFill>
              </a:rPr>
              <a:t> and </a:t>
            </a:r>
            <a:r>
              <a:rPr lang="cs-CZ" sz="4000" b="1" dirty="0" err="1" smtClean="0">
                <a:solidFill>
                  <a:schemeClr val="tx2"/>
                </a:solidFill>
              </a:rPr>
              <a:t>Future</a:t>
            </a:r>
            <a:r>
              <a:rPr lang="cs-CZ" sz="4000" b="1" dirty="0" smtClean="0">
                <a:solidFill>
                  <a:schemeClr val="tx2"/>
                </a:solidFill>
              </a:rPr>
              <a:t> </a:t>
            </a:r>
            <a:r>
              <a:rPr lang="cs-CZ" sz="4000" b="1" dirty="0" err="1" smtClean="0">
                <a:solidFill>
                  <a:schemeClr val="tx2"/>
                </a:solidFill>
              </a:rPr>
              <a:t>Collaborations</a:t>
            </a:r>
            <a:r>
              <a:rPr lang="cs-CZ" sz="4000" b="1" dirty="0" smtClean="0">
                <a:solidFill>
                  <a:schemeClr val="tx2"/>
                </a:solidFill>
              </a:rPr>
              <a:t/>
            </a:r>
            <a:br>
              <a:rPr lang="cs-CZ" sz="4000" b="1" dirty="0" smtClean="0">
                <a:solidFill>
                  <a:schemeClr val="tx2"/>
                </a:solidFill>
              </a:rPr>
            </a:br>
            <a:r>
              <a:rPr lang="cs-CZ" sz="3200" b="1" dirty="0" err="1" smtClean="0">
                <a:solidFill>
                  <a:schemeClr val="tx2"/>
                </a:solidFill>
              </a:rPr>
              <a:t>Integration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</a:rPr>
              <a:t> GLOBE and </a:t>
            </a:r>
            <a:r>
              <a:rPr lang="cs-CZ" sz="3200" b="1" dirty="0" err="1" smtClean="0">
                <a:solidFill>
                  <a:schemeClr val="tx2"/>
                </a:solidFill>
              </a:rPr>
              <a:t>Eco</a:t>
            </a:r>
            <a:r>
              <a:rPr lang="cs-CZ" sz="3200" b="1" dirty="0" smtClean="0">
                <a:solidFill>
                  <a:schemeClr val="tx2"/>
                </a:solidFill>
              </a:rPr>
              <a:t>-</a:t>
            </a:r>
            <a:r>
              <a:rPr lang="cs-CZ" sz="3200" b="1" dirty="0" err="1" smtClean="0">
                <a:solidFill>
                  <a:schemeClr val="tx2"/>
                </a:solidFill>
              </a:rPr>
              <a:t>Schools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smtClean="0">
                <a:solidFill>
                  <a:schemeClr val="tx2"/>
                </a:solidFill>
              </a:rPr>
              <a:t>in </a:t>
            </a:r>
            <a:r>
              <a:rPr lang="cs-CZ" sz="3200" b="1" dirty="0" err="1" smtClean="0">
                <a:solidFill>
                  <a:schemeClr val="tx2"/>
                </a:solidFill>
              </a:rPr>
              <a:t>the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Czech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Republic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409950"/>
            <a:ext cx="8464550" cy="24130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Dana </a:t>
            </a:r>
            <a:r>
              <a:rPr lang="en-US" sz="1800" b="1" dirty="0" err="1" smtClean="0">
                <a:solidFill>
                  <a:schemeClr val="tx2"/>
                </a:solidFill>
              </a:rPr>
              <a:t>Votapkova</a:t>
            </a:r>
            <a:endParaRPr lang="cs-CZ" sz="1800" b="1" dirty="0" smtClean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Europe and Eurasia Region Coordination Office</a:t>
            </a:r>
            <a:r>
              <a:rPr lang="cs-CZ" sz="1800" b="1" dirty="0" smtClean="0">
                <a:solidFill>
                  <a:schemeClr val="tx2"/>
                </a:solidFill>
              </a:rPr>
              <a:t/>
            </a:r>
            <a:br>
              <a:rPr lang="cs-CZ" sz="1800" b="1" dirty="0" smtClean="0">
                <a:solidFill>
                  <a:schemeClr val="tx2"/>
                </a:solidFill>
              </a:rPr>
            </a:br>
            <a:r>
              <a:rPr lang="cs-CZ" sz="1800" b="1" dirty="0" smtClean="0">
                <a:solidFill>
                  <a:schemeClr val="tx2"/>
                </a:solidFill>
                <a:hlinkClick r:id="rId2"/>
              </a:rPr>
              <a:t>europe@globe.</a:t>
            </a:r>
            <a:r>
              <a:rPr lang="cs-CZ" sz="1800" b="1" dirty="0" err="1" smtClean="0">
                <a:solidFill>
                  <a:schemeClr val="tx2"/>
                </a:solidFill>
                <a:hlinkClick r:id="rId2"/>
              </a:rPr>
              <a:t>gov</a:t>
            </a:r>
            <a:r>
              <a:rPr lang="cs-CZ" sz="1800" b="1" dirty="0" smtClean="0">
                <a:solidFill>
                  <a:schemeClr val="tx2"/>
                </a:solidFill>
              </a:rPr>
              <a:t/>
            </a:r>
            <a:br>
              <a:rPr lang="cs-CZ" sz="1800" b="1" dirty="0" smtClean="0">
                <a:solidFill>
                  <a:schemeClr val="tx2"/>
                </a:solidFill>
              </a:rPr>
            </a:br>
            <a:r>
              <a:rPr lang="cs-CZ" sz="1800" b="1" dirty="0" smtClean="0">
                <a:solidFill>
                  <a:schemeClr val="tx2"/>
                </a:solidFill>
                <a:hlinkClick r:id="rId3"/>
              </a:rPr>
              <a:t>www.globe.</a:t>
            </a:r>
            <a:r>
              <a:rPr lang="cs-CZ" sz="1800" b="1" dirty="0" err="1" smtClean="0">
                <a:solidFill>
                  <a:schemeClr val="tx2"/>
                </a:solidFill>
                <a:hlinkClick r:id="rId3"/>
              </a:rPr>
              <a:t>gov</a:t>
            </a:r>
            <a:r>
              <a:rPr lang="cs-CZ" sz="1800" b="1" dirty="0" smtClean="0">
                <a:solidFill>
                  <a:schemeClr val="tx2"/>
                </a:solidFill>
                <a:hlinkClick r:id="rId3"/>
              </a:rPr>
              <a:t>/web/europe-and-eurasia</a:t>
            </a:r>
            <a:endParaRPr lang="cs-CZ" sz="1800" b="1" dirty="0" smtClean="0">
              <a:solidFill>
                <a:schemeClr val="tx2"/>
              </a:solidFill>
            </a:endParaRPr>
          </a:p>
          <a:p>
            <a:endParaRPr lang="cs-CZ" sz="1800" b="1" dirty="0" smtClean="0">
              <a:solidFill>
                <a:schemeClr val="tx2"/>
              </a:solidFill>
            </a:endParaRPr>
          </a:p>
          <a:p>
            <a:endParaRPr lang="cs-CZ" sz="1800" b="1" dirty="0" smtClean="0">
              <a:solidFill>
                <a:schemeClr val="tx2"/>
              </a:solidFill>
            </a:endParaRPr>
          </a:p>
          <a:p>
            <a:r>
              <a:rPr lang="cs-CZ" sz="1800" b="1" dirty="0" smtClean="0">
                <a:solidFill>
                  <a:schemeClr val="tx2"/>
                </a:solidFill>
              </a:rPr>
              <a:t>GLOBE </a:t>
            </a:r>
            <a:r>
              <a:rPr lang="cs-CZ" sz="1800" b="1" dirty="0" err="1" smtClean="0">
                <a:solidFill>
                  <a:schemeClr val="tx2"/>
                </a:solidFill>
              </a:rPr>
              <a:t>Annual</a:t>
            </a:r>
            <a:r>
              <a:rPr lang="cs-CZ" sz="1800" b="1" dirty="0" smtClean="0">
                <a:solidFill>
                  <a:schemeClr val="tx2"/>
                </a:solidFill>
              </a:rPr>
              <a:t> Meeting, New </a:t>
            </a:r>
            <a:r>
              <a:rPr lang="cs-CZ" sz="1800" b="1" dirty="0" err="1" smtClean="0">
                <a:solidFill>
                  <a:schemeClr val="tx2"/>
                </a:solidFill>
              </a:rPr>
              <a:t>Haven</a:t>
            </a:r>
            <a:r>
              <a:rPr lang="cs-CZ" sz="1800" b="1" dirty="0" smtClean="0">
                <a:solidFill>
                  <a:schemeClr val="tx2"/>
                </a:solidFill>
              </a:rPr>
              <a:t>, </a:t>
            </a:r>
            <a:r>
              <a:rPr lang="cs-CZ" sz="1800" b="1" dirty="0" err="1" smtClean="0">
                <a:solidFill>
                  <a:schemeClr val="tx2"/>
                </a:solidFill>
              </a:rPr>
              <a:t>Connectitut</a:t>
            </a:r>
            <a:r>
              <a:rPr lang="cs-CZ" sz="1800" b="1" dirty="0" smtClean="0">
                <a:solidFill>
                  <a:schemeClr val="tx2"/>
                </a:solidFill>
              </a:rPr>
              <a:t>, 30 </a:t>
            </a:r>
            <a:r>
              <a:rPr lang="cs-CZ" sz="1800" b="1" dirty="0" err="1" smtClean="0">
                <a:solidFill>
                  <a:schemeClr val="tx2"/>
                </a:solidFill>
              </a:rPr>
              <a:t>July</a:t>
            </a:r>
            <a:r>
              <a:rPr lang="cs-CZ" sz="1800" b="1" dirty="0" smtClean="0">
                <a:solidFill>
                  <a:schemeClr val="tx2"/>
                </a:solidFill>
              </a:rPr>
              <a:t>- 03 August 2017</a:t>
            </a:r>
            <a:r>
              <a:rPr lang="cs-CZ" b="1" dirty="0" smtClean="0">
                <a:solidFill>
                  <a:schemeClr val="tx2"/>
                </a:solidFill>
              </a:rPr>
              <a:t/>
            </a:r>
            <a:br>
              <a:rPr lang="cs-CZ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Interconnection 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1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chemeClr val="tx2"/>
                </a:solidFill>
              </a:rPr>
              <a:t>Eco-Schools Steps: </a:t>
            </a:r>
            <a:r>
              <a:rPr lang="en-US" sz="2500" dirty="0" smtClean="0">
                <a:solidFill>
                  <a:schemeClr val="tx2"/>
                </a:solidFill>
              </a:rPr>
              <a:t>Step 1 (Team), Step 2 (Audit), Step 3 (Action Plan) </a:t>
            </a:r>
            <a:endParaRPr lang="cs-CZ" sz="25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cs-CZ" sz="25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500" b="1" dirty="0" smtClean="0">
                <a:solidFill>
                  <a:schemeClr val="tx2"/>
                </a:solidFill>
              </a:rPr>
              <a:t>GLOBE:</a:t>
            </a:r>
            <a:r>
              <a:rPr lang="en-US" sz="2500" dirty="0" smtClean="0">
                <a:solidFill>
                  <a:schemeClr val="tx2"/>
                </a:solidFill>
              </a:rPr>
              <a:t> Science Practices (Asking Questions; Monitoring Environmental Changes; Planning and Carrying out an Investigation using GLOBE protocols, Analyzing and Interpreting Data; Obtaining, evaluation, and communicating information) and hydrology protocols</a:t>
            </a:r>
            <a:endParaRPr lang="cs-CZ" sz="25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350"/>
            <a:ext cx="8229600" cy="77628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Interconnection</a:t>
            </a:r>
            <a:r>
              <a:rPr lang="cs-CZ" sz="3200" b="1" dirty="0" smtClean="0">
                <a:solidFill>
                  <a:schemeClr val="tx2"/>
                </a:solidFill>
              </a:rPr>
              <a:t> – report </a:t>
            </a:r>
            <a:r>
              <a:rPr lang="cs-CZ" sz="3200" b="1" dirty="0" err="1" smtClean="0">
                <a:solidFill>
                  <a:schemeClr val="tx2"/>
                </a:solidFill>
              </a:rPr>
              <a:t>from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teachers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endParaRPr lang="cs-CZ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7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/>
                </a:solidFill>
              </a:rPr>
              <a:t>Interconnection between GLOBE and Eco-Schools programs is beneficial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/>
                </a:solidFill>
              </a:rPr>
              <a:t>Two teachers – coordinate G and E, cooperate also with </a:t>
            </a:r>
            <a:r>
              <a:rPr lang="en-US" sz="2500" dirty="0" err="1" smtClean="0">
                <a:solidFill>
                  <a:schemeClr val="tx2"/>
                </a:solidFill>
              </a:rPr>
              <a:t>collegues</a:t>
            </a:r>
            <a:endParaRPr lang="en-US" sz="25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/>
                </a:solidFill>
              </a:rPr>
              <a:t>Support from the school management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/>
                </a:solidFill>
              </a:rPr>
              <a:t>Long –term cooperation with the local municipality</a:t>
            </a:r>
            <a:endParaRPr lang="cs-CZ" sz="25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/>
                </a:solidFill>
              </a:rPr>
              <a:t>Eco-schools and GLOBE Programs are the part of the School Program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/>
                </a:solidFill>
              </a:rPr>
              <a:t>Students can attend a Seminar on Ecology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100" y="1403350"/>
            <a:ext cx="8731250" cy="235585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More examples is available </a:t>
            </a:r>
            <a:r>
              <a:rPr lang="en-US" sz="25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</a:t>
            </a:r>
            <a:r>
              <a:rPr lang="cs-CZ" sz="3200" dirty="0" smtClean="0">
                <a:solidFill>
                  <a:schemeClr val="tx2"/>
                </a:solidFill>
              </a:rPr>
              <a:t/>
            </a:r>
            <a:br>
              <a:rPr lang="cs-CZ" sz="32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  <a:hlinkClick r:id="rId2"/>
              </a:rPr>
              <a:t>https://www.globe.gov/web/national-wildlife-federation/resources</a:t>
            </a:r>
            <a:r>
              <a:rPr lang="cs-CZ" sz="2800" dirty="0" smtClean="0">
                <a:solidFill>
                  <a:schemeClr val="tx2"/>
                </a:solidFill>
              </a:rPr>
              <a:t/>
            </a:r>
            <a:br>
              <a:rPr lang="cs-CZ" sz="2800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/>
            </a:r>
            <a:br>
              <a:rPr lang="cs-CZ" sz="2800" dirty="0" smtClean="0">
                <a:solidFill>
                  <a:schemeClr val="tx2"/>
                </a:solidFill>
              </a:rPr>
            </a:br>
            <a:r>
              <a:rPr lang="en-US" sz="25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en-US" sz="25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en-US" sz="25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! </a:t>
            </a:r>
            <a:r>
              <a:rPr lang="cs-CZ" sz="2800" dirty="0" smtClean="0">
                <a:solidFill>
                  <a:schemeClr val="tx2"/>
                </a:solidFill>
              </a:rPr>
              <a:t/>
            </a:r>
            <a:br>
              <a:rPr lang="cs-CZ" sz="2800" dirty="0" smtClean="0">
                <a:solidFill>
                  <a:schemeClr val="tx2"/>
                </a:solidFill>
              </a:rPr>
            </a:br>
            <a:endParaRPr lang="cs-CZ" sz="28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100" y="3181350"/>
            <a:ext cx="8521700" cy="294481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5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cs-CZ" sz="25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76993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GLOBE and </a:t>
            </a:r>
            <a:r>
              <a:rPr lang="cs-CZ" sz="3600" b="1" dirty="0" err="1" smtClean="0">
                <a:solidFill>
                  <a:schemeClr val="tx2"/>
                </a:solidFill>
              </a:rPr>
              <a:t>Eco</a:t>
            </a:r>
            <a:r>
              <a:rPr lang="cs-CZ" sz="3600" b="1" dirty="0" smtClean="0">
                <a:solidFill>
                  <a:schemeClr val="tx2"/>
                </a:solidFill>
              </a:rPr>
              <a:t>-</a:t>
            </a:r>
            <a:r>
              <a:rPr lang="cs-CZ" sz="3600" b="1" dirty="0" err="1" smtClean="0">
                <a:solidFill>
                  <a:schemeClr val="tx2"/>
                </a:solidFill>
              </a:rPr>
              <a:t>Schools</a:t>
            </a:r>
            <a:r>
              <a:rPr lang="cs-CZ" sz="3600" b="1" dirty="0" smtClean="0">
                <a:solidFill>
                  <a:schemeClr val="tx2"/>
                </a:solidFill>
              </a:rPr>
              <a:t> in </a:t>
            </a:r>
            <a:r>
              <a:rPr lang="cs-CZ" sz="3600" b="1" dirty="0" err="1" smtClean="0">
                <a:solidFill>
                  <a:schemeClr val="tx2"/>
                </a:solidFill>
              </a:rPr>
              <a:t>the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Czech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Republic</a:t>
            </a:r>
            <a:endParaRPr lang="cs-CZ" sz="36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600200"/>
            <a:ext cx="876935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Czech Republic – TEREZA,  Educational center – coordinator for both programs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GLOBE (since 1995)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Eco-Schools (since 2005)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2"/>
                </a:solidFill>
              </a:rPr>
              <a:t>RCO </a:t>
            </a:r>
            <a:r>
              <a:rPr lang="en-US" sz="2400" dirty="0" smtClean="0">
                <a:solidFill>
                  <a:schemeClr val="tx2"/>
                </a:solidFill>
              </a:rPr>
              <a:t>carried out </a:t>
            </a:r>
            <a:r>
              <a:rPr lang="cs-CZ" sz="2400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 survey among 27 schools in 2015 – 2016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The findings were summarized into a report and 7 case studies were completed in collaboration with GIO and Eco-schools network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  <a:hlinkClick r:id="rId2"/>
              </a:rPr>
              <a:t>https://www.globe.gov/web/national-wildlife-federation/resources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89058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Management </a:t>
            </a:r>
            <a:r>
              <a:rPr lang="cs-CZ" sz="3200" b="1" dirty="0" err="1" smtClean="0">
                <a:solidFill>
                  <a:schemeClr val="tx2"/>
                </a:solidFill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the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Survey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700" y="1417638"/>
            <a:ext cx="8686800" cy="4708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We contacted teachers that are active in GLOBE and participating in Eco-Schools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2"/>
                </a:solidFill>
              </a:rPr>
              <a:t>Veryfying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wheather</a:t>
            </a:r>
            <a:r>
              <a:rPr lang="en-US" sz="2400" dirty="0" smtClean="0">
                <a:solidFill>
                  <a:schemeClr val="tx2"/>
                </a:solidFill>
              </a:rPr>
              <a:t> they are doing both programs actively (</a:t>
            </a:r>
            <a:r>
              <a:rPr lang="en-US" sz="2400" dirty="0" err="1" smtClean="0">
                <a:solidFill>
                  <a:schemeClr val="tx2"/>
                </a:solidFill>
              </a:rPr>
              <a:t>questionaire</a:t>
            </a:r>
            <a:r>
              <a:rPr lang="en-US" sz="2400" dirty="0" smtClean="0">
                <a:solidFill>
                  <a:schemeClr val="tx2"/>
                </a:solidFill>
              </a:rPr>
              <a:t>, phone calls)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7 </a:t>
            </a:r>
            <a:r>
              <a:rPr lang="en-US" sz="2400" dirty="0" smtClean="0">
                <a:solidFill>
                  <a:schemeClr val="tx2"/>
                </a:solidFill>
              </a:rPr>
              <a:t>schools from </a:t>
            </a:r>
            <a:r>
              <a:rPr lang="en-US" sz="2400" dirty="0" smtClean="0">
                <a:solidFill>
                  <a:schemeClr val="tx2"/>
                </a:solidFill>
              </a:rPr>
              <a:t>27 were chosen  </a:t>
            </a:r>
            <a:r>
              <a:rPr lang="en-US" sz="2400" dirty="0" smtClean="0">
                <a:solidFill>
                  <a:schemeClr val="tx2"/>
                </a:solidFill>
              </a:rPr>
              <a:t>– to set up a diverse sample of schools 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Elementary/High </a:t>
            </a:r>
            <a:r>
              <a:rPr lang="cs-CZ" sz="2000" dirty="0" smtClean="0">
                <a:solidFill>
                  <a:schemeClr val="tx2"/>
                </a:solidFill>
              </a:rPr>
              <a:t>s</a:t>
            </a:r>
            <a:r>
              <a:rPr lang="en-US" sz="2000" dirty="0" err="1" smtClean="0">
                <a:solidFill>
                  <a:schemeClr val="tx2"/>
                </a:solidFill>
              </a:rPr>
              <a:t>chools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small / big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</a:rPr>
              <a:t>schools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cs-CZ" sz="2000" dirty="0" smtClean="0">
                <a:solidFill>
                  <a:schemeClr val="tx2"/>
                </a:solidFill>
              </a:rPr>
              <a:t>l</a:t>
            </a:r>
            <a:r>
              <a:rPr lang="en-US" sz="2000" dirty="0" err="1" smtClean="0">
                <a:solidFill>
                  <a:schemeClr val="tx2"/>
                </a:solidFill>
              </a:rPr>
              <a:t>ocated</a:t>
            </a:r>
            <a:r>
              <a:rPr lang="en-US" sz="2000" dirty="0" smtClean="0">
                <a:solidFill>
                  <a:schemeClr val="tx2"/>
                </a:solidFill>
              </a:rPr>
              <a:t> in the town / </a:t>
            </a:r>
            <a:r>
              <a:rPr lang="cs-CZ" sz="2000" dirty="0" smtClean="0">
                <a:solidFill>
                  <a:schemeClr val="tx2"/>
                </a:solidFill>
              </a:rPr>
              <a:t>in</a:t>
            </a:r>
            <a:r>
              <a:rPr lang="en-US" sz="2000" dirty="0" smtClean="0">
                <a:solidFill>
                  <a:schemeClr val="tx2"/>
                </a:solidFill>
              </a:rPr>
              <a:t> the village </a:t>
            </a:r>
            <a:endParaRPr lang="cs-CZ" sz="20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cs-CZ" sz="20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Detailed </a:t>
            </a:r>
            <a:r>
              <a:rPr lang="en-US" sz="2400" dirty="0" smtClean="0">
                <a:solidFill>
                  <a:schemeClr val="tx2"/>
                </a:solidFill>
              </a:rPr>
              <a:t>questionnaire form, phone calls, recommendations,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photos</a:t>
            </a:r>
          </a:p>
          <a:p>
            <a:pPr lvl="1">
              <a:buFontTx/>
              <a:buChar char="-"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cs-CZ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Areas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the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Survey</a:t>
            </a:r>
            <a:endParaRPr lang="cs-CZ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Coordination of the program at school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Curriculum and implementation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Human resources and financial management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Students involved in G and 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Informing about programs and networking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2"/>
                </a:solidFill>
              </a:rPr>
              <a:t>Chal</a:t>
            </a:r>
            <a:r>
              <a:rPr lang="cs-CZ" sz="2400" dirty="0" smtClean="0">
                <a:solidFill>
                  <a:schemeClr val="tx2"/>
                </a:solidFill>
              </a:rPr>
              <a:t>l</a:t>
            </a:r>
            <a:r>
              <a:rPr lang="en-US" sz="2400" dirty="0" err="1" smtClean="0">
                <a:solidFill>
                  <a:schemeClr val="tx2"/>
                </a:solidFill>
              </a:rPr>
              <a:t>enges</a:t>
            </a:r>
            <a:r>
              <a:rPr lang="en-US" sz="2400" dirty="0" smtClean="0">
                <a:solidFill>
                  <a:schemeClr val="tx2"/>
                </a:solidFill>
              </a:rPr>
              <a:t> and barriers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850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Kadan</a:t>
            </a:r>
            <a:r>
              <a:rPr lang="en-US" sz="3200" b="1" dirty="0" smtClean="0">
                <a:solidFill>
                  <a:schemeClr val="tx2"/>
                </a:solidFill>
              </a:rPr>
              <a:t> High School: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Using Eco-Schools to take care of a local stream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450" y="2070100"/>
            <a:ext cx="8559800" cy="4056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he spring is located under the church from the 13</a:t>
            </a:r>
            <a:r>
              <a:rPr lang="en-US" sz="2400" baseline="30000" dirty="0" smtClean="0">
                <a:solidFill>
                  <a:schemeClr val="tx2"/>
                </a:solidFill>
              </a:rPr>
              <a:t>th</a:t>
            </a:r>
            <a:r>
              <a:rPr lang="en-US" sz="2400" dirty="0" smtClean="0">
                <a:solidFill>
                  <a:schemeClr val="tx2"/>
                </a:solidFill>
              </a:rPr>
              <a:t> century and has been a source of water for locals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the surroundings of the spring were neglected for a long time, overgrown by vegetation and covered by litter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he school completed the first cleanup and restoration in April 2013 – the students collected litter, cleared off bushes and dug the streambed deeper to lead water from the stream to a nearby pool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8229600" cy="806450"/>
          </a:xfrm>
        </p:spPr>
        <p:txBody>
          <a:bodyPr>
            <a:noAutofit/>
          </a:bodyPr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Kadan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High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School</a:t>
            </a:r>
            <a:r>
              <a:rPr lang="cs-CZ" sz="3200" b="1" dirty="0" smtClean="0">
                <a:solidFill>
                  <a:schemeClr val="tx2"/>
                </a:solidFill>
              </a:rPr>
              <a:t>: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err="1" smtClean="0">
                <a:solidFill>
                  <a:schemeClr val="tx2"/>
                </a:solidFill>
              </a:rPr>
              <a:t>Using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Eco</a:t>
            </a:r>
            <a:r>
              <a:rPr lang="cs-CZ" sz="3200" b="1" dirty="0" smtClean="0">
                <a:solidFill>
                  <a:schemeClr val="tx2"/>
                </a:solidFill>
              </a:rPr>
              <a:t>-</a:t>
            </a:r>
            <a:r>
              <a:rPr lang="cs-CZ" sz="3200" b="1" dirty="0" err="1" smtClean="0">
                <a:solidFill>
                  <a:schemeClr val="tx2"/>
                </a:solidFill>
              </a:rPr>
              <a:t>Schools</a:t>
            </a:r>
            <a:r>
              <a:rPr lang="cs-CZ" sz="3200" b="1" dirty="0" smtClean="0">
                <a:solidFill>
                  <a:schemeClr val="tx2"/>
                </a:solidFill>
              </a:rPr>
              <a:t> to </a:t>
            </a:r>
            <a:r>
              <a:rPr lang="cs-CZ" sz="3200" b="1" dirty="0" err="1" smtClean="0">
                <a:solidFill>
                  <a:schemeClr val="tx2"/>
                </a:solidFill>
              </a:rPr>
              <a:t>take</a:t>
            </a:r>
            <a:r>
              <a:rPr lang="cs-CZ" sz="3200" b="1" dirty="0" smtClean="0">
                <a:solidFill>
                  <a:schemeClr val="tx2"/>
                </a:solidFill>
              </a:rPr>
              <a:t> care </a:t>
            </a:r>
            <a:r>
              <a:rPr lang="cs-CZ" sz="3200" b="1" dirty="0" err="1" smtClean="0">
                <a:solidFill>
                  <a:schemeClr val="tx2"/>
                </a:solidFill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</a:rPr>
              <a:t> a </a:t>
            </a:r>
            <a:r>
              <a:rPr lang="cs-CZ" sz="3200" b="1" dirty="0" err="1" smtClean="0">
                <a:solidFill>
                  <a:schemeClr val="tx2"/>
                </a:solidFill>
              </a:rPr>
              <a:t>local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stream</a:t>
            </a:r>
            <a:endParaRPr lang="cs-CZ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0350" y="1981200"/>
            <a:ext cx="4235450" cy="4144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Each April and October </a:t>
            </a:r>
            <a:r>
              <a:rPr lang="cs-CZ" sz="2400" dirty="0" err="1" smtClean="0">
                <a:solidFill>
                  <a:schemeClr val="tx2"/>
                </a:solidFill>
              </a:rPr>
              <a:t>students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check </a:t>
            </a:r>
            <a:r>
              <a:rPr lang="en-US" sz="2400" dirty="0" smtClean="0">
                <a:solidFill>
                  <a:schemeClr val="tx2"/>
                </a:solidFill>
              </a:rPr>
              <a:t>the p</a:t>
            </a:r>
            <a:r>
              <a:rPr lang="cs-CZ" sz="2400" dirty="0" smtClean="0">
                <a:solidFill>
                  <a:schemeClr val="tx2"/>
                </a:solidFill>
              </a:rPr>
              <a:t>lace</a:t>
            </a:r>
            <a:r>
              <a:rPr lang="en-US" sz="2400" dirty="0" smtClean="0">
                <a:solidFill>
                  <a:schemeClr val="tx2"/>
                </a:solidFill>
              </a:rPr>
              <a:t> and keep it tidy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Cooperate with local municipality – built a roof above the spring and information board about the history of </a:t>
            </a:r>
            <a:r>
              <a:rPr lang="cs-CZ" sz="2400" dirty="0" err="1" smtClean="0">
                <a:solidFill>
                  <a:schemeClr val="tx2"/>
                </a:solidFill>
              </a:rPr>
              <a:t>the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church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4250" y="22534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831850"/>
          </a:xfrm>
        </p:spPr>
        <p:txBody>
          <a:bodyPr>
            <a:noAutofit/>
          </a:bodyPr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Kadan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High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School</a:t>
            </a:r>
            <a:r>
              <a:rPr lang="cs-CZ" sz="3200" b="1" dirty="0" smtClean="0">
                <a:solidFill>
                  <a:schemeClr val="tx2"/>
                </a:solidFill>
              </a:rPr>
              <a:t>: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err="1" smtClean="0">
                <a:solidFill>
                  <a:schemeClr val="tx2"/>
                </a:solidFill>
              </a:rPr>
              <a:t>Using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Eco</a:t>
            </a:r>
            <a:r>
              <a:rPr lang="cs-CZ" sz="3200" b="1" dirty="0" smtClean="0">
                <a:solidFill>
                  <a:schemeClr val="tx2"/>
                </a:solidFill>
              </a:rPr>
              <a:t>-</a:t>
            </a:r>
            <a:r>
              <a:rPr lang="cs-CZ" sz="3200" b="1" dirty="0" err="1" smtClean="0">
                <a:solidFill>
                  <a:schemeClr val="tx2"/>
                </a:solidFill>
              </a:rPr>
              <a:t>Schools</a:t>
            </a:r>
            <a:r>
              <a:rPr lang="cs-CZ" sz="3200" b="1" dirty="0" smtClean="0">
                <a:solidFill>
                  <a:schemeClr val="tx2"/>
                </a:solidFill>
              </a:rPr>
              <a:t> to </a:t>
            </a:r>
            <a:r>
              <a:rPr lang="cs-CZ" sz="3200" b="1" dirty="0" err="1" smtClean="0">
                <a:solidFill>
                  <a:schemeClr val="tx2"/>
                </a:solidFill>
              </a:rPr>
              <a:t>take</a:t>
            </a:r>
            <a:r>
              <a:rPr lang="cs-CZ" sz="3200" b="1" dirty="0" smtClean="0">
                <a:solidFill>
                  <a:schemeClr val="tx2"/>
                </a:solidFill>
              </a:rPr>
              <a:t> care </a:t>
            </a:r>
            <a:r>
              <a:rPr lang="cs-CZ" sz="3200" b="1" dirty="0" err="1" smtClean="0">
                <a:solidFill>
                  <a:schemeClr val="tx2"/>
                </a:solidFill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</a:rPr>
              <a:t> a </a:t>
            </a:r>
            <a:r>
              <a:rPr lang="cs-CZ" sz="3200" b="1" dirty="0" err="1" smtClean="0">
                <a:solidFill>
                  <a:schemeClr val="tx2"/>
                </a:solidFill>
              </a:rPr>
              <a:t>local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stream</a:t>
            </a:r>
            <a:endParaRPr lang="cs-CZ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7500" y="2119394"/>
            <a:ext cx="4178300" cy="43354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Next year </a:t>
            </a:r>
            <a:r>
              <a:rPr lang="cs-CZ" sz="2400" dirty="0" err="1" smtClean="0">
                <a:solidFill>
                  <a:schemeClr val="tx2"/>
                </a:solidFill>
              </a:rPr>
              <a:t>students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decided to restore nearby area of 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a </a:t>
            </a:r>
            <a:r>
              <a:rPr lang="en-US" sz="2400" dirty="0" smtClean="0">
                <a:solidFill>
                  <a:schemeClr val="tx2"/>
                </a:solidFill>
              </a:rPr>
              <a:t>former pear orchard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Nowadays the place is tidy, clean and attracting local residence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19394"/>
            <a:ext cx="4038600" cy="303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654050"/>
            <a:ext cx="8229600" cy="876300"/>
          </a:xfrm>
        </p:spPr>
        <p:txBody>
          <a:bodyPr>
            <a:noAutofit/>
          </a:bodyPr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Kadan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High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School</a:t>
            </a:r>
            <a:r>
              <a:rPr lang="cs-CZ" sz="3200" b="1" dirty="0" smtClean="0">
                <a:solidFill>
                  <a:schemeClr val="tx2"/>
                </a:solidFill>
              </a:rPr>
              <a:t>: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err="1" smtClean="0">
                <a:solidFill>
                  <a:schemeClr val="tx2"/>
                </a:solidFill>
              </a:rPr>
              <a:t>Using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Eco</a:t>
            </a:r>
            <a:r>
              <a:rPr lang="cs-CZ" sz="3200" b="1" dirty="0" smtClean="0">
                <a:solidFill>
                  <a:schemeClr val="tx2"/>
                </a:solidFill>
              </a:rPr>
              <a:t>-</a:t>
            </a:r>
            <a:r>
              <a:rPr lang="cs-CZ" sz="3200" b="1" dirty="0" err="1" smtClean="0">
                <a:solidFill>
                  <a:schemeClr val="tx2"/>
                </a:solidFill>
              </a:rPr>
              <a:t>Schools</a:t>
            </a:r>
            <a:r>
              <a:rPr lang="cs-CZ" sz="3200" b="1" dirty="0" smtClean="0">
                <a:solidFill>
                  <a:schemeClr val="tx2"/>
                </a:solidFill>
              </a:rPr>
              <a:t> to </a:t>
            </a:r>
            <a:r>
              <a:rPr lang="cs-CZ" sz="3200" b="1" dirty="0" err="1" smtClean="0">
                <a:solidFill>
                  <a:schemeClr val="tx2"/>
                </a:solidFill>
              </a:rPr>
              <a:t>take</a:t>
            </a:r>
            <a:r>
              <a:rPr lang="cs-CZ" sz="3200" b="1" dirty="0" smtClean="0">
                <a:solidFill>
                  <a:schemeClr val="tx2"/>
                </a:solidFill>
              </a:rPr>
              <a:t> care </a:t>
            </a:r>
            <a:r>
              <a:rPr lang="cs-CZ" sz="3200" b="1" dirty="0" err="1" smtClean="0">
                <a:solidFill>
                  <a:schemeClr val="tx2"/>
                </a:solidFill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</a:rPr>
              <a:t> a </a:t>
            </a:r>
            <a:r>
              <a:rPr lang="cs-CZ" sz="3200" b="1" dirty="0" err="1" smtClean="0">
                <a:solidFill>
                  <a:schemeClr val="tx2"/>
                </a:solidFill>
              </a:rPr>
              <a:t>local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stream</a:t>
            </a:r>
            <a:endParaRPr lang="cs-CZ" sz="3200" b="1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79400" y="1897856"/>
            <a:ext cx="4489450" cy="398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In 2015 </a:t>
            </a:r>
            <a:r>
              <a:rPr lang="en-US" sz="3000" dirty="0" smtClean="0">
                <a:solidFill>
                  <a:schemeClr val="tx2"/>
                </a:solidFill>
              </a:rPr>
              <a:t>students started a </a:t>
            </a:r>
            <a:r>
              <a:rPr lang="en-US" sz="3000" dirty="0" smtClean="0">
                <a:solidFill>
                  <a:schemeClr val="tx2"/>
                </a:solidFill>
              </a:rPr>
              <a:t>research project for </a:t>
            </a:r>
            <a:r>
              <a:rPr lang="en-US" sz="3000" dirty="0" smtClean="0">
                <a:solidFill>
                  <a:schemeClr val="tx2"/>
                </a:solidFill>
              </a:rPr>
              <a:t>GLOBE Games </a:t>
            </a:r>
            <a:r>
              <a:rPr lang="en-US" sz="3000" dirty="0" smtClean="0">
                <a:solidFill>
                  <a:schemeClr val="tx2"/>
                </a:solidFill>
              </a:rPr>
              <a:t>conference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Research questions: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</a:rPr>
              <a:t>How the water quality changes from the spring to the pool?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</a:rPr>
              <a:t>How the water organisms are influenced by changes?</a:t>
            </a:r>
          </a:p>
          <a:p>
            <a:pPr>
              <a:buNone/>
            </a:pPr>
            <a:endParaRPr lang="en-US" sz="3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Used </a:t>
            </a:r>
            <a:r>
              <a:rPr lang="en-US" sz="3000" dirty="0" smtClean="0">
                <a:solidFill>
                  <a:schemeClr val="tx2"/>
                </a:solidFill>
              </a:rPr>
              <a:t>GLOBE hydrology protocols and </a:t>
            </a:r>
            <a:r>
              <a:rPr lang="en-US" sz="3000" dirty="0" smtClean="0">
                <a:solidFill>
                  <a:schemeClr val="tx2"/>
                </a:solidFill>
              </a:rPr>
              <a:t>IBSE methodology</a:t>
            </a:r>
            <a:endParaRPr lang="en-US" sz="3000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89500" y="21963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825500"/>
            <a:ext cx="8229600" cy="838200"/>
          </a:xfrm>
        </p:spPr>
        <p:txBody>
          <a:bodyPr>
            <a:noAutofit/>
          </a:bodyPr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Kadan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High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School</a:t>
            </a:r>
            <a:r>
              <a:rPr lang="cs-CZ" sz="3200" b="1" dirty="0" smtClean="0">
                <a:solidFill>
                  <a:schemeClr val="tx2"/>
                </a:solidFill>
              </a:rPr>
              <a:t>: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err="1" smtClean="0">
                <a:solidFill>
                  <a:schemeClr val="tx2"/>
                </a:solidFill>
              </a:rPr>
              <a:t>Using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Eco</a:t>
            </a:r>
            <a:r>
              <a:rPr lang="cs-CZ" sz="3200" b="1" dirty="0" smtClean="0">
                <a:solidFill>
                  <a:schemeClr val="tx2"/>
                </a:solidFill>
              </a:rPr>
              <a:t>-</a:t>
            </a:r>
            <a:r>
              <a:rPr lang="cs-CZ" sz="3200" b="1" dirty="0" err="1" smtClean="0">
                <a:solidFill>
                  <a:schemeClr val="tx2"/>
                </a:solidFill>
              </a:rPr>
              <a:t>Schools</a:t>
            </a:r>
            <a:r>
              <a:rPr lang="cs-CZ" sz="3200" b="1" dirty="0" smtClean="0">
                <a:solidFill>
                  <a:schemeClr val="tx2"/>
                </a:solidFill>
              </a:rPr>
              <a:t> to </a:t>
            </a:r>
            <a:r>
              <a:rPr lang="cs-CZ" sz="3200" b="1" dirty="0" err="1" smtClean="0">
                <a:solidFill>
                  <a:schemeClr val="tx2"/>
                </a:solidFill>
              </a:rPr>
              <a:t>take</a:t>
            </a:r>
            <a:r>
              <a:rPr lang="cs-CZ" sz="3200" b="1" dirty="0" smtClean="0">
                <a:solidFill>
                  <a:schemeClr val="tx2"/>
                </a:solidFill>
              </a:rPr>
              <a:t> care </a:t>
            </a:r>
            <a:r>
              <a:rPr lang="cs-CZ" sz="3200" b="1" dirty="0" err="1" smtClean="0">
                <a:solidFill>
                  <a:schemeClr val="tx2"/>
                </a:solidFill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</a:rPr>
              <a:t> a </a:t>
            </a:r>
            <a:r>
              <a:rPr lang="cs-CZ" sz="3200" b="1" dirty="0" err="1" smtClean="0">
                <a:solidFill>
                  <a:schemeClr val="tx2"/>
                </a:solidFill>
              </a:rPr>
              <a:t>local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stream</a:t>
            </a:r>
            <a:endParaRPr lang="cs-CZ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03450"/>
            <a:ext cx="4038600" cy="345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Future plans – Green Up, Green Down and biometry protocols on the pear trees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1550" y="2326481"/>
            <a:ext cx="37719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496</Words>
  <Application>Microsoft Office PowerPoint</Application>
  <PresentationFormat>Předvádění na obrazovce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Map background</vt:lpstr>
      <vt:lpstr>2_Custom Design</vt:lpstr>
      <vt:lpstr>1_Custom Design</vt:lpstr>
      <vt:lpstr>Custom Design</vt:lpstr>
      <vt:lpstr>Present and Future Collaborations Integration of GLOBE and Eco-Schools  in the Czech Republic</vt:lpstr>
      <vt:lpstr>GLOBE and Eco-Schools in the Czech Republic</vt:lpstr>
      <vt:lpstr>Management of the Survey </vt:lpstr>
      <vt:lpstr>Areas of the Survey</vt:lpstr>
      <vt:lpstr>Kadan High School: Using Eco-Schools to take care of a local stream</vt:lpstr>
      <vt:lpstr>Kadan High School: Using Eco-Schools to take care of a local stream</vt:lpstr>
      <vt:lpstr>Kadan High School: Using Eco-Schools to take care of a local stream</vt:lpstr>
      <vt:lpstr>Kadan High School: Using Eco-Schools to take care of a local stream</vt:lpstr>
      <vt:lpstr>Kadan High School: Using Eco-Schools to take care of a local stream</vt:lpstr>
      <vt:lpstr>Interconnection </vt:lpstr>
      <vt:lpstr>Interconnection – report from teachers </vt:lpstr>
      <vt:lpstr>More examples is available at https://www.globe.gov/web/national-wildlife-federation/resources  Thank you!  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Demaree</dc:creator>
  <cp:lastModifiedBy>Dana Votápková</cp:lastModifiedBy>
  <cp:revision>125</cp:revision>
  <cp:lastPrinted>2015-11-10T16:21:58Z</cp:lastPrinted>
  <dcterms:created xsi:type="dcterms:W3CDTF">2015-11-10T16:16:01Z</dcterms:created>
  <dcterms:modified xsi:type="dcterms:W3CDTF">2017-08-03T02:07:39Z</dcterms:modified>
</cp:coreProperties>
</file>