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16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28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41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52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62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hape 165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75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77" name="Shape 177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4.png" descr="left_glob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8" y="539971"/>
            <a:ext cx="2724840" cy="5201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2.png" descr="GLOBE_logoOfficial-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 #GLOBE21</a:t>
            </a:r>
          </a:p>
        </p:txBody>
      </p:sp>
      <p:pic>
        <p:nvPicPr>
          <p:cNvPr id="44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6266" y="58166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xfrm>
            <a:off x="3210174" y="1395412"/>
            <a:ext cx="5248026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xfrm>
            <a:off x="3450495" y="3151186"/>
            <a:ext cx="4321904" cy="1752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4.png" descr="left_glob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8" y="539971"/>
            <a:ext cx="2724840" cy="5201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2.png" descr="GLOBE_logoOfficial-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 #GLOBE21</a:t>
            </a:r>
          </a:p>
        </p:txBody>
      </p:sp>
      <p:pic>
        <p:nvPicPr>
          <p:cNvPr id="57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6266" y="58166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body" idx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435" y="1281112"/>
            <a:ext cx="3944741" cy="3910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2.png" descr="GLOBE_logoOfficial-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69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62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>
            <p:ph type="body" sz="half" idx="1"/>
          </p:nvPr>
        </p:nvSpPr>
        <p:spPr>
          <a:xfrm>
            <a:off x="4409580" y="1011209"/>
            <a:ext cx="4277220" cy="511495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80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92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2.png" descr="GLOBE_logoOfficial-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#GLOBE21</a:t>
            </a:r>
          </a:p>
        </p:txBody>
      </p:sp>
      <p:pic>
        <p:nvPicPr>
          <p:cNvPr id="104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7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GLOBE_logoOfficial-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8361" y="152118"/>
            <a:ext cx="273204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6266" y="5854715"/>
            <a:ext cx="6238487" cy="82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7326907" y="245022"/>
            <a:ext cx="147419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      #GLOBE21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61188">
              <a:defRPr sz="3476"/>
            </a:pPr>
            <a:r>
              <a:t>Evaluation Working Group</a:t>
            </a:r>
          </a:p>
          <a:p>
            <a:pPr defTabSz="361188">
              <a:defRPr sz="3476"/>
            </a:pPr>
            <a:r>
              <a:t>Year 3</a:t>
            </a:r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52043">
              <a:spcBef>
                <a:spcPts val="500"/>
              </a:spcBef>
              <a:defRPr sz="2464"/>
            </a:pPr>
          </a:p>
          <a:p>
            <a:pPr defTabSz="352043">
              <a:spcBef>
                <a:spcPts val="500"/>
              </a:spcBef>
              <a:defRPr sz="2464"/>
            </a:pPr>
          </a:p>
          <a:p>
            <a:pPr defTabSz="352043">
              <a:spcBef>
                <a:spcPts val="500"/>
              </a:spcBef>
              <a:defRPr sz="2464">
                <a:solidFill>
                  <a:srgbClr val="000000"/>
                </a:solidFill>
              </a:defRPr>
            </a:pPr>
            <a:r>
              <a:t>Nektaria Adaktilou</a:t>
            </a:r>
          </a:p>
          <a:p>
            <a:pPr defTabSz="352043">
              <a:spcBef>
                <a:spcPts val="500"/>
              </a:spcBef>
              <a:defRPr sz="2464">
                <a:solidFill>
                  <a:srgbClr val="000000"/>
                </a:solidFill>
              </a:defRPr>
            </a:pPr>
            <a:r>
              <a:t>31 July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2200">
                <a:solidFill>
                  <a:srgbClr val="454545"/>
                </a:solidFill>
              </a:defRPr>
            </a:pPr>
            <a:r>
              <a:t>1.</a:t>
            </a:r>
            <a:r>
              <a:rPr sz="2300"/>
              <a:t> </a:t>
            </a:r>
            <a:r>
              <a:rPr sz="2300">
                <a:solidFill>
                  <a:srgbClr val="000000"/>
                </a:solidFill>
              </a:rPr>
              <a:t>Do you use evaluation tools to assess student learning and GLOBE implementation in your school?  If yes, which types? Can you share your results with the evaluation group and the community?</a:t>
            </a:r>
            <a:endParaRPr sz="230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SzTx/>
              <a:buFontTx/>
              <a:buNone/>
              <a:defRPr sz="2300"/>
            </a:pPr>
            <a:r>
              <a:t> </a:t>
            </a:r>
          </a:p>
          <a:p>
            <a:pPr marL="0" indent="0" algn="just">
              <a:spcBef>
                <a:spcPts val="0"/>
              </a:spcBef>
              <a:buSzTx/>
              <a:buFontTx/>
              <a:buNone/>
              <a:defRPr sz="2300"/>
            </a:pPr>
            <a:r>
              <a:t> 2.What are the outcomes you have seen from the participation of your students in GLOBE? Please describe.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4312"/>
            </a:lvl1pPr>
          </a:lstStyle>
          <a:p>
            <a:pPr/>
            <a:r>
              <a:t>Communication with US partners 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457200" y="1237753"/>
            <a:ext cx="8229600" cy="4888410"/>
          </a:xfrm>
          <a:prstGeom prst="rect">
            <a:avLst/>
          </a:prstGeom>
        </p:spPr>
        <p:txBody>
          <a:bodyPr/>
          <a:lstStyle/>
          <a:p>
            <a:pPr/>
            <a:r>
              <a:t>NARM</a:t>
            </a:r>
          </a:p>
          <a:p>
            <a:pPr marL="0" indent="0">
              <a:buSzTx/>
              <a:buFontTx/>
              <a:buNone/>
            </a:pPr>
            <a:r>
              <a:t>January 2017</a:t>
            </a:r>
          </a:p>
          <a:p>
            <a:pPr marL="0" indent="0">
              <a:buSzTx/>
              <a:buFontTx/>
              <a:buNone/>
            </a:pPr>
          </a:p>
        </p:txBody>
      </p:sp>
      <p:pic>
        <p:nvPicPr>
          <p:cNvPr id="220" name="NAR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400" y="2375511"/>
            <a:ext cx="6048771" cy="4485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3872"/>
            </a:lvl1pPr>
          </a:lstStyle>
          <a:p>
            <a:pPr/>
            <a:r>
              <a:t>Communication with regional offices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Meeting notes</a:t>
            </a:r>
          </a:p>
          <a:p>
            <a:pPr/>
            <a:r>
              <a:t>Participation (in person or virtual) it the regional meetings,</a:t>
            </a:r>
          </a:p>
          <a:p>
            <a:pPr/>
            <a:r>
              <a:t>Participation in Board meetings.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558800" y="668337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237743">
              <a:defRPr sz="2651"/>
            </a:pPr>
            <a:r>
              <a:t>Communication with others  involved in evaluation</a:t>
            </a:r>
          </a:p>
          <a:p>
            <a:pPr defTabSz="237743">
              <a:defRPr sz="2288"/>
            </a:pP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457200" y="16637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700"/>
            </a:pPr>
            <a:r>
              <a:t>Valerie Williams at GLOBE Strategic Planning Meeting.</a:t>
            </a:r>
          </a:p>
          <a:p>
            <a:pPr marL="0" indent="0">
              <a:buSzTx/>
              <a:buNone/>
              <a:defRPr sz="2700"/>
            </a:pPr>
          </a:p>
          <a:p>
            <a:pPr marL="342899" indent="-342899">
              <a:defRPr sz="2700"/>
            </a:pPr>
            <a:r>
              <a:t>Ann Martin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Invited speaker 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Matt Silberglitt - WestEd (rubrics).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Blog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Rubrics as an assessment tool</a:t>
            </a:r>
          </a:p>
          <a:p>
            <a:pPr/>
          </a:p>
          <a:p>
            <a:pPr marL="0" indent="0">
              <a:buSzTx/>
              <a:buFontTx/>
              <a:buNone/>
            </a:pPr>
          </a:p>
        </p:txBody>
      </p:sp>
      <p:pic>
        <p:nvPicPr>
          <p:cNvPr id="233" name="rubric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1387397"/>
            <a:ext cx="8737600" cy="448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0331">
              <a:defRPr sz="3564"/>
            </a:lvl1pPr>
          </a:lstStyle>
          <a:p>
            <a:pPr/>
            <a:r>
              <a:t>Contribution in the Annual Partner Survey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  <a:r>
              <a:t>1.Among the following </a:t>
            </a:r>
            <a:r>
              <a:rPr b="1"/>
              <a:t>evaluation tools</a:t>
            </a:r>
            <a:r>
              <a:t>, please select the ones you use to assess student learning in your GLOBE-based science lesson. If you do not assess learning of your GLOBE-based lessons, please respond with N/A.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</a:p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  <a:r>
              <a:t>2. Based on your use of assessment tools, please describe any </a:t>
            </a:r>
            <a:r>
              <a:rPr b="1"/>
              <a:t>change </a:t>
            </a:r>
            <a:r>
              <a:t>you  have observed in learning outcomes, attitude toward science and/or career choices in your students.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</a:p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  <a:r>
              <a:t>3. Which of the following types of </a:t>
            </a:r>
            <a:r>
              <a:rPr b="1"/>
              <a:t>student outcomes</a:t>
            </a:r>
            <a:r>
              <a:t> is the MOST important for you to be able to document.  Please select only one.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</a:p>
          <a:p>
            <a:pPr marL="0" indent="0">
              <a:spcBef>
                <a:spcPts val="0"/>
              </a:spcBef>
              <a:buSzTx/>
              <a:buFontTx/>
              <a:buNone/>
              <a:defRPr sz="1900">
                <a:solidFill>
                  <a:srgbClr val="454545"/>
                </a:solidFill>
              </a:defRPr>
            </a:pPr>
            <a:r>
              <a:t>4. In order to assess the effectiveness of using GLOBE materials and resources in your classroom, which of the following areas would you need the MOST </a:t>
            </a:r>
            <a:r>
              <a:rPr b="1"/>
              <a:t>support</a:t>
            </a:r>
            <a:r>
              <a:t> in? (please select only one)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pager for funders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</a:p>
        </p:txBody>
      </p:sp>
      <p:pic>
        <p:nvPicPr>
          <p:cNvPr id="240" name="GLOB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9525" y="1664267"/>
            <a:ext cx="3848100" cy="439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goals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416052">
              <a:spcBef>
                <a:spcPts val="600"/>
              </a:spcBef>
              <a:defRPr sz="2912"/>
            </a:pPr>
            <a:r>
              <a:t>Webinar for the teachers-pre-recored to be used at the users’ convenience- Invited speakers.</a:t>
            </a:r>
          </a:p>
          <a:p>
            <a:pPr marL="312039" indent="-312039" defTabSz="416052">
              <a:spcBef>
                <a:spcPts val="600"/>
              </a:spcBef>
              <a:defRPr sz="2912"/>
            </a:pPr>
            <a:r>
              <a:t>Reach out to the community again for the identification and collection of existing resources.</a:t>
            </a:r>
          </a:p>
          <a:p>
            <a:pPr marL="312039" indent="-312039" defTabSz="416052">
              <a:spcBef>
                <a:spcPts val="600"/>
              </a:spcBef>
              <a:defRPr sz="2912"/>
            </a:pPr>
            <a:r>
              <a:t>Look into validated evaluation tools that could be modified to fit the purposes of GLOBE.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Strengthen the collaborations with the other working groups. </a:t>
            </a:r>
          </a:p>
          <a:p>
            <a:pPr/>
          </a:p>
          <a:p>
            <a:pPr/>
            <a:r>
              <a:t>Maintain and strengthen communications with the regional offices.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Working Group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0624">
              <a:spcBef>
                <a:spcPts val="3000"/>
              </a:spcBef>
              <a:buSzTx/>
              <a:buFontTx/>
              <a:buNone/>
              <a:defRPr sz="2880"/>
            </a:pPr>
            <a:r>
              <a:t>Purpose: Find out how the Program works in schools, identify evaluation resources and practices, build on the existing experience and provide suggestions that can help GLOBE’s implementation and outcomes.</a:t>
            </a:r>
          </a:p>
          <a:p>
            <a:pPr marL="0" indent="0" defTabSz="420624">
              <a:spcBef>
                <a:spcPts val="3000"/>
              </a:spcBef>
              <a:buSzTx/>
              <a:buFontTx/>
              <a:buNone/>
              <a:defRPr sz="2448"/>
            </a:pPr>
          </a:p>
          <a:p>
            <a:pPr marL="246888" indent="-246888" defTabSz="329184">
              <a:spcBef>
                <a:spcPts val="500"/>
              </a:spcBef>
              <a:defRPr sz="2304"/>
            </a:pPr>
            <a:r>
              <a:t>Monthly</a:t>
            </a:r>
          </a:p>
          <a:p>
            <a:pPr marL="246888" indent="-246888" defTabSz="329184">
              <a:spcBef>
                <a:spcPts val="500"/>
              </a:spcBef>
              <a:defRPr sz="2304"/>
            </a:pPr>
            <a:r>
              <a:t>Via zoom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  <a:r>
              <a:t>Groups</a:t>
            </a: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  <a:r>
              <a:t>For example: review protocols, get initial feedback on activities being planned…</a:t>
            </a: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  <a:r>
              <a:t>Evaluation of e-training modules with a set of questions after their completion.</a:t>
            </a: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  <a:r>
              <a:t>Reg. Offices</a:t>
            </a: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  <a:r>
              <a:t>Share notes, participate in regional meetings…</a:t>
            </a:r>
          </a:p>
          <a:p>
            <a:pPr marL="0" indent="0" defTabSz="338327">
              <a:spcBef>
                <a:spcPts val="500"/>
              </a:spcBef>
              <a:buSzTx/>
              <a:buNone/>
              <a:defRPr sz="236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b="1"/>
            </a:pPr>
            <a:r>
              <a:t>Our Group’s plans for the meeting include you!</a:t>
            </a:r>
          </a:p>
          <a:p>
            <a:pPr marL="0" indent="0" algn="ctr">
              <a:buSzTx/>
              <a:buFontTx/>
              <a:buNone/>
            </a:pPr>
          </a:p>
          <a:p>
            <a:pPr marL="320842" indent="-320842" algn="just">
              <a:buFontTx/>
            </a:pPr>
            <a:r>
              <a:t>Collect your feedback after your experience in the field on Tuesday and Wednesday.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Poster session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algn="ctr"/>
            <a:r>
              <a:t>Meet us during the poster session. You will provide the content for our poster.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Evaluation Working Group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457200" y="1064418"/>
            <a:ext cx="8229600" cy="4729164"/>
          </a:xfrm>
          <a:prstGeom prst="rect">
            <a:avLst/>
          </a:prstGeom>
        </p:spPr>
        <p:txBody>
          <a:bodyPr/>
          <a:lstStyle/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Africa: Ylliass Lawani 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Africa: Lawrence Kambiwoa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Asia and Pacific: WT Tuder Senarathna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Europe and Eurasia: Nektaria Adaktilou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Latin America and Caribbean: Andrea Ventoso 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Near East and North Africa: Siham Salman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North America: Kevin O’Connor</a:t>
            </a:r>
          </a:p>
          <a:p>
            <a:pPr marL="290575" indent="-290575" defTabSz="267329">
              <a:spcBef>
                <a:spcPts val="1800"/>
              </a:spcBef>
              <a:buSzPct val="47000"/>
              <a:buFontTx/>
              <a:buBlip>
                <a:blip r:embed="rId2"/>
              </a:buBlip>
              <a:defRPr sz="2024"/>
            </a:pPr>
            <a:r>
              <a:t>North America: Tina Cartwright</a:t>
            </a:r>
          </a:p>
          <a:p>
            <a:pPr marL="0" indent="0" defTabSz="267329">
              <a:spcBef>
                <a:spcPts val="1800"/>
              </a:spcBef>
              <a:buSzTx/>
              <a:buFontTx/>
              <a:buNone/>
              <a:defRPr sz="2024"/>
            </a:pPr>
            <a:r>
              <a:t>Our liaison to the GIO: Kristin Wegner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body" sz="half" idx="1"/>
          </p:nvPr>
        </p:nvSpPr>
        <p:spPr>
          <a:xfrm>
            <a:off x="4384180" y="678883"/>
            <a:ext cx="4277220" cy="511495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Τhank you!</a:t>
            </a:r>
          </a:p>
          <a:p>
            <a:pPr marL="0" indent="0">
              <a:buSzTx/>
              <a:buFontTx/>
              <a:buNone/>
            </a:pPr>
          </a:p>
        </p:txBody>
      </p:sp>
      <p:pic>
        <p:nvPicPr>
          <p:cNvPr id="260" name="evalua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983" y="1277348"/>
            <a:ext cx="8516034" cy="3918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activities this year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marL="0" indent="228600">
              <a:buSzTx/>
              <a:buFontTx/>
              <a:buNone/>
              <a:defRPr b="1"/>
            </a:pPr>
            <a:r>
              <a:t>Evaluation related webinars</a:t>
            </a:r>
          </a:p>
          <a:p>
            <a:pPr lvl="1" marL="0" indent="228600">
              <a:buSzTx/>
              <a:buFontTx/>
              <a:buNone/>
            </a:pPr>
          </a:p>
          <a:p>
            <a:pPr lvl="1" marL="0" indent="228600">
              <a:buSzTx/>
              <a:buFontTx/>
              <a:buNone/>
            </a:pPr>
            <a:r>
              <a:t>For: teachers, US partners, Regional Coordinators and Country Coordinators.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activities this year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457200" y="16383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Collaboration with the Education Working Group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Start with US partners: Water cooler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Organized by Jen Bourgeault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Water cooler</a:t>
            </a:r>
          </a:p>
        </p:txBody>
      </p:sp>
      <p:pic>
        <p:nvPicPr>
          <p:cNvPr id="201" name="watrecool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867" y="1528574"/>
            <a:ext cx="5922266" cy="4444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0331">
              <a:defRPr sz="3564"/>
            </a:lvl1pPr>
          </a:lstStyle>
          <a:p>
            <a:pPr/>
            <a:r>
              <a:t>Report based on the 2015-2016 teacher survey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04038">
              <a:spcBef>
                <a:spcPts val="0"/>
              </a:spcBef>
              <a:buSzTx/>
              <a:buFontTx/>
              <a:buNone/>
              <a:defRPr b="1" sz="2100" u="sng"/>
            </a:pPr>
            <a:r>
              <a:t>The report includes</a:t>
            </a:r>
            <a:r>
              <a:rPr b="0" u="none"/>
              <a:t>: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The current status of GLOBE at schools: successes, barriers and challenges,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Valuable aspects of the Program,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Fit of the Program in the curriculum- Incorporation in the instruction process,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Evaluation tools used,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Outcomes teachers want to be able to document,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Outcomes that teachers have seen from implementing GLOBE,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Types of support needed to better implement GLOBE,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Types of support needed to better assess the effectiveness of GLOBE,</a:t>
            </a:r>
          </a:p>
          <a:p>
            <a:pPr lvl="1" marL="494060" indent="-190023" defTabSz="304038">
              <a:spcBef>
                <a:spcPts val="0"/>
              </a:spcBef>
              <a:buChar char="•"/>
              <a:defRPr sz="2100"/>
            </a:pPr>
            <a:r>
              <a:t>Demographic data about the teachers.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request to the community 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10007" indent="-208026" defTabSz="416052">
              <a:spcBef>
                <a:spcPts val="0"/>
              </a:spcBef>
              <a:buFontTx/>
              <a:defRPr sz="2912"/>
            </a:pPr>
            <a:r>
              <a:t>Existing student assessment and program </a:t>
            </a:r>
            <a:r>
              <a:rPr b="1"/>
              <a:t>evaluation tools</a:t>
            </a:r>
            <a:r>
              <a:t> that can be shared with other members of the GLOBE community.</a:t>
            </a:r>
          </a:p>
          <a:p>
            <a:pPr marL="0" indent="0" defTabSz="416052">
              <a:spcBef>
                <a:spcPts val="0"/>
              </a:spcBef>
              <a:buSzTx/>
              <a:buFontTx/>
              <a:buNone/>
              <a:defRPr sz="2912"/>
            </a:pPr>
          </a:p>
          <a:p>
            <a:pPr marL="610007" indent="-208026" defTabSz="416052">
              <a:spcBef>
                <a:spcPts val="0"/>
              </a:spcBef>
              <a:buFontTx/>
              <a:defRPr sz="2912"/>
            </a:pPr>
            <a:r>
              <a:t>Existing data that partners have from their studies on Program effectiveness: </a:t>
            </a:r>
          </a:p>
          <a:p>
            <a:pPr marL="0" indent="0" defTabSz="416052">
              <a:spcBef>
                <a:spcPts val="0"/>
              </a:spcBef>
              <a:buSzTx/>
              <a:buFontTx/>
              <a:buNone/>
              <a:defRPr sz="2912"/>
            </a:pPr>
            <a:r>
              <a:t>    I) </a:t>
            </a:r>
            <a:r>
              <a:rPr b="1"/>
              <a:t>short-term results</a:t>
            </a:r>
            <a:r>
              <a:t> (student gains in learning, interests, motivation, social-emotional development, or teacher outcomes).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3300"/>
            </a:pPr>
            <a:r>
              <a:t>ii)  </a:t>
            </a:r>
            <a:r>
              <a:rPr b="1"/>
              <a:t>longitudinal studies </a:t>
            </a:r>
            <a:r>
              <a:t>(for example, related to improved graduation rates, entry to postsecondary education, and career-related outcomes).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182880">
              <a:spcBef>
                <a:spcPts val="300"/>
              </a:spcBef>
              <a:defRPr sz="1280"/>
            </a:pPr>
          </a:p>
          <a:p>
            <a:pPr algn="l" defTabSz="182880">
              <a:spcBef>
                <a:spcPts val="300"/>
              </a:spcBef>
              <a:defRPr sz="1760"/>
            </a:pPr>
            <a:r>
              <a:t>              </a:t>
            </a:r>
            <a:r>
              <a:rPr sz="2600"/>
              <a:t>  Collaboration with other working groups</a:t>
            </a:r>
            <a:endParaRPr sz="2600"/>
          </a:p>
          <a:p>
            <a:pPr defTabSz="182880">
              <a:spcBef>
                <a:spcPts val="300"/>
              </a:spcBef>
              <a:buFont typeface="Arial"/>
              <a:defRPr sz="1280"/>
            </a:pPr>
            <a:r>
              <a:rPr sz="2600"/>
              <a:t>Technology  Working Group </a:t>
            </a:r>
            <a:endParaRPr sz="2600"/>
          </a:p>
          <a:p>
            <a:pPr defTabSz="182880">
              <a:spcBef>
                <a:spcPts val="300"/>
              </a:spcBef>
              <a:defRPr sz="1280"/>
            </a:pP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16052">
              <a:spcBef>
                <a:spcPts val="600"/>
              </a:spcBef>
              <a:buSzTx/>
              <a:buNone/>
              <a:defRPr sz="2912"/>
            </a:pPr>
          </a:p>
          <a:p>
            <a:pPr marL="0" indent="0" defTabSz="416052">
              <a:spcBef>
                <a:spcPts val="600"/>
              </a:spcBef>
              <a:buSzTx/>
              <a:buNone/>
              <a:defRPr sz="2912"/>
            </a:pPr>
            <a:r>
              <a:t>Suggestions as to what be useful for our group.</a:t>
            </a:r>
          </a:p>
          <a:p>
            <a:pPr marL="0" indent="0" defTabSz="416052">
              <a:spcBef>
                <a:spcPts val="600"/>
              </a:spcBef>
              <a:buSzTx/>
              <a:buNone/>
              <a:defRPr sz="2912"/>
            </a:pPr>
          </a:p>
          <a:p>
            <a:pPr marL="0" indent="0" defTabSz="416052">
              <a:spcBef>
                <a:spcPts val="600"/>
              </a:spcBef>
              <a:buSzTx/>
              <a:buNone/>
              <a:defRPr sz="2912"/>
            </a:pPr>
            <a:r>
              <a:t>i. Dedicated space on the website for our materials.</a:t>
            </a:r>
          </a:p>
          <a:p>
            <a:pPr marL="0" indent="0" defTabSz="416052">
              <a:spcBef>
                <a:spcPts val="600"/>
              </a:spcBef>
              <a:buSzTx/>
              <a:buNone/>
              <a:defRPr sz="2912"/>
            </a:pPr>
            <a:r>
              <a:t>ii. Get notifications when blogs are posted.</a:t>
            </a:r>
          </a:p>
          <a:p>
            <a:pPr marL="0" indent="0" defTabSz="416052">
              <a:spcBef>
                <a:spcPts val="600"/>
              </a:spcBef>
              <a:buSzTx/>
              <a:buNone/>
              <a:defRPr sz="2912"/>
            </a:pPr>
            <a:r>
              <a:t>iii. Evaluation questions pop-up when people upload data.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p background">
  <a:themeElements>
    <a:clrScheme name="Map backgrou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ap backgroun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ap backgrou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p background">
  <a:themeElements>
    <a:clrScheme name="Map backgrou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ap backgroun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ap backgrou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