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70" r:id="rId3"/>
    <p:sldMasterId id="2147483660" r:id="rId4"/>
  </p:sldMasterIdLst>
  <p:notesMasterIdLst>
    <p:notesMasterId r:id="rId15"/>
  </p:notesMasterIdLst>
  <p:sldIdLst>
    <p:sldId id="257" r:id="rId5"/>
    <p:sldId id="258" r:id="rId6"/>
    <p:sldId id="259" r:id="rId7"/>
    <p:sldId id="260" r:id="rId8"/>
    <p:sldId id="261" r:id="rId9"/>
    <p:sldId id="264" r:id="rId10"/>
    <p:sldId id="266" r:id="rId11"/>
    <p:sldId id="267" r:id="rId12"/>
    <p:sldId id="265" r:id="rId13"/>
    <p:sldId id="26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66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9" autoAdjust="0"/>
    <p:restoredTop sz="71584" autoAdjust="0"/>
  </p:normalViewPr>
  <p:slideViewPr>
    <p:cSldViewPr snapToGrid="0" snapToObjects="1" showGuides="1">
      <p:cViewPr varScale="1">
        <p:scale>
          <a:sx n="64" d="100"/>
          <a:sy n="64" d="100"/>
        </p:scale>
        <p:origin x="177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688CF-A7F5-4D84-9811-08E17AD171C0}" type="datetimeFigureOut">
              <a:rPr lang="en-US" smtClean="0"/>
              <a:t>7/31/2017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5E996-108E-49AA-8A02-FEA1FC96A85D}" type="slidenum">
              <a:rPr lang="en-US" smtClean="0"/>
              <a:t>‹#›</a:t>
            </a:fld>
            <a:endParaRPr lang="en-US"/>
          </a:p>
        </p:txBody>
      </p:sp>
    </p:spTree>
    <p:extLst>
      <p:ext uri="{BB962C8B-B14F-4D97-AF65-F5344CB8AC3E}">
        <p14:creationId xmlns:p14="http://schemas.microsoft.com/office/powerpoint/2010/main" val="71713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team has been meeting about once per month</a:t>
            </a:r>
            <a:endParaRPr lang="en-US" dirty="0"/>
          </a:p>
        </p:txBody>
      </p:sp>
      <p:sp>
        <p:nvSpPr>
          <p:cNvPr id="4" name="Slide Number Placeholder 3"/>
          <p:cNvSpPr>
            <a:spLocks noGrp="1"/>
          </p:cNvSpPr>
          <p:nvPr>
            <p:ph type="sldNum" sz="quarter" idx="10"/>
          </p:nvPr>
        </p:nvSpPr>
        <p:spPr/>
        <p:txBody>
          <a:bodyPr/>
          <a:lstStyle/>
          <a:p>
            <a:fld id="{FB608F35-28E3-4CDB-9223-11E3263F5116}" type="slidenum">
              <a:rPr lang="en-US" smtClean="0"/>
              <a:t>2</a:t>
            </a:fld>
            <a:endParaRPr lang="en-US"/>
          </a:p>
        </p:txBody>
      </p:sp>
    </p:spTree>
    <p:extLst>
      <p:ext uri="{BB962C8B-B14F-4D97-AF65-F5344CB8AC3E}">
        <p14:creationId xmlns:p14="http://schemas.microsoft.com/office/powerpoint/2010/main" val="105127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Greetings All- I look forward to visiting with you all tomorrow. Please find below my submission to Fostering International Collaborations BLOG Post that was written by students involved in a recent International GLOBE Collaboration.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Written by Madison </a:t>
            </a:r>
            <a:r>
              <a:rPr lang="en-US" sz="1200" kern="1200" dirty="0" err="1" smtClean="0">
                <a:solidFill>
                  <a:schemeClr val="tx1"/>
                </a:solidFill>
                <a:effectLst/>
                <a:latin typeface="+mn-lt"/>
                <a:ea typeface="+mn-ea"/>
                <a:cs typeface="+mn-cs"/>
              </a:rPr>
              <a:t>Jaco</a:t>
            </a:r>
            <a:r>
              <a:rPr lang="en-US" sz="1200" kern="1200" dirty="0" smtClean="0">
                <a:solidFill>
                  <a:schemeClr val="tx1"/>
                </a:solidFill>
                <a:effectLst/>
                <a:latin typeface="+mn-lt"/>
                <a:ea typeface="+mn-ea"/>
                <a:cs typeface="+mn-cs"/>
              </a:rPr>
              <a:t>, GLOBE Alumni Hawkins Texas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have just finished up my first year at the greatest university in the world, Texas A&amp;M (Gig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with the goal of earning my Bachelor of Arts in International Studies with a focus on Politics and Diplomacy and a French minor.  Any time I tell people that, they are shocked.  “How did you ever get into that coming from such a small town in East Texas?”  I usually answer this with a follow up question.  “Ever heard of the GLOBE Program?”</a:t>
            </a:r>
          </a:p>
          <a:p>
            <a:r>
              <a:rPr lang="en-US" sz="1200" kern="1200" dirty="0" smtClean="0">
                <a:solidFill>
                  <a:schemeClr val="tx1"/>
                </a:solidFill>
                <a:effectLst/>
                <a:latin typeface="+mn-lt"/>
                <a:ea typeface="+mn-ea"/>
                <a:cs typeface="+mn-cs"/>
              </a:rPr>
              <a:t>Then I go into my spiel.  I tell people all about the fun I had working with not only my school, but schools all across the world studying the environment and finding innovative ways to create a dialogue to save it.  I tell them about my trips to India and Washington D.C. and the all </a:t>
            </a:r>
            <a:r>
              <a:rPr lang="en-US" sz="1200" kern="1200" dirty="0" err="1" smtClean="0">
                <a:solidFill>
                  <a:schemeClr val="tx1"/>
                </a:solidFill>
                <a:effectLst/>
                <a:latin typeface="+mn-lt"/>
                <a:ea typeface="+mn-ea"/>
                <a:cs typeface="+mn-cs"/>
              </a:rPr>
              <a:t>nighters</a:t>
            </a:r>
            <a:r>
              <a:rPr lang="en-US" sz="1200" kern="1200" dirty="0" smtClean="0">
                <a:solidFill>
                  <a:schemeClr val="tx1"/>
                </a:solidFill>
                <a:effectLst/>
                <a:latin typeface="+mn-lt"/>
                <a:ea typeface="+mn-ea"/>
                <a:cs typeface="+mn-cs"/>
              </a:rPr>
              <a:t> at the middle school doing dissolved oxygen testing.</a:t>
            </a:r>
          </a:p>
          <a:p>
            <a:r>
              <a:rPr lang="en-US" sz="1200" kern="1200" dirty="0" smtClean="0">
                <a:solidFill>
                  <a:schemeClr val="tx1"/>
                </a:solidFill>
                <a:effectLst/>
                <a:latin typeface="+mn-lt"/>
                <a:ea typeface="+mn-ea"/>
                <a:cs typeface="+mn-cs"/>
              </a:rPr>
              <a:t>Most importantly to me, I am sure to mention the relationships I have built all thanks to GLOBE.  Last summer, I had the opportunity to travel to Croatia to stay with some girls I had met briefly two years before at a GLOBE conference.  Since then, I had kept up with the students via Facebook, Snapchat, and the occasional late night Skype.  For nearly a month, I lived with the </a:t>
            </a:r>
            <a:r>
              <a:rPr lang="en-US" sz="1200" kern="1200" dirty="0" err="1" smtClean="0">
                <a:solidFill>
                  <a:schemeClr val="tx1"/>
                </a:solidFill>
                <a:effectLst/>
                <a:latin typeface="+mn-lt"/>
                <a:ea typeface="+mn-ea"/>
                <a:cs typeface="+mn-cs"/>
              </a:rPr>
              <a:t>Pavletic</a:t>
            </a:r>
            <a:r>
              <a:rPr lang="en-US" sz="1200" kern="1200" dirty="0" smtClean="0">
                <a:solidFill>
                  <a:schemeClr val="tx1"/>
                </a:solidFill>
                <a:effectLst/>
                <a:latin typeface="+mn-lt"/>
                <a:ea typeface="+mn-ea"/>
                <a:cs typeface="+mn-cs"/>
              </a:rPr>
              <a:t> family, running around Rijeka, Croatia, and even parts of Italy.  Never in a million years would I have imagined myself flying 40 hours alone to go stay with people I had hardly met 2 years prior.  I may not always remember how to perform a D.O. test, but I will never forget a friendship like that which GLOBE has provided me.</a:t>
            </a:r>
          </a:p>
          <a:p>
            <a:r>
              <a:rPr lang="en-US" sz="1200" kern="1200" dirty="0" smtClean="0">
                <a:solidFill>
                  <a:schemeClr val="tx1"/>
                </a:solidFill>
                <a:effectLst/>
                <a:latin typeface="+mn-lt"/>
                <a:ea typeface="+mn-ea"/>
                <a:cs typeface="+mn-cs"/>
              </a:rPr>
              <a:t>When I interviewed for a scholarship just prior to graduating high school, they asked me, “What would you consider your greatest success?”  Instantly, I thought of GLOBE and how it shaped and pushed me to discover what I am truly passionate about: equality of education across the world.  I consider finding what I love to be a success because that is quite uncommon to at 18.  The Terry Foundation saw something in the way I talked about this passion, and I have since been selected as a Terry Scholar and am receiving my education at Texas A&amp;M fully funded by the Terry Foundation.</a:t>
            </a:r>
          </a:p>
          <a:p>
            <a:r>
              <a:rPr lang="en-US" sz="1200" kern="1200" dirty="0" smtClean="0">
                <a:solidFill>
                  <a:schemeClr val="tx1"/>
                </a:solidFill>
                <a:effectLst/>
                <a:latin typeface="+mn-lt"/>
                <a:ea typeface="+mn-ea"/>
                <a:cs typeface="+mn-cs"/>
              </a:rPr>
              <a:t>GLOBE truly expanded my definition of the global community, and sparked my interest in education.  Because of this, I am now the Co-Chair of a brilliant organization, The Women’s Bakery (TWB).  Our campus chapter works to create a community dialogue on women’s rights and socioeconomic status in all corners of the world and raise funds to send to TWB, currently working in Rwanda and Tanzania.  TWB is an education-centric social enterprise which works to empower women and men through education.  The program sends them through business classes, and upon graduation they are given the opportunity to join one of TWB’s bakeries and create a source of stable income for themselves and their families.  I consider GLOBE directly responsible for this passion, and I am thankful each day that I get to work on a project as impactful as The Women’s Bakery.</a:t>
            </a:r>
          </a:p>
          <a:p>
            <a:r>
              <a:rPr lang="en-US" sz="1200" kern="1200" dirty="0" smtClean="0">
                <a:solidFill>
                  <a:schemeClr val="tx1"/>
                </a:solidFill>
                <a:effectLst/>
                <a:latin typeface="+mn-lt"/>
                <a:ea typeface="+mn-ea"/>
                <a:cs typeface="+mn-cs"/>
              </a:rPr>
              <a:t>Ultimately, this is how I will remember the program.  It is not just about the science, it is about creating a global community, a sense of knowing your neighbor even when they live an ocean away.  GLOBE created a foundation of friends and colleagues who truly understand the importance of science, education, and changing the world for the better.  </a:t>
            </a:r>
            <a:r>
              <a:rPr lang="en-US" sz="1200" i="1" kern="1200" dirty="0" smtClean="0">
                <a:solidFill>
                  <a:schemeClr val="tx1"/>
                </a:solidFill>
                <a:effectLst/>
                <a:latin typeface="+mn-lt"/>
                <a:ea typeface="+mn-ea"/>
                <a:cs typeface="+mn-cs"/>
              </a:rPr>
              <a:t>Merci</a:t>
            </a:r>
            <a:r>
              <a:rPr lang="en-US" sz="1200" kern="1200" dirty="0" smtClean="0">
                <a:solidFill>
                  <a:schemeClr val="tx1"/>
                </a:solidFill>
                <a:effectLst/>
                <a:latin typeface="+mn-lt"/>
                <a:ea typeface="+mn-ea"/>
                <a:cs typeface="+mn-cs"/>
              </a:rPr>
              <a:t>, GLOBE.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Written by </a:t>
            </a:r>
            <a:r>
              <a:rPr lang="en-US" sz="1200" kern="1200" dirty="0" err="1" smtClean="0">
                <a:solidFill>
                  <a:schemeClr val="tx1"/>
                </a:solidFill>
                <a:effectLst/>
                <a:latin typeface="+mn-lt"/>
                <a:ea typeface="+mn-ea"/>
                <a:cs typeface="+mn-cs"/>
              </a:rPr>
              <a:t>Pegi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Pavletić</a:t>
            </a:r>
            <a:r>
              <a:rPr lang="en-US" sz="1200" kern="1200" dirty="0" smtClean="0">
                <a:solidFill>
                  <a:schemeClr val="tx1"/>
                </a:solidFill>
                <a:effectLst/>
                <a:latin typeface="+mn-lt"/>
                <a:ea typeface="+mn-ea"/>
                <a:cs typeface="+mn-cs"/>
              </a:rPr>
              <a:t>, Croatian GLOBE Alumni</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Four years ago, as a Croatian GLOBE team of Medical high school in Rijeka, </a:t>
            </a:r>
            <a:r>
              <a:rPr lang="en-US" sz="1200" kern="1200" dirty="0" err="1" smtClean="0">
                <a:solidFill>
                  <a:schemeClr val="tx1"/>
                </a:solidFill>
                <a:effectLst/>
                <a:latin typeface="+mn-lt"/>
                <a:ea typeface="+mn-ea"/>
                <a:cs typeface="+mn-cs"/>
              </a:rPr>
              <a:t>Megi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Pavletić</a:t>
            </a:r>
            <a:r>
              <a:rPr lang="en-US" sz="1200" kern="1200" dirty="0" smtClean="0">
                <a:solidFill>
                  <a:schemeClr val="tx1"/>
                </a:solidFill>
                <a:effectLst/>
                <a:latin typeface="+mn-lt"/>
                <a:ea typeface="+mn-ea"/>
                <a:cs typeface="+mn-cs"/>
              </a:rPr>
              <a:t>, Dina </a:t>
            </a:r>
            <a:r>
              <a:rPr lang="en-US" sz="1200" kern="1200" dirty="0" err="1" smtClean="0">
                <a:solidFill>
                  <a:schemeClr val="tx1"/>
                </a:solidFill>
                <a:effectLst/>
                <a:latin typeface="+mn-lt"/>
                <a:ea typeface="+mn-ea"/>
                <a:cs typeface="+mn-cs"/>
              </a:rPr>
              <a:t>Bolkovac</a:t>
            </a:r>
            <a:r>
              <a:rPr lang="en-US" sz="1200" kern="1200" dirty="0" smtClean="0">
                <a:solidFill>
                  <a:schemeClr val="tx1"/>
                </a:solidFill>
                <a:effectLst/>
                <a:latin typeface="+mn-lt"/>
                <a:ea typeface="+mn-ea"/>
                <a:cs typeface="+mn-cs"/>
              </a:rPr>
              <a:t>, our professor </a:t>
            </a:r>
            <a:r>
              <a:rPr lang="en-US" sz="1200" kern="1200" dirty="0" err="1" smtClean="0">
                <a:solidFill>
                  <a:schemeClr val="tx1"/>
                </a:solidFill>
                <a:effectLst/>
                <a:latin typeface="+mn-lt"/>
                <a:ea typeface="+mn-ea"/>
                <a:cs typeface="+mn-cs"/>
              </a:rPr>
              <a:t>Tatjana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Holjević</a:t>
            </a:r>
            <a:r>
              <a:rPr lang="en-US" sz="1200" kern="1200" dirty="0" smtClean="0">
                <a:solidFill>
                  <a:schemeClr val="tx1"/>
                </a:solidFill>
                <a:effectLst/>
                <a:latin typeface="+mn-lt"/>
                <a:ea typeface="+mn-ea"/>
                <a:cs typeface="+mn-cs"/>
              </a:rPr>
              <a:t> and I, </a:t>
            </a:r>
            <a:r>
              <a:rPr lang="en-US" sz="1200" kern="1200" dirty="0" err="1" smtClean="0">
                <a:solidFill>
                  <a:schemeClr val="tx1"/>
                </a:solidFill>
                <a:effectLst/>
                <a:latin typeface="+mn-lt"/>
                <a:ea typeface="+mn-ea"/>
                <a:cs typeface="+mn-cs"/>
              </a:rPr>
              <a:t>Pegi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Pavletić</a:t>
            </a:r>
            <a:r>
              <a:rPr lang="en-US" sz="1200" kern="1200" dirty="0" smtClean="0">
                <a:solidFill>
                  <a:schemeClr val="tx1"/>
                </a:solidFill>
                <a:effectLst/>
                <a:latin typeface="+mn-lt"/>
                <a:ea typeface="+mn-ea"/>
                <a:cs typeface="+mn-cs"/>
              </a:rPr>
              <a:t> visited 2nd Student research exhibition in Maryland, USA. That was an exciting opportunity for us as students in medical branch of studies, to experience ecological experimental work and gain further knowledge. That is where we stepped into contact with Hawkins school in Texas and their GLOBE team: Madison </a:t>
            </a:r>
            <a:r>
              <a:rPr lang="en-US" sz="1200" kern="1200" dirty="0" err="1" smtClean="0">
                <a:solidFill>
                  <a:schemeClr val="tx1"/>
                </a:solidFill>
                <a:effectLst/>
                <a:latin typeface="+mn-lt"/>
                <a:ea typeface="+mn-ea"/>
                <a:cs typeface="+mn-cs"/>
              </a:rPr>
              <a:t>Jaco</a:t>
            </a:r>
            <a:r>
              <a:rPr lang="en-US" sz="1200" kern="1200" dirty="0" smtClean="0">
                <a:solidFill>
                  <a:schemeClr val="tx1"/>
                </a:solidFill>
                <a:effectLst/>
                <a:latin typeface="+mn-lt"/>
                <a:ea typeface="+mn-ea"/>
                <a:cs typeface="+mn-cs"/>
              </a:rPr>
              <a:t>, Hope Hughes, Allyson Edwards and their mentor Audra Kay Edwards. They offered a fresh insight into their ecological projects and we connected quickly. That is why we continued to collaborate on several projects that followed. We couldn`t re-connect in person with most of the team, but we still communicate online. I would say that the GLOBE never left me, nor my friends, after I finished high school, and </a:t>
            </a:r>
            <a:r>
              <a:rPr lang="en-US" sz="1200" kern="1200" dirty="0" err="1" smtClean="0">
                <a:solidFill>
                  <a:schemeClr val="tx1"/>
                </a:solidFill>
                <a:effectLst/>
                <a:latin typeface="+mn-lt"/>
                <a:ea typeface="+mn-ea"/>
                <a:cs typeface="+mn-cs"/>
              </a:rPr>
              <a:t>Megi</a:t>
            </a:r>
            <a:r>
              <a:rPr lang="en-US" sz="1200" kern="1200" dirty="0" smtClean="0">
                <a:solidFill>
                  <a:schemeClr val="tx1"/>
                </a:solidFill>
                <a:effectLst/>
                <a:latin typeface="+mn-lt"/>
                <a:ea typeface="+mn-ea"/>
                <a:cs typeface="+mn-cs"/>
              </a:rPr>
              <a:t> and I went on to universities and have continued to be actively involved in ecology preservation.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have since been involved in founding a GLOBE Alumni association on state level and have held may presentations on our work, ecology and climate. Now, I am a leader of </a:t>
            </a:r>
            <a:r>
              <a:rPr lang="en-US" sz="1200" kern="1200" dirty="0" err="1" smtClean="0">
                <a:solidFill>
                  <a:schemeClr val="tx1"/>
                </a:solidFill>
                <a:effectLst/>
                <a:latin typeface="+mn-lt"/>
                <a:ea typeface="+mn-ea"/>
                <a:cs typeface="+mn-cs"/>
              </a:rPr>
              <a:t>EcoLab</a:t>
            </a:r>
            <a:r>
              <a:rPr lang="en-US" sz="1200" kern="1200" dirty="0" smtClean="0">
                <a:solidFill>
                  <a:schemeClr val="tx1"/>
                </a:solidFill>
                <a:effectLst/>
                <a:latin typeface="+mn-lt"/>
                <a:ea typeface="+mn-ea"/>
                <a:cs typeface="+mn-cs"/>
              </a:rPr>
              <a:t> project at the level of University of Rijeka, which is the largest ecology project at the University; I am fighting to create an open concept ecological laboratory for all of the students at the University, as a leader of the Office for Science and in high schools and I have gotten a place in Journey 2017, a KIC Climate School which is the largest ecology summer school in Europe.  Also, I am to </a:t>
            </a:r>
            <a:r>
              <a:rPr lang="en-US" sz="1200" kern="1200" dirty="0" err="1" smtClean="0">
                <a:solidFill>
                  <a:schemeClr val="tx1"/>
                </a:solidFill>
                <a:effectLst/>
                <a:latin typeface="+mn-lt"/>
                <a:ea typeface="+mn-ea"/>
                <a:cs typeface="+mn-cs"/>
              </a:rPr>
              <a:t>recieve</a:t>
            </a:r>
            <a:r>
              <a:rPr lang="en-US" sz="1200" kern="1200" dirty="0" smtClean="0">
                <a:solidFill>
                  <a:schemeClr val="tx1"/>
                </a:solidFill>
                <a:effectLst/>
                <a:latin typeface="+mn-lt"/>
                <a:ea typeface="+mn-ea"/>
                <a:cs typeface="+mn-cs"/>
              </a:rPr>
              <a:t> a bachelor degree in October, based on my bachelor work: “Research of the sea in port Delta and possible infrastructure improvement“, based on GLOBE practices. </a:t>
            </a:r>
            <a:r>
              <a:rPr lang="en-US" sz="1200" kern="1200" dirty="0" err="1" smtClean="0">
                <a:solidFill>
                  <a:schemeClr val="tx1"/>
                </a:solidFill>
                <a:effectLst/>
                <a:latin typeface="+mn-lt"/>
                <a:ea typeface="+mn-ea"/>
                <a:cs typeface="+mn-cs"/>
              </a:rPr>
              <a:t>Megi</a:t>
            </a:r>
            <a:r>
              <a:rPr lang="en-US" sz="1200" kern="1200" dirty="0" smtClean="0">
                <a:solidFill>
                  <a:schemeClr val="tx1"/>
                </a:solidFill>
                <a:effectLst/>
                <a:latin typeface="+mn-lt"/>
                <a:ea typeface="+mn-ea"/>
                <a:cs typeface="+mn-cs"/>
              </a:rPr>
              <a:t> is also actively involved in projects regarding ecology and ecology congress on her faculty, while Dina strongly supports ecological goals and tries to implement them in her everyday life as much as she can.  I would say that what most </a:t>
            </a:r>
            <a:r>
              <a:rPr lang="en-US" sz="1200" kern="1200" dirty="0" err="1" smtClean="0">
                <a:solidFill>
                  <a:schemeClr val="tx1"/>
                </a:solidFill>
                <a:effectLst/>
                <a:latin typeface="+mn-lt"/>
                <a:ea typeface="+mn-ea"/>
                <a:cs typeface="+mn-cs"/>
              </a:rPr>
              <a:t>inpired</a:t>
            </a:r>
            <a:r>
              <a:rPr lang="en-US" sz="1200" kern="1200" dirty="0" smtClean="0">
                <a:solidFill>
                  <a:schemeClr val="tx1"/>
                </a:solidFill>
                <a:effectLst/>
                <a:latin typeface="+mn-lt"/>
                <a:ea typeface="+mn-ea"/>
                <a:cs typeface="+mn-cs"/>
              </a:rPr>
              <a:t> us are the people who think alike and who carry the passion for ecology improvement. They created a safe and durable community of supporters and they inspire us to continue with our work. I would say lots of it came by collaborating with Hawkins school and their mentor Audra who always asks us to step in and grow with their students, she gives us opportunity to matter on a larger scale and the girls we are now close friends with are here every step of the way to help us be better and to strive for </a:t>
            </a:r>
            <a:r>
              <a:rPr lang="en-US" sz="1200" kern="1200" dirty="0" err="1" smtClean="0">
                <a:solidFill>
                  <a:schemeClr val="tx1"/>
                </a:solidFill>
                <a:effectLst/>
                <a:latin typeface="+mn-lt"/>
                <a:ea typeface="+mn-ea"/>
                <a:cs typeface="+mn-cs"/>
              </a:rPr>
              <a:t>exellence</a:t>
            </a:r>
            <a:r>
              <a:rPr lang="en-US" sz="1200" kern="1200" dirty="0" smtClean="0">
                <a:solidFill>
                  <a:schemeClr val="tx1"/>
                </a:solidFill>
                <a:effectLst/>
                <a:latin typeface="+mn-lt"/>
                <a:ea typeface="+mn-ea"/>
                <a:cs typeface="+mn-cs"/>
              </a:rPr>
              <a:t> in this particular field, just as we support them. Our collaborations, </a:t>
            </a:r>
            <a:r>
              <a:rPr lang="en-US" sz="1200" kern="1200" dirty="0" err="1" smtClean="0">
                <a:solidFill>
                  <a:schemeClr val="tx1"/>
                </a:solidFill>
                <a:effectLst/>
                <a:latin typeface="+mn-lt"/>
                <a:ea typeface="+mn-ea"/>
                <a:cs typeface="+mn-cs"/>
              </a:rPr>
              <a:t>wether</a:t>
            </a:r>
            <a:r>
              <a:rPr lang="en-US" sz="1200" kern="1200" dirty="0" smtClean="0">
                <a:solidFill>
                  <a:schemeClr val="tx1"/>
                </a:solidFill>
                <a:effectLst/>
                <a:latin typeface="+mn-lt"/>
                <a:ea typeface="+mn-ea"/>
                <a:cs typeface="+mn-cs"/>
              </a:rPr>
              <a:t> through webinars, videos or experiments is successful because we are all friends and we want to stay in touch doing something that makes us all happy. Then we are disciplined but relaxed, responsible but we have fun and it why our relationship and our passion never fades.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Written By </a:t>
            </a:r>
            <a:r>
              <a:rPr lang="en-US" sz="1200" kern="1200" dirty="0" err="1" smtClean="0">
                <a:solidFill>
                  <a:schemeClr val="tx1"/>
                </a:solidFill>
                <a:effectLst/>
                <a:latin typeface="+mn-lt"/>
                <a:ea typeface="+mn-ea"/>
                <a:cs typeface="+mn-cs"/>
              </a:rPr>
              <a:t>Vaibhav</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Chakraborty New Delhi, India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been almost 5 years since I first met these lovely people from Hawkins, Texas at GLOBE conference in New Delhi. At that point if someone would’ve asked me whether it’s a long run friendship or just a temporary meeting, but soon it turned out to be one of the best thing to have happened to me. While working on water and soil protocol as a part of GLOBE project, our respective schools scheduled Skype sessions so that we could exchange our data and be able to measure the differences between our data and draw a conclusion. Soon I used to have similar Skype sessions from my home and I was surprised and moved when in 2014 during GLOBE GLE Conference in Delhi, Mrs. Audra of Hawkins High School invited me to attend the conference and hang out with Allyson and Madison after two years, even though I had graduated from high school. Although now we all have been busy in our respective lives but every now and then we get in touch with each other to know whereabouts of each other. I feel none of this would have been possible without the platform provided by GLOBE and with the bottom of my heart I would like to thank GLOBE for doing such an amazing work in the field of environment as well providing young and enthusiastic children from across the world to come together and solve out the problem of environment by using scientific data research and through deliberation and discussion.</a:t>
            </a:r>
          </a:p>
          <a:p>
            <a:r>
              <a:rPr lang="en-US" sz="1200" kern="1200" dirty="0" smtClean="0">
                <a:solidFill>
                  <a:schemeClr val="tx1"/>
                </a:solidFill>
                <a:effectLst/>
                <a:latin typeface="+mn-lt"/>
                <a:ea typeface="+mn-ea"/>
                <a:cs typeface="+mn-cs"/>
              </a:rPr>
              <a:t>My thank you note would be incomplete without mentioning an achievement that I achieved last year when I was selected to represent my country India for the Study of the United States Institutes fellowship on environmental issues and I feel it wouldn’t have been possible without the learning and development that I have gained through being a part of GLOBE Family.</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Written By Allyson Edwards Hawkins High School, Hawkins Texas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signing up for the GLOBE science club at my school, little did I realize the impact that it would have on my life. Our original team, comprised of just three eighth grade girls would one day develop into an international collaboration among students in three different countries. It wasn’t always easy but it my entire worldview was changed by being apart of GLOBE.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For our story, it began with us meeting face to face at a science conference while each school was working on separate projects. We formed friendships first and then decided to attempt to work together on a single research project that would span the globe. There were lots of bumps along the way, but the biggest issue we came across were the time zones. If we wanted to video chat (which was always our favorite form of communication because it allowed us to have the closest thing to real in person interaction with each other) one of the schools would have to call late at night while the others would early in the morning their time. Emails, texts and phone calls also helped our project to succeed.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Every second was worth it. I learned more from being apart of that project than I did from volleyball, cheerleading, or theatre which were three of the things I loved most in high school. Because of our collaboration, I realize that science is something that can connect anyone. Even students from our school that joined the project after we went to the original science conference that had connected our schools and had never met any of the kids from India or Croatia, were just as excited about being apart of the project and forming relationships. Science was the start of a friendship for them and I cannot thank the GLOBE Program enough for fostering that.</a:t>
            </a:r>
          </a:p>
          <a:p>
            <a:endParaRPr lang="en-US" dirty="0"/>
          </a:p>
        </p:txBody>
      </p:sp>
      <p:sp>
        <p:nvSpPr>
          <p:cNvPr id="4" name="Slide Number Placeholder 3"/>
          <p:cNvSpPr>
            <a:spLocks noGrp="1"/>
          </p:cNvSpPr>
          <p:nvPr>
            <p:ph type="sldNum" sz="quarter" idx="10"/>
          </p:nvPr>
        </p:nvSpPr>
        <p:spPr/>
        <p:txBody>
          <a:bodyPr/>
          <a:lstStyle/>
          <a:p>
            <a:fld id="{FB608F35-28E3-4CDB-9223-11E3263F5116}" type="slidenum">
              <a:rPr lang="en-US" smtClean="0"/>
              <a:t>4</a:t>
            </a:fld>
            <a:endParaRPr lang="en-US"/>
          </a:p>
        </p:txBody>
      </p:sp>
    </p:spTree>
    <p:extLst>
      <p:ext uri="{BB962C8B-B14F-4D97-AF65-F5344CB8AC3E}">
        <p14:creationId xmlns:p14="http://schemas.microsoft.com/office/powerpoint/2010/main" val="233013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Greetings All- I look forward to visiting with you all tomorrow. Please find below my submission to Fostering International Collaborations BLOG Post that was written by students involved in a recent International GLOBE Collaboration.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Written by Madison </a:t>
            </a:r>
            <a:r>
              <a:rPr lang="en-US" sz="1200" kern="1200" dirty="0" err="1" smtClean="0">
                <a:solidFill>
                  <a:schemeClr val="tx1"/>
                </a:solidFill>
                <a:effectLst/>
                <a:latin typeface="+mn-lt"/>
                <a:ea typeface="+mn-ea"/>
                <a:cs typeface="+mn-cs"/>
              </a:rPr>
              <a:t>Jaco</a:t>
            </a:r>
            <a:r>
              <a:rPr lang="en-US" sz="1200" kern="1200" dirty="0" smtClean="0">
                <a:solidFill>
                  <a:schemeClr val="tx1"/>
                </a:solidFill>
                <a:effectLst/>
                <a:latin typeface="+mn-lt"/>
                <a:ea typeface="+mn-ea"/>
                <a:cs typeface="+mn-cs"/>
              </a:rPr>
              <a:t>, GLOBE Alumni Hawkins Texas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have just finished up my first year at the greatest university in the world, Texas A&amp;M (Gig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with the goal of earning my Bachelor of Arts in International Studies with a focus on Politics and Diplomacy and a French minor.  Any time I tell people that, they are shocked.  “How did you ever get into that coming from such a small town in East Texas?”  I usually answer this with a follow up question.  “Ever heard of the GLOBE Program?”</a:t>
            </a:r>
          </a:p>
          <a:p>
            <a:r>
              <a:rPr lang="en-US" sz="1200" kern="1200" dirty="0" smtClean="0">
                <a:solidFill>
                  <a:schemeClr val="tx1"/>
                </a:solidFill>
                <a:effectLst/>
                <a:latin typeface="+mn-lt"/>
                <a:ea typeface="+mn-ea"/>
                <a:cs typeface="+mn-cs"/>
              </a:rPr>
              <a:t>Then I go into my spiel.  I tell people all about the fun I had working with not only my school, but schools all across the world studying the environment and finding innovative ways to create a dialogue to save it.  I tell them about my trips to India and Washington D.C. and the all </a:t>
            </a:r>
            <a:r>
              <a:rPr lang="en-US" sz="1200" kern="1200" dirty="0" err="1" smtClean="0">
                <a:solidFill>
                  <a:schemeClr val="tx1"/>
                </a:solidFill>
                <a:effectLst/>
                <a:latin typeface="+mn-lt"/>
                <a:ea typeface="+mn-ea"/>
                <a:cs typeface="+mn-cs"/>
              </a:rPr>
              <a:t>nighters</a:t>
            </a:r>
            <a:r>
              <a:rPr lang="en-US" sz="1200" kern="1200" dirty="0" smtClean="0">
                <a:solidFill>
                  <a:schemeClr val="tx1"/>
                </a:solidFill>
                <a:effectLst/>
                <a:latin typeface="+mn-lt"/>
                <a:ea typeface="+mn-ea"/>
                <a:cs typeface="+mn-cs"/>
              </a:rPr>
              <a:t> at the middle school doing dissolved oxygen testing.</a:t>
            </a:r>
          </a:p>
          <a:p>
            <a:r>
              <a:rPr lang="en-US" sz="1200" kern="1200" dirty="0" smtClean="0">
                <a:solidFill>
                  <a:schemeClr val="tx1"/>
                </a:solidFill>
                <a:effectLst/>
                <a:latin typeface="+mn-lt"/>
                <a:ea typeface="+mn-ea"/>
                <a:cs typeface="+mn-cs"/>
              </a:rPr>
              <a:t>Most importantly to me, I am sure to mention the relationships I have built all thanks to GLOBE.  Last summer, I had the opportunity to travel to Croatia to stay with some girls I had met briefly two years before at a GLOBE conference.  Since then, I had kept up with the students via Facebook, Snapchat, and the occasional late night Skype.  For nearly a month, I lived with the </a:t>
            </a:r>
            <a:r>
              <a:rPr lang="en-US" sz="1200" kern="1200" dirty="0" err="1" smtClean="0">
                <a:solidFill>
                  <a:schemeClr val="tx1"/>
                </a:solidFill>
                <a:effectLst/>
                <a:latin typeface="+mn-lt"/>
                <a:ea typeface="+mn-ea"/>
                <a:cs typeface="+mn-cs"/>
              </a:rPr>
              <a:t>Pavletic</a:t>
            </a:r>
            <a:r>
              <a:rPr lang="en-US" sz="1200" kern="1200" dirty="0" smtClean="0">
                <a:solidFill>
                  <a:schemeClr val="tx1"/>
                </a:solidFill>
                <a:effectLst/>
                <a:latin typeface="+mn-lt"/>
                <a:ea typeface="+mn-ea"/>
                <a:cs typeface="+mn-cs"/>
              </a:rPr>
              <a:t> family, running around Rijeka, Croatia, and even parts of Italy.  Never in a million years would I have imagined myself flying 40 hours alone to go stay with people I had hardly met 2 years prior.  I may not always remember how to perform a D.O. test, but I will never forget a friendship like that which GLOBE has provided me.</a:t>
            </a:r>
          </a:p>
          <a:p>
            <a:r>
              <a:rPr lang="en-US" sz="1200" kern="1200" dirty="0" smtClean="0">
                <a:solidFill>
                  <a:schemeClr val="tx1"/>
                </a:solidFill>
                <a:effectLst/>
                <a:latin typeface="+mn-lt"/>
                <a:ea typeface="+mn-ea"/>
                <a:cs typeface="+mn-cs"/>
              </a:rPr>
              <a:t>When I interviewed for a scholarship just prior to graduating high school, they asked me, “What would you consider your greatest success?”  Instantly, I thought of GLOBE and how it shaped and pushed me to discover what I am truly passionate about: equality of education across the world.  I consider finding what I love to be a success because that is quite uncommon to at 18.  The Terry Foundation saw something in the way I talked about this passion, and I have since been selected as a Terry Scholar and am receiving my education at Texas A&amp;M fully funded by the Terry Foundation.</a:t>
            </a:r>
          </a:p>
          <a:p>
            <a:r>
              <a:rPr lang="en-US" sz="1200" kern="1200" dirty="0" smtClean="0">
                <a:solidFill>
                  <a:schemeClr val="tx1"/>
                </a:solidFill>
                <a:effectLst/>
                <a:latin typeface="+mn-lt"/>
                <a:ea typeface="+mn-ea"/>
                <a:cs typeface="+mn-cs"/>
              </a:rPr>
              <a:t>GLOBE truly expanded my definition of the global community, and sparked my interest in education.  Because of this, I am now the Co-Chair of a brilliant organization, The Women’s Bakery (TWB).  Our campus chapter works to create a community dialogue on women’s rights and socioeconomic status in all corners of the world and raise funds to send to TWB, currently working in Rwanda and Tanzania.  TWB is an education-centric social enterprise which works to empower women and men through education.  The program sends them through business classes, and upon graduation they are given the opportunity to join one of TWB’s bakeries and create a source of stable income for themselves and their families.  I consider GLOBE directly responsible for this passion, and I am thankful each day that I get to work on a project as impactful as The Women’s Bakery.</a:t>
            </a:r>
          </a:p>
          <a:p>
            <a:r>
              <a:rPr lang="en-US" sz="1200" kern="1200" dirty="0" smtClean="0">
                <a:solidFill>
                  <a:schemeClr val="tx1"/>
                </a:solidFill>
                <a:effectLst/>
                <a:latin typeface="+mn-lt"/>
                <a:ea typeface="+mn-ea"/>
                <a:cs typeface="+mn-cs"/>
              </a:rPr>
              <a:t>Ultimately, this is how I will remember the program.  It is not just about the science, it is about creating a global community, a sense of knowing your neighbor even when they live an ocean away.  GLOBE created a foundation of friends and colleagues who truly understand the importance of science, education, and changing the world for the better.  </a:t>
            </a:r>
            <a:r>
              <a:rPr lang="en-US" sz="1200" i="1" kern="1200" dirty="0" smtClean="0">
                <a:solidFill>
                  <a:schemeClr val="tx1"/>
                </a:solidFill>
                <a:effectLst/>
                <a:latin typeface="+mn-lt"/>
                <a:ea typeface="+mn-ea"/>
                <a:cs typeface="+mn-cs"/>
              </a:rPr>
              <a:t>Merci</a:t>
            </a:r>
            <a:r>
              <a:rPr lang="en-US" sz="1200" kern="1200" dirty="0" smtClean="0">
                <a:solidFill>
                  <a:schemeClr val="tx1"/>
                </a:solidFill>
                <a:effectLst/>
                <a:latin typeface="+mn-lt"/>
                <a:ea typeface="+mn-ea"/>
                <a:cs typeface="+mn-cs"/>
              </a:rPr>
              <a:t>, GLOBE.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Written by </a:t>
            </a:r>
            <a:r>
              <a:rPr lang="en-US" sz="1200" kern="1200" dirty="0" err="1" smtClean="0">
                <a:solidFill>
                  <a:schemeClr val="tx1"/>
                </a:solidFill>
                <a:effectLst/>
                <a:latin typeface="+mn-lt"/>
                <a:ea typeface="+mn-ea"/>
                <a:cs typeface="+mn-cs"/>
              </a:rPr>
              <a:t>Pegi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Pavletić</a:t>
            </a:r>
            <a:r>
              <a:rPr lang="en-US" sz="1200" kern="1200" dirty="0" smtClean="0">
                <a:solidFill>
                  <a:schemeClr val="tx1"/>
                </a:solidFill>
                <a:effectLst/>
                <a:latin typeface="+mn-lt"/>
                <a:ea typeface="+mn-ea"/>
                <a:cs typeface="+mn-cs"/>
              </a:rPr>
              <a:t>, Croatian GLOBE Alumni</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Four years ago, as a Croatian GLOBE team of Medical high school in Rijeka, </a:t>
            </a:r>
            <a:r>
              <a:rPr lang="en-US" sz="1200" kern="1200" dirty="0" err="1" smtClean="0">
                <a:solidFill>
                  <a:schemeClr val="tx1"/>
                </a:solidFill>
                <a:effectLst/>
                <a:latin typeface="+mn-lt"/>
                <a:ea typeface="+mn-ea"/>
                <a:cs typeface="+mn-cs"/>
              </a:rPr>
              <a:t>Megi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Pavletić</a:t>
            </a:r>
            <a:r>
              <a:rPr lang="en-US" sz="1200" kern="1200" dirty="0" smtClean="0">
                <a:solidFill>
                  <a:schemeClr val="tx1"/>
                </a:solidFill>
                <a:effectLst/>
                <a:latin typeface="+mn-lt"/>
                <a:ea typeface="+mn-ea"/>
                <a:cs typeface="+mn-cs"/>
              </a:rPr>
              <a:t>, Dina </a:t>
            </a:r>
            <a:r>
              <a:rPr lang="en-US" sz="1200" kern="1200" dirty="0" err="1" smtClean="0">
                <a:solidFill>
                  <a:schemeClr val="tx1"/>
                </a:solidFill>
                <a:effectLst/>
                <a:latin typeface="+mn-lt"/>
                <a:ea typeface="+mn-ea"/>
                <a:cs typeface="+mn-cs"/>
              </a:rPr>
              <a:t>Bolkovac</a:t>
            </a:r>
            <a:r>
              <a:rPr lang="en-US" sz="1200" kern="1200" dirty="0" smtClean="0">
                <a:solidFill>
                  <a:schemeClr val="tx1"/>
                </a:solidFill>
                <a:effectLst/>
                <a:latin typeface="+mn-lt"/>
                <a:ea typeface="+mn-ea"/>
                <a:cs typeface="+mn-cs"/>
              </a:rPr>
              <a:t>, our professor </a:t>
            </a:r>
            <a:r>
              <a:rPr lang="en-US" sz="1200" kern="1200" dirty="0" err="1" smtClean="0">
                <a:solidFill>
                  <a:schemeClr val="tx1"/>
                </a:solidFill>
                <a:effectLst/>
                <a:latin typeface="+mn-lt"/>
                <a:ea typeface="+mn-ea"/>
                <a:cs typeface="+mn-cs"/>
              </a:rPr>
              <a:t>Tatjana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Holjević</a:t>
            </a:r>
            <a:r>
              <a:rPr lang="en-US" sz="1200" kern="1200" dirty="0" smtClean="0">
                <a:solidFill>
                  <a:schemeClr val="tx1"/>
                </a:solidFill>
                <a:effectLst/>
                <a:latin typeface="+mn-lt"/>
                <a:ea typeface="+mn-ea"/>
                <a:cs typeface="+mn-cs"/>
              </a:rPr>
              <a:t> and I, </a:t>
            </a:r>
            <a:r>
              <a:rPr lang="en-US" sz="1200" kern="1200" dirty="0" err="1" smtClean="0">
                <a:solidFill>
                  <a:schemeClr val="tx1"/>
                </a:solidFill>
                <a:effectLst/>
                <a:latin typeface="+mn-lt"/>
                <a:ea typeface="+mn-ea"/>
                <a:cs typeface="+mn-cs"/>
              </a:rPr>
              <a:t>Pegi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Pavletić</a:t>
            </a:r>
            <a:r>
              <a:rPr lang="en-US" sz="1200" kern="1200" dirty="0" smtClean="0">
                <a:solidFill>
                  <a:schemeClr val="tx1"/>
                </a:solidFill>
                <a:effectLst/>
                <a:latin typeface="+mn-lt"/>
                <a:ea typeface="+mn-ea"/>
                <a:cs typeface="+mn-cs"/>
              </a:rPr>
              <a:t> visited 2nd Student research exhibition in Maryland, USA. That was an exciting opportunity for us as students in medical branch of studies, to experience ecological experimental work and gain further knowledge. That is where we stepped into contact with Hawkins school in Texas and their GLOBE team: Madison </a:t>
            </a:r>
            <a:r>
              <a:rPr lang="en-US" sz="1200" kern="1200" dirty="0" err="1" smtClean="0">
                <a:solidFill>
                  <a:schemeClr val="tx1"/>
                </a:solidFill>
                <a:effectLst/>
                <a:latin typeface="+mn-lt"/>
                <a:ea typeface="+mn-ea"/>
                <a:cs typeface="+mn-cs"/>
              </a:rPr>
              <a:t>Jaco</a:t>
            </a:r>
            <a:r>
              <a:rPr lang="en-US" sz="1200" kern="1200" dirty="0" smtClean="0">
                <a:solidFill>
                  <a:schemeClr val="tx1"/>
                </a:solidFill>
                <a:effectLst/>
                <a:latin typeface="+mn-lt"/>
                <a:ea typeface="+mn-ea"/>
                <a:cs typeface="+mn-cs"/>
              </a:rPr>
              <a:t>, Hope Hughes, Allyson Edwards and their mentor Audra Kay Edwards. They offered a fresh insight into their ecological projects and we connected quickly. That is why we continued to collaborate on several projects that followed. We couldn`t re-connect in person with most of the team, but we still communicate online. I would say that the GLOBE never left me, nor my friends, after I finished high school, and </a:t>
            </a:r>
            <a:r>
              <a:rPr lang="en-US" sz="1200" kern="1200" dirty="0" err="1" smtClean="0">
                <a:solidFill>
                  <a:schemeClr val="tx1"/>
                </a:solidFill>
                <a:effectLst/>
                <a:latin typeface="+mn-lt"/>
                <a:ea typeface="+mn-ea"/>
                <a:cs typeface="+mn-cs"/>
              </a:rPr>
              <a:t>Megi</a:t>
            </a:r>
            <a:r>
              <a:rPr lang="en-US" sz="1200" kern="1200" dirty="0" smtClean="0">
                <a:solidFill>
                  <a:schemeClr val="tx1"/>
                </a:solidFill>
                <a:effectLst/>
                <a:latin typeface="+mn-lt"/>
                <a:ea typeface="+mn-ea"/>
                <a:cs typeface="+mn-cs"/>
              </a:rPr>
              <a:t> and I went on to universities and have continued to be actively involved in ecology preservation.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have since been involved in founding a GLOBE Alumni association on state level and have held may presentations on our work, ecology and climate. Now, I am a leader of </a:t>
            </a:r>
            <a:r>
              <a:rPr lang="en-US" sz="1200" kern="1200" dirty="0" err="1" smtClean="0">
                <a:solidFill>
                  <a:schemeClr val="tx1"/>
                </a:solidFill>
                <a:effectLst/>
                <a:latin typeface="+mn-lt"/>
                <a:ea typeface="+mn-ea"/>
                <a:cs typeface="+mn-cs"/>
              </a:rPr>
              <a:t>EcoLab</a:t>
            </a:r>
            <a:r>
              <a:rPr lang="en-US" sz="1200" kern="1200" dirty="0" smtClean="0">
                <a:solidFill>
                  <a:schemeClr val="tx1"/>
                </a:solidFill>
                <a:effectLst/>
                <a:latin typeface="+mn-lt"/>
                <a:ea typeface="+mn-ea"/>
                <a:cs typeface="+mn-cs"/>
              </a:rPr>
              <a:t> project at the level of University of Rijeka, which is the largest ecology project at the University; I am fighting to create an open concept ecological laboratory for all of the students at the University, as a leader of the Office for Science and in high schools and I have gotten a place in Journey 2017, a KIC Climate School which is the largest ecology summer school in Europe.  Also, I am to </a:t>
            </a:r>
            <a:r>
              <a:rPr lang="en-US" sz="1200" kern="1200" dirty="0" err="1" smtClean="0">
                <a:solidFill>
                  <a:schemeClr val="tx1"/>
                </a:solidFill>
                <a:effectLst/>
                <a:latin typeface="+mn-lt"/>
                <a:ea typeface="+mn-ea"/>
                <a:cs typeface="+mn-cs"/>
              </a:rPr>
              <a:t>recieve</a:t>
            </a:r>
            <a:r>
              <a:rPr lang="en-US" sz="1200" kern="1200" dirty="0" smtClean="0">
                <a:solidFill>
                  <a:schemeClr val="tx1"/>
                </a:solidFill>
                <a:effectLst/>
                <a:latin typeface="+mn-lt"/>
                <a:ea typeface="+mn-ea"/>
                <a:cs typeface="+mn-cs"/>
              </a:rPr>
              <a:t> a bachelor degree in October, based on my bachelor work: “Research of the sea in port Delta and possible infrastructure improvement“, based on GLOBE practices. </a:t>
            </a:r>
            <a:r>
              <a:rPr lang="en-US" sz="1200" kern="1200" dirty="0" err="1" smtClean="0">
                <a:solidFill>
                  <a:schemeClr val="tx1"/>
                </a:solidFill>
                <a:effectLst/>
                <a:latin typeface="+mn-lt"/>
                <a:ea typeface="+mn-ea"/>
                <a:cs typeface="+mn-cs"/>
              </a:rPr>
              <a:t>Megi</a:t>
            </a:r>
            <a:r>
              <a:rPr lang="en-US" sz="1200" kern="1200" dirty="0" smtClean="0">
                <a:solidFill>
                  <a:schemeClr val="tx1"/>
                </a:solidFill>
                <a:effectLst/>
                <a:latin typeface="+mn-lt"/>
                <a:ea typeface="+mn-ea"/>
                <a:cs typeface="+mn-cs"/>
              </a:rPr>
              <a:t> is also actively involved in projects regarding ecology and ecology congress on her faculty, while Dina strongly supports ecological goals and tries to implement them in her everyday life as much as she can.  I would say that what most </a:t>
            </a:r>
            <a:r>
              <a:rPr lang="en-US" sz="1200" kern="1200" dirty="0" err="1" smtClean="0">
                <a:solidFill>
                  <a:schemeClr val="tx1"/>
                </a:solidFill>
                <a:effectLst/>
                <a:latin typeface="+mn-lt"/>
                <a:ea typeface="+mn-ea"/>
                <a:cs typeface="+mn-cs"/>
              </a:rPr>
              <a:t>inpired</a:t>
            </a:r>
            <a:r>
              <a:rPr lang="en-US" sz="1200" kern="1200" dirty="0" smtClean="0">
                <a:solidFill>
                  <a:schemeClr val="tx1"/>
                </a:solidFill>
                <a:effectLst/>
                <a:latin typeface="+mn-lt"/>
                <a:ea typeface="+mn-ea"/>
                <a:cs typeface="+mn-cs"/>
              </a:rPr>
              <a:t> us are the people who think alike and who carry the passion for ecology improvement. They created a safe and durable community of supporters and they inspire us to continue with our work. I would say lots of it came by collaborating with Hawkins school and their mentor Audra who always asks us to step in and grow with their students, she gives us opportunity to matter on a larger scale and the girls we are now close friends with are here every step of the way to help us be better and to strive for </a:t>
            </a:r>
            <a:r>
              <a:rPr lang="en-US" sz="1200" kern="1200" dirty="0" err="1" smtClean="0">
                <a:solidFill>
                  <a:schemeClr val="tx1"/>
                </a:solidFill>
                <a:effectLst/>
                <a:latin typeface="+mn-lt"/>
                <a:ea typeface="+mn-ea"/>
                <a:cs typeface="+mn-cs"/>
              </a:rPr>
              <a:t>exellence</a:t>
            </a:r>
            <a:r>
              <a:rPr lang="en-US" sz="1200" kern="1200" dirty="0" smtClean="0">
                <a:solidFill>
                  <a:schemeClr val="tx1"/>
                </a:solidFill>
                <a:effectLst/>
                <a:latin typeface="+mn-lt"/>
                <a:ea typeface="+mn-ea"/>
                <a:cs typeface="+mn-cs"/>
              </a:rPr>
              <a:t> in this particular field, just as we support them. Our collaborations, </a:t>
            </a:r>
            <a:r>
              <a:rPr lang="en-US" sz="1200" kern="1200" dirty="0" err="1" smtClean="0">
                <a:solidFill>
                  <a:schemeClr val="tx1"/>
                </a:solidFill>
                <a:effectLst/>
                <a:latin typeface="+mn-lt"/>
                <a:ea typeface="+mn-ea"/>
                <a:cs typeface="+mn-cs"/>
              </a:rPr>
              <a:t>wether</a:t>
            </a:r>
            <a:r>
              <a:rPr lang="en-US" sz="1200" kern="1200" dirty="0" smtClean="0">
                <a:solidFill>
                  <a:schemeClr val="tx1"/>
                </a:solidFill>
                <a:effectLst/>
                <a:latin typeface="+mn-lt"/>
                <a:ea typeface="+mn-ea"/>
                <a:cs typeface="+mn-cs"/>
              </a:rPr>
              <a:t> through webinars, videos or experiments is successful because we are all friends and we want to stay in touch doing something that makes us all happy. Then we are disciplined but relaxed, responsible but we have fun and it why our relationship and our passion never fades.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Written By </a:t>
            </a:r>
            <a:r>
              <a:rPr lang="en-US" sz="1200" kern="1200" dirty="0" err="1" smtClean="0">
                <a:solidFill>
                  <a:schemeClr val="tx1"/>
                </a:solidFill>
                <a:effectLst/>
                <a:latin typeface="+mn-lt"/>
                <a:ea typeface="+mn-ea"/>
                <a:cs typeface="+mn-cs"/>
              </a:rPr>
              <a:t>Vaibhav</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Chakraborty New Delhi, India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been almost 5 years since I first met these lovely people from Hawkins, Texas at GLOBE conference in New Delhi. At that point if someone would’ve asked me whether it’s a long run friendship or just a temporary meeting, but soon it turned out to be one of the best thing to have happened to me. While working on water and soil protocol as a part of GLOBE project, our respective schools scheduled Skype sessions so that we could exchange our data and be able to measure the differences between our data and draw a conclusion. Soon I used to have similar Skype sessions from my home and I was surprised and moved when in 2014 during GLOBE GLE Conference in Delhi, Mrs. Audra of Hawkins High School invited me to attend the conference and hang out with Allyson and Madison after two years, even though I had graduated from high school. Although now we all have been busy in our respective lives but every now and then we get in touch with each other to know whereabouts of each other. I feel none of this would have been possible without the platform provided by GLOBE and with the bottom of my heart I would like to thank GLOBE for doing such an amazing work in the field of environment as well providing young and enthusiastic children from across the world to come together and solve out the problem of environment by using scientific data research and through deliberation and discussion.</a:t>
            </a:r>
          </a:p>
          <a:p>
            <a:r>
              <a:rPr lang="en-US" sz="1200" kern="1200" dirty="0" smtClean="0">
                <a:solidFill>
                  <a:schemeClr val="tx1"/>
                </a:solidFill>
                <a:effectLst/>
                <a:latin typeface="+mn-lt"/>
                <a:ea typeface="+mn-ea"/>
                <a:cs typeface="+mn-cs"/>
              </a:rPr>
              <a:t>My thank you note would be incomplete without mentioning an achievement that I achieved last year when I was selected to represent my country India for the Study of the United States Institutes fellowship on environmental issues and I feel it wouldn’t have been possible without the learning and development that I have gained through being a part of GLOBE Family.</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Written By Allyson Edwards Hawkins High School, Hawkins Texas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signing up for the GLOBE science club at my school, little did I realize the impact that it would have on my life. Our original team, comprised of just three eighth grade girls would one day develop into an international collaboration among students in three different countries. It wasn’t always easy but it my entire worldview was changed by being apart of GLOBE.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For our story, it began with us meeting face to face at a science conference while each school was working on separate projects. We formed friendships first and then decided to attempt to work together on a single research project that would span the globe. There were lots of bumps along the way, but the biggest issue we came across were the time zones. If we wanted to video chat (which was always our favorite form of communication because it allowed us to have the closest thing to real in person interaction with each other) one of the schools would have to call late at night while the others would early in the morning their time. Emails, texts and phone calls also helped our project to succeed.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Every second was worth it. I learned more from being apart of that project than I did from volleyball, cheerleading, or theatre which were three of the things I loved most in high school. Because of our collaboration, I realize that science is something that can connect anyone. Even students from our school that joined the project after we went to the original science conference that had connected our schools and had never met any of the kids from India or Croatia, were just as excited about being apart of the project and forming relationships. Science was the start of a friendship for them and I cannot thank the GLOBE Program enough for fostering that.</a:t>
            </a:r>
          </a:p>
          <a:p>
            <a:endParaRPr lang="en-US" dirty="0"/>
          </a:p>
        </p:txBody>
      </p:sp>
      <p:sp>
        <p:nvSpPr>
          <p:cNvPr id="4" name="Slide Number Placeholder 3"/>
          <p:cNvSpPr>
            <a:spLocks noGrp="1"/>
          </p:cNvSpPr>
          <p:nvPr>
            <p:ph type="sldNum" sz="quarter" idx="10"/>
          </p:nvPr>
        </p:nvSpPr>
        <p:spPr/>
        <p:txBody>
          <a:bodyPr/>
          <a:lstStyle/>
          <a:p>
            <a:fld id="{FB608F35-28E3-4CDB-9223-11E3263F5116}" type="slidenum">
              <a:rPr lang="en-US" smtClean="0"/>
              <a:t>5</a:t>
            </a:fld>
            <a:endParaRPr lang="en-US"/>
          </a:p>
        </p:txBody>
      </p:sp>
    </p:spTree>
    <p:extLst>
      <p:ext uri="{BB962C8B-B14F-4D97-AF65-F5344CB8AC3E}">
        <p14:creationId xmlns:p14="http://schemas.microsoft.com/office/powerpoint/2010/main" val="173457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Meet others and share contact information: We don’t want you to miss this opportunity to be together, in person, and start a new relationship with someone</a:t>
            </a:r>
            <a:r>
              <a:rPr lang="en-US" baseline="0" dirty="0" smtClean="0"/>
              <a:t> here.</a:t>
            </a:r>
            <a:endParaRPr lang="en-US" dirty="0" smtClean="0"/>
          </a:p>
          <a:p>
            <a:pPr marL="171450" indent="-171450">
              <a:buFont typeface="Arial" panose="020B0604020202020204" pitchFamily="34" charset="0"/>
              <a:buChar char="•"/>
            </a:pPr>
            <a:r>
              <a:rPr lang="en-US" dirty="0" smtClean="0"/>
              <a:t>Think about your GLOBE connection: All of us in GLOBE have a common interest in understanding our environment,</a:t>
            </a:r>
            <a:r>
              <a:rPr lang="en-US" baseline="0" dirty="0" smtClean="0"/>
              <a:t> so w</a:t>
            </a:r>
            <a:r>
              <a:rPr lang="en-US" dirty="0" smtClean="0"/>
              <a:t>hat’s something</a:t>
            </a:r>
            <a:r>
              <a:rPr lang="en-US" baseline="0" dirty="0" smtClean="0"/>
              <a:t> you can focus on to get the conversation started.</a:t>
            </a:r>
            <a:endParaRPr lang="en-US" dirty="0" smtClean="0"/>
          </a:p>
          <a:p>
            <a:pPr marL="171450" indent="-171450">
              <a:buFont typeface="Arial" panose="020B0604020202020204" pitchFamily="34" charset="0"/>
              <a:buChar char="•"/>
            </a:pPr>
            <a:r>
              <a:rPr lang="en-US" dirty="0" smtClean="0"/>
              <a:t>Use tools you already know: You</a:t>
            </a:r>
            <a:r>
              <a:rPr lang="en-US" baseline="0" dirty="0" smtClean="0"/>
              <a:t> can connect with each other using tools you are already familiar with – </a:t>
            </a:r>
            <a:r>
              <a:rPr lang="en-US" baseline="0" dirty="0" err="1" smtClean="0"/>
              <a:t>facebook</a:t>
            </a:r>
            <a:r>
              <a:rPr lang="en-US" baseline="0" dirty="0" smtClean="0"/>
              <a:t>, skype, google docs, email.</a:t>
            </a:r>
            <a:endParaRPr lang="en-US" dirty="0" smtClean="0"/>
          </a:p>
          <a:p>
            <a:pPr marL="171450" indent="-171450">
              <a:buFont typeface="Arial" panose="020B0604020202020204" pitchFamily="34" charset="0"/>
              <a:buChar char="•"/>
            </a:pPr>
            <a:r>
              <a:rPr lang="en-US" dirty="0" smtClean="0"/>
              <a:t>Start small: When getting the collaborations started,</a:t>
            </a:r>
            <a:r>
              <a:rPr lang="en-US" baseline="0" dirty="0" smtClean="0"/>
              <a:t> make sure the connection is manageable.  </a:t>
            </a:r>
            <a:endParaRPr lang="en-US" dirty="0"/>
          </a:p>
        </p:txBody>
      </p:sp>
      <p:sp>
        <p:nvSpPr>
          <p:cNvPr id="4" name="Slide Number Placeholder 3"/>
          <p:cNvSpPr>
            <a:spLocks noGrp="1"/>
          </p:cNvSpPr>
          <p:nvPr>
            <p:ph type="sldNum" sz="quarter" idx="10"/>
          </p:nvPr>
        </p:nvSpPr>
        <p:spPr/>
        <p:txBody>
          <a:bodyPr/>
          <a:lstStyle/>
          <a:p>
            <a:fld id="{40D5E996-108E-49AA-8A02-FEA1FC96A85D}" type="slidenum">
              <a:rPr lang="en-US" smtClean="0"/>
              <a:t>6</a:t>
            </a:fld>
            <a:endParaRPr lang="en-US"/>
          </a:p>
        </p:txBody>
      </p:sp>
    </p:spTree>
    <p:extLst>
      <p:ext uri="{BB962C8B-B14F-4D97-AF65-F5344CB8AC3E}">
        <p14:creationId xmlns:p14="http://schemas.microsoft.com/office/powerpoint/2010/main" val="53852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Meet others and share contact information: We don’t want you to miss this opportunity to be together, in person, and start a new relationship with someone</a:t>
            </a:r>
            <a:r>
              <a:rPr lang="en-US" baseline="0" dirty="0" smtClean="0"/>
              <a:t> here.</a:t>
            </a:r>
            <a:endParaRPr lang="en-US" dirty="0" smtClean="0"/>
          </a:p>
          <a:p>
            <a:pPr marL="171450" indent="-171450">
              <a:buFont typeface="Arial" panose="020B0604020202020204" pitchFamily="34" charset="0"/>
              <a:buChar char="•"/>
            </a:pPr>
            <a:r>
              <a:rPr lang="en-US" dirty="0" smtClean="0"/>
              <a:t>Think about your GLOBE connection: All of us in GLOBE have a common interest in understanding our environment,</a:t>
            </a:r>
            <a:r>
              <a:rPr lang="en-US" baseline="0" dirty="0" smtClean="0"/>
              <a:t> so w</a:t>
            </a:r>
            <a:r>
              <a:rPr lang="en-US" dirty="0" smtClean="0"/>
              <a:t>hat’s something</a:t>
            </a:r>
            <a:r>
              <a:rPr lang="en-US" baseline="0" dirty="0" smtClean="0"/>
              <a:t> you can focus on to get the conversation started.</a:t>
            </a:r>
            <a:endParaRPr lang="en-US" dirty="0" smtClean="0"/>
          </a:p>
          <a:p>
            <a:pPr marL="171450" indent="-171450">
              <a:buFont typeface="Arial" panose="020B0604020202020204" pitchFamily="34" charset="0"/>
              <a:buChar char="•"/>
            </a:pPr>
            <a:r>
              <a:rPr lang="en-US" dirty="0" smtClean="0"/>
              <a:t>Use tools you already know: You</a:t>
            </a:r>
            <a:r>
              <a:rPr lang="en-US" baseline="0" dirty="0" smtClean="0"/>
              <a:t> can connect with each other using tools you are already familiar with – </a:t>
            </a:r>
            <a:r>
              <a:rPr lang="en-US" baseline="0" dirty="0" err="1" smtClean="0"/>
              <a:t>facebook</a:t>
            </a:r>
            <a:r>
              <a:rPr lang="en-US" baseline="0" dirty="0" smtClean="0"/>
              <a:t>, skype, google docs, email.</a:t>
            </a:r>
            <a:endParaRPr lang="en-US" dirty="0" smtClean="0"/>
          </a:p>
          <a:p>
            <a:pPr marL="171450" indent="-171450">
              <a:buFont typeface="Arial" panose="020B0604020202020204" pitchFamily="34" charset="0"/>
              <a:buChar char="•"/>
            </a:pPr>
            <a:r>
              <a:rPr lang="en-US" dirty="0" smtClean="0"/>
              <a:t>Start small: When getting the collaborations started,</a:t>
            </a:r>
            <a:r>
              <a:rPr lang="en-US" baseline="0" dirty="0" smtClean="0"/>
              <a:t> make sure the connection is manageable.  </a:t>
            </a:r>
            <a:endParaRPr lang="en-US" dirty="0"/>
          </a:p>
        </p:txBody>
      </p:sp>
      <p:sp>
        <p:nvSpPr>
          <p:cNvPr id="4" name="Slide Number Placeholder 3"/>
          <p:cNvSpPr>
            <a:spLocks noGrp="1"/>
          </p:cNvSpPr>
          <p:nvPr>
            <p:ph type="sldNum" sz="quarter" idx="10"/>
          </p:nvPr>
        </p:nvSpPr>
        <p:spPr/>
        <p:txBody>
          <a:bodyPr/>
          <a:lstStyle/>
          <a:p>
            <a:fld id="{40D5E996-108E-49AA-8A02-FEA1FC96A85D}" type="slidenum">
              <a:rPr lang="en-US" smtClean="0"/>
              <a:t>7</a:t>
            </a:fld>
            <a:endParaRPr lang="en-US"/>
          </a:p>
        </p:txBody>
      </p:sp>
    </p:spTree>
    <p:extLst>
      <p:ext uri="{BB962C8B-B14F-4D97-AF65-F5344CB8AC3E}">
        <p14:creationId xmlns:p14="http://schemas.microsoft.com/office/powerpoint/2010/main" val="80203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Meet others and share contact information: We don’t want you to miss this opportunity to be together, in person, and start a new relationship with someone</a:t>
            </a:r>
            <a:r>
              <a:rPr lang="en-US" baseline="0" dirty="0" smtClean="0"/>
              <a:t> here.</a:t>
            </a:r>
            <a:endParaRPr lang="en-US" dirty="0" smtClean="0"/>
          </a:p>
          <a:p>
            <a:pPr marL="171450" indent="-171450">
              <a:buFont typeface="Arial" panose="020B0604020202020204" pitchFamily="34" charset="0"/>
              <a:buChar char="•"/>
            </a:pPr>
            <a:r>
              <a:rPr lang="en-US" dirty="0" smtClean="0"/>
              <a:t>Think about your GLOBE connection: All of us in GLOBE have a common interest in understanding our environment,</a:t>
            </a:r>
            <a:r>
              <a:rPr lang="en-US" baseline="0" dirty="0" smtClean="0"/>
              <a:t> so w</a:t>
            </a:r>
            <a:r>
              <a:rPr lang="en-US" dirty="0" smtClean="0"/>
              <a:t>hat’s something</a:t>
            </a:r>
            <a:r>
              <a:rPr lang="en-US" baseline="0" dirty="0" smtClean="0"/>
              <a:t> you can focus on to get the conversation started.</a:t>
            </a:r>
            <a:endParaRPr lang="en-US" dirty="0" smtClean="0"/>
          </a:p>
          <a:p>
            <a:pPr marL="171450" indent="-171450">
              <a:buFont typeface="Arial" panose="020B0604020202020204" pitchFamily="34" charset="0"/>
              <a:buChar char="•"/>
            </a:pPr>
            <a:r>
              <a:rPr lang="en-US" dirty="0" smtClean="0"/>
              <a:t>Use tools you already know: You</a:t>
            </a:r>
            <a:r>
              <a:rPr lang="en-US" baseline="0" dirty="0" smtClean="0"/>
              <a:t> can connect with each other using tools you are already familiar with – </a:t>
            </a:r>
            <a:r>
              <a:rPr lang="en-US" baseline="0" dirty="0" err="1" smtClean="0"/>
              <a:t>facebook</a:t>
            </a:r>
            <a:r>
              <a:rPr lang="en-US" baseline="0" dirty="0" smtClean="0"/>
              <a:t>, skype, google docs, email.</a:t>
            </a:r>
            <a:endParaRPr lang="en-US" dirty="0" smtClean="0"/>
          </a:p>
          <a:p>
            <a:pPr marL="171450" indent="-171450">
              <a:buFont typeface="Arial" panose="020B0604020202020204" pitchFamily="34" charset="0"/>
              <a:buChar char="•"/>
            </a:pPr>
            <a:r>
              <a:rPr lang="en-US" dirty="0" smtClean="0"/>
              <a:t>Start small: When getting the collaborations started,</a:t>
            </a:r>
            <a:r>
              <a:rPr lang="en-US" baseline="0" dirty="0" smtClean="0"/>
              <a:t> make sure the connection is manageable.  </a:t>
            </a:r>
            <a:endParaRPr lang="en-US" dirty="0"/>
          </a:p>
        </p:txBody>
      </p:sp>
      <p:sp>
        <p:nvSpPr>
          <p:cNvPr id="4" name="Slide Number Placeholder 3"/>
          <p:cNvSpPr>
            <a:spLocks noGrp="1"/>
          </p:cNvSpPr>
          <p:nvPr>
            <p:ph type="sldNum" sz="quarter" idx="10"/>
          </p:nvPr>
        </p:nvSpPr>
        <p:spPr/>
        <p:txBody>
          <a:bodyPr/>
          <a:lstStyle/>
          <a:p>
            <a:fld id="{40D5E996-108E-49AA-8A02-FEA1FC96A85D}" type="slidenum">
              <a:rPr lang="en-US" smtClean="0"/>
              <a:t>8</a:t>
            </a:fld>
            <a:endParaRPr lang="en-US"/>
          </a:p>
        </p:txBody>
      </p:sp>
    </p:spTree>
    <p:extLst>
      <p:ext uri="{BB962C8B-B14F-4D97-AF65-F5344CB8AC3E}">
        <p14:creationId xmlns:p14="http://schemas.microsoft.com/office/powerpoint/2010/main" val="228336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Meet others and share contact information: We don’t want you to miss this opportunity to be together, in person, and start a new relationship with someone</a:t>
            </a:r>
            <a:r>
              <a:rPr lang="en-US" baseline="0" dirty="0" smtClean="0"/>
              <a:t> here.</a:t>
            </a:r>
            <a:endParaRPr lang="en-US" dirty="0" smtClean="0"/>
          </a:p>
          <a:p>
            <a:pPr marL="171450" indent="-171450">
              <a:buFont typeface="Arial" panose="020B0604020202020204" pitchFamily="34" charset="0"/>
              <a:buChar char="•"/>
            </a:pPr>
            <a:r>
              <a:rPr lang="en-US" dirty="0" smtClean="0"/>
              <a:t>Think about your GLOBE connection: All of us in GLOBE have a common interest in understanding our environment,</a:t>
            </a:r>
            <a:r>
              <a:rPr lang="en-US" baseline="0" dirty="0" smtClean="0"/>
              <a:t> so w</a:t>
            </a:r>
            <a:r>
              <a:rPr lang="en-US" dirty="0" smtClean="0"/>
              <a:t>hat’s something</a:t>
            </a:r>
            <a:r>
              <a:rPr lang="en-US" baseline="0" dirty="0" smtClean="0"/>
              <a:t> you can focus on to get the conversation started.</a:t>
            </a:r>
            <a:endParaRPr lang="en-US" dirty="0" smtClean="0"/>
          </a:p>
          <a:p>
            <a:pPr marL="171450" indent="-171450">
              <a:buFont typeface="Arial" panose="020B0604020202020204" pitchFamily="34" charset="0"/>
              <a:buChar char="•"/>
            </a:pPr>
            <a:r>
              <a:rPr lang="en-US" dirty="0" smtClean="0"/>
              <a:t>Use tools you already know: You</a:t>
            </a:r>
            <a:r>
              <a:rPr lang="en-US" baseline="0" dirty="0" smtClean="0"/>
              <a:t> can connect with each other using tools you are already familiar with – </a:t>
            </a:r>
            <a:r>
              <a:rPr lang="en-US" baseline="0" dirty="0" err="1" smtClean="0"/>
              <a:t>facebook</a:t>
            </a:r>
            <a:r>
              <a:rPr lang="en-US" baseline="0" dirty="0" smtClean="0"/>
              <a:t>, skype, google docs, email.</a:t>
            </a:r>
            <a:endParaRPr lang="en-US" dirty="0" smtClean="0"/>
          </a:p>
          <a:p>
            <a:pPr marL="171450" indent="-171450">
              <a:buFont typeface="Arial" panose="020B0604020202020204" pitchFamily="34" charset="0"/>
              <a:buChar char="•"/>
            </a:pPr>
            <a:r>
              <a:rPr lang="en-US" dirty="0" smtClean="0"/>
              <a:t>Start small: When getting the collaborations started,</a:t>
            </a:r>
            <a:r>
              <a:rPr lang="en-US" baseline="0" dirty="0" smtClean="0"/>
              <a:t> make sure the connection is manageable.  </a:t>
            </a:r>
            <a:endParaRPr lang="en-US" dirty="0"/>
          </a:p>
        </p:txBody>
      </p:sp>
      <p:sp>
        <p:nvSpPr>
          <p:cNvPr id="4" name="Slide Number Placeholder 3"/>
          <p:cNvSpPr>
            <a:spLocks noGrp="1"/>
          </p:cNvSpPr>
          <p:nvPr>
            <p:ph type="sldNum" sz="quarter" idx="10"/>
          </p:nvPr>
        </p:nvSpPr>
        <p:spPr/>
        <p:txBody>
          <a:bodyPr/>
          <a:lstStyle/>
          <a:p>
            <a:fld id="{40D5E996-108E-49AA-8A02-FEA1FC96A85D}" type="slidenum">
              <a:rPr lang="en-US" smtClean="0"/>
              <a:t>9</a:t>
            </a:fld>
            <a:endParaRPr lang="en-US"/>
          </a:p>
        </p:txBody>
      </p:sp>
    </p:spTree>
    <p:extLst>
      <p:ext uri="{BB962C8B-B14F-4D97-AF65-F5344CB8AC3E}">
        <p14:creationId xmlns:p14="http://schemas.microsoft.com/office/powerpoint/2010/main" val="377537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you meet people this week, or while you talk to people at the</a:t>
            </a:r>
            <a:r>
              <a:rPr lang="en-US" baseline="0" dirty="0" smtClean="0"/>
              <a:t> poster session tonight, think about who you might want to connect with later.</a:t>
            </a:r>
            <a:endParaRPr lang="en-US" dirty="0"/>
          </a:p>
        </p:txBody>
      </p:sp>
      <p:sp>
        <p:nvSpPr>
          <p:cNvPr id="4" name="Slide Number Placeholder 3"/>
          <p:cNvSpPr>
            <a:spLocks noGrp="1"/>
          </p:cNvSpPr>
          <p:nvPr>
            <p:ph type="sldNum" sz="quarter" idx="10"/>
          </p:nvPr>
        </p:nvSpPr>
        <p:spPr/>
        <p:txBody>
          <a:bodyPr/>
          <a:lstStyle/>
          <a:p>
            <a:fld id="{FB608F35-28E3-4CDB-9223-11E3263F5116}" type="slidenum">
              <a:rPr lang="en-US" smtClean="0"/>
              <a:t>10</a:t>
            </a:fld>
            <a:endParaRPr lang="en-US"/>
          </a:p>
        </p:txBody>
      </p:sp>
    </p:spTree>
    <p:extLst>
      <p:ext uri="{BB962C8B-B14F-4D97-AF65-F5344CB8AC3E}">
        <p14:creationId xmlns:p14="http://schemas.microsoft.com/office/powerpoint/2010/main" val="104887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A0CD87C-F818-5041-A0F4-93C7B42EC97F}"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69625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BC92A-AEC4-A047-817E-4CDE1175D34C}"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13245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BC92A-AEC4-A047-817E-4CDE1175D34C}" type="datetimeFigureOut">
              <a:rPr lang="en-US" smtClean="0"/>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119725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BC92A-AEC4-A047-817E-4CDE1175D34C}"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08964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BC92A-AEC4-A047-817E-4CDE1175D34C}" type="datetimeFigureOut">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56187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8284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75409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3304"/>
            <a:ext cx="8229600" cy="986896"/>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6304"/>
            <a:ext cx="8229600" cy="436985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A0CD87C-F818-5041-A0F4-93C7B42EC97F}"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5139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CD87C-F818-5041-A0F4-93C7B42EC97F}"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7885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B58F30-4F03-1343-BBC0-6983C3E285B8}"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9B7EB-B4E7-9642-95FE-78BB2F0BE4EB}" type="slidenum">
              <a:rPr lang="en-US" smtClean="0"/>
              <a:t>‹#›</a:t>
            </a:fld>
            <a:endParaRPr lang="en-US"/>
          </a:p>
        </p:txBody>
      </p:sp>
      <p:sp>
        <p:nvSpPr>
          <p:cNvPr id="6" name="Title 1"/>
          <p:cNvSpPr>
            <a:spLocks noGrp="1"/>
          </p:cNvSpPr>
          <p:nvPr>
            <p:ph type="ctrTitle"/>
          </p:nvPr>
        </p:nvSpPr>
        <p:spPr>
          <a:xfrm>
            <a:off x="3210174" y="1395412"/>
            <a:ext cx="5248025" cy="1470025"/>
          </a:xfrm>
          <a:prstGeom prst="rect">
            <a:avLst/>
          </a:prstGeom>
        </p:spPr>
        <p:txBody>
          <a:bodyPr/>
          <a:lstStyle/>
          <a:p>
            <a:r>
              <a:rPr lang="en-US" smtClean="0"/>
              <a:t>Click to edit Master title style</a:t>
            </a:r>
            <a:endParaRPr lang="en-US"/>
          </a:p>
        </p:txBody>
      </p:sp>
      <p:sp>
        <p:nvSpPr>
          <p:cNvPr id="8" name="Subtitle 2"/>
          <p:cNvSpPr>
            <a:spLocks noGrp="1"/>
          </p:cNvSpPr>
          <p:nvPr>
            <p:ph type="subTitle" idx="1"/>
          </p:nvPr>
        </p:nvSpPr>
        <p:spPr>
          <a:xfrm>
            <a:off x="3450496" y="3151187"/>
            <a:ext cx="432190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9536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58F30-4F03-1343-BBC0-6983C3E285B8}" type="datetimeFigureOut">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9B7EB-B4E7-9642-95FE-78BB2F0BE4EB}" type="slidenum">
              <a:rPr lang="en-US" smtClean="0"/>
              <a:t>‹#›</a:t>
            </a:fld>
            <a:endParaRPr lang="en-US"/>
          </a:p>
        </p:txBody>
      </p:sp>
      <p:sp>
        <p:nvSpPr>
          <p:cNvPr id="8" name="Text Placeholder 2"/>
          <p:cNvSpPr>
            <a:spLocks noGrp="1"/>
          </p:cNvSpPr>
          <p:nvPr>
            <p:ph idx="1" hasCustomPrompt="1"/>
          </p:nvPr>
        </p:nvSpPr>
        <p:spPr>
          <a:xfrm>
            <a:off x="3124200" y="1038630"/>
            <a:ext cx="5562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886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56DA5E-1310-0649-87A8-33FC504AB03D}"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E53D3-D3AB-494D-92C6-F26B4DB8C395}" type="slidenum">
              <a:rPr lang="en-US" smtClean="0"/>
              <a:t>‹#›</a:t>
            </a:fld>
            <a:endParaRPr lang="en-US"/>
          </a:p>
        </p:txBody>
      </p:sp>
      <p:sp>
        <p:nvSpPr>
          <p:cNvPr id="8" name="Text Placeholder 2"/>
          <p:cNvSpPr>
            <a:spLocks noGrp="1"/>
          </p:cNvSpPr>
          <p:nvPr>
            <p:ph idx="1" hasCustomPrompt="1"/>
          </p:nvPr>
        </p:nvSpPr>
        <p:spPr>
          <a:xfrm>
            <a:off x="4409580" y="1011210"/>
            <a:ext cx="4277220" cy="5114953"/>
          </a:xfrm>
          <a:prstGeom prst="rect">
            <a:avLst/>
          </a:prstGeom>
        </p:spPr>
        <p:txBody>
          <a:bodyPr vert="horz" lIns="91440" tIns="45720" rIns="91440" bIns="45720" rtlCol="0">
            <a:normAutofit/>
          </a:bodyPr>
          <a:lstStyle/>
          <a:p>
            <a:pPr lvl="0"/>
            <a:r>
              <a:rPr lang="en-US" dirty="0" smtClean="0"/>
              <a:t>Click to edit text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Second level</a:t>
            </a:r>
          </a:p>
        </p:txBody>
      </p:sp>
    </p:spTree>
    <p:extLst>
      <p:ext uri="{BB962C8B-B14F-4D97-AF65-F5344CB8AC3E}">
        <p14:creationId xmlns:p14="http://schemas.microsoft.com/office/powerpoint/2010/main" val="264084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3629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99363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BC92A-AEC4-A047-817E-4CDE1175D34C}"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229409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tif"/><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3.tif"/><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3.ti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theme" Target="../theme/theme4.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CD87C-F818-5041-A0F4-93C7B42EC97F}" type="datetimeFigureOut">
              <a:rPr lang="en-US" smtClean="0"/>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9D095-A048-5449-B0A1-D2779121EB63}" type="slidenum">
              <a:rPr lang="en-US" smtClean="0"/>
              <a:t>‹#›</a:t>
            </a:fld>
            <a:endParaRPr lang="en-US"/>
          </a:p>
        </p:txBody>
      </p:sp>
      <p:pic>
        <p:nvPicPr>
          <p:cNvPr id="7" name="Picture 6" descr="GLOBE_logoOfficial-_Blue.png"/>
          <p:cNvPicPr>
            <a:picLocks noChangeAspect="1"/>
          </p:cNvPicPr>
          <p:nvPr userDrawn="1"/>
        </p:nvPicPr>
        <p:blipFill>
          <a:blip r:embed="rId6"/>
          <a:stretch>
            <a:fillRect/>
          </a:stretch>
        </p:blipFill>
        <p:spPr>
          <a:xfrm>
            <a:off x="3208362" y="152118"/>
            <a:ext cx="2732047" cy="457200"/>
          </a:xfrm>
          <a:prstGeom prst="rect">
            <a:avLst/>
          </a:prstGeom>
        </p:spPr>
      </p:pic>
      <p:pic>
        <p:nvPicPr>
          <p:cNvPr id="8" name="Picture 7"/>
          <p:cNvPicPr/>
          <p:nvPr userDrawn="1"/>
        </p:nvPicPr>
        <p:blipFill>
          <a:blip r:embed="rId7">
            <a:extLst>
              <a:ext uri="{28A0092B-C50C-407E-A947-70E740481C1C}">
                <a14:useLocalDpi xmlns:a14="http://schemas.microsoft.com/office/drawing/2010/main" val="0"/>
              </a:ext>
            </a:extLst>
          </a:blip>
          <a:stretch>
            <a:fillRect/>
          </a:stretch>
        </p:blipFill>
        <p:spPr>
          <a:xfrm>
            <a:off x="1846267" y="5854715"/>
            <a:ext cx="6238485" cy="822295"/>
          </a:xfrm>
          <a:prstGeom prst="rect">
            <a:avLst/>
          </a:prstGeom>
        </p:spPr>
      </p:pic>
      <p:sp>
        <p:nvSpPr>
          <p:cNvPr id="2" name="Rectangle 1"/>
          <p:cNvSpPr/>
          <p:nvPr userDrawn="1"/>
        </p:nvSpPr>
        <p:spPr>
          <a:xfrm>
            <a:off x="7326907" y="245022"/>
            <a:ext cx="1474193" cy="307777"/>
          </a:xfrm>
          <a:prstGeom prst="rect">
            <a:avLst/>
          </a:prstGeom>
        </p:spPr>
        <p:txBody>
          <a:bodyPr wrap="square">
            <a:spAutoFit/>
          </a:bodyPr>
          <a:lstStyle/>
          <a:p>
            <a:r>
              <a:rPr lang="en-US" sz="1400" i="1" baseline="0" dirty="0" smtClean="0">
                <a:solidFill>
                  <a:schemeClr val="tx1"/>
                </a:solidFill>
                <a:latin typeface="Calibri"/>
              </a:rPr>
              <a:t>      #GLOBE21</a:t>
            </a:r>
            <a:endParaRPr lang="en-US" sz="1400" i="1" baseline="0" dirty="0">
              <a:solidFill>
                <a:schemeClr val="tx1"/>
              </a:solidFill>
              <a:latin typeface="Calibri"/>
            </a:endParaRPr>
          </a:p>
        </p:txBody>
      </p:sp>
    </p:spTree>
    <p:extLst>
      <p:ext uri="{BB962C8B-B14F-4D97-AF65-F5344CB8AC3E}">
        <p14:creationId xmlns:p14="http://schemas.microsoft.com/office/powerpoint/2010/main" val="115252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58F30-4F03-1343-BBC0-6983C3E285B8}" type="datetimeFigureOut">
              <a:rPr lang="en-US" smtClean="0"/>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9B7EB-B4E7-9642-95FE-78BB2F0BE4EB}" type="slidenum">
              <a:rPr lang="en-US" smtClean="0"/>
              <a:t>‹#›</a:t>
            </a:fld>
            <a:endParaRPr lang="en-US"/>
          </a:p>
        </p:txBody>
      </p:sp>
      <p:pic>
        <p:nvPicPr>
          <p:cNvPr id="8" name="Picture 7" descr="left_globe.png"/>
          <p:cNvPicPr>
            <a:picLocks noChangeAspect="1"/>
          </p:cNvPicPr>
          <p:nvPr userDrawn="1"/>
        </p:nvPicPr>
        <p:blipFill>
          <a:blip r:embed="rId4"/>
          <a:stretch>
            <a:fillRect/>
          </a:stretch>
        </p:blipFill>
        <p:spPr>
          <a:xfrm>
            <a:off x="120659" y="539972"/>
            <a:ext cx="2724839" cy="5201965"/>
          </a:xfrm>
          <a:prstGeom prst="rect">
            <a:avLst/>
          </a:prstGeom>
        </p:spPr>
      </p:pic>
      <p:pic>
        <p:nvPicPr>
          <p:cNvPr id="9" name="Picture 8" descr="GLOBE_logoOfficial-_Blue.png"/>
          <p:cNvPicPr>
            <a:picLocks noChangeAspect="1"/>
          </p:cNvPicPr>
          <p:nvPr userDrawn="1"/>
        </p:nvPicPr>
        <p:blipFill>
          <a:blip r:embed="rId5"/>
          <a:stretch>
            <a:fillRect/>
          </a:stretch>
        </p:blipFill>
        <p:spPr>
          <a:xfrm>
            <a:off x="3208362" y="152118"/>
            <a:ext cx="2732047" cy="457200"/>
          </a:xfrm>
          <a:prstGeom prst="rect">
            <a:avLst/>
          </a:prstGeom>
        </p:spPr>
      </p:pic>
      <p:sp>
        <p:nvSpPr>
          <p:cNvPr id="11" name="Rectangle 10"/>
          <p:cNvSpPr/>
          <p:nvPr userDrawn="1"/>
        </p:nvSpPr>
        <p:spPr>
          <a:xfrm>
            <a:off x="7326907" y="245022"/>
            <a:ext cx="1474193" cy="307777"/>
          </a:xfrm>
          <a:prstGeom prst="rect">
            <a:avLst/>
          </a:prstGeom>
        </p:spPr>
        <p:txBody>
          <a:bodyPr wrap="square">
            <a:spAutoFit/>
          </a:bodyPr>
          <a:lstStyle/>
          <a:p>
            <a:r>
              <a:rPr lang="en-US" sz="1400" i="1" baseline="0" dirty="0" smtClean="0">
                <a:solidFill>
                  <a:schemeClr val="tx1"/>
                </a:solidFill>
                <a:latin typeface="+mn-lt"/>
              </a:rPr>
              <a:t>      #GLOBE21</a:t>
            </a:r>
            <a:endParaRPr lang="en-US" sz="1400" baseline="0" dirty="0">
              <a:solidFill>
                <a:schemeClr val="tx1"/>
              </a:solidFill>
              <a:latin typeface="Calibri"/>
            </a:endParaRPr>
          </a:p>
        </p:txBody>
      </p:sp>
      <p:pic>
        <p:nvPicPr>
          <p:cNvPr id="12" name="Picture 11"/>
          <p:cNvPicPr/>
          <p:nvPr userDrawn="1"/>
        </p:nvPicPr>
        <p:blipFill>
          <a:blip r:embed="rId6">
            <a:extLst>
              <a:ext uri="{28A0092B-C50C-407E-A947-70E740481C1C}">
                <a14:useLocalDpi xmlns:a14="http://schemas.microsoft.com/office/drawing/2010/main" val="0"/>
              </a:ext>
            </a:extLst>
          </a:blip>
          <a:stretch>
            <a:fillRect/>
          </a:stretch>
        </p:blipFill>
        <p:spPr>
          <a:xfrm>
            <a:off x="1846267" y="5816615"/>
            <a:ext cx="6238485" cy="822295"/>
          </a:xfrm>
          <a:prstGeom prst="rect">
            <a:avLst/>
          </a:prstGeom>
        </p:spPr>
      </p:pic>
    </p:spTree>
    <p:extLst>
      <p:ext uri="{BB962C8B-B14F-4D97-AF65-F5344CB8AC3E}">
        <p14:creationId xmlns:p14="http://schemas.microsoft.com/office/powerpoint/2010/main" val="80924839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6DA5E-1310-0649-87A8-33FC504AB03D}" type="datetimeFigureOut">
              <a:rPr lang="en-US" smtClean="0"/>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E53D3-D3AB-494D-92C6-F26B4DB8C395}" type="slidenum">
              <a:rPr lang="en-US" smtClean="0"/>
              <a:t>‹#›</a:t>
            </a:fld>
            <a:endParaRPr lang="en-US"/>
          </a:p>
        </p:txBody>
      </p:sp>
      <p:pic>
        <p:nvPicPr>
          <p:cNvPr id="7" name="Picture 2"/>
          <p:cNvPicPr>
            <a:picLocks noChangeAspect="1" noChangeArrowheads="1"/>
          </p:cNvPicPr>
          <p:nvPr userDrawn="1"/>
        </p:nvPicPr>
        <p:blipFill>
          <a:blip r:embed="rId3"/>
          <a:srcRect/>
          <a:stretch>
            <a:fillRect/>
          </a:stretch>
        </p:blipFill>
        <p:spPr bwMode="auto">
          <a:xfrm>
            <a:off x="225436" y="1281112"/>
            <a:ext cx="3944739" cy="3910496"/>
          </a:xfrm>
          <a:prstGeom prst="rect">
            <a:avLst/>
          </a:prstGeom>
          <a:noFill/>
          <a:ln w="9525">
            <a:noFill/>
            <a:miter lim="800000"/>
            <a:headEnd/>
            <a:tailEnd/>
          </a:ln>
          <a:effectLst/>
        </p:spPr>
      </p:pic>
      <p:pic>
        <p:nvPicPr>
          <p:cNvPr id="10" name="Picture 9" descr="GLOBE_logoOfficial-_Blue.png"/>
          <p:cNvPicPr>
            <a:picLocks noChangeAspect="1"/>
          </p:cNvPicPr>
          <p:nvPr userDrawn="1"/>
        </p:nvPicPr>
        <p:blipFill>
          <a:blip r:embed="rId4"/>
          <a:stretch>
            <a:fillRect/>
          </a:stretch>
        </p:blipFill>
        <p:spPr>
          <a:xfrm>
            <a:off x="3208362" y="152118"/>
            <a:ext cx="2732047" cy="457200"/>
          </a:xfrm>
          <a:prstGeom prst="rect">
            <a:avLst/>
          </a:prstGeom>
        </p:spPr>
      </p:pic>
      <p:sp>
        <p:nvSpPr>
          <p:cNvPr id="8" name="Rectangle 7"/>
          <p:cNvSpPr/>
          <p:nvPr userDrawn="1"/>
        </p:nvSpPr>
        <p:spPr>
          <a:xfrm>
            <a:off x="7326907" y="245022"/>
            <a:ext cx="1474193" cy="307777"/>
          </a:xfrm>
          <a:prstGeom prst="rect">
            <a:avLst/>
          </a:prstGeom>
        </p:spPr>
        <p:txBody>
          <a:bodyPr wrap="square">
            <a:spAutoFit/>
          </a:bodyPr>
          <a:lstStyle/>
          <a:p>
            <a:r>
              <a:rPr lang="en-US" sz="1400" i="1" baseline="0" dirty="0" smtClean="0">
                <a:solidFill>
                  <a:schemeClr val="tx1"/>
                </a:solidFill>
                <a:latin typeface="+mn-lt"/>
              </a:rPr>
              <a:t>     #GLOBE21</a:t>
            </a:r>
            <a:endParaRPr lang="en-US" sz="1400" baseline="0" dirty="0">
              <a:solidFill>
                <a:schemeClr val="tx1"/>
              </a:solidFill>
              <a:latin typeface="Calibri"/>
            </a:endParaRPr>
          </a:p>
        </p:txBody>
      </p:sp>
      <p:pic>
        <p:nvPicPr>
          <p:cNvPr id="9" name="Picture 8"/>
          <p:cNvPicPr/>
          <p:nvPr userDrawn="1"/>
        </p:nvPicPr>
        <p:blipFill>
          <a:blip r:embed="rId5">
            <a:extLst>
              <a:ext uri="{28A0092B-C50C-407E-A947-70E740481C1C}">
                <a14:useLocalDpi xmlns:a14="http://schemas.microsoft.com/office/drawing/2010/main" val="0"/>
              </a:ext>
            </a:extLst>
          </a:blip>
          <a:stretch>
            <a:fillRect/>
          </a:stretch>
        </p:blipFill>
        <p:spPr>
          <a:xfrm>
            <a:off x="1846267" y="5854715"/>
            <a:ext cx="6238485" cy="822295"/>
          </a:xfrm>
          <a:prstGeom prst="rect">
            <a:avLst/>
          </a:prstGeom>
        </p:spPr>
      </p:pic>
    </p:spTree>
    <p:extLst>
      <p:ext uri="{BB962C8B-B14F-4D97-AF65-F5344CB8AC3E}">
        <p14:creationId xmlns:p14="http://schemas.microsoft.com/office/powerpoint/2010/main" val="3206792353"/>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BC92A-AEC4-A047-817E-4CDE1175D34C}" type="datetimeFigureOut">
              <a:rPr lang="en-US" smtClean="0"/>
              <a:t>7/31/2017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57589-C8AD-BF4F-A5B7-149BBE4AE8AF}" type="slidenum">
              <a:rPr lang="en-US" smtClean="0"/>
              <a:t>‹#›</a:t>
            </a:fld>
            <a:endParaRPr lang="en-US"/>
          </a:p>
        </p:txBody>
      </p:sp>
      <p:pic>
        <p:nvPicPr>
          <p:cNvPr id="7" name="Picture 6" descr="GLOBE_logoOfficial-_Blue.png"/>
          <p:cNvPicPr>
            <a:picLocks noChangeAspect="1"/>
          </p:cNvPicPr>
          <p:nvPr userDrawn="1"/>
        </p:nvPicPr>
        <p:blipFill>
          <a:blip r:embed="rId11"/>
          <a:stretch>
            <a:fillRect/>
          </a:stretch>
        </p:blipFill>
        <p:spPr>
          <a:xfrm>
            <a:off x="3208362" y="152118"/>
            <a:ext cx="2732047" cy="457200"/>
          </a:xfrm>
          <a:prstGeom prst="rect">
            <a:avLst/>
          </a:prstGeom>
        </p:spPr>
      </p:pic>
      <p:sp>
        <p:nvSpPr>
          <p:cNvPr id="9" name="Rectangle 8"/>
          <p:cNvSpPr/>
          <p:nvPr userDrawn="1"/>
        </p:nvSpPr>
        <p:spPr>
          <a:xfrm>
            <a:off x="7326907" y="245022"/>
            <a:ext cx="1474193" cy="307777"/>
          </a:xfrm>
          <a:prstGeom prst="rect">
            <a:avLst/>
          </a:prstGeom>
        </p:spPr>
        <p:txBody>
          <a:bodyPr wrap="square">
            <a:spAutoFit/>
          </a:bodyPr>
          <a:lstStyle/>
          <a:p>
            <a:r>
              <a:rPr lang="en-US" sz="1400" i="1" baseline="0" smtClean="0">
                <a:solidFill>
                  <a:schemeClr val="tx1"/>
                </a:solidFill>
                <a:latin typeface="+mn-lt"/>
              </a:rPr>
              <a:t>     #GLOBE21</a:t>
            </a:r>
            <a:endParaRPr lang="en-US" sz="1400" baseline="0" dirty="0">
              <a:solidFill>
                <a:schemeClr val="tx1"/>
              </a:solidFill>
              <a:latin typeface="Calibri"/>
            </a:endParaRPr>
          </a:p>
        </p:txBody>
      </p:sp>
      <p:pic>
        <p:nvPicPr>
          <p:cNvPr id="10" name="Picture 9"/>
          <p:cNvPicPr/>
          <p:nvPr userDrawn="1"/>
        </p:nvPicPr>
        <p:blipFill>
          <a:blip r:embed="rId12">
            <a:extLst>
              <a:ext uri="{28A0092B-C50C-407E-A947-70E740481C1C}">
                <a14:useLocalDpi xmlns:a14="http://schemas.microsoft.com/office/drawing/2010/main" val="0"/>
              </a:ext>
            </a:extLst>
          </a:blip>
          <a:stretch>
            <a:fillRect/>
          </a:stretch>
        </p:blipFill>
        <p:spPr>
          <a:xfrm>
            <a:off x="1655767" y="5854715"/>
            <a:ext cx="6238485" cy="822295"/>
          </a:xfrm>
          <a:prstGeom prst="rect">
            <a:avLst/>
          </a:prstGeom>
        </p:spPr>
      </p:pic>
    </p:spTree>
    <p:extLst>
      <p:ext uri="{BB962C8B-B14F-4D97-AF65-F5344CB8AC3E}">
        <p14:creationId xmlns:p14="http://schemas.microsoft.com/office/powerpoint/2010/main" val="3301665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547" y="794919"/>
            <a:ext cx="7772400" cy="1470025"/>
          </a:xfrm>
        </p:spPr>
        <p:txBody>
          <a:bodyPr/>
          <a:lstStyle/>
          <a:p>
            <a:r>
              <a:rPr lang="en-US" dirty="0" smtClean="0"/>
              <a:t>Education Working Group</a:t>
            </a:r>
            <a:endParaRPr lang="en-US" dirty="0"/>
          </a:p>
        </p:txBody>
      </p:sp>
      <p:sp>
        <p:nvSpPr>
          <p:cNvPr id="3" name="Subtitle 2"/>
          <p:cNvSpPr>
            <a:spLocks noGrp="1"/>
          </p:cNvSpPr>
          <p:nvPr>
            <p:ph type="subTitle" idx="1"/>
          </p:nvPr>
        </p:nvSpPr>
        <p:spPr>
          <a:xfrm>
            <a:off x="1179094" y="1388644"/>
            <a:ext cx="6400800" cy="1752600"/>
          </a:xfrm>
        </p:spPr>
        <p:txBody>
          <a:bodyPr/>
          <a:lstStyle/>
          <a:p>
            <a:r>
              <a:rPr lang="en-US" dirty="0" smtClean="0"/>
              <a:t>Report Out</a:t>
            </a:r>
            <a:endParaRPr lang="en-US" dirty="0"/>
          </a:p>
        </p:txBody>
      </p:sp>
      <p:pic>
        <p:nvPicPr>
          <p:cNvPr id="4" name="Picture 3"/>
          <p:cNvPicPr>
            <a:picLocks noChangeAspect="1"/>
          </p:cNvPicPr>
          <p:nvPr/>
        </p:nvPicPr>
        <p:blipFill>
          <a:blip r:embed="rId2"/>
          <a:stretch>
            <a:fillRect/>
          </a:stretch>
        </p:blipFill>
        <p:spPr>
          <a:xfrm>
            <a:off x="1036032" y="2096501"/>
            <a:ext cx="6879429" cy="3750845"/>
          </a:xfrm>
          <a:prstGeom prst="rect">
            <a:avLst/>
          </a:prstGeom>
        </p:spPr>
      </p:pic>
    </p:spTree>
    <p:extLst>
      <p:ext uri="{BB962C8B-B14F-4D97-AF65-F5344CB8AC3E}">
        <p14:creationId xmlns:p14="http://schemas.microsoft.com/office/powerpoint/2010/main" val="1095346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Action</a:t>
            </a:r>
            <a:endParaRPr lang="en-US" dirty="0"/>
          </a:p>
        </p:txBody>
      </p:sp>
      <p:sp>
        <p:nvSpPr>
          <p:cNvPr id="3" name="Content Placeholder 2"/>
          <p:cNvSpPr>
            <a:spLocks noGrp="1"/>
          </p:cNvSpPr>
          <p:nvPr>
            <p:ph idx="1"/>
          </p:nvPr>
        </p:nvSpPr>
        <p:spPr/>
        <p:txBody>
          <a:bodyPr/>
          <a:lstStyle/>
          <a:p>
            <a:r>
              <a:rPr lang="en-US" dirty="0" smtClean="0"/>
              <a:t>At the Poster Session, Think </a:t>
            </a:r>
            <a:r>
              <a:rPr lang="en-US" dirty="0" smtClean="0"/>
              <a:t>about…</a:t>
            </a:r>
          </a:p>
          <a:p>
            <a:pPr lvl="1"/>
            <a:r>
              <a:rPr lang="en-US" dirty="0" smtClean="0"/>
              <a:t>Is there a school you want to connect with?</a:t>
            </a:r>
          </a:p>
          <a:p>
            <a:pPr lvl="1"/>
            <a:r>
              <a:rPr lang="en-US" dirty="0" smtClean="0"/>
              <a:t>Is there a protocol you wanted to learn more about?</a:t>
            </a:r>
          </a:p>
          <a:p>
            <a:pPr lvl="1"/>
            <a:r>
              <a:rPr lang="en-US" dirty="0" smtClean="0"/>
              <a:t>What part of the world is similar to your environment?  </a:t>
            </a:r>
          </a:p>
          <a:p>
            <a:pPr lvl="1"/>
            <a:r>
              <a:rPr lang="en-US" dirty="0" smtClean="0"/>
              <a:t>Which is different?</a:t>
            </a:r>
          </a:p>
          <a:p>
            <a:pPr lvl="1"/>
            <a:endParaRPr lang="en-US" dirty="0"/>
          </a:p>
        </p:txBody>
      </p:sp>
    </p:spTree>
    <p:extLst>
      <p:ext uri="{BB962C8B-B14F-4D97-AF65-F5344CB8AC3E}">
        <p14:creationId xmlns:p14="http://schemas.microsoft.com/office/powerpoint/2010/main" val="369636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GLOBE Working Group Members</a:t>
            </a:r>
            <a:endParaRPr lang="en-US" dirty="0"/>
          </a:p>
        </p:txBody>
      </p:sp>
      <p:sp>
        <p:nvSpPr>
          <p:cNvPr id="3" name="Content Placeholder 2"/>
          <p:cNvSpPr>
            <a:spLocks noGrp="1"/>
          </p:cNvSpPr>
          <p:nvPr>
            <p:ph idx="1"/>
          </p:nvPr>
        </p:nvSpPr>
        <p:spPr>
          <a:xfrm>
            <a:off x="457200" y="1426465"/>
            <a:ext cx="8513064" cy="4398265"/>
          </a:xfrm>
        </p:spPr>
        <p:txBody>
          <a:bodyPr/>
          <a:lstStyle/>
          <a:p>
            <a:r>
              <a:rPr lang="en-US" dirty="0" smtClean="0"/>
              <a:t>Jessica </a:t>
            </a:r>
            <a:r>
              <a:rPr lang="en-US" dirty="0" err="1" smtClean="0"/>
              <a:t>Taylor,</a:t>
            </a:r>
            <a:r>
              <a:rPr lang="en-US" dirty="0" smtClean="0"/>
              <a:t> </a:t>
            </a:r>
            <a:r>
              <a:rPr lang="en-US" sz="2800" dirty="0" smtClean="0"/>
              <a:t>Chair, United States</a:t>
            </a:r>
          </a:p>
          <a:p>
            <a:r>
              <a:rPr lang="en-US" dirty="0" smtClean="0"/>
              <a:t>Henry Saunders, </a:t>
            </a:r>
            <a:r>
              <a:rPr lang="en-US" sz="2800" dirty="0" smtClean="0"/>
              <a:t>Vice Chair, </a:t>
            </a:r>
            <a:r>
              <a:rPr lang="en-US" sz="2800" dirty="0"/>
              <a:t>Trinidad and Tobago</a:t>
            </a:r>
            <a:endParaRPr lang="en-US" sz="2800" dirty="0" smtClean="0"/>
          </a:p>
          <a:p>
            <a:r>
              <a:rPr lang="en-US" dirty="0" smtClean="0"/>
              <a:t>Audra Edwards, </a:t>
            </a:r>
            <a:r>
              <a:rPr lang="en-US" sz="2800" dirty="0" smtClean="0"/>
              <a:t>Secretary, United States</a:t>
            </a:r>
          </a:p>
          <a:p>
            <a:r>
              <a:rPr lang="en-US" dirty="0"/>
              <a:t>Yaqoub Yousuf Ali </a:t>
            </a:r>
            <a:r>
              <a:rPr lang="en-US" dirty="0" smtClean="0"/>
              <a:t>AL-Balushi, </a:t>
            </a:r>
            <a:r>
              <a:rPr lang="en-US" sz="2800" dirty="0" smtClean="0"/>
              <a:t>Oman</a:t>
            </a:r>
          </a:p>
          <a:p>
            <a:r>
              <a:rPr lang="en-US" dirty="0"/>
              <a:t>Marta </a:t>
            </a:r>
            <a:r>
              <a:rPr lang="en-US" dirty="0" smtClean="0"/>
              <a:t>Kingsland, </a:t>
            </a:r>
            <a:r>
              <a:rPr lang="en-US" sz="2800" dirty="0" smtClean="0"/>
              <a:t>Argentina</a:t>
            </a:r>
          </a:p>
          <a:p>
            <a:r>
              <a:rPr lang="en-US" dirty="0"/>
              <a:t>Francis Wasswa N. </a:t>
            </a:r>
            <a:r>
              <a:rPr lang="en-US" dirty="0" smtClean="0"/>
              <a:t>Nsubuga, </a:t>
            </a:r>
            <a:r>
              <a:rPr lang="en-US" sz="2800" dirty="0" smtClean="0"/>
              <a:t>Uganda</a:t>
            </a:r>
          </a:p>
          <a:p>
            <a:r>
              <a:rPr lang="en-US" dirty="0" err="1" smtClean="0"/>
              <a:t>Binoda</a:t>
            </a:r>
            <a:r>
              <a:rPr lang="en-US" dirty="0"/>
              <a:t> </a:t>
            </a:r>
            <a:r>
              <a:rPr lang="en-US" dirty="0" smtClean="0"/>
              <a:t>Sabata, </a:t>
            </a:r>
            <a:r>
              <a:rPr lang="en-US" sz="2800" dirty="0" smtClean="0"/>
              <a:t>India</a:t>
            </a:r>
          </a:p>
          <a:p>
            <a:r>
              <a:rPr lang="en-US" dirty="0" smtClean="0"/>
              <a:t>John Ristvey, </a:t>
            </a:r>
            <a:r>
              <a:rPr lang="en-US" sz="2800" dirty="0" smtClean="0"/>
              <a:t>GIO </a:t>
            </a:r>
            <a:r>
              <a:rPr lang="en-US" sz="2800" dirty="0" err="1" smtClean="0"/>
              <a:t>Liason</a:t>
            </a:r>
            <a:endParaRPr lang="en-US" sz="2800" dirty="0" smtClean="0"/>
          </a:p>
          <a:p>
            <a:endParaRPr lang="en-US" dirty="0"/>
          </a:p>
        </p:txBody>
      </p:sp>
    </p:spTree>
    <p:extLst>
      <p:ext uri="{BB962C8B-B14F-4D97-AF65-F5344CB8AC3E}">
        <p14:creationId xmlns:p14="http://schemas.microsoft.com/office/powerpoint/2010/main" val="10105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Focus</a:t>
            </a:r>
            <a:endParaRPr lang="en-US" dirty="0"/>
          </a:p>
        </p:txBody>
      </p:sp>
      <p:sp>
        <p:nvSpPr>
          <p:cNvPr id="3" name="Content Placeholder 2"/>
          <p:cNvSpPr>
            <a:spLocks noGrp="1"/>
          </p:cNvSpPr>
          <p:nvPr>
            <p:ph idx="1"/>
          </p:nvPr>
        </p:nvSpPr>
        <p:spPr/>
        <p:txBody>
          <a:bodyPr/>
          <a:lstStyle/>
          <a:p>
            <a:r>
              <a:rPr lang="en-US" dirty="0" smtClean="0"/>
              <a:t>Student “</a:t>
            </a:r>
            <a:r>
              <a:rPr lang="en-US" dirty="0"/>
              <a:t>F</a:t>
            </a:r>
            <a:r>
              <a:rPr lang="en-US" dirty="0" smtClean="0"/>
              <a:t>ield Guide” videos </a:t>
            </a:r>
          </a:p>
          <a:p>
            <a:r>
              <a:rPr lang="en-US" dirty="0" smtClean="0"/>
              <a:t>Translated Resources</a:t>
            </a:r>
          </a:p>
          <a:p>
            <a:r>
              <a:rPr lang="en-US" dirty="0" smtClean="0"/>
              <a:t>GLOBE in Higher Education</a:t>
            </a:r>
          </a:p>
          <a:p>
            <a:r>
              <a:rPr lang="en-US" dirty="0" smtClean="0"/>
              <a:t>School Collaborations</a:t>
            </a:r>
          </a:p>
          <a:p>
            <a:pPr lvl="1"/>
            <a:r>
              <a:rPr lang="en-US" dirty="0" smtClean="0"/>
              <a:t>Examples</a:t>
            </a:r>
          </a:p>
          <a:p>
            <a:pPr lvl="1"/>
            <a:r>
              <a:rPr lang="en-US" dirty="0" smtClean="0"/>
              <a:t>Best Practices</a:t>
            </a:r>
          </a:p>
          <a:p>
            <a:endParaRPr lang="en-US" dirty="0" smtClean="0"/>
          </a:p>
          <a:p>
            <a:endParaRPr lang="en-US" dirty="0" smtClean="0"/>
          </a:p>
          <a:p>
            <a:endParaRPr lang="en-US" dirty="0"/>
          </a:p>
        </p:txBody>
      </p:sp>
    </p:spTree>
    <p:extLst>
      <p:ext uri="{BB962C8B-B14F-4D97-AF65-F5344CB8AC3E}">
        <p14:creationId xmlns:p14="http://schemas.microsoft.com/office/powerpoint/2010/main" val="34888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Collaborations</a:t>
            </a:r>
            <a:endParaRPr lang="en-US" dirty="0"/>
          </a:p>
        </p:txBody>
      </p:sp>
      <p:pic>
        <p:nvPicPr>
          <p:cNvPr id="4" name="Picture 3"/>
          <p:cNvPicPr>
            <a:picLocks noChangeAspect="1"/>
          </p:cNvPicPr>
          <p:nvPr/>
        </p:nvPicPr>
        <p:blipFill>
          <a:blip r:embed="rId3"/>
          <a:stretch>
            <a:fillRect/>
          </a:stretch>
        </p:blipFill>
        <p:spPr>
          <a:xfrm>
            <a:off x="326898" y="1691640"/>
            <a:ext cx="8632032" cy="3447288"/>
          </a:xfrm>
          <a:prstGeom prst="rect">
            <a:avLst/>
          </a:prstGeom>
        </p:spPr>
      </p:pic>
    </p:spTree>
    <p:extLst>
      <p:ext uri="{BB962C8B-B14F-4D97-AF65-F5344CB8AC3E}">
        <p14:creationId xmlns:p14="http://schemas.microsoft.com/office/powerpoint/2010/main" val="249237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Collaboration</a:t>
            </a:r>
            <a:endParaRPr lang="en-US" dirty="0"/>
          </a:p>
        </p:txBody>
      </p:sp>
    </p:spTree>
    <p:extLst>
      <p:ext uri="{BB962C8B-B14F-4D97-AF65-F5344CB8AC3E}">
        <p14:creationId xmlns:p14="http://schemas.microsoft.com/office/powerpoint/2010/main" val="158152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Meet Others</a:t>
            </a:r>
            <a:endParaRPr lang="en-US" dirty="0"/>
          </a:p>
        </p:txBody>
      </p:sp>
      <p:pic>
        <p:nvPicPr>
          <p:cNvPr id="1026" name="Picture 2" descr="Graphic showing people collabor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421" y="1584401"/>
            <a:ext cx="3041157" cy="44113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82856" y="4075227"/>
            <a:ext cx="2768054" cy="1920555"/>
          </a:xfrm>
          <a:prstGeom prst="rect">
            <a:avLst/>
          </a:prstGeom>
          <a:ln w="38100">
            <a:solidFill>
              <a:srgbClr val="FF3399"/>
            </a:solidFill>
          </a:ln>
        </p:spPr>
      </p:pic>
      <p:pic>
        <p:nvPicPr>
          <p:cNvPr id="5" name="Picture 4"/>
          <p:cNvPicPr>
            <a:picLocks noChangeAspect="1"/>
          </p:cNvPicPr>
          <p:nvPr/>
        </p:nvPicPr>
        <p:blipFill>
          <a:blip r:embed="rId5"/>
          <a:stretch>
            <a:fillRect/>
          </a:stretch>
        </p:blipFill>
        <p:spPr>
          <a:xfrm>
            <a:off x="5881238" y="1615097"/>
            <a:ext cx="2898636" cy="1895647"/>
          </a:xfrm>
          <a:prstGeom prst="rect">
            <a:avLst/>
          </a:prstGeom>
          <a:ln w="38100">
            <a:solidFill>
              <a:srgbClr val="009900"/>
            </a:solidFill>
          </a:ln>
        </p:spPr>
      </p:pic>
      <p:pic>
        <p:nvPicPr>
          <p:cNvPr id="6" name="Picture 5"/>
          <p:cNvPicPr>
            <a:picLocks noChangeAspect="1"/>
          </p:cNvPicPr>
          <p:nvPr/>
        </p:nvPicPr>
        <p:blipFill>
          <a:blip r:embed="rId6"/>
          <a:stretch>
            <a:fillRect/>
          </a:stretch>
        </p:blipFill>
        <p:spPr>
          <a:xfrm>
            <a:off x="6069433" y="3977550"/>
            <a:ext cx="2710441" cy="1975180"/>
          </a:xfrm>
          <a:prstGeom prst="rect">
            <a:avLst/>
          </a:prstGeom>
          <a:ln w="38100">
            <a:solidFill>
              <a:srgbClr val="FF0000"/>
            </a:solidFill>
          </a:ln>
        </p:spPr>
      </p:pic>
      <p:pic>
        <p:nvPicPr>
          <p:cNvPr id="7" name="Picture 6"/>
          <p:cNvPicPr>
            <a:picLocks noChangeAspect="1"/>
          </p:cNvPicPr>
          <p:nvPr/>
        </p:nvPicPr>
        <p:blipFill>
          <a:blip r:embed="rId7"/>
          <a:stretch>
            <a:fillRect/>
          </a:stretch>
        </p:blipFill>
        <p:spPr>
          <a:xfrm>
            <a:off x="282856" y="1584401"/>
            <a:ext cx="3130616" cy="1957041"/>
          </a:xfrm>
          <a:prstGeom prst="rect">
            <a:avLst/>
          </a:prstGeom>
          <a:ln w="38100">
            <a:solidFill>
              <a:srgbClr val="0066FF"/>
            </a:solidFill>
          </a:ln>
        </p:spPr>
      </p:pic>
    </p:spTree>
    <p:extLst>
      <p:ext uri="{BB962C8B-B14F-4D97-AF65-F5344CB8AC3E}">
        <p14:creationId xmlns:p14="http://schemas.microsoft.com/office/powerpoint/2010/main" val="352342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What’s Your GLOBE Connection</a:t>
            </a:r>
            <a:endParaRPr lang="en-US" dirty="0"/>
          </a:p>
        </p:txBody>
      </p:sp>
      <p:pic>
        <p:nvPicPr>
          <p:cNvPr id="4" name="Picture 3"/>
          <p:cNvPicPr>
            <a:picLocks noChangeAspect="1"/>
          </p:cNvPicPr>
          <p:nvPr/>
        </p:nvPicPr>
        <p:blipFill>
          <a:blip r:embed="rId3"/>
          <a:stretch>
            <a:fillRect/>
          </a:stretch>
        </p:blipFill>
        <p:spPr>
          <a:xfrm>
            <a:off x="1622437" y="1392548"/>
            <a:ext cx="5899126" cy="4539020"/>
          </a:xfrm>
          <a:prstGeom prst="rect">
            <a:avLst/>
          </a:prstGeom>
        </p:spPr>
      </p:pic>
    </p:spTree>
    <p:extLst>
      <p:ext uri="{BB962C8B-B14F-4D97-AF65-F5344CB8AC3E}">
        <p14:creationId xmlns:p14="http://schemas.microsoft.com/office/powerpoint/2010/main" val="135413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683"/>
            <a:ext cx="8229600" cy="986896"/>
          </a:xfrm>
        </p:spPr>
        <p:txBody>
          <a:bodyPr/>
          <a:lstStyle/>
          <a:p>
            <a:r>
              <a:rPr lang="en-US" dirty="0" smtClean="0"/>
              <a:t>3. Use Tools You Know</a:t>
            </a:r>
            <a:endParaRPr lang="en-US" dirty="0"/>
          </a:p>
        </p:txBody>
      </p:sp>
      <p:pic>
        <p:nvPicPr>
          <p:cNvPr id="5" name="Picture 4"/>
          <p:cNvPicPr>
            <a:picLocks noChangeAspect="1"/>
          </p:cNvPicPr>
          <p:nvPr/>
        </p:nvPicPr>
        <p:blipFill>
          <a:blip r:embed="rId3"/>
          <a:stretch>
            <a:fillRect/>
          </a:stretch>
        </p:blipFill>
        <p:spPr>
          <a:xfrm>
            <a:off x="579019" y="2684545"/>
            <a:ext cx="1466349" cy="1466349"/>
          </a:xfrm>
          <a:prstGeom prst="rect">
            <a:avLst/>
          </a:prstGeom>
        </p:spPr>
      </p:pic>
      <p:pic>
        <p:nvPicPr>
          <p:cNvPr id="2052" name="Picture 4" descr="Image result for facebook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700" y="2884318"/>
            <a:ext cx="428625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948236" y="2788064"/>
            <a:ext cx="1269331" cy="1269331"/>
          </a:xfrm>
          <a:prstGeom prst="rect">
            <a:avLst/>
          </a:prstGeom>
        </p:spPr>
      </p:pic>
    </p:spTree>
    <p:extLst>
      <p:ext uri="{BB962C8B-B14F-4D97-AF65-F5344CB8AC3E}">
        <p14:creationId xmlns:p14="http://schemas.microsoft.com/office/powerpoint/2010/main" val="184064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Start Small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3828" y="1600200"/>
            <a:ext cx="6796343" cy="4370388"/>
          </a:xfrm>
        </p:spPr>
      </p:pic>
    </p:spTree>
    <p:extLst>
      <p:ext uri="{BB962C8B-B14F-4D97-AF65-F5344CB8AC3E}">
        <p14:creationId xmlns:p14="http://schemas.microsoft.com/office/powerpoint/2010/main" val="4060480604"/>
      </p:ext>
    </p:extLst>
  </p:cSld>
  <p:clrMapOvr>
    <a:masterClrMapping/>
  </p:clrMapOvr>
</p:sld>
</file>

<file path=ppt/theme/theme1.xml><?xml version="1.0" encoding="utf-8"?>
<a:theme xmlns:a="http://schemas.openxmlformats.org/drawingml/2006/main" name="Map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704</Words>
  <Application>Microsoft Office PowerPoint</Application>
  <PresentationFormat>On-screen Show (4:3)</PresentationFormat>
  <Paragraphs>105</Paragraphs>
  <Slides>10</Slides>
  <Notes>8</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Calibri</vt:lpstr>
      <vt:lpstr>Map background</vt:lpstr>
      <vt:lpstr>2_Custom Design</vt:lpstr>
      <vt:lpstr>1_Custom Design</vt:lpstr>
      <vt:lpstr>Custom Design</vt:lpstr>
      <vt:lpstr>Education Working Group</vt:lpstr>
      <vt:lpstr>GLOBE Working Group Members</vt:lpstr>
      <vt:lpstr>Areas of Focus</vt:lpstr>
      <vt:lpstr>School Collaborations</vt:lpstr>
      <vt:lpstr>School Collaboration</vt:lpstr>
      <vt:lpstr>1. Meet Others</vt:lpstr>
      <vt:lpstr>2. What’s Your GLOBE Connection</vt:lpstr>
      <vt:lpstr>3. Use Tools You Know</vt:lpstr>
      <vt:lpstr>4. Start Small</vt:lpstr>
      <vt:lpstr>You’re Action</vt:lpstr>
    </vt:vector>
  </TitlesOfParts>
  <Company>UCAR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Susanne Demaree</dc:creator>
  <cp:lastModifiedBy>TAYLOR, JESSICA E. (LARC-E304)</cp:lastModifiedBy>
  <cp:revision>35</cp:revision>
  <cp:lastPrinted>2015-11-10T16:21:58Z</cp:lastPrinted>
  <dcterms:created xsi:type="dcterms:W3CDTF">2015-11-10T16:16:01Z</dcterms:created>
  <dcterms:modified xsi:type="dcterms:W3CDTF">2017-07-31T15:28:24Z</dcterms:modified>
</cp:coreProperties>
</file>