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3670" r:id="rId3"/>
    <p:sldMasterId id="2147483660" r:id="rId4"/>
  </p:sldMasterIdLst>
  <p:notesMasterIdLst>
    <p:notesMasterId r:id="rId39"/>
  </p:notesMasterIdLst>
  <p:sldIdLst>
    <p:sldId id="289" r:id="rId5"/>
    <p:sldId id="288" r:id="rId6"/>
    <p:sldId id="284" r:id="rId7"/>
    <p:sldId id="269" r:id="rId8"/>
    <p:sldId id="270" r:id="rId9"/>
    <p:sldId id="271" r:id="rId10"/>
    <p:sldId id="272" r:id="rId11"/>
    <p:sldId id="273" r:id="rId12"/>
    <p:sldId id="263" r:id="rId13"/>
    <p:sldId id="264" r:id="rId14"/>
    <p:sldId id="265" r:id="rId15"/>
    <p:sldId id="266" r:id="rId16"/>
    <p:sldId id="267" r:id="rId17"/>
    <p:sldId id="268" r:id="rId18"/>
    <p:sldId id="256" r:id="rId19"/>
    <p:sldId id="258" r:id="rId20"/>
    <p:sldId id="259" r:id="rId21"/>
    <p:sldId id="260" r:id="rId22"/>
    <p:sldId id="261" r:id="rId23"/>
    <p:sldId id="262" r:id="rId24"/>
    <p:sldId id="274" r:id="rId25"/>
    <p:sldId id="275" r:id="rId26"/>
    <p:sldId id="276" r:id="rId27"/>
    <p:sldId id="277" r:id="rId28"/>
    <p:sldId id="278" r:id="rId29"/>
    <p:sldId id="279" r:id="rId30"/>
    <p:sldId id="280" r:id="rId31"/>
    <p:sldId id="281" r:id="rId32"/>
    <p:sldId id="282" r:id="rId33"/>
    <p:sldId id="290" r:id="rId34"/>
    <p:sldId id="285" r:id="rId35"/>
    <p:sldId id="286" r:id="rId36"/>
    <p:sldId id="287" r:id="rId37"/>
    <p:sldId id="28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FF"/>
    <a:srgbClr val="996633"/>
    <a:srgbClr val="AB00EF"/>
    <a:srgbClr val="FDFB0A"/>
    <a:srgbClr val="F8FA0C"/>
    <a:srgbClr val="EE00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93164" autoAdjust="0"/>
  </p:normalViewPr>
  <p:slideViewPr>
    <p:cSldViewPr snapToGrid="0" snapToObjects="1" showGuides="1">
      <p:cViewPr>
        <p:scale>
          <a:sx n="100" d="100"/>
          <a:sy n="100" d="100"/>
        </p:scale>
        <p:origin x="178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60FD0-2BF0-AD4C-981B-856DE9BD0FDD}" type="datetimeFigureOut">
              <a:rPr lang="en-US" smtClean="0"/>
              <a:t>9/18/17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7D9C1-61E8-204E-849D-333CF7F99036}" type="slidenum">
              <a:rPr lang="en-US" smtClean="0"/>
              <a:t>‹#›</a:t>
            </a:fld>
            <a:endParaRPr lang="en-US"/>
          </a:p>
        </p:txBody>
      </p:sp>
    </p:spTree>
    <p:extLst>
      <p:ext uri="{BB962C8B-B14F-4D97-AF65-F5344CB8AC3E}">
        <p14:creationId xmlns:p14="http://schemas.microsoft.com/office/powerpoint/2010/main" val="769978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ncsu.edu/ncsu/design/cud/"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VIF International Education:</a:t>
            </a:r>
            <a:r>
              <a:rPr lang="en-US" baseline="0" dirty="0" smtClean="0"/>
              <a:t> Connect All Schools</a:t>
            </a:r>
          </a:p>
          <a:p>
            <a:r>
              <a:rPr lang="en-US" baseline="0" dirty="0" smtClean="0"/>
              <a:t> - </a:t>
            </a:r>
            <a:r>
              <a:rPr lang="en-US" dirty="0" smtClean="0"/>
              <a:t>You d</a:t>
            </a:r>
            <a:r>
              <a:rPr lang="en-US" baseline="0" dirty="0" smtClean="0"/>
              <a:t>o not and should not do this work yourself. Recruit the right partners.</a:t>
            </a:r>
            <a:endParaRPr lang="en-US" dirty="0"/>
          </a:p>
        </p:txBody>
      </p:sp>
      <p:sp>
        <p:nvSpPr>
          <p:cNvPr id="4" name="Slide Number Placeholder 3"/>
          <p:cNvSpPr>
            <a:spLocks noGrp="1"/>
          </p:cNvSpPr>
          <p:nvPr>
            <p:ph type="sldNum" sz="quarter" idx="10"/>
          </p:nvPr>
        </p:nvSpPr>
        <p:spPr/>
        <p:txBody>
          <a:bodyPr/>
          <a:lstStyle/>
          <a:p>
            <a:fld id="{0272E800-7B4A-6340-A448-EE408EBFFEE8}" type="slidenum">
              <a:rPr lang="en-US" smtClean="0"/>
              <a:t>2</a:t>
            </a:fld>
            <a:endParaRPr lang="en-US"/>
          </a:p>
        </p:txBody>
      </p:sp>
    </p:spTree>
    <p:extLst>
      <p:ext uri="{BB962C8B-B14F-4D97-AF65-F5344CB8AC3E}">
        <p14:creationId xmlns:p14="http://schemas.microsoft.com/office/powerpoint/2010/main" val="147706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2E800-7B4A-6340-A448-EE408EBFFEE8}" type="slidenum">
              <a:rPr lang="en-US" smtClean="0"/>
              <a:t>3</a:t>
            </a:fld>
            <a:endParaRPr lang="en-US"/>
          </a:p>
        </p:txBody>
      </p:sp>
    </p:spTree>
    <p:extLst>
      <p:ext uri="{BB962C8B-B14F-4D97-AF65-F5344CB8AC3E}">
        <p14:creationId xmlns:p14="http://schemas.microsoft.com/office/powerpoint/2010/main" val="166833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design of products and environments to be usable by all people, to the greatest extent possible, without the need for adaptation or specialized design”</a:t>
            </a:r>
          </a:p>
          <a:p>
            <a:r>
              <a:rPr lang="en-US" dirty="0" smtClean="0">
                <a:hlinkClick r:id="rId3"/>
              </a:rPr>
              <a:t>https://www.ncsu.edu/ncsu/design/cud/</a:t>
            </a:r>
            <a:r>
              <a:rPr lang="en-US" dirty="0" smtClean="0"/>
              <a:t> </a:t>
            </a:r>
            <a:endParaRPr lang="en-US" dirty="0"/>
          </a:p>
        </p:txBody>
      </p:sp>
      <p:sp>
        <p:nvSpPr>
          <p:cNvPr id="4" name="Slide Number Placeholder 3"/>
          <p:cNvSpPr>
            <a:spLocks noGrp="1"/>
          </p:cNvSpPr>
          <p:nvPr>
            <p:ph type="sldNum" sz="quarter" idx="10"/>
          </p:nvPr>
        </p:nvSpPr>
        <p:spPr/>
        <p:txBody>
          <a:bodyPr/>
          <a:lstStyle/>
          <a:p>
            <a:fld id="{0272E800-7B4A-6340-A448-EE408EBFFEE8}" type="slidenum">
              <a:rPr lang="en-US" smtClean="0"/>
              <a:t>5</a:t>
            </a:fld>
            <a:endParaRPr lang="en-US"/>
          </a:p>
        </p:txBody>
      </p:sp>
    </p:spTree>
    <p:extLst>
      <p:ext uri="{BB962C8B-B14F-4D97-AF65-F5344CB8AC3E}">
        <p14:creationId xmlns:p14="http://schemas.microsoft.com/office/powerpoint/2010/main" val="110601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For example, after maneuvering through airport security, I stood at my gate and watched, with others, the latest news on TV. The volume was muted, and we were all reading the closed-captioning—an example of technology designed for the deaf and hard of hearing but which benefits everyone without adaption.</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After arriving in Hartford, I used the maps/GPS feature on my phone.  Even though I didn’t know the zip code for my destination, the system was still able to find the location. Before I got on my way, though, the GPS asked whether I wanted the shortest route, the fastest route, or to avoid highways. It also told me which gas stations and restaurants were along the way. With all of these options, I thought, this GPS could meet everyone’s needs, from the business traveler to the hungry sightseer.</a:t>
            </a:r>
          </a:p>
          <a:p>
            <a:endParaRPr lang="en-US" dirty="0"/>
          </a:p>
        </p:txBody>
      </p:sp>
      <p:sp>
        <p:nvSpPr>
          <p:cNvPr id="4" name="Slide Number Placeholder 3"/>
          <p:cNvSpPr>
            <a:spLocks noGrp="1"/>
          </p:cNvSpPr>
          <p:nvPr>
            <p:ph type="sldNum" sz="quarter" idx="10"/>
          </p:nvPr>
        </p:nvSpPr>
        <p:spPr/>
        <p:txBody>
          <a:bodyPr/>
          <a:lstStyle/>
          <a:p>
            <a:fld id="{0272E800-7B4A-6340-A448-EE408EBFFEE8}" type="slidenum">
              <a:rPr lang="en-US" smtClean="0"/>
              <a:t>6</a:t>
            </a:fld>
            <a:endParaRPr lang="en-US"/>
          </a:p>
        </p:txBody>
      </p:sp>
    </p:spTree>
    <p:extLst>
      <p:ext uri="{BB962C8B-B14F-4D97-AF65-F5344CB8AC3E}">
        <p14:creationId xmlns:p14="http://schemas.microsoft.com/office/powerpoint/2010/main" val="616376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mn-lt"/>
                <a:ea typeface="+mn-ea"/>
                <a:cs typeface="+mn-cs"/>
              </a:rPr>
              <a:t>Class Climate:</a:t>
            </a:r>
            <a:r>
              <a:rPr lang="en-US" sz="1200" b="0" i="0" kern="1200" dirty="0" smtClean="0">
                <a:solidFill>
                  <a:schemeClr val="tx1"/>
                </a:solidFill>
                <a:effectLst/>
                <a:latin typeface="+mn-lt"/>
                <a:ea typeface="+mn-ea"/>
                <a:cs typeface="+mn-cs"/>
              </a:rPr>
              <a:t> Adopt practices that reflect high values with respect to both diversity and inclusiveness.</a:t>
            </a:r>
          </a:p>
          <a:p>
            <a:pPr fontAlgn="base"/>
            <a:r>
              <a:rPr lang="en-US" sz="1200" b="1" i="0" kern="1200" dirty="0" smtClean="0">
                <a:solidFill>
                  <a:schemeClr val="tx1"/>
                </a:solidFill>
                <a:effectLst/>
                <a:latin typeface="+mn-lt"/>
                <a:ea typeface="+mn-ea"/>
                <a:cs typeface="+mn-cs"/>
              </a:rPr>
              <a:t>Interaction:</a:t>
            </a:r>
            <a:r>
              <a:rPr lang="en-US" sz="1200" b="0" i="0" kern="1200" dirty="0" smtClean="0">
                <a:solidFill>
                  <a:schemeClr val="tx1"/>
                </a:solidFill>
                <a:effectLst/>
                <a:latin typeface="+mn-lt"/>
                <a:ea typeface="+mn-ea"/>
                <a:cs typeface="+mn-cs"/>
              </a:rPr>
              <a:t> Encourage regular and effective interactions between students and the instructor and ensure that communication methods are accessible to all participants.</a:t>
            </a:r>
          </a:p>
          <a:p>
            <a:pPr fontAlgn="base"/>
            <a:r>
              <a:rPr lang="en-US" sz="1200" b="1" i="0" kern="1200" dirty="0" smtClean="0">
                <a:solidFill>
                  <a:schemeClr val="tx1"/>
                </a:solidFill>
                <a:effectLst/>
                <a:latin typeface="+mn-lt"/>
                <a:ea typeface="+mn-ea"/>
                <a:cs typeface="+mn-cs"/>
              </a:rPr>
              <a:t>Physical Environments:</a:t>
            </a:r>
            <a:r>
              <a:rPr lang="en-US" sz="1200" b="0" i="0" kern="1200" dirty="0" smtClean="0">
                <a:solidFill>
                  <a:schemeClr val="tx1"/>
                </a:solidFill>
                <a:effectLst/>
                <a:latin typeface="+mn-lt"/>
                <a:ea typeface="+mn-ea"/>
                <a:cs typeface="+mn-cs"/>
              </a:rPr>
              <a:t> Ensure that facilities, activities, materials, and equipment are physically accessible to and usable by all students, and that all potential student characteristics are addressed in safety considerations.</a:t>
            </a:r>
          </a:p>
          <a:p>
            <a:pPr fontAlgn="base"/>
            <a:r>
              <a:rPr lang="en-US" sz="1200" b="1" i="0" kern="1200" dirty="0" smtClean="0">
                <a:solidFill>
                  <a:schemeClr val="tx1"/>
                </a:solidFill>
                <a:effectLst/>
                <a:latin typeface="+mn-lt"/>
                <a:ea typeface="+mn-ea"/>
                <a:cs typeface="+mn-cs"/>
              </a:rPr>
              <a:t>Delivery Methods:</a:t>
            </a:r>
            <a:r>
              <a:rPr lang="en-US" sz="1200" b="0" i="0" kern="1200" dirty="0" smtClean="0">
                <a:solidFill>
                  <a:schemeClr val="tx1"/>
                </a:solidFill>
                <a:effectLst/>
                <a:latin typeface="+mn-lt"/>
                <a:ea typeface="+mn-ea"/>
                <a:cs typeface="+mn-cs"/>
              </a:rPr>
              <a:t> Use multiple, accessible instructional methods that are accessible to all learners.</a:t>
            </a:r>
          </a:p>
          <a:p>
            <a:pPr fontAlgn="base"/>
            <a:r>
              <a:rPr lang="en-US" sz="1200" b="1" i="0" kern="1200" dirty="0" smtClean="0">
                <a:solidFill>
                  <a:schemeClr val="tx1"/>
                </a:solidFill>
                <a:effectLst/>
                <a:latin typeface="+mn-lt"/>
                <a:ea typeface="+mn-ea"/>
                <a:cs typeface="+mn-cs"/>
              </a:rPr>
              <a:t>Information Resources and Technology:</a:t>
            </a:r>
            <a:r>
              <a:rPr lang="en-US" sz="1200" b="0" i="0" kern="1200" dirty="0" smtClean="0">
                <a:solidFill>
                  <a:schemeClr val="tx1"/>
                </a:solidFill>
                <a:effectLst/>
                <a:latin typeface="+mn-lt"/>
                <a:ea typeface="+mn-ea"/>
                <a:cs typeface="+mn-cs"/>
              </a:rPr>
              <a:t> Ensure that course materials, notes, and other information resources are engaging, flexible, and accessible for all students.</a:t>
            </a:r>
          </a:p>
          <a:p>
            <a:pPr fontAlgn="base"/>
            <a:r>
              <a:rPr lang="en-US" sz="1200" b="1" i="0" kern="1200" dirty="0" smtClean="0">
                <a:solidFill>
                  <a:schemeClr val="tx1"/>
                </a:solidFill>
                <a:effectLst/>
                <a:latin typeface="+mn-lt"/>
                <a:ea typeface="+mn-ea"/>
                <a:cs typeface="+mn-cs"/>
              </a:rPr>
              <a:t>Feedback:</a:t>
            </a:r>
            <a:r>
              <a:rPr lang="en-US" sz="1200" b="0" i="0" kern="1200" dirty="0" smtClean="0">
                <a:solidFill>
                  <a:schemeClr val="tx1"/>
                </a:solidFill>
                <a:effectLst/>
                <a:latin typeface="+mn-lt"/>
                <a:ea typeface="+mn-ea"/>
                <a:cs typeface="+mn-cs"/>
              </a:rPr>
              <a:t> Provide specific feedback on a regular basis.</a:t>
            </a:r>
          </a:p>
          <a:p>
            <a:pPr fontAlgn="base"/>
            <a:r>
              <a:rPr lang="en-US" sz="1200" b="1" i="0" kern="1200" dirty="0" smtClean="0">
                <a:solidFill>
                  <a:schemeClr val="tx1"/>
                </a:solidFill>
                <a:effectLst/>
                <a:latin typeface="+mn-lt"/>
                <a:ea typeface="+mn-ea"/>
                <a:cs typeface="+mn-cs"/>
              </a:rPr>
              <a:t>Assessment:</a:t>
            </a:r>
            <a:r>
              <a:rPr lang="en-US" sz="1200" b="0" i="0" kern="1200" dirty="0" smtClean="0">
                <a:solidFill>
                  <a:schemeClr val="tx1"/>
                </a:solidFill>
                <a:effectLst/>
                <a:latin typeface="+mn-lt"/>
                <a:ea typeface="+mn-ea"/>
                <a:cs typeface="+mn-cs"/>
              </a:rPr>
              <a:t> Regularly assess student progress using multiple accessible methods and tools, and adjust instruction accordingly.</a:t>
            </a:r>
          </a:p>
          <a:p>
            <a:pPr fontAlgn="base"/>
            <a:r>
              <a:rPr lang="en-US" sz="1200" b="1" i="0" kern="1200" dirty="0" smtClean="0">
                <a:solidFill>
                  <a:schemeClr val="tx1"/>
                </a:solidFill>
                <a:effectLst/>
                <a:latin typeface="+mn-lt"/>
                <a:ea typeface="+mn-ea"/>
                <a:cs typeface="+mn-cs"/>
              </a:rPr>
              <a:t>Accommodation:</a:t>
            </a:r>
            <a:r>
              <a:rPr lang="en-US" sz="1200" b="0" i="0" kern="1200" dirty="0" smtClean="0">
                <a:solidFill>
                  <a:schemeClr val="tx1"/>
                </a:solidFill>
                <a:effectLst/>
                <a:latin typeface="+mn-lt"/>
                <a:ea typeface="+mn-ea"/>
                <a:cs typeface="+mn-cs"/>
              </a:rPr>
              <a:t> Plan for accommodations for students whose needs are not met by the instructional design.</a:t>
            </a:r>
          </a:p>
          <a:p>
            <a:endParaRPr lang="en-US" dirty="0"/>
          </a:p>
        </p:txBody>
      </p:sp>
      <p:sp>
        <p:nvSpPr>
          <p:cNvPr id="4" name="Slide Number Placeholder 3"/>
          <p:cNvSpPr>
            <a:spLocks noGrp="1"/>
          </p:cNvSpPr>
          <p:nvPr>
            <p:ph type="sldNum" sz="quarter" idx="10"/>
          </p:nvPr>
        </p:nvSpPr>
        <p:spPr/>
        <p:txBody>
          <a:bodyPr/>
          <a:lstStyle/>
          <a:p>
            <a:fld id="{0272E800-7B4A-6340-A448-EE408EBFFEE8}" type="slidenum">
              <a:rPr lang="en-US" smtClean="0"/>
              <a:t>7</a:t>
            </a:fld>
            <a:endParaRPr lang="en-US"/>
          </a:p>
        </p:txBody>
      </p:sp>
    </p:spTree>
    <p:extLst>
      <p:ext uri="{BB962C8B-B14F-4D97-AF65-F5344CB8AC3E}">
        <p14:creationId xmlns:p14="http://schemas.microsoft.com/office/powerpoint/2010/main" val="1148777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Use principles of UDL to help teachers assist students in visualizing complex science concepts through tactile graphics with written descriptions and 3-D models. The overarching principle is to develop course material, curriculum, and instruction with UDL in mind from the beginning, so that educators don’t have to “retro-fit” their teaching when they have diverse learners in their classrooms.</a:t>
            </a:r>
            <a:endParaRPr lang="en-US" dirty="0"/>
          </a:p>
        </p:txBody>
      </p:sp>
      <p:sp>
        <p:nvSpPr>
          <p:cNvPr id="4" name="Slide Number Placeholder 3"/>
          <p:cNvSpPr>
            <a:spLocks noGrp="1"/>
          </p:cNvSpPr>
          <p:nvPr>
            <p:ph type="sldNum" sz="quarter" idx="10"/>
          </p:nvPr>
        </p:nvSpPr>
        <p:spPr/>
        <p:txBody>
          <a:bodyPr/>
          <a:lstStyle/>
          <a:p>
            <a:fld id="{0272E800-7B4A-6340-A448-EE408EBFFEE8}" type="slidenum">
              <a:rPr lang="en-US" smtClean="0"/>
              <a:t>8</a:t>
            </a:fld>
            <a:endParaRPr lang="en-US"/>
          </a:p>
        </p:txBody>
      </p:sp>
    </p:spTree>
    <p:extLst>
      <p:ext uri="{BB962C8B-B14F-4D97-AF65-F5344CB8AC3E}">
        <p14:creationId xmlns:p14="http://schemas.microsoft.com/office/powerpoint/2010/main" val="1795409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A0CD87C-F818-5041-A0F4-93C7B42EC97F}"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69625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BC92A-AEC4-A047-817E-4CDE1175D34C}"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3132453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BC92A-AEC4-A047-817E-4CDE1175D34C}" type="datetimeFigureOut">
              <a:rPr lang="en-US" smtClean="0"/>
              <a:t>9/18/17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1197252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BC92A-AEC4-A047-817E-4CDE1175D34C}" type="datetimeFigureOut">
              <a:rPr lang="en-US" smtClean="0"/>
              <a:t>9/18/17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408964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BC92A-AEC4-A047-817E-4CDE1175D34C}" type="datetimeFigureOut">
              <a:rPr lang="en-US" smtClean="0"/>
              <a:t>9/18/17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561872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BC92A-AEC4-A047-817E-4CDE1175D34C}"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482843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BC92A-AEC4-A047-817E-4CDE1175D34C}"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75409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0CD87C-F818-5041-A0F4-93C7B42EC97F}"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51390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0CD87C-F818-5041-A0F4-93C7B42EC97F}"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78857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B58F30-4F03-1343-BBC0-6983C3E285B8}" type="datetimeFigureOut">
              <a:rPr lang="en-US" smtClean="0"/>
              <a:t>9/18/17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A9B7EB-B4E7-9642-95FE-78BB2F0BE4EB}" type="slidenum">
              <a:rPr lang="en-US" smtClean="0"/>
              <a:t>‹#›</a:t>
            </a:fld>
            <a:endParaRPr lang="en-US"/>
          </a:p>
        </p:txBody>
      </p:sp>
      <p:sp>
        <p:nvSpPr>
          <p:cNvPr id="6" name="Title 1"/>
          <p:cNvSpPr>
            <a:spLocks noGrp="1"/>
          </p:cNvSpPr>
          <p:nvPr>
            <p:ph type="ctrTitle"/>
          </p:nvPr>
        </p:nvSpPr>
        <p:spPr>
          <a:xfrm>
            <a:off x="3210174" y="1395412"/>
            <a:ext cx="5248025" cy="1470025"/>
          </a:xfrm>
          <a:prstGeom prst="rect">
            <a:avLst/>
          </a:prstGeom>
        </p:spPr>
        <p:txBody>
          <a:bodyPr/>
          <a:lstStyle/>
          <a:p>
            <a:r>
              <a:rPr lang="en-US" smtClean="0"/>
              <a:t>Click to edit Master title style</a:t>
            </a:r>
            <a:endParaRPr lang="en-US"/>
          </a:p>
        </p:txBody>
      </p:sp>
      <p:sp>
        <p:nvSpPr>
          <p:cNvPr id="8" name="Subtitle 2"/>
          <p:cNvSpPr>
            <a:spLocks noGrp="1"/>
          </p:cNvSpPr>
          <p:nvPr>
            <p:ph type="subTitle" idx="1"/>
          </p:nvPr>
        </p:nvSpPr>
        <p:spPr>
          <a:xfrm>
            <a:off x="3450496" y="3151187"/>
            <a:ext cx="432190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89536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B58F30-4F03-1343-BBC0-6983C3E285B8}" type="datetimeFigureOut">
              <a:rPr lang="en-US" smtClean="0"/>
              <a:t>9/18/17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A9B7EB-B4E7-9642-95FE-78BB2F0BE4EB}" type="slidenum">
              <a:rPr lang="en-US" smtClean="0"/>
              <a:t>‹#›</a:t>
            </a:fld>
            <a:endParaRPr lang="en-US"/>
          </a:p>
        </p:txBody>
      </p:sp>
      <p:sp>
        <p:nvSpPr>
          <p:cNvPr id="8" name="Text Placeholder 2"/>
          <p:cNvSpPr>
            <a:spLocks noGrp="1"/>
          </p:cNvSpPr>
          <p:nvPr>
            <p:ph idx="1" hasCustomPrompt="1"/>
          </p:nvPr>
        </p:nvSpPr>
        <p:spPr>
          <a:xfrm>
            <a:off x="3124200" y="1038630"/>
            <a:ext cx="5562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4886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F56DA5E-1310-0649-87A8-33FC504AB03D}"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BE53D3-D3AB-494D-92C6-F26B4DB8C395}" type="slidenum">
              <a:rPr lang="en-US" smtClean="0"/>
              <a:t>‹#›</a:t>
            </a:fld>
            <a:endParaRPr lang="en-US"/>
          </a:p>
        </p:txBody>
      </p:sp>
      <p:sp>
        <p:nvSpPr>
          <p:cNvPr id="8" name="Text Placeholder 2"/>
          <p:cNvSpPr>
            <a:spLocks noGrp="1"/>
          </p:cNvSpPr>
          <p:nvPr>
            <p:ph idx="1" hasCustomPrompt="1"/>
          </p:nvPr>
        </p:nvSpPr>
        <p:spPr>
          <a:xfrm>
            <a:off x="4409580" y="1011210"/>
            <a:ext cx="4277220" cy="5114953"/>
          </a:xfrm>
          <a:prstGeom prst="rect">
            <a:avLst/>
          </a:prstGeom>
        </p:spPr>
        <p:txBody>
          <a:bodyPr vert="horz" lIns="91440" tIns="45720" rIns="91440" bIns="45720" rtlCol="0">
            <a:normAutofit/>
          </a:bodyPr>
          <a:lstStyle/>
          <a:p>
            <a:pPr lvl="0"/>
            <a:r>
              <a:rPr lang="en-US" dirty="0" smtClean="0"/>
              <a:t>Click to edit text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Second level</a:t>
            </a:r>
          </a:p>
        </p:txBody>
      </p:sp>
    </p:spTree>
    <p:extLst>
      <p:ext uri="{BB962C8B-B14F-4D97-AF65-F5344CB8AC3E}">
        <p14:creationId xmlns:p14="http://schemas.microsoft.com/office/powerpoint/2010/main" val="264084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BC92A-AEC4-A047-817E-4CDE1175D34C}"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23629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BC92A-AEC4-A047-817E-4CDE1175D34C}"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399363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BC92A-AEC4-A047-817E-4CDE1175D34C}"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2229409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g"/><Relationship Id="rId6" Type="http://schemas.openxmlformats.org/officeDocument/2006/relationships/image" Target="../media/image2.png"/><Relationship Id="rId7" Type="http://schemas.openxmlformats.org/officeDocument/2006/relationships/image" Target="../media/image3.ti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jp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3.tif"/><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tif"/><Relationship Id="rId1" Type="http://schemas.openxmlformats.org/officeDocument/2006/relationships/slideLayout" Target="../slideLayouts/slideLayout6.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image" Target="../media/image1.jpg"/><Relationship Id="rId12" Type="http://schemas.openxmlformats.org/officeDocument/2006/relationships/image" Target="../media/image2.png"/><Relationship Id="rId13" Type="http://schemas.openxmlformats.org/officeDocument/2006/relationships/image" Target="../media/image3.tif"/><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0"/>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CD87C-F818-5041-A0F4-93C7B42EC97F}" type="datetimeFigureOut">
              <a:rPr lang="en-US" smtClean="0"/>
              <a:t>9/18/17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9D095-A048-5449-B0A1-D2779121EB63}" type="slidenum">
              <a:rPr lang="en-US" smtClean="0"/>
              <a:t>‹#›</a:t>
            </a:fld>
            <a:endParaRPr lang="en-US"/>
          </a:p>
        </p:txBody>
      </p:sp>
      <p:pic>
        <p:nvPicPr>
          <p:cNvPr id="7" name="Picture 6" descr="GLOBE_logoOfficial-_Blue.png"/>
          <p:cNvPicPr>
            <a:picLocks noChangeAspect="1"/>
          </p:cNvPicPr>
          <p:nvPr userDrawn="1"/>
        </p:nvPicPr>
        <p:blipFill>
          <a:blip r:embed="rId6"/>
          <a:stretch>
            <a:fillRect/>
          </a:stretch>
        </p:blipFill>
        <p:spPr>
          <a:xfrm>
            <a:off x="3208362" y="152118"/>
            <a:ext cx="2732047" cy="457200"/>
          </a:xfrm>
          <a:prstGeom prst="rect">
            <a:avLst/>
          </a:prstGeom>
        </p:spPr>
      </p:pic>
      <p:pic>
        <p:nvPicPr>
          <p:cNvPr id="8" name="Picture 7"/>
          <p:cNvPicPr/>
          <p:nvPr userDrawn="1"/>
        </p:nvPicPr>
        <p:blipFill>
          <a:blip r:embed="rId7">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sp>
        <p:nvSpPr>
          <p:cNvPr id="2" name="Rectangle 1"/>
          <p:cNvSpPr/>
          <p:nvPr userDrawn="1"/>
        </p:nvSpPr>
        <p:spPr>
          <a:xfrm>
            <a:off x="7326907" y="245022"/>
            <a:ext cx="1474193" cy="307777"/>
          </a:xfrm>
          <a:prstGeom prst="rect">
            <a:avLst/>
          </a:prstGeom>
        </p:spPr>
        <p:txBody>
          <a:bodyPr wrap="square">
            <a:spAutoFit/>
          </a:bodyPr>
          <a:lstStyle/>
          <a:p>
            <a:r>
              <a:rPr lang="en-US" sz="1400" i="1" baseline="0" dirty="0" smtClean="0">
                <a:solidFill>
                  <a:schemeClr val="tx1"/>
                </a:solidFill>
                <a:latin typeface="Calibri"/>
              </a:rPr>
              <a:t>      #GLOBE21</a:t>
            </a:r>
            <a:endParaRPr lang="en-US" sz="1400" i="1" baseline="0" dirty="0">
              <a:solidFill>
                <a:schemeClr val="tx1"/>
              </a:solidFill>
              <a:latin typeface="Calibri"/>
            </a:endParaRPr>
          </a:p>
        </p:txBody>
      </p:sp>
    </p:spTree>
    <p:extLst>
      <p:ext uri="{BB962C8B-B14F-4D97-AF65-F5344CB8AC3E}">
        <p14:creationId xmlns:p14="http://schemas.microsoft.com/office/powerpoint/2010/main" val="1152524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0"/>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58F30-4F03-1343-BBC0-6983C3E285B8}" type="datetimeFigureOut">
              <a:rPr lang="en-US" smtClean="0"/>
              <a:t>9/18/17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9B7EB-B4E7-9642-95FE-78BB2F0BE4EB}" type="slidenum">
              <a:rPr lang="en-US" smtClean="0"/>
              <a:t>‹#›</a:t>
            </a:fld>
            <a:endParaRPr lang="en-US"/>
          </a:p>
        </p:txBody>
      </p:sp>
      <p:pic>
        <p:nvPicPr>
          <p:cNvPr id="8" name="Picture 7" descr="left_globe.png"/>
          <p:cNvPicPr>
            <a:picLocks noChangeAspect="1"/>
          </p:cNvPicPr>
          <p:nvPr userDrawn="1"/>
        </p:nvPicPr>
        <p:blipFill>
          <a:blip r:embed="rId5"/>
          <a:stretch>
            <a:fillRect/>
          </a:stretch>
        </p:blipFill>
        <p:spPr>
          <a:xfrm>
            <a:off x="120659" y="539972"/>
            <a:ext cx="2724839" cy="5201965"/>
          </a:xfrm>
          <a:prstGeom prst="rect">
            <a:avLst/>
          </a:prstGeom>
        </p:spPr>
      </p:pic>
      <p:pic>
        <p:nvPicPr>
          <p:cNvPr id="9" name="Picture 8" descr="GLOBE_logoOfficial-_Blue.png"/>
          <p:cNvPicPr>
            <a:picLocks noChangeAspect="1"/>
          </p:cNvPicPr>
          <p:nvPr userDrawn="1"/>
        </p:nvPicPr>
        <p:blipFill>
          <a:blip r:embed="rId6"/>
          <a:stretch>
            <a:fillRect/>
          </a:stretch>
        </p:blipFill>
        <p:spPr>
          <a:xfrm>
            <a:off x="3208362" y="152118"/>
            <a:ext cx="2732047" cy="457200"/>
          </a:xfrm>
          <a:prstGeom prst="rect">
            <a:avLst/>
          </a:prstGeom>
        </p:spPr>
      </p:pic>
      <p:sp>
        <p:nvSpPr>
          <p:cNvPr id="11" name="Rectangle 10"/>
          <p:cNvSpPr/>
          <p:nvPr userDrawn="1"/>
        </p:nvSpPr>
        <p:spPr>
          <a:xfrm>
            <a:off x="7326907" y="245022"/>
            <a:ext cx="1474193" cy="307777"/>
          </a:xfrm>
          <a:prstGeom prst="rect">
            <a:avLst/>
          </a:prstGeom>
        </p:spPr>
        <p:txBody>
          <a:bodyPr wrap="square">
            <a:spAutoFit/>
          </a:bodyPr>
          <a:lstStyle/>
          <a:p>
            <a:r>
              <a:rPr lang="en-US" sz="1400" i="1" baseline="0" dirty="0" smtClean="0">
                <a:solidFill>
                  <a:schemeClr val="tx1"/>
                </a:solidFill>
                <a:latin typeface="+mn-lt"/>
              </a:rPr>
              <a:t>      #GLOBE21</a:t>
            </a:r>
            <a:endParaRPr lang="en-US" sz="1400" baseline="0" dirty="0">
              <a:solidFill>
                <a:schemeClr val="tx1"/>
              </a:solidFill>
              <a:latin typeface="Calibri"/>
            </a:endParaRPr>
          </a:p>
        </p:txBody>
      </p:sp>
      <p:pic>
        <p:nvPicPr>
          <p:cNvPr id="12" name="Picture 11"/>
          <p:cNvPicPr/>
          <p:nvPr userDrawn="1"/>
        </p:nvPicPr>
        <p:blipFill>
          <a:blip r:embed="rId7">
            <a:extLst>
              <a:ext uri="{28A0092B-C50C-407E-A947-70E740481C1C}">
                <a14:useLocalDpi xmlns:a14="http://schemas.microsoft.com/office/drawing/2010/main" val="0"/>
              </a:ext>
            </a:extLst>
          </a:blip>
          <a:stretch>
            <a:fillRect/>
          </a:stretch>
        </p:blipFill>
        <p:spPr>
          <a:xfrm>
            <a:off x="1846267" y="5816615"/>
            <a:ext cx="6238485" cy="822295"/>
          </a:xfrm>
          <a:prstGeom prst="rect">
            <a:avLst/>
          </a:prstGeom>
        </p:spPr>
      </p:pic>
    </p:spTree>
    <p:extLst>
      <p:ext uri="{BB962C8B-B14F-4D97-AF65-F5344CB8AC3E}">
        <p14:creationId xmlns:p14="http://schemas.microsoft.com/office/powerpoint/2010/main" val="809248392"/>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6DA5E-1310-0649-87A8-33FC504AB03D}" type="datetimeFigureOut">
              <a:rPr lang="en-US" smtClean="0"/>
              <a:t>9/18/17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E53D3-D3AB-494D-92C6-F26B4DB8C395}" type="slidenum">
              <a:rPr lang="en-US" smtClean="0"/>
              <a:t>‹#›</a:t>
            </a:fld>
            <a:endParaRPr lang="en-US"/>
          </a:p>
        </p:txBody>
      </p:sp>
      <p:pic>
        <p:nvPicPr>
          <p:cNvPr id="7" name="Picture 2"/>
          <p:cNvPicPr>
            <a:picLocks noChangeAspect="1" noChangeArrowheads="1"/>
          </p:cNvPicPr>
          <p:nvPr userDrawn="1"/>
        </p:nvPicPr>
        <p:blipFill>
          <a:blip r:embed="rId4"/>
          <a:srcRect/>
          <a:stretch>
            <a:fillRect/>
          </a:stretch>
        </p:blipFill>
        <p:spPr bwMode="auto">
          <a:xfrm>
            <a:off x="225436" y="1281112"/>
            <a:ext cx="3944739" cy="3910496"/>
          </a:xfrm>
          <a:prstGeom prst="rect">
            <a:avLst/>
          </a:prstGeom>
          <a:noFill/>
          <a:ln w="9525">
            <a:noFill/>
            <a:miter lim="800000"/>
            <a:headEnd/>
            <a:tailEnd/>
          </a:ln>
          <a:effectLst/>
        </p:spPr>
      </p:pic>
      <p:pic>
        <p:nvPicPr>
          <p:cNvPr id="10" name="Picture 9" descr="GLOBE_logoOfficial-_Blue.png"/>
          <p:cNvPicPr>
            <a:picLocks noChangeAspect="1"/>
          </p:cNvPicPr>
          <p:nvPr userDrawn="1"/>
        </p:nvPicPr>
        <p:blipFill>
          <a:blip r:embed="rId5"/>
          <a:stretch>
            <a:fillRect/>
          </a:stretch>
        </p:blipFill>
        <p:spPr>
          <a:xfrm>
            <a:off x="3208362" y="152118"/>
            <a:ext cx="2732047" cy="457200"/>
          </a:xfrm>
          <a:prstGeom prst="rect">
            <a:avLst/>
          </a:prstGeom>
        </p:spPr>
      </p:pic>
      <p:sp>
        <p:nvSpPr>
          <p:cNvPr id="8" name="Rectangle 7"/>
          <p:cNvSpPr/>
          <p:nvPr userDrawn="1"/>
        </p:nvSpPr>
        <p:spPr>
          <a:xfrm>
            <a:off x="7326907" y="245022"/>
            <a:ext cx="1474193" cy="307777"/>
          </a:xfrm>
          <a:prstGeom prst="rect">
            <a:avLst/>
          </a:prstGeom>
        </p:spPr>
        <p:txBody>
          <a:bodyPr wrap="square">
            <a:spAutoFit/>
          </a:bodyPr>
          <a:lstStyle/>
          <a:p>
            <a:r>
              <a:rPr lang="en-US" sz="1400" i="1" baseline="0" dirty="0" smtClean="0">
                <a:solidFill>
                  <a:schemeClr val="tx1"/>
                </a:solidFill>
                <a:latin typeface="+mn-lt"/>
              </a:rPr>
              <a:t>     #GLOBE21</a:t>
            </a:r>
            <a:endParaRPr lang="en-US" sz="1400" baseline="0" dirty="0">
              <a:solidFill>
                <a:schemeClr val="tx1"/>
              </a:solidFill>
              <a:latin typeface="Calibri"/>
            </a:endParaRPr>
          </a:p>
        </p:txBody>
      </p:sp>
      <p:pic>
        <p:nvPicPr>
          <p:cNvPr id="9" name="Picture 8"/>
          <p:cNvPicPr/>
          <p:nvPr userDrawn="1"/>
        </p:nvPicPr>
        <p:blipFill>
          <a:blip r:embed="rId6">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spTree>
    <p:extLst>
      <p:ext uri="{BB962C8B-B14F-4D97-AF65-F5344CB8AC3E}">
        <p14:creationId xmlns:p14="http://schemas.microsoft.com/office/powerpoint/2010/main" val="3206792353"/>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BC92A-AEC4-A047-817E-4CDE1175D34C}" type="datetimeFigureOut">
              <a:rPr lang="en-US" smtClean="0"/>
              <a:t>9/18/17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57589-C8AD-BF4F-A5B7-149BBE4AE8AF}" type="slidenum">
              <a:rPr lang="en-US" smtClean="0"/>
              <a:t>‹#›</a:t>
            </a:fld>
            <a:endParaRPr lang="en-US"/>
          </a:p>
        </p:txBody>
      </p:sp>
      <p:pic>
        <p:nvPicPr>
          <p:cNvPr id="7" name="Picture 6" descr="GLOBE_logoOfficial-_Blue.png"/>
          <p:cNvPicPr>
            <a:picLocks noChangeAspect="1"/>
          </p:cNvPicPr>
          <p:nvPr userDrawn="1"/>
        </p:nvPicPr>
        <p:blipFill>
          <a:blip r:embed="rId12"/>
          <a:stretch>
            <a:fillRect/>
          </a:stretch>
        </p:blipFill>
        <p:spPr>
          <a:xfrm>
            <a:off x="3208362" y="152118"/>
            <a:ext cx="2732047" cy="457200"/>
          </a:xfrm>
          <a:prstGeom prst="rect">
            <a:avLst/>
          </a:prstGeom>
        </p:spPr>
      </p:pic>
      <p:sp>
        <p:nvSpPr>
          <p:cNvPr id="9" name="Rectangle 8"/>
          <p:cNvSpPr/>
          <p:nvPr userDrawn="1"/>
        </p:nvSpPr>
        <p:spPr>
          <a:xfrm>
            <a:off x="7326907" y="245022"/>
            <a:ext cx="1474193" cy="307777"/>
          </a:xfrm>
          <a:prstGeom prst="rect">
            <a:avLst/>
          </a:prstGeom>
        </p:spPr>
        <p:txBody>
          <a:bodyPr wrap="square">
            <a:spAutoFit/>
          </a:bodyPr>
          <a:lstStyle/>
          <a:p>
            <a:r>
              <a:rPr lang="en-US" sz="1400" i="1" baseline="0" smtClean="0">
                <a:solidFill>
                  <a:schemeClr val="tx1"/>
                </a:solidFill>
                <a:latin typeface="+mn-lt"/>
              </a:rPr>
              <a:t>     #GLOBE21</a:t>
            </a:r>
            <a:endParaRPr lang="en-US" sz="1400" baseline="0" dirty="0">
              <a:solidFill>
                <a:schemeClr val="tx1"/>
              </a:solidFill>
              <a:latin typeface="Calibri"/>
            </a:endParaRPr>
          </a:p>
        </p:txBody>
      </p:sp>
      <p:pic>
        <p:nvPicPr>
          <p:cNvPr id="10" name="Picture 9"/>
          <p:cNvPicPr/>
          <p:nvPr userDrawn="1"/>
        </p:nvPicPr>
        <p:blipFill>
          <a:blip r:embed="rId13">
            <a:extLst>
              <a:ext uri="{28A0092B-C50C-407E-A947-70E740481C1C}">
                <a14:useLocalDpi xmlns:a14="http://schemas.microsoft.com/office/drawing/2010/main" val="0"/>
              </a:ext>
            </a:extLst>
          </a:blip>
          <a:stretch>
            <a:fillRect/>
          </a:stretch>
        </p:blipFill>
        <p:spPr>
          <a:xfrm>
            <a:off x="1655767" y="5854715"/>
            <a:ext cx="6238485" cy="822295"/>
          </a:xfrm>
          <a:prstGeom prst="rect">
            <a:avLst/>
          </a:prstGeom>
        </p:spPr>
      </p:pic>
    </p:spTree>
    <p:extLst>
      <p:ext uri="{BB962C8B-B14F-4D97-AF65-F5344CB8AC3E}">
        <p14:creationId xmlns:p14="http://schemas.microsoft.com/office/powerpoint/2010/main" val="3301665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malmberg@ucar.edu" TargetMode="External"/><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10.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11.xml"/><Relationship Id="rId2"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G"/><Relationship Id="rId3" Type="http://schemas.openxmlformats.org/officeDocument/2006/relationships/hyperlink" Target="mailto:malmberg@ucar.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gif"/><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8.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3.xml"/><Relationship Id="rId2"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 Id="rId3"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 Id="rId3"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geomental" TargetMode="External"/><Relationship Id="rId4" Type="http://schemas.openxmlformats.org/officeDocument/2006/relationships/image" Target="../media/image45.jpeg"/><Relationship Id="rId1" Type="http://schemas.openxmlformats.org/officeDocument/2006/relationships/slideLayout" Target="../slideLayouts/slideLayout13.xml"/><Relationship Id="rId2" Type="http://schemas.openxmlformats.org/officeDocument/2006/relationships/hyperlink" Target="mailto:dpadgett@tnstate.edu"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theestablishment.co/@IjeomaOluo?source=post_header_lockup" TargetMode="External"/><Relationship Id="rId4" Type="http://schemas.openxmlformats.org/officeDocument/2006/relationships/hyperlink" Target="https://docs.google.com/document/d/13kZVt4hn3cvrh_Tb96V1I9ojCU3i96of-sXIVVedGe4/edit?usp=sharing" TargetMode="External"/><Relationship Id="rId1" Type="http://schemas.openxmlformats.org/officeDocument/2006/relationships/slideLayout" Target="../slideLayouts/slideLayout2.xml"/><Relationship Id="rId2" Type="http://schemas.openxmlformats.org/officeDocument/2006/relationships/hyperlink" Target="https://theestablishment.co/welcome-to-the-anti-racism-movement-heres-what-you-ve-missed-711089cb7d3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mcrel.org/my-trip-through-universal-desig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hyperlink" Target="https://www.ncsu.edu/ncsu/design/cud/"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washington.edu/doit/sites/default/files/atoms/files/Equal-Access-Universal-Design-of-Instruction.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ace-education.org/" TargetMode="External"/><Relationship Id="rId4" Type="http://schemas.openxmlformats.org/officeDocument/2006/relationships/hyperlink" Target="https://www.mcrel.org/my-trip-through-universal-design/" TargetMode="External"/><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Inclusion in the GLOBE Community </a:t>
            </a:r>
            <a:r>
              <a:rPr lang="mr-IN" dirty="0" smtClean="0"/>
              <a:t>–</a:t>
            </a:r>
            <a:r>
              <a:rPr lang="en-US" dirty="0" smtClean="0"/>
              <a:t> STEM Equity</a:t>
            </a:r>
            <a:endParaRPr lang="en-US" dirty="0"/>
          </a:p>
        </p:txBody>
      </p:sp>
      <p:sp>
        <p:nvSpPr>
          <p:cNvPr id="3" name="Subtitle 2"/>
          <p:cNvSpPr>
            <a:spLocks noGrp="1"/>
          </p:cNvSpPr>
          <p:nvPr>
            <p:ph type="subTitle" idx="1"/>
          </p:nvPr>
        </p:nvSpPr>
        <p:spPr/>
        <p:txBody>
          <a:bodyPr/>
          <a:lstStyle/>
          <a:p>
            <a:r>
              <a:rPr lang="en-US" dirty="0" smtClean="0"/>
              <a:t>Moderator: Jen Bourgeault</a:t>
            </a:r>
          </a:p>
          <a:p>
            <a:r>
              <a:rPr lang="en-US" dirty="0" smtClean="0"/>
              <a:t>U.S. CC, UNH Leitzel Center</a:t>
            </a:r>
          </a:p>
        </p:txBody>
      </p:sp>
    </p:spTree>
    <p:extLst>
      <p:ext uri="{BB962C8B-B14F-4D97-AF65-F5344CB8AC3E}">
        <p14:creationId xmlns:p14="http://schemas.microsoft.com/office/powerpoint/2010/main" val="1462991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513" y="414338"/>
            <a:ext cx="4030662" cy="512762"/>
          </a:xfrm>
        </p:spPr>
        <p:txBody>
          <a:bodyPr rtlCol="0">
            <a:normAutofit fontScale="90000"/>
          </a:bodyPr>
          <a:lstStyle/>
          <a:p>
            <a:pPr eaLnBrk="1" fontAlgn="auto" hangingPunct="1">
              <a:spcAft>
                <a:spcPts val="0"/>
              </a:spcAft>
              <a:defRPr/>
            </a:pPr>
            <a:r>
              <a:rPr lang="en-US" dirty="0" smtClean="0">
                <a:ea typeface="+mj-ea"/>
              </a:rPr>
              <a:t>Resources</a:t>
            </a:r>
          </a:p>
        </p:txBody>
      </p:sp>
      <p:sp>
        <p:nvSpPr>
          <p:cNvPr id="3" name="Content Placeholder 2"/>
          <p:cNvSpPr>
            <a:spLocks noGrp="1"/>
          </p:cNvSpPr>
          <p:nvPr>
            <p:ph idx="1"/>
          </p:nvPr>
        </p:nvSpPr>
        <p:spPr>
          <a:xfrm>
            <a:off x="457200" y="865188"/>
            <a:ext cx="8229600" cy="733425"/>
          </a:xfrm>
        </p:spPr>
        <p:txBody>
          <a:bodyPr rtlCol="0">
            <a:normAutofit fontScale="47500" lnSpcReduction="20000"/>
          </a:bodyPr>
          <a:lstStyle/>
          <a:p>
            <a:pPr eaLnBrk="1" fontAlgn="auto" hangingPunct="1">
              <a:spcAft>
                <a:spcPts val="0"/>
              </a:spcAft>
              <a:buFont typeface="Arial"/>
              <a:buChar char="•"/>
              <a:defRPr/>
            </a:pPr>
            <a:r>
              <a:rPr lang="en-US" dirty="0" smtClean="0">
                <a:ea typeface="+mn-ea"/>
              </a:rPr>
              <a:t>ELL teacher </a:t>
            </a:r>
            <a:r>
              <a:rPr lang="en-US" dirty="0" smtClean="0">
                <a:ea typeface="+mn-ea"/>
              </a:rPr>
              <a:t>specialists</a:t>
            </a:r>
            <a:endParaRPr lang="en-US" dirty="0" smtClean="0">
              <a:ea typeface="+mn-ea"/>
            </a:endParaRPr>
          </a:p>
          <a:p>
            <a:pPr eaLnBrk="1" fontAlgn="auto" hangingPunct="1">
              <a:spcAft>
                <a:spcPts val="0"/>
              </a:spcAft>
              <a:buFont typeface="Arial"/>
              <a:buChar char="•"/>
              <a:defRPr/>
            </a:pPr>
            <a:r>
              <a:rPr lang="en-US" dirty="0" smtClean="0">
                <a:ea typeface="+mn-ea"/>
              </a:rPr>
              <a:t>Rubrics for each grade Level (WIDA) (Consortium of 35 States). What to expect at different stages of language development.</a:t>
            </a:r>
          </a:p>
        </p:txBody>
      </p:sp>
      <p:pic>
        <p:nvPicPr>
          <p:cNvPr id="14339" name="Picture 3" descr="Screen Shot 2017-08-02 at 11.41.0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700" y="1598613"/>
            <a:ext cx="7394575" cy="517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0563"/>
          </a:xfrm>
          <a:solidFill>
            <a:schemeClr val="bg1"/>
          </a:solidFill>
        </p:spPr>
        <p:txBody>
          <a:bodyPr rtlCol="0">
            <a:normAutofit fontScale="90000"/>
          </a:bodyPr>
          <a:lstStyle/>
          <a:p>
            <a:pPr eaLnBrk="1" fontAlgn="auto" hangingPunct="1">
              <a:spcAft>
                <a:spcPts val="0"/>
              </a:spcAft>
              <a:defRPr/>
            </a:pPr>
            <a:r>
              <a:rPr lang="en-US" dirty="0" smtClean="0">
                <a:ea typeface="+mj-ea"/>
              </a:rPr>
              <a:t>Use Rubrics when planning Lessons</a:t>
            </a:r>
          </a:p>
        </p:txBody>
      </p:sp>
      <p:pic>
        <p:nvPicPr>
          <p:cNvPr id="15362" name="Content Placeholder 3" descr="Screen Shot 2017-08-02 at 11.42.45 AM.png"/>
          <p:cNvPicPr>
            <a:picLocks noGrp="1" noChangeAspect="1"/>
          </p:cNvPicPr>
          <p:nvPr>
            <p:ph idx="1"/>
          </p:nvPr>
        </p:nvPicPr>
        <p:blipFill>
          <a:blip r:embed="rId2">
            <a:extLst>
              <a:ext uri="{28A0092B-C50C-407E-A947-70E740481C1C}">
                <a14:useLocalDpi xmlns:a14="http://schemas.microsoft.com/office/drawing/2010/main" val="0"/>
              </a:ext>
            </a:extLst>
          </a:blip>
          <a:srcRect t="12968" b="12968"/>
          <a:stretch>
            <a:fillRect/>
          </a:stretch>
        </p:blipFill>
        <p:spPr>
          <a:xfrm>
            <a:off x="152400" y="765175"/>
            <a:ext cx="8890000" cy="585907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4538"/>
            <a:ext cx="8229600" cy="1143000"/>
          </a:xfrm>
        </p:spPr>
        <p:txBody>
          <a:bodyPr rtlCol="0">
            <a:normAutofit fontScale="90000"/>
          </a:bodyPr>
          <a:lstStyle/>
          <a:p>
            <a:pPr eaLnBrk="1" fontAlgn="auto" hangingPunct="1">
              <a:spcAft>
                <a:spcPts val="0"/>
              </a:spcAft>
              <a:defRPr/>
            </a:pPr>
            <a:r>
              <a:rPr lang="en-US" dirty="0" smtClean="0">
                <a:ea typeface="+mj-ea"/>
              </a:rPr>
              <a:t>What has been particularly successful?</a:t>
            </a:r>
            <a:br>
              <a:rPr lang="en-US" dirty="0" smtClean="0">
                <a:ea typeface="+mj-ea"/>
              </a:rPr>
            </a:br>
            <a:endParaRPr lang="en-US" dirty="0" smtClean="0">
              <a:ea typeface="+mj-ea"/>
            </a:endParaRPr>
          </a:p>
        </p:txBody>
      </p:sp>
      <p:sp>
        <p:nvSpPr>
          <p:cNvPr id="16386" name="Content Placeholder 2"/>
          <p:cNvSpPr>
            <a:spLocks noGrp="1"/>
          </p:cNvSpPr>
          <p:nvPr>
            <p:ph idx="1"/>
          </p:nvPr>
        </p:nvSpPr>
        <p:spPr/>
        <p:txBody>
          <a:bodyPr/>
          <a:lstStyle/>
          <a:p>
            <a:pPr eaLnBrk="1" hangingPunct="1"/>
            <a:endParaRPr lang="en-US" altLang="x-none" dirty="0"/>
          </a:p>
          <a:p>
            <a:pPr eaLnBrk="1" hangingPunct="1"/>
            <a:endParaRPr lang="en-US" altLang="x-none" dirty="0"/>
          </a:p>
          <a:p>
            <a:pPr lvl="1" eaLnBrk="1" hangingPunct="1"/>
            <a:endParaRPr lang="en-US" altLang="x-none" dirty="0"/>
          </a:p>
          <a:p>
            <a:pPr lvl="1" eaLnBrk="1" hangingPunct="1"/>
            <a:endParaRPr lang="en-US" altLang="x-none" dirty="0"/>
          </a:p>
          <a:p>
            <a:pPr lvl="1" eaLnBrk="1" hangingPunct="1"/>
            <a:endParaRPr lang="en-US" altLang="x-none" dirty="0"/>
          </a:p>
        </p:txBody>
      </p:sp>
      <p:sp>
        <p:nvSpPr>
          <p:cNvPr id="16387" name="Rectangle 3"/>
          <p:cNvSpPr>
            <a:spLocks noChangeArrowheads="1"/>
          </p:cNvSpPr>
          <p:nvPr/>
        </p:nvSpPr>
        <p:spPr bwMode="auto">
          <a:xfrm>
            <a:off x="774700" y="1646238"/>
            <a:ext cx="75946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800100" indent="-34290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x-none" sz="2400" dirty="0"/>
              <a:t>Distinguishing between Two Types of English:</a:t>
            </a:r>
          </a:p>
          <a:p>
            <a:pPr lvl="1" eaLnBrk="1" hangingPunct="1">
              <a:spcBef>
                <a:spcPct val="0"/>
              </a:spcBef>
              <a:buFont typeface="Arial" charset="0"/>
              <a:buChar char="•"/>
            </a:pPr>
            <a:r>
              <a:rPr lang="en-US" altLang="x-none" sz="2400" dirty="0"/>
              <a:t>Social Language (1-2 Years)</a:t>
            </a:r>
          </a:p>
          <a:p>
            <a:pPr lvl="1" eaLnBrk="1" hangingPunct="1">
              <a:spcBef>
                <a:spcPct val="0"/>
              </a:spcBef>
              <a:buFont typeface="Arial" charset="0"/>
              <a:buChar char="•"/>
            </a:pPr>
            <a:r>
              <a:rPr lang="en-US" altLang="x-none" sz="2400" dirty="0"/>
              <a:t>Academic Language (4-7 years, </a:t>
            </a:r>
            <a:r>
              <a:rPr lang="en-US" altLang="x-none" sz="2400" dirty="0" smtClean="0"/>
              <a:t>10)</a:t>
            </a:r>
          </a:p>
          <a:p>
            <a:pPr>
              <a:spcBef>
                <a:spcPct val="0"/>
              </a:spcBef>
              <a:buNone/>
            </a:pPr>
            <a:endParaRPr lang="en-US" altLang="x-none" sz="2400" dirty="0" smtClean="0"/>
          </a:p>
          <a:p>
            <a:pPr>
              <a:spcBef>
                <a:spcPct val="0"/>
              </a:spcBef>
              <a:buNone/>
            </a:pPr>
            <a:r>
              <a:rPr lang="en-US" altLang="x-none" sz="2400" dirty="0" smtClean="0"/>
              <a:t>Recognize </a:t>
            </a:r>
            <a:r>
              <a:rPr lang="en-US" altLang="x-none" sz="2400" dirty="0"/>
              <a:t>that more support needed for EL</a:t>
            </a:r>
            <a:r>
              <a:rPr lang="en-US" altLang="en-US" sz="2400" dirty="0"/>
              <a:t>’</a:t>
            </a:r>
            <a:r>
              <a:rPr lang="en-US" altLang="x-none" sz="2400" dirty="0"/>
              <a:t>s in content classes.</a:t>
            </a:r>
          </a:p>
          <a:p>
            <a:pPr lvl="1" eaLnBrk="1" hangingPunct="1">
              <a:spcBef>
                <a:spcPct val="0"/>
              </a:spcBef>
              <a:buFontTx/>
              <a:buNone/>
            </a:pPr>
            <a:endParaRPr lang="en-US" altLang="x-none" sz="2400" dirty="0" smtClean="0"/>
          </a:p>
          <a:p>
            <a:pPr lvl="1" eaLnBrk="1" hangingPunct="1">
              <a:spcBef>
                <a:spcPct val="0"/>
              </a:spcBef>
              <a:buFontTx/>
              <a:buNone/>
            </a:pPr>
            <a:r>
              <a:rPr lang="en-US" altLang="x-none" sz="2400" dirty="0" smtClean="0"/>
              <a:t>And</a:t>
            </a:r>
            <a:r>
              <a:rPr lang="mr-IN" altLang="x-none" sz="2400" dirty="0" smtClean="0"/>
              <a:t>…</a:t>
            </a:r>
            <a:endParaRPr lang="en-US" altLang="x-none" sz="2400" dirty="0" smtClean="0"/>
          </a:p>
          <a:p>
            <a:pPr lvl="1" eaLnBrk="1" hangingPunct="1">
              <a:spcBef>
                <a:spcPct val="0"/>
              </a:spcBef>
              <a:buFontTx/>
              <a:buNone/>
            </a:pPr>
            <a:endParaRPr lang="en-US" altLang="x-none" sz="2400" dirty="0"/>
          </a:p>
          <a:p>
            <a:pPr>
              <a:spcBef>
                <a:spcPct val="0"/>
              </a:spcBef>
              <a:buFontTx/>
              <a:buNone/>
            </a:pPr>
            <a:r>
              <a:rPr lang="en-US" altLang="x-none" sz="2400" dirty="0" smtClean="0"/>
              <a:t>That </a:t>
            </a:r>
            <a:r>
              <a:rPr lang="en-US" altLang="x-none" sz="2400" dirty="0"/>
              <a:t>interaction between ELL</a:t>
            </a:r>
            <a:r>
              <a:rPr lang="en-US" altLang="en-US" sz="2400" dirty="0"/>
              <a:t>’</a:t>
            </a:r>
            <a:r>
              <a:rPr lang="en-US" altLang="x-none" sz="2400" dirty="0"/>
              <a:t>s and Native English Speakers benefits both populations socially and academically.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655638"/>
            <a:ext cx="8229600" cy="1143000"/>
          </a:xfrm>
        </p:spPr>
        <p:txBody>
          <a:bodyPr/>
          <a:lstStyle/>
          <a:p>
            <a:pPr eaLnBrk="1" hangingPunct="1"/>
            <a:r>
              <a:rPr lang="en-US" altLang="x-none" dirty="0"/>
              <a:t>What STEM Teachers </a:t>
            </a:r>
            <a:r>
              <a:rPr lang="en-US" altLang="x-none" dirty="0" smtClean="0"/>
              <a:t>Can </a:t>
            </a:r>
            <a:r>
              <a:rPr lang="en-US" altLang="x-none" dirty="0"/>
              <a:t>Do</a:t>
            </a:r>
          </a:p>
        </p:txBody>
      </p:sp>
      <p:sp>
        <p:nvSpPr>
          <p:cNvPr id="17410" name="Content Placeholder 2"/>
          <p:cNvSpPr>
            <a:spLocks noGrp="1"/>
          </p:cNvSpPr>
          <p:nvPr>
            <p:ph idx="1"/>
          </p:nvPr>
        </p:nvSpPr>
        <p:spPr/>
        <p:txBody>
          <a:bodyPr/>
          <a:lstStyle/>
          <a:p>
            <a:pPr eaLnBrk="1" hangingPunct="1">
              <a:lnSpc>
                <a:spcPct val="90000"/>
              </a:lnSpc>
            </a:pPr>
            <a:r>
              <a:rPr lang="en-US" altLang="x-none" sz="3000" dirty="0"/>
              <a:t>Provide context for Vocabulary (Phenomenon, events, tangible experience) that builds background and goes from concrete to abstract.</a:t>
            </a:r>
          </a:p>
          <a:p>
            <a:pPr eaLnBrk="1" hangingPunct="1">
              <a:lnSpc>
                <a:spcPct val="90000"/>
              </a:lnSpc>
            </a:pPr>
            <a:r>
              <a:rPr lang="en-US" altLang="x-none" sz="3000" dirty="0"/>
              <a:t>Support the student</a:t>
            </a:r>
            <a:r>
              <a:rPr lang="en-US" altLang="en-US" sz="3000" dirty="0"/>
              <a:t>’</a:t>
            </a:r>
            <a:r>
              <a:rPr lang="en-US" altLang="x-none" sz="3000" dirty="0"/>
              <a:t>s vocabulary building skills (Journals or models that must be revisited with greater understanding) Tier 1) vocabulary, Tier 2) STEM vocabulary and Tier 3) application of vocabulary to explain concepts. Use words often.</a:t>
            </a:r>
          </a:p>
          <a:p>
            <a:pPr eaLnBrk="1" hangingPunct="1">
              <a:lnSpc>
                <a:spcPct val="90000"/>
              </a:lnSpc>
            </a:pPr>
            <a:r>
              <a:rPr lang="en-US" altLang="x-none" sz="3000" dirty="0"/>
              <a:t>Model the Use of STEM Vocabulary with sentence starters or examples.</a:t>
            </a:r>
          </a:p>
          <a:p>
            <a:pPr eaLnBrk="1" hangingPunct="1">
              <a:lnSpc>
                <a:spcPct val="90000"/>
              </a:lnSpc>
            </a:pPr>
            <a:endParaRPr lang="en-US" altLang="x-none" sz="3000" dirty="0"/>
          </a:p>
          <a:p>
            <a:pPr eaLnBrk="1" hangingPunct="1">
              <a:lnSpc>
                <a:spcPct val="90000"/>
              </a:lnSpc>
            </a:pPr>
            <a:endParaRPr lang="en-US" altLang="x-none" sz="3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681038"/>
            <a:ext cx="8229600" cy="1143000"/>
          </a:xfrm>
        </p:spPr>
        <p:txBody>
          <a:bodyPr/>
          <a:lstStyle/>
          <a:p>
            <a:pPr eaLnBrk="1" hangingPunct="1"/>
            <a:r>
              <a:rPr lang="en-US" altLang="x-none"/>
              <a:t>What STEM Teachers can Do</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a:buChar char="•"/>
              <a:defRPr/>
            </a:pPr>
            <a:r>
              <a:rPr lang="en-US" dirty="0" smtClean="0">
                <a:ea typeface="+mn-ea"/>
              </a:rPr>
              <a:t>Increase opportunities to use language skills in class </a:t>
            </a:r>
          </a:p>
          <a:p>
            <a:pPr lvl="1" eaLnBrk="1" fontAlgn="auto" hangingPunct="1">
              <a:spcAft>
                <a:spcPts val="0"/>
              </a:spcAft>
              <a:buFont typeface="Arial"/>
              <a:buChar char="–"/>
              <a:defRPr/>
            </a:pPr>
            <a:r>
              <a:rPr lang="en-US" dirty="0" smtClean="0">
                <a:ea typeface="+mn-ea"/>
              </a:rPr>
              <a:t>Receptive: listening and reading, </a:t>
            </a:r>
          </a:p>
          <a:p>
            <a:pPr lvl="1" eaLnBrk="1" fontAlgn="auto" hangingPunct="1">
              <a:spcAft>
                <a:spcPts val="0"/>
              </a:spcAft>
              <a:buFont typeface="Arial"/>
              <a:buChar char="–"/>
              <a:defRPr/>
            </a:pPr>
            <a:r>
              <a:rPr lang="en-US" dirty="0" smtClean="0">
                <a:ea typeface="+mn-ea"/>
              </a:rPr>
              <a:t>Productive: speaking and writing</a:t>
            </a:r>
          </a:p>
          <a:p>
            <a:pPr eaLnBrk="1" fontAlgn="auto" hangingPunct="1">
              <a:spcAft>
                <a:spcPts val="0"/>
              </a:spcAft>
              <a:buFont typeface="Arial"/>
              <a:buChar char="•"/>
              <a:defRPr/>
            </a:pPr>
            <a:r>
              <a:rPr lang="en-US" dirty="0" smtClean="0">
                <a:ea typeface="+mn-ea"/>
              </a:rPr>
              <a:t>Use Different Grouping Strategies</a:t>
            </a:r>
          </a:p>
          <a:p>
            <a:pPr lvl="1" eaLnBrk="1" fontAlgn="auto" hangingPunct="1">
              <a:spcAft>
                <a:spcPts val="0"/>
              </a:spcAft>
              <a:buFont typeface="Arial"/>
              <a:buChar char="–"/>
              <a:defRPr/>
            </a:pPr>
            <a:r>
              <a:rPr lang="en-US" dirty="0" smtClean="0">
                <a:ea typeface="+mn-ea"/>
              </a:rPr>
              <a:t>Can be native language (for conceptual understanding) with other primary language speakers</a:t>
            </a:r>
          </a:p>
          <a:p>
            <a:pPr lvl="1" eaLnBrk="1" fontAlgn="auto" hangingPunct="1">
              <a:spcAft>
                <a:spcPts val="0"/>
              </a:spcAft>
              <a:buFont typeface="Arial"/>
              <a:buChar char="–"/>
              <a:defRPr/>
            </a:pPr>
            <a:r>
              <a:rPr lang="en-US" dirty="0" smtClean="0">
                <a:ea typeface="+mn-ea"/>
              </a:rPr>
              <a:t>English language with other native speakers. Teachers lesson objectives should include intentional strategies to teach specific language objectives (from WIDA rubric previously mentioned)</a:t>
            </a:r>
          </a:p>
          <a:p>
            <a:pPr eaLnBrk="1" fontAlgn="auto" hangingPunct="1">
              <a:spcAft>
                <a:spcPts val="0"/>
              </a:spcAft>
              <a:buFont typeface="Arial"/>
              <a:buChar char="•"/>
              <a:defRPr/>
            </a:pPr>
            <a:endParaRPr lang="en-US" dirty="0" smtClean="0">
              <a:ea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224722" y="2222500"/>
            <a:ext cx="3259455" cy="1600200"/>
          </a:xfrm>
          <a:prstGeom prst="rect">
            <a:avLst/>
          </a:prstGeom>
        </p:spPr>
      </p:pic>
      <p:sp>
        <p:nvSpPr>
          <p:cNvPr id="5" name="Text Box 1"/>
          <p:cNvSpPr txBox="1"/>
          <p:nvPr/>
        </p:nvSpPr>
        <p:spPr>
          <a:xfrm>
            <a:off x="281622" y="2565400"/>
            <a:ext cx="3086100" cy="9144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4800" b="1" i="1" dirty="0">
                <a:solidFill>
                  <a:srgbClr val="F79646"/>
                </a:solidFill>
                <a:effectLst/>
                <a:latin typeface="American Typewriter"/>
                <a:ea typeface="Times New Roman"/>
                <a:cs typeface="Times New Roman"/>
              </a:rPr>
              <a:t>Latina</a:t>
            </a:r>
            <a:endParaRPr lang="en-US" sz="1200" dirty="0">
              <a:effectLst/>
              <a:latin typeface="Verdana"/>
              <a:ea typeface="Times New Roman"/>
              <a:cs typeface="Times New Roman"/>
            </a:endParaRPr>
          </a:p>
        </p:txBody>
      </p:sp>
      <p:sp>
        <p:nvSpPr>
          <p:cNvPr id="2" name="Title 1"/>
          <p:cNvSpPr>
            <a:spLocks noGrp="1"/>
          </p:cNvSpPr>
          <p:nvPr>
            <p:ph type="ctrTitle"/>
          </p:nvPr>
        </p:nvSpPr>
        <p:spPr>
          <a:xfrm>
            <a:off x="685800" y="1444625"/>
            <a:ext cx="7772400" cy="2251075"/>
          </a:xfrm>
        </p:spPr>
        <p:txBody>
          <a:bodyPr/>
          <a:lstStyle/>
          <a:p>
            <a:r>
              <a:rPr lang="en-US" sz="2800" dirty="0" smtClean="0">
                <a:solidFill>
                  <a:schemeClr val="accent3">
                    <a:lumMod val="75000"/>
                  </a:schemeClr>
                </a:solidFill>
              </a:rPr>
              <a:t>Inclusion in the GLOBE Community </a:t>
            </a:r>
            <a:r>
              <a:rPr lang="mr-IN" sz="2800" dirty="0" smtClean="0">
                <a:solidFill>
                  <a:schemeClr val="accent3">
                    <a:lumMod val="75000"/>
                  </a:schemeClr>
                </a:solidFill>
              </a:rPr>
              <a:t>–</a:t>
            </a:r>
            <a:r>
              <a:rPr lang="en-US" sz="2800" dirty="0" smtClean="0">
                <a:solidFill>
                  <a:schemeClr val="accent3">
                    <a:lumMod val="75000"/>
                  </a:schemeClr>
                </a:solidFill>
              </a:rPr>
              <a:t> STEM Equity</a:t>
            </a:r>
            <a:r>
              <a:rPr lang="en-US" dirty="0" smtClean="0">
                <a:solidFill>
                  <a:schemeClr val="accent3">
                    <a:lumMod val="75000"/>
                  </a:schemeClr>
                </a:solidFill>
              </a:rPr>
              <a:t/>
            </a:r>
            <a:br>
              <a:rPr lang="en-US" dirty="0" smtClean="0">
                <a:solidFill>
                  <a:schemeClr val="accent3">
                    <a:lumMod val="75000"/>
                  </a:schemeClr>
                </a:solidFill>
              </a:rPr>
            </a:br>
            <a:endParaRPr lang="en-US" dirty="0">
              <a:solidFill>
                <a:schemeClr val="tx2">
                  <a:lumMod val="60000"/>
                  <a:lumOff val="40000"/>
                </a:schemeClr>
              </a:solidFill>
            </a:endParaRPr>
          </a:p>
        </p:txBody>
      </p:sp>
      <p:sp>
        <p:nvSpPr>
          <p:cNvPr id="3" name="Subtitle 2"/>
          <p:cNvSpPr>
            <a:spLocks noGrp="1"/>
          </p:cNvSpPr>
          <p:nvPr>
            <p:ph type="subTitle" idx="1"/>
          </p:nvPr>
        </p:nvSpPr>
        <p:spPr>
          <a:xfrm>
            <a:off x="1371600" y="4191000"/>
            <a:ext cx="6400800" cy="1752600"/>
          </a:xfrm>
        </p:spPr>
        <p:txBody>
          <a:bodyPr/>
          <a:lstStyle/>
          <a:p>
            <a:r>
              <a:rPr lang="en-US" dirty="0" smtClean="0">
                <a:solidFill>
                  <a:srgbClr val="558ED5"/>
                </a:solidFill>
              </a:rPr>
              <a:t>Julie Malmberg, Ph.D.</a:t>
            </a:r>
          </a:p>
          <a:p>
            <a:r>
              <a:rPr lang="en-US" dirty="0" smtClean="0">
                <a:hlinkClick r:id="rId3"/>
              </a:rPr>
              <a:t>malmberg@ucar.edu</a:t>
            </a:r>
            <a:r>
              <a:rPr lang="en-US" dirty="0" smtClean="0"/>
              <a:t>	</a:t>
            </a:r>
          </a:p>
          <a:p>
            <a:r>
              <a:rPr lang="en-US" dirty="0" smtClean="0">
                <a:solidFill>
                  <a:srgbClr val="558ED5"/>
                </a:solidFill>
              </a:rPr>
              <a:t>03 August 2017</a:t>
            </a:r>
          </a:p>
          <a:p>
            <a:endParaRPr lang="en-US" dirty="0"/>
          </a:p>
        </p:txBody>
      </p:sp>
      <p:sp>
        <p:nvSpPr>
          <p:cNvPr id="6" name="TextBox 5"/>
          <p:cNvSpPr txBox="1"/>
          <p:nvPr/>
        </p:nvSpPr>
        <p:spPr>
          <a:xfrm>
            <a:off x="5269377" y="2839710"/>
            <a:ext cx="429600" cy="523220"/>
          </a:xfrm>
          <a:prstGeom prst="rect">
            <a:avLst/>
          </a:prstGeom>
          <a:noFill/>
        </p:spPr>
        <p:txBody>
          <a:bodyPr wrap="none" rtlCol="0">
            <a:spAutoFit/>
          </a:bodyPr>
          <a:lstStyle/>
          <a:p>
            <a:r>
              <a:rPr lang="en-US" sz="2800" dirty="0" smtClean="0">
                <a:solidFill>
                  <a:schemeClr val="accent3">
                    <a:lumMod val="75000"/>
                  </a:schemeClr>
                </a:solidFill>
              </a:rPr>
              <a:t>&amp;</a:t>
            </a:r>
            <a:endParaRPr lang="en-US" sz="2800" dirty="0">
              <a:solidFill>
                <a:schemeClr val="accent3">
                  <a:lumMod val="75000"/>
                </a:schemeClr>
              </a:solidFill>
            </a:endParaRPr>
          </a:p>
        </p:txBody>
      </p:sp>
      <p:pic>
        <p:nvPicPr>
          <p:cNvPr id="7" name="Picture 6" descr="Transparent_GLOBE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400" y="2076450"/>
            <a:ext cx="3038046" cy="2120900"/>
          </a:xfrm>
          <a:prstGeom prst="rect">
            <a:avLst/>
          </a:prstGeom>
        </p:spPr>
      </p:pic>
    </p:spTree>
    <p:extLst>
      <p:ext uri="{BB962C8B-B14F-4D97-AF65-F5344CB8AC3E}">
        <p14:creationId xmlns:p14="http://schemas.microsoft.com/office/powerpoint/2010/main" val="13144989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1143000"/>
          </a:xfrm>
        </p:spPr>
        <p:txBody>
          <a:bodyPr/>
          <a:lstStyle/>
          <a:p>
            <a:r>
              <a:rPr lang="en-US" dirty="0" smtClean="0"/>
              <a:t>GLOBE </a:t>
            </a:r>
            <a:r>
              <a:rPr lang="mr-IN" dirty="0" smtClean="0"/>
              <a:t>–</a:t>
            </a:r>
            <a:r>
              <a:rPr lang="en-US" dirty="0" smtClean="0"/>
              <a:t> </a:t>
            </a:r>
            <a:r>
              <a:rPr lang="en-US" dirty="0" err="1" smtClean="0"/>
              <a:t>SciGirls</a:t>
            </a:r>
            <a:r>
              <a:rPr lang="en-US" dirty="0" smtClean="0"/>
              <a:t> Club</a:t>
            </a:r>
            <a:endParaRPr lang="en-US" dirty="0"/>
          </a:p>
        </p:txBody>
      </p:sp>
      <p:sp>
        <p:nvSpPr>
          <p:cNvPr id="3" name="Content Placeholder 2"/>
          <p:cNvSpPr>
            <a:spLocks noGrp="1"/>
          </p:cNvSpPr>
          <p:nvPr>
            <p:ph idx="1"/>
          </p:nvPr>
        </p:nvSpPr>
        <p:spPr>
          <a:xfrm>
            <a:off x="457200" y="1600200"/>
            <a:ext cx="4508500" cy="4525963"/>
          </a:xfrm>
        </p:spPr>
        <p:txBody>
          <a:bodyPr/>
          <a:lstStyle/>
          <a:p>
            <a:pPr>
              <a:spcAft>
                <a:spcPts val="600"/>
              </a:spcAft>
              <a:buClr>
                <a:srgbClr val="FF0000"/>
              </a:buClr>
              <a:buFont typeface="Wingdings" charset="2"/>
              <a:buChar char=""/>
            </a:pPr>
            <a:r>
              <a:rPr lang="en-US" dirty="0" smtClean="0"/>
              <a:t>NSF-funded</a:t>
            </a:r>
          </a:p>
          <a:p>
            <a:pPr>
              <a:buClr>
                <a:srgbClr val="FF6600"/>
              </a:buClr>
              <a:buFont typeface="Wingdings" charset="2"/>
              <a:buChar char=""/>
            </a:pPr>
            <a:r>
              <a:rPr lang="en-US" dirty="0" smtClean="0"/>
              <a:t>Two years</a:t>
            </a:r>
          </a:p>
          <a:p>
            <a:pPr>
              <a:buClr>
                <a:srgbClr val="FDFB0A"/>
              </a:buClr>
              <a:buFont typeface="Wingdings" charset="2"/>
              <a:buChar char=""/>
            </a:pPr>
            <a:r>
              <a:rPr lang="en-US" dirty="0" smtClean="0"/>
              <a:t>Minimum of 16 hours per year</a:t>
            </a:r>
          </a:p>
          <a:p>
            <a:pPr>
              <a:buClr>
                <a:srgbClr val="008000"/>
              </a:buClr>
              <a:buFont typeface="Wingdings" charset="2"/>
              <a:buChar char=""/>
            </a:pPr>
            <a:r>
              <a:rPr lang="en-US" dirty="0" smtClean="0"/>
              <a:t>12+ girls ages 8-14</a:t>
            </a:r>
          </a:p>
          <a:p>
            <a:pPr>
              <a:buClr>
                <a:srgbClr val="3366FF"/>
              </a:buClr>
              <a:buFont typeface="Wingdings" charset="2"/>
              <a:buChar char=""/>
            </a:pPr>
            <a:r>
              <a:rPr lang="en-US" dirty="0" err="1" smtClean="0"/>
              <a:t>SciGirls</a:t>
            </a:r>
            <a:r>
              <a:rPr lang="en-US" dirty="0" smtClean="0"/>
              <a:t> activities + GLOBE activities</a:t>
            </a:r>
          </a:p>
          <a:p>
            <a:pPr>
              <a:buClr>
                <a:srgbClr val="AB00EF"/>
              </a:buClr>
              <a:buFont typeface="Wingdings" charset="2"/>
              <a:buChar char=""/>
            </a:pPr>
            <a:r>
              <a:rPr lang="en-US" dirty="0" smtClean="0"/>
              <a:t>Mentors</a:t>
            </a:r>
          </a:p>
          <a:p>
            <a:pPr marL="0" indent="0">
              <a:buNone/>
            </a:pPr>
            <a:endParaRPr lang="en-US" dirty="0"/>
          </a:p>
        </p:txBody>
      </p:sp>
      <p:pic>
        <p:nvPicPr>
          <p:cNvPr id="4" name="Picture 3" descr="IMG_0799.jpg"/>
          <p:cNvPicPr>
            <a:picLocks noChangeAspect="1"/>
          </p:cNvPicPr>
          <p:nvPr/>
        </p:nvPicPr>
        <p:blipFill rotWithShape="1">
          <a:blip r:embed="rId2">
            <a:extLst>
              <a:ext uri="{28A0092B-C50C-407E-A947-70E740481C1C}">
                <a14:useLocalDpi xmlns:a14="http://schemas.microsoft.com/office/drawing/2010/main" val="0"/>
              </a:ext>
            </a:extLst>
          </a:blip>
          <a:srcRect b="18586"/>
          <a:stretch/>
        </p:blipFill>
        <p:spPr>
          <a:xfrm>
            <a:off x="4686300" y="2355850"/>
            <a:ext cx="4191000" cy="2559050"/>
          </a:xfrm>
          <a:prstGeom prst="rect">
            <a:avLst/>
          </a:prstGeom>
          <a:ln w="57150" cap="sq" cmpd="sng">
            <a:solidFill>
              <a:srgbClr val="008000"/>
            </a:solidFill>
            <a:prstDash val="solid"/>
            <a:round/>
          </a:ln>
        </p:spPr>
      </p:pic>
    </p:spTree>
    <p:extLst>
      <p:ext uri="{BB962C8B-B14F-4D97-AF65-F5344CB8AC3E}">
        <p14:creationId xmlns:p14="http://schemas.microsoft.com/office/powerpoint/2010/main" val="1438135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creen Shot 2017-07-29 at 4.22.20 PM.png"/>
          <p:cNvPicPr>
            <a:picLocks noGrp="1" noChangeAspect="1"/>
          </p:cNvPicPr>
          <p:nvPr>
            <p:ph sz="half" idx="1"/>
          </p:nvPr>
        </p:nvPicPr>
        <p:blipFill>
          <a:blip r:embed="rId2">
            <a:extLst>
              <a:ext uri="{28A0092B-C50C-407E-A947-70E740481C1C}">
                <a14:useLocalDpi xmlns:a14="http://schemas.microsoft.com/office/drawing/2010/main" val="0"/>
              </a:ext>
            </a:extLst>
          </a:blip>
          <a:srcRect l="-8493" r="-8493"/>
          <a:stretch>
            <a:fillRect/>
          </a:stretch>
        </p:blipFill>
        <p:spPr>
          <a:xfrm>
            <a:off x="215900" y="1015999"/>
            <a:ext cx="4450302" cy="4983480"/>
          </a:xfrm>
        </p:spPr>
      </p:pic>
      <p:pic>
        <p:nvPicPr>
          <p:cNvPr id="11" name="Content Placeholder 10" descr="Screen Shot 2017-07-29 at 4.20.47 PM.png"/>
          <p:cNvPicPr>
            <a:picLocks noGrp="1" noChangeAspect="1"/>
          </p:cNvPicPr>
          <p:nvPr>
            <p:ph sz="half" idx="2"/>
          </p:nvPr>
        </p:nvPicPr>
        <p:blipFill>
          <a:blip r:embed="rId3">
            <a:extLst>
              <a:ext uri="{28A0092B-C50C-407E-A947-70E740481C1C}">
                <a14:useLocalDpi xmlns:a14="http://schemas.microsoft.com/office/drawing/2010/main" val="0"/>
              </a:ext>
            </a:extLst>
          </a:blip>
          <a:srcRect l="-7375" r="-7375"/>
          <a:stretch>
            <a:fillRect/>
          </a:stretch>
        </p:blipFill>
        <p:spPr>
          <a:xfrm>
            <a:off x="4648199" y="1016316"/>
            <a:ext cx="4446568" cy="4983163"/>
          </a:xfrm>
        </p:spPr>
      </p:pic>
    </p:spTree>
    <p:extLst>
      <p:ext uri="{BB962C8B-B14F-4D97-AF65-F5344CB8AC3E}">
        <p14:creationId xmlns:p14="http://schemas.microsoft.com/office/powerpoint/2010/main" val="516248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7-29 at 4.32.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673100"/>
            <a:ext cx="3508022" cy="5448300"/>
          </a:xfrm>
          <a:prstGeom prst="rect">
            <a:avLst/>
          </a:prstGeom>
        </p:spPr>
      </p:pic>
      <p:pic>
        <p:nvPicPr>
          <p:cNvPr id="6" name="Picture 5" descr="Screen Shot 2017-07-29 at 4.33.03 PM.png"/>
          <p:cNvPicPr>
            <a:picLocks noChangeAspect="1"/>
          </p:cNvPicPr>
          <p:nvPr/>
        </p:nvPicPr>
        <p:blipFill rotWithShape="1">
          <a:blip r:embed="rId3">
            <a:extLst>
              <a:ext uri="{28A0092B-C50C-407E-A947-70E740481C1C}">
                <a14:useLocalDpi xmlns:a14="http://schemas.microsoft.com/office/drawing/2010/main" val="0"/>
              </a:ext>
            </a:extLst>
          </a:blip>
          <a:srcRect l="2265"/>
          <a:stretch/>
        </p:blipFill>
        <p:spPr>
          <a:xfrm>
            <a:off x="4241800" y="1066800"/>
            <a:ext cx="3562350" cy="406400"/>
          </a:xfrm>
          <a:prstGeom prst="rect">
            <a:avLst/>
          </a:prstGeom>
        </p:spPr>
      </p:pic>
      <p:pic>
        <p:nvPicPr>
          <p:cNvPr id="8" name="Picture 7" descr="Screen Shot 2017-07-29 at 4.33.10 P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190998" y="1846580"/>
            <a:ext cx="4343400" cy="419100"/>
          </a:xfrm>
          <a:prstGeom prst="rect">
            <a:avLst/>
          </a:prstGeom>
        </p:spPr>
      </p:pic>
      <p:pic>
        <p:nvPicPr>
          <p:cNvPr id="9" name="Picture 8" descr="Screen Shot 2017-07-29 at 4.33.4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4866" y="5054600"/>
            <a:ext cx="4622800" cy="368300"/>
          </a:xfrm>
          <a:prstGeom prst="rect">
            <a:avLst/>
          </a:prstGeom>
        </p:spPr>
      </p:pic>
      <p:pic>
        <p:nvPicPr>
          <p:cNvPr id="10" name="Picture 9" descr="Screen Shot 2017-07-29 at 4.33.3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4866" y="4312920"/>
            <a:ext cx="2743200" cy="368300"/>
          </a:xfrm>
          <a:prstGeom prst="rect">
            <a:avLst/>
          </a:prstGeom>
        </p:spPr>
      </p:pic>
      <p:pic>
        <p:nvPicPr>
          <p:cNvPr id="11" name="Picture 10" descr="Screen Shot 2017-07-29 at 4.33.2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4064" y="3495040"/>
            <a:ext cx="4178300" cy="444500"/>
          </a:xfrm>
          <a:prstGeom prst="rect">
            <a:avLst/>
          </a:prstGeom>
        </p:spPr>
      </p:pic>
      <p:pic>
        <p:nvPicPr>
          <p:cNvPr id="12" name="Picture 11" descr="Screen Shot 2017-07-29 at 4.33.19 PM.png"/>
          <p:cNvPicPr>
            <a:picLocks noChangeAspect="1"/>
          </p:cNvPicPr>
          <p:nvPr/>
        </p:nvPicPr>
        <p:blipFill rotWithShape="1">
          <a:blip r:embed="rId8">
            <a:extLst>
              <a:ext uri="{28A0092B-C50C-407E-A947-70E740481C1C}">
                <a14:useLocalDpi xmlns:a14="http://schemas.microsoft.com/office/drawing/2010/main" val="0"/>
              </a:ext>
            </a:extLst>
          </a:blip>
          <a:srcRect l="3144"/>
          <a:stretch/>
        </p:blipFill>
        <p:spPr>
          <a:xfrm>
            <a:off x="4241800" y="2639060"/>
            <a:ext cx="3911600" cy="482600"/>
          </a:xfrm>
          <a:prstGeom prst="rect">
            <a:avLst/>
          </a:prstGeom>
        </p:spPr>
      </p:pic>
      <p:sp>
        <p:nvSpPr>
          <p:cNvPr id="13" name="Rectangle 12"/>
          <p:cNvSpPr/>
          <p:nvPr/>
        </p:nvSpPr>
        <p:spPr>
          <a:xfrm>
            <a:off x="6057900" y="1663700"/>
            <a:ext cx="910166" cy="317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4" name="Rectangle 13"/>
          <p:cNvSpPr/>
          <p:nvPr/>
        </p:nvSpPr>
        <p:spPr>
          <a:xfrm>
            <a:off x="4648200" y="4800600"/>
            <a:ext cx="910166" cy="317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33773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938213"/>
            <a:ext cx="4040188" cy="639762"/>
          </a:xfrm>
        </p:spPr>
        <p:txBody>
          <a:bodyPr>
            <a:normAutofit/>
          </a:bodyPr>
          <a:lstStyle/>
          <a:p>
            <a:r>
              <a:rPr lang="en-US" sz="2800" dirty="0" smtClean="0"/>
              <a:t>Challenges</a:t>
            </a:r>
            <a:endParaRPr lang="en-US" sz="2800" dirty="0"/>
          </a:p>
        </p:txBody>
      </p:sp>
      <p:sp>
        <p:nvSpPr>
          <p:cNvPr id="6" name="Content Placeholder 5"/>
          <p:cNvSpPr>
            <a:spLocks noGrp="1"/>
          </p:cNvSpPr>
          <p:nvPr>
            <p:ph sz="half" idx="2"/>
          </p:nvPr>
        </p:nvSpPr>
        <p:spPr>
          <a:xfrm>
            <a:off x="457200" y="1666875"/>
            <a:ext cx="4040188" cy="3951288"/>
          </a:xfrm>
        </p:spPr>
        <p:txBody>
          <a:bodyPr/>
          <a:lstStyle/>
          <a:p>
            <a:pPr>
              <a:buClr>
                <a:srgbClr val="FF6600"/>
              </a:buClr>
              <a:buFont typeface="Wingdings" charset="2"/>
              <a:buChar char=""/>
            </a:pPr>
            <a:r>
              <a:rPr lang="en-US" dirty="0" smtClean="0"/>
              <a:t>Recruiting girls</a:t>
            </a:r>
          </a:p>
          <a:p>
            <a:pPr>
              <a:buClr>
                <a:schemeClr val="accent5">
                  <a:lumMod val="60000"/>
                  <a:lumOff val="40000"/>
                </a:schemeClr>
              </a:buClr>
              <a:buFont typeface="Wingdings" charset="2"/>
              <a:buChar char=""/>
            </a:pPr>
            <a:r>
              <a:rPr lang="en-US" dirty="0" smtClean="0"/>
              <a:t>Engaging families</a:t>
            </a:r>
          </a:p>
          <a:p>
            <a:pPr>
              <a:buClr>
                <a:schemeClr val="accent3">
                  <a:lumMod val="60000"/>
                  <a:lumOff val="40000"/>
                </a:schemeClr>
              </a:buClr>
              <a:buFont typeface="Wingdings" charset="2"/>
              <a:buChar char=""/>
            </a:pPr>
            <a:r>
              <a:rPr lang="en-US" dirty="0" smtClean="0"/>
              <a:t>Evaluation</a:t>
            </a:r>
          </a:p>
          <a:p>
            <a:pPr>
              <a:buClr>
                <a:srgbClr val="FF0000"/>
              </a:buClr>
              <a:buFont typeface="Wingdings" charset="2"/>
              <a:buChar char=""/>
            </a:pPr>
            <a:r>
              <a:rPr lang="en-US" dirty="0" smtClean="0"/>
              <a:t>Scheduling</a:t>
            </a:r>
            <a:endParaRPr lang="en-US" dirty="0"/>
          </a:p>
        </p:txBody>
      </p:sp>
      <p:sp>
        <p:nvSpPr>
          <p:cNvPr id="9" name="Text Placeholder 8"/>
          <p:cNvSpPr>
            <a:spLocks noGrp="1"/>
          </p:cNvSpPr>
          <p:nvPr>
            <p:ph type="body" sz="quarter" idx="3"/>
          </p:nvPr>
        </p:nvSpPr>
        <p:spPr>
          <a:xfrm>
            <a:off x="4645025" y="938213"/>
            <a:ext cx="4041775" cy="639762"/>
          </a:xfrm>
        </p:spPr>
        <p:txBody>
          <a:bodyPr/>
          <a:lstStyle/>
          <a:p>
            <a:r>
              <a:rPr lang="en-US" sz="2800" dirty="0" smtClean="0"/>
              <a:t>Successes</a:t>
            </a:r>
            <a:endParaRPr lang="en-US" sz="2800" dirty="0"/>
          </a:p>
        </p:txBody>
      </p:sp>
      <p:sp>
        <p:nvSpPr>
          <p:cNvPr id="10" name="Content Placeholder 9"/>
          <p:cNvSpPr>
            <a:spLocks noGrp="1"/>
          </p:cNvSpPr>
          <p:nvPr>
            <p:ph sz="quarter" idx="4"/>
          </p:nvPr>
        </p:nvSpPr>
        <p:spPr>
          <a:xfrm>
            <a:off x="4645025" y="1666875"/>
            <a:ext cx="4041775" cy="3951288"/>
          </a:xfrm>
        </p:spPr>
        <p:txBody>
          <a:bodyPr/>
          <a:lstStyle/>
          <a:p>
            <a:pPr>
              <a:buClr>
                <a:srgbClr val="AB00EF"/>
              </a:buClr>
              <a:buFont typeface="Wingdings" charset="2"/>
              <a:buChar char=""/>
            </a:pPr>
            <a:r>
              <a:rPr lang="en-US" dirty="0" smtClean="0"/>
              <a:t>Excited about science</a:t>
            </a:r>
          </a:p>
          <a:p>
            <a:pPr>
              <a:buClr>
                <a:srgbClr val="996633"/>
              </a:buClr>
              <a:buFont typeface="Wingdings" charset="2"/>
              <a:buChar char=""/>
            </a:pPr>
            <a:r>
              <a:rPr lang="en-US" dirty="0" smtClean="0"/>
              <a:t>New career ideas</a:t>
            </a:r>
          </a:p>
          <a:p>
            <a:pPr>
              <a:buClr>
                <a:srgbClr val="FFFF00"/>
              </a:buClr>
              <a:buFont typeface="Wingdings" charset="2"/>
              <a:buChar char=""/>
            </a:pPr>
            <a:r>
              <a:rPr lang="en-US" dirty="0" smtClean="0"/>
              <a:t>New role models</a:t>
            </a:r>
          </a:p>
          <a:p>
            <a:pPr>
              <a:buClr>
                <a:srgbClr val="FF00FF"/>
              </a:buClr>
              <a:buFont typeface="Wingdings" charset="2"/>
              <a:buChar char=""/>
            </a:pPr>
            <a:r>
              <a:rPr lang="en-US" dirty="0" smtClean="0"/>
              <a:t>Incredibly fun</a:t>
            </a:r>
          </a:p>
          <a:p>
            <a:pPr marL="0" indent="0">
              <a:buNone/>
            </a:pPr>
            <a:endParaRPr lang="en-US" dirty="0"/>
          </a:p>
        </p:txBody>
      </p:sp>
      <p:pic>
        <p:nvPicPr>
          <p:cNvPr id="12" name="Picture 11" descr="IMG_05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435" y="3807619"/>
            <a:ext cx="2731685" cy="2048764"/>
          </a:xfrm>
          <a:prstGeom prst="rect">
            <a:avLst/>
          </a:prstGeom>
          <a:ln w="38100" cmpd="sng">
            <a:solidFill>
              <a:schemeClr val="accent3">
                <a:lumMod val="60000"/>
                <a:lumOff val="40000"/>
              </a:schemeClr>
            </a:solidFill>
          </a:ln>
        </p:spPr>
      </p:pic>
      <p:pic>
        <p:nvPicPr>
          <p:cNvPr id="15" name="Picture 14" descr="IMG_09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665" y="3816002"/>
            <a:ext cx="2720509" cy="2040381"/>
          </a:xfrm>
          <a:prstGeom prst="rect">
            <a:avLst/>
          </a:prstGeom>
          <a:ln w="38100" cmpd="sng">
            <a:solidFill>
              <a:srgbClr val="EE00FA"/>
            </a:solidFill>
          </a:ln>
        </p:spPr>
      </p:pic>
      <p:pic>
        <p:nvPicPr>
          <p:cNvPr id="18" name="Picture 17" descr="IMG_069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814064"/>
            <a:ext cx="2723091" cy="2042319"/>
          </a:xfrm>
          <a:prstGeom prst="rect">
            <a:avLst/>
          </a:prstGeom>
          <a:ln w="38100" cmpd="sng">
            <a:solidFill>
              <a:schemeClr val="accent5">
                <a:lumMod val="60000"/>
                <a:lumOff val="40000"/>
              </a:schemeClr>
            </a:solidFill>
          </a:ln>
        </p:spPr>
      </p:pic>
    </p:spTree>
    <p:extLst>
      <p:ext uri="{BB962C8B-B14F-4D97-AF65-F5344CB8AC3E}">
        <p14:creationId xmlns:p14="http://schemas.microsoft.com/office/powerpoint/2010/main" val="939885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CaFpQITVIAAMD2y.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8525" b="16622"/>
          <a:stretch/>
        </p:blipFill>
        <p:spPr bwMode="auto">
          <a:xfrm>
            <a:off x="1475872" y="689840"/>
            <a:ext cx="6160169" cy="5306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tps://pbs.twimg.com/media/CaFpQITVIAAMD2y.jpg"/>
          <p:cNvPicPr>
            <a:picLocks noChangeAspect="1" noChangeArrowheads="1"/>
          </p:cNvPicPr>
          <p:nvPr/>
        </p:nvPicPr>
        <p:blipFill rotWithShape="1">
          <a:blip r:embed="rId3">
            <a:extLst>
              <a:ext uri="{28A0092B-C50C-407E-A947-70E740481C1C}">
                <a14:useLocalDpi xmlns:a14="http://schemas.microsoft.com/office/drawing/2010/main" val="0"/>
              </a:ext>
            </a:extLst>
          </a:blip>
          <a:srcRect t="82025"/>
          <a:stretch/>
        </p:blipFill>
        <p:spPr bwMode="auto">
          <a:xfrm rot="16200000">
            <a:off x="6647590" y="4082738"/>
            <a:ext cx="3089964" cy="7379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624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28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463" y="1401762"/>
            <a:ext cx="5118100" cy="3838575"/>
          </a:xfrm>
          <a:prstGeom prst="rect">
            <a:avLst/>
          </a:prstGeom>
          <a:ln w="38100" cmpd="sng">
            <a:solidFill>
              <a:srgbClr val="FF6600"/>
            </a:solidFill>
          </a:ln>
        </p:spPr>
      </p:pic>
      <p:sp>
        <p:nvSpPr>
          <p:cNvPr id="9" name="TextBox 8"/>
          <p:cNvSpPr txBox="1"/>
          <p:nvPr/>
        </p:nvSpPr>
        <p:spPr>
          <a:xfrm>
            <a:off x="4940300" y="2808307"/>
            <a:ext cx="3648981" cy="954107"/>
          </a:xfrm>
          <a:prstGeom prst="rect">
            <a:avLst/>
          </a:prstGeom>
          <a:noFill/>
        </p:spPr>
        <p:txBody>
          <a:bodyPr wrap="none" rtlCol="0">
            <a:spAutoFit/>
          </a:bodyPr>
          <a:lstStyle/>
          <a:p>
            <a:pPr algn="ctr"/>
            <a:r>
              <a:rPr lang="en-US" sz="2800" dirty="0" smtClean="0"/>
              <a:t>Questions? Comments?</a:t>
            </a:r>
          </a:p>
          <a:p>
            <a:r>
              <a:rPr lang="en-US" sz="2800" dirty="0" smtClean="0">
                <a:hlinkClick r:id="rId3"/>
              </a:rPr>
              <a:t>malmberg@ucar.edu</a:t>
            </a:r>
            <a:r>
              <a:rPr lang="en-US" sz="2800" dirty="0" smtClean="0"/>
              <a:t>	</a:t>
            </a:r>
            <a:endParaRPr lang="en-US" sz="2800" dirty="0"/>
          </a:p>
        </p:txBody>
      </p:sp>
    </p:spTree>
    <p:extLst>
      <p:ext uri="{BB962C8B-B14F-4D97-AF65-F5344CB8AC3E}">
        <p14:creationId xmlns:p14="http://schemas.microsoft.com/office/powerpoint/2010/main" val="3564394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403" y="1153978"/>
            <a:ext cx="8229600" cy="857250"/>
          </a:xfrm>
        </p:spPr>
        <p:txBody>
          <a:bodyPr>
            <a:normAutofit fontScale="90000"/>
          </a:bodyPr>
          <a:lstStyle/>
          <a:p>
            <a:r>
              <a:rPr lang="en-US" sz="2100" b="1" dirty="0">
                <a:solidFill>
                  <a:srgbClr val="FF0000"/>
                </a:solidFill>
              </a:rPr>
              <a:t>The Global Learning and Observations to Benefit the Environment (GLOBE) Mission Earth Program at Tennessee State </a:t>
            </a:r>
            <a:r>
              <a:rPr lang="en-US" sz="2100" b="1" dirty="0" smtClean="0">
                <a:solidFill>
                  <a:srgbClr val="FF0000"/>
                </a:solidFill>
              </a:rPr>
              <a:t>University</a:t>
            </a:r>
            <a:br>
              <a:rPr lang="en-US" sz="2100" b="1" dirty="0" smtClean="0">
                <a:solidFill>
                  <a:srgbClr val="FF0000"/>
                </a:solidFill>
              </a:rPr>
            </a:br>
            <a:r>
              <a:rPr lang="en-US" sz="2400" b="1" dirty="0"/>
              <a:t>Dr. David A. </a:t>
            </a:r>
            <a:r>
              <a:rPr lang="en-US" sz="2400" b="1" dirty="0" smtClean="0"/>
              <a:t>Padgett</a:t>
            </a:r>
            <a:r>
              <a:rPr lang="en-US" sz="2400" b="1" dirty="0"/>
              <a:t/>
            </a:r>
            <a:br>
              <a:rPr lang="en-US" sz="2400" b="1" dirty="0"/>
            </a:br>
            <a:endParaRPr lang="en-US" sz="2100" b="1" dirty="0">
              <a:solidFill>
                <a:srgbClr val="FF0000"/>
              </a:solidFill>
            </a:endParaRPr>
          </a:p>
        </p:txBody>
      </p:sp>
      <p:sp>
        <p:nvSpPr>
          <p:cNvPr id="3" name="Content Placeholder 2"/>
          <p:cNvSpPr>
            <a:spLocks noGrp="1"/>
          </p:cNvSpPr>
          <p:nvPr>
            <p:ph idx="1"/>
          </p:nvPr>
        </p:nvSpPr>
        <p:spPr>
          <a:xfrm>
            <a:off x="466594" y="2188284"/>
            <a:ext cx="4907072" cy="2924042"/>
          </a:xfrm>
        </p:spPr>
        <p:txBody>
          <a:bodyPr>
            <a:noAutofit/>
          </a:bodyPr>
          <a:lstStyle/>
          <a:p>
            <a:pPr marL="0" indent="0">
              <a:buNone/>
            </a:pPr>
            <a:r>
              <a:rPr lang="en-US" sz="1200" b="1" dirty="0">
                <a:solidFill>
                  <a:schemeClr val="tx2"/>
                </a:solidFill>
                <a:latin typeface="Arial" panose="020B0604020202020204" pitchFamily="34" charset="0"/>
                <a:cs typeface="Arial" panose="020B0604020202020204" pitchFamily="34" charset="0"/>
              </a:rPr>
              <a:t>Tennessee State University has been a Global Learning and Observations to Benefit the Environment (GLOBE) program Partner Institution since October 2001. Undergraduate students enrolled in GEOG 3500 and introductory World Regional Geography (GEOG 1010/1020) courses engage in GLOBE earth science data collection and analysis exercises. The "real time" and "hands-on" format of the AMS and GLOBE materials can significantly enhance students' learning experiences.  Over the past year approximately a dozen pre-service teachers have been certified in the GLOBE Atmosphere Protocols.  Professional Development activities for in-service teachers are planned for fall 2017.  </a:t>
            </a:r>
          </a:p>
          <a:p>
            <a:pPr marL="0" indent="0">
              <a:buNone/>
            </a:pPr>
            <a:endParaRPr lang="en-US" sz="1200" b="1" dirty="0">
              <a:solidFill>
                <a:schemeClr val="tx2"/>
              </a:solidFill>
              <a:latin typeface="Arial" panose="020B0604020202020204" pitchFamily="34" charset="0"/>
              <a:cs typeface="Arial" panose="020B0604020202020204" pitchFamily="34" charset="0"/>
            </a:endParaRPr>
          </a:p>
          <a:p>
            <a:pPr marL="0" indent="0">
              <a:buNone/>
            </a:pPr>
            <a:endParaRPr lang="en-US" sz="1200" b="1" dirty="0">
              <a:solidFill>
                <a:schemeClr val="tx2"/>
              </a:solidFill>
              <a:latin typeface="Arial" panose="020B0604020202020204" pitchFamily="34" charset="0"/>
              <a:cs typeface="Arial" panose="020B0604020202020204" pitchFamily="34" charset="0"/>
            </a:endParaRPr>
          </a:p>
          <a:p>
            <a:pPr marL="0" indent="0">
              <a:buNone/>
            </a:pPr>
            <a:endParaRPr lang="en-US" sz="1200" b="1" dirty="0">
              <a:solidFill>
                <a:schemeClr val="tx2"/>
              </a:solidFill>
              <a:latin typeface="Arial" panose="020B0604020202020204" pitchFamily="34" charset="0"/>
              <a:cs typeface="Arial" panose="020B0604020202020204" pitchFamily="34" charset="0"/>
            </a:endParaRPr>
          </a:p>
          <a:p>
            <a:pPr marL="0" indent="0">
              <a:buNone/>
            </a:pPr>
            <a:r>
              <a:rPr lang="en-US" sz="1200" b="1" dirty="0">
                <a:solidFill>
                  <a:schemeClr val="tx2"/>
                </a:solidFill>
                <a:latin typeface="Arial" panose="020B0604020202020204" pitchFamily="34" charset="0"/>
                <a:cs typeface="Arial" panose="020B0604020202020204" pitchFamily="34" charset="0"/>
              </a:rPr>
              <a:t>Nashville is the largest US city in the “region of totality” for the August 21 solar eclipse.  Tennessee State University students and local high school students will jointly participate in a GLOBE Surface Temperature exercise in and around the eclipse date.</a:t>
            </a:r>
          </a:p>
          <a:p>
            <a:pPr marL="0" indent="0">
              <a:buNone/>
            </a:pPr>
            <a:endParaRPr lang="en-US" sz="1800" b="1" dirty="0">
              <a:solidFill>
                <a:schemeClr val="tx2"/>
              </a:solidFill>
              <a:latin typeface="Arial" panose="020B0604020202020204" pitchFamily="34" charset="0"/>
              <a:cs typeface="Arial" panose="020B0604020202020204" pitchFamily="34" charset="0"/>
            </a:endParaRPr>
          </a:p>
        </p:txBody>
      </p:sp>
      <p:pic>
        <p:nvPicPr>
          <p:cNvPr id="4" name="Picture 2" descr="http://nteb-mudflowermedia.netdna-ssl.com/wp-content/uploads/the-globe-program-world-governa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414" y="1280003"/>
            <a:ext cx="888167" cy="644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258" y="3580797"/>
            <a:ext cx="1905521" cy="1429141"/>
          </a:xfrm>
          <a:prstGeom prst="rect">
            <a:avLst/>
          </a:prstGeom>
        </p:spPr>
      </p:pic>
      <p:pic>
        <p:nvPicPr>
          <p:cNvPr id="6" name="Picture 3" descr="C:\Users\DrP\Documents\HBCU Climate Change Conference - Dillard\tsu2se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897" y="4299603"/>
            <a:ext cx="752720" cy="739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3018" y="2151656"/>
            <a:ext cx="1905521" cy="14291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9100" y="4383175"/>
            <a:ext cx="1557746" cy="1504841"/>
          </a:xfrm>
          <a:prstGeom prst="rect">
            <a:avLst/>
          </a:prstGeom>
        </p:spPr>
      </p:pic>
    </p:spTree>
    <p:extLst>
      <p:ext uri="{BB962C8B-B14F-4D97-AF65-F5344CB8AC3E}">
        <p14:creationId xmlns:p14="http://schemas.microsoft.com/office/powerpoint/2010/main" val="1830141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594" y="1731084"/>
            <a:ext cx="4994406" cy="3920416"/>
          </a:xfrm>
        </p:spPr>
        <p:txBody>
          <a:bodyPr>
            <a:noAutofit/>
          </a:bodyPr>
          <a:lstStyle/>
          <a:p>
            <a:pPr marL="0" indent="0">
              <a:buNone/>
            </a:pPr>
            <a:r>
              <a:rPr lang="en-US" sz="1800" b="1" dirty="0">
                <a:solidFill>
                  <a:schemeClr val="tx2"/>
                </a:solidFill>
                <a:latin typeface="Arial" panose="020B0604020202020204" pitchFamily="34" charset="0"/>
                <a:cs typeface="Arial" panose="020B0604020202020204" pitchFamily="34" charset="0"/>
              </a:rPr>
              <a:t>Tennessee State University has been a Global Learning and Observations to Benefit the Environment (GLOBE) program Partner Institution since October 2001. Undergraduate students enrolled in GEOG 3500 and introductory World Regional Geography (GEOG 1010/1020) courses engage in GLOBE earth science data collection and analysis exercises. The "real time" and "hands-on" format of the GLOBE materials can significantly enhance students' learning experiences</a:t>
            </a:r>
          </a:p>
          <a:p>
            <a:pPr marL="0" indent="0">
              <a:buNone/>
            </a:pPr>
            <a:r>
              <a:rPr lang="en-US" sz="1800" b="1" dirty="0">
                <a:solidFill>
                  <a:schemeClr val="tx2"/>
                </a:solidFill>
                <a:latin typeface="Arial" panose="020B0604020202020204" pitchFamily="34" charset="0"/>
                <a:cs typeface="Arial" panose="020B0604020202020204" pitchFamily="34" charset="0"/>
              </a:rPr>
              <a:t>www.globe.gov. </a:t>
            </a:r>
          </a:p>
        </p:txBody>
      </p:sp>
      <p:pic>
        <p:nvPicPr>
          <p:cNvPr id="4" name="Picture 2" descr="http://nteb-mudflowermedia.netdna-ssl.com/wp-content/uploads/the-globe-program-world-governa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7491" y="2933439"/>
            <a:ext cx="2890019" cy="20965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566345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994" y="692151"/>
            <a:ext cx="8686800" cy="1131079"/>
          </a:xfrm>
          <a:prstGeom prst="rect">
            <a:avLst/>
          </a:prstGeom>
          <a:noFill/>
        </p:spPr>
        <p:txBody>
          <a:bodyPr wrap="square" rtlCol="0">
            <a:spAutoFit/>
          </a:bodyPr>
          <a:lstStyle/>
          <a:p>
            <a:r>
              <a:rPr lang="en-US" sz="1350" b="1" dirty="0">
                <a:solidFill>
                  <a:srgbClr val="FF0000"/>
                </a:solidFill>
              </a:rPr>
              <a:t>GLOBE Surface Temperature Protocol Service Learning Exercise – Summer 2014</a:t>
            </a:r>
            <a:r>
              <a:rPr lang="en-US" sz="1350" b="1" dirty="0">
                <a:solidFill>
                  <a:schemeClr val="tx2"/>
                </a:solidFill>
              </a:rPr>
              <a:t> </a:t>
            </a:r>
            <a:r>
              <a:rPr lang="en-US" sz="1350" dirty="0">
                <a:solidFill>
                  <a:schemeClr val="tx2"/>
                </a:solidFill>
              </a:rPr>
              <a:t>– Students enrolled in TSU’s Weather &amp; Climate (GEOG 3500) course led Pearl-Cohn High School students in an outdoor exercise using infrared thermometers and GPS receivers to map the temperatures of various land covers surfaces in order to understand the concept of “Urban Heat Islands.”  This exercise could be used to supplement the Assessment portion of the </a:t>
            </a:r>
            <a:r>
              <a:rPr lang="en-US" sz="1350" dirty="0" err="1">
                <a:solidFill>
                  <a:schemeClr val="tx2"/>
                </a:solidFill>
              </a:rPr>
              <a:t>InTeGrate</a:t>
            </a:r>
            <a:r>
              <a:rPr lang="en-US" sz="1350" dirty="0">
                <a:solidFill>
                  <a:schemeClr val="tx2"/>
                </a:solidFill>
              </a:rPr>
              <a:t> “Earth’s Thermostat” Module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994" y="1944988"/>
            <a:ext cx="7039958" cy="3027061"/>
          </a:xfrm>
          <a:prstGeom prst="rect">
            <a:avLst/>
          </a:prstGeom>
          <a:ln w="38100">
            <a:solidFill>
              <a:schemeClr val="bg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493" y="4542747"/>
            <a:ext cx="7772849" cy="1400853"/>
          </a:xfrm>
          <a:prstGeom prst="rect">
            <a:avLst/>
          </a:prstGeom>
          <a:ln w="38100">
            <a:solidFill>
              <a:schemeClr val="accent4"/>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2514600"/>
            <a:ext cx="3048000" cy="1852652"/>
          </a:xfrm>
          <a:prstGeom prst="rect">
            <a:avLst/>
          </a:prstGeom>
          <a:ln w="38100">
            <a:solidFill>
              <a:schemeClr val="accent5"/>
            </a:solidFill>
          </a:ln>
        </p:spPr>
      </p:pic>
    </p:spTree>
    <p:extLst>
      <p:ext uri="{BB962C8B-B14F-4D97-AF65-F5344CB8AC3E}">
        <p14:creationId xmlns:p14="http://schemas.microsoft.com/office/powerpoint/2010/main" val="13192966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971550"/>
            <a:ext cx="8382000" cy="1131079"/>
          </a:xfrm>
          <a:prstGeom prst="rect">
            <a:avLst/>
          </a:prstGeom>
          <a:noFill/>
        </p:spPr>
        <p:txBody>
          <a:bodyPr wrap="square" rtlCol="0">
            <a:spAutoFit/>
          </a:bodyPr>
          <a:lstStyle/>
          <a:p>
            <a:r>
              <a:rPr lang="en-US" sz="1350" b="1" dirty="0">
                <a:solidFill>
                  <a:srgbClr val="FF0000"/>
                </a:solidFill>
              </a:rPr>
              <a:t>GLOBE Surface Temperature Protocol Atmospheric Data Mapping Exercise – Summer 2015</a:t>
            </a:r>
            <a:r>
              <a:rPr lang="en-US" sz="1350" b="1" dirty="0">
                <a:solidFill>
                  <a:schemeClr val="tx2"/>
                </a:solidFill>
              </a:rPr>
              <a:t> </a:t>
            </a:r>
            <a:r>
              <a:rPr lang="en-US" sz="1350" dirty="0">
                <a:solidFill>
                  <a:schemeClr val="tx2"/>
                </a:solidFill>
              </a:rPr>
              <a:t>– Students enrolled in the Weather &amp; Climate (GEOG 3500) course collected GLOBE surface temperature data using the Nexus 7 tablets and then convert the data into comma delimited text (CSV) format.  The CSV file was then imported into ArcGIS Online.  The map </a:t>
            </a:r>
            <a:r>
              <a:rPr lang="en-US" sz="1350" dirty="0" err="1">
                <a:solidFill>
                  <a:schemeClr val="tx2"/>
                </a:solidFill>
              </a:rPr>
              <a:t>symbology</a:t>
            </a:r>
            <a:r>
              <a:rPr lang="en-US" sz="1350" dirty="0">
                <a:solidFill>
                  <a:schemeClr val="tx2"/>
                </a:solidFill>
              </a:rPr>
              <a:t> created allowed for students’ surface temperature data to be compared with ambient air temperature data collected from TSU’s </a:t>
            </a:r>
            <a:r>
              <a:rPr lang="en-US" sz="1350" dirty="0" err="1">
                <a:solidFill>
                  <a:schemeClr val="tx2"/>
                </a:solidFill>
              </a:rPr>
              <a:t>Weatherbug</a:t>
            </a:r>
            <a:r>
              <a:rPr lang="en-US" sz="1350" dirty="0">
                <a:solidFill>
                  <a:schemeClr val="tx2"/>
                </a:solidFill>
              </a:rPr>
              <a:t> Station (http://weather.weatherbug.com/).</a:t>
            </a:r>
          </a:p>
        </p:txBody>
      </p:sp>
      <p:pic>
        <p:nvPicPr>
          <p:cNvPr id="6" name="Picture 5" descr="UHI ArcGIS Online Map Results 5 15.jpg"/>
          <p:cNvPicPr>
            <a:picLocks noChangeAspect="1"/>
          </p:cNvPicPr>
          <p:nvPr/>
        </p:nvPicPr>
        <p:blipFill>
          <a:blip r:embed="rId2" cstate="print"/>
          <a:stretch>
            <a:fillRect/>
          </a:stretch>
        </p:blipFill>
        <p:spPr>
          <a:xfrm>
            <a:off x="1406569" y="2222991"/>
            <a:ext cx="6330862" cy="3557510"/>
          </a:xfrm>
          <a:prstGeom prst="rect">
            <a:avLst/>
          </a:prstGeom>
          <a:solidFill>
            <a:srgbClr val="000000">
              <a:shade val="95000"/>
            </a:srgbClr>
          </a:solidFill>
          <a:ln w="127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8108274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864" y="1787308"/>
            <a:ext cx="3222320" cy="286232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In completing the GLOBE Surface Temperature Protocols, students spend time outdoors engaged in "citizen science" collection of cloud, ambient temperature, and other atmospheric data, providing a “real world” experience.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2339" y="1336371"/>
            <a:ext cx="4180562" cy="3135422"/>
          </a:xfrm>
          <a:prstGeom prst="rect">
            <a:avLst/>
          </a:prstGeom>
          <a:ln w="38100">
            <a:solidFill>
              <a:srgbClr val="CCFF99"/>
            </a:solidFill>
          </a:ln>
        </p:spPr>
      </p:pic>
      <p:pic>
        <p:nvPicPr>
          <p:cNvPr id="4" name="Picture 2" descr="http://www.forestry-suppliers.com/Images/Original/4171_33485_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037" y="3682518"/>
            <a:ext cx="3492629" cy="231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377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kieholics2.JPG"/>
          <p:cNvPicPr>
            <a:picLocks noChangeAspect="1"/>
          </p:cNvPicPr>
          <p:nvPr/>
        </p:nvPicPr>
        <p:blipFill>
          <a:blip r:embed="rId2" cstate="print"/>
          <a:stretch>
            <a:fillRect/>
          </a:stretch>
        </p:blipFill>
        <p:spPr>
          <a:xfrm>
            <a:off x="4724400" y="1028700"/>
            <a:ext cx="3962400" cy="2228850"/>
          </a:xfrm>
          <a:prstGeom prst="rect">
            <a:avLst/>
          </a:prstGeom>
        </p:spPr>
      </p:pic>
      <p:pic>
        <p:nvPicPr>
          <p:cNvPr id="4" name="Picture 3" descr="Stratford STEM MyCOE GLOBE 1.jpg"/>
          <p:cNvPicPr>
            <a:picLocks noChangeAspect="1"/>
          </p:cNvPicPr>
          <p:nvPr/>
        </p:nvPicPr>
        <p:blipFill>
          <a:blip r:embed="rId3" cstate="print"/>
          <a:stretch>
            <a:fillRect/>
          </a:stretch>
        </p:blipFill>
        <p:spPr>
          <a:xfrm>
            <a:off x="685800" y="2686050"/>
            <a:ext cx="3197742" cy="3160986"/>
          </a:xfrm>
          <a:prstGeom prst="rect">
            <a:avLst/>
          </a:prstGeom>
        </p:spPr>
      </p:pic>
      <p:sp>
        <p:nvSpPr>
          <p:cNvPr id="5" name="TextBox 4"/>
          <p:cNvSpPr txBox="1"/>
          <p:nvPr/>
        </p:nvSpPr>
        <p:spPr>
          <a:xfrm>
            <a:off x="479121" y="1047490"/>
            <a:ext cx="3673258" cy="1477328"/>
          </a:xfrm>
          <a:prstGeom prst="rect">
            <a:avLst/>
          </a:prstGeom>
          <a:noFill/>
        </p:spPr>
        <p:txBody>
          <a:bodyPr wrap="square" rtlCol="0">
            <a:spAutoFit/>
          </a:bodyPr>
          <a:lstStyle/>
          <a:p>
            <a:r>
              <a:rPr lang="en-US" sz="1500" b="1" dirty="0">
                <a:solidFill>
                  <a:srgbClr val="FF0000"/>
                </a:solidFill>
                <a:latin typeface="Arial" panose="020B0604020202020204" pitchFamily="34" charset="0"/>
                <a:cs typeface="Arial" panose="020B0604020202020204" pitchFamily="34" charset="0"/>
              </a:rPr>
              <a:t>With GLOBE content faculty are able to "customize" the lessons to focus upon atmospheric sciences phenomena in students’ own neighborhoods and local communities.</a:t>
            </a:r>
          </a:p>
        </p:txBody>
      </p:sp>
      <p:pic>
        <p:nvPicPr>
          <p:cNvPr id="7" name="Picture 4"/>
          <p:cNvPicPr>
            <a:picLocks noChangeAspect="1" noChangeArrowheads="1"/>
          </p:cNvPicPr>
          <p:nvPr/>
        </p:nvPicPr>
        <p:blipFill>
          <a:blip r:embed="rId4" cstate="print"/>
          <a:srcRect/>
          <a:stretch>
            <a:fillRect/>
          </a:stretch>
        </p:blipFill>
        <p:spPr bwMode="auto">
          <a:xfrm>
            <a:off x="5007280" y="3415030"/>
            <a:ext cx="3242675" cy="2432006"/>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4063246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W PCHS Nov 2014 data entry.jpg"/>
          <p:cNvPicPr>
            <a:picLocks noChangeAspect="1"/>
          </p:cNvPicPr>
          <p:nvPr/>
        </p:nvPicPr>
        <p:blipFill>
          <a:blip r:embed="rId2" cstate="print"/>
          <a:stretch>
            <a:fillRect/>
          </a:stretch>
        </p:blipFill>
        <p:spPr>
          <a:xfrm>
            <a:off x="5257801" y="1028700"/>
            <a:ext cx="3419475" cy="4829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57200" y="1257300"/>
            <a:ext cx="4343400" cy="1962076"/>
          </a:xfrm>
          <a:prstGeom prst="rect">
            <a:avLst/>
          </a:prstGeom>
          <a:noFill/>
        </p:spPr>
        <p:txBody>
          <a:bodyPr wrap="square" rtlCol="0">
            <a:spAutoFit/>
          </a:bodyPr>
          <a:lstStyle/>
          <a:p>
            <a:r>
              <a:rPr lang="en-US" sz="1350" b="1" dirty="0">
                <a:solidFill>
                  <a:srgbClr val="FF0000"/>
                </a:solidFill>
              </a:rPr>
              <a:t>GLOBE Surface Temperature Protocol “Urban Heat Islands” Service Learning Data Mapping Exercise – </a:t>
            </a:r>
            <a:r>
              <a:rPr lang="en-US" sz="1350" b="1" dirty="0"/>
              <a:t>Fall 2014</a:t>
            </a:r>
            <a:r>
              <a:rPr lang="en-US" sz="1350" dirty="0"/>
              <a:t> – </a:t>
            </a:r>
            <a:r>
              <a:rPr lang="en-US" sz="1350" b="1" dirty="0"/>
              <a:t>TSU World Regional Geography II (GEOG 1020) and Cartography (GEOG 3100) students assisted ninth grade physical sciences students in entering climate data into the Map Your World data collection form hosted on Google Nexus 7 tablets.  Data included maximum and minimum  average temperature observations at selected local </a:t>
            </a:r>
            <a:r>
              <a:rPr lang="en-US" sz="1350" b="1" dirty="0" err="1"/>
              <a:t>WeatherBug</a:t>
            </a:r>
            <a:r>
              <a:rPr lang="en-US" sz="1350" b="1" dirty="0"/>
              <a:t> stations.</a:t>
            </a:r>
          </a:p>
        </p:txBody>
      </p:sp>
      <p:pic>
        <p:nvPicPr>
          <p:cNvPr id="5" name="Picture 4" descr="WeatherBug Nov 2014 TSU.jpg"/>
          <p:cNvPicPr>
            <a:picLocks noChangeAspect="1"/>
          </p:cNvPicPr>
          <p:nvPr/>
        </p:nvPicPr>
        <p:blipFill>
          <a:blip r:embed="rId3" cstate="print"/>
          <a:stretch>
            <a:fillRect/>
          </a:stretch>
        </p:blipFill>
        <p:spPr>
          <a:xfrm>
            <a:off x="198401" y="3600450"/>
            <a:ext cx="4917199" cy="2171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4469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1295400" y="4800601"/>
            <a:ext cx="6400800" cy="1131079"/>
          </a:xfrm>
          <a:prstGeom prst="rect">
            <a:avLst/>
          </a:prstGeom>
          <a:noFill/>
          <a:ln w="9525">
            <a:noFill/>
            <a:miter lim="800000"/>
            <a:headEnd/>
            <a:tailEnd/>
          </a:ln>
          <a:effectLst/>
        </p:spPr>
        <p:txBody>
          <a:bodyPr>
            <a:spAutoFit/>
          </a:bodyPr>
          <a:lstStyle/>
          <a:p>
            <a:pPr algn="ctr"/>
            <a:r>
              <a:rPr lang="en-US" sz="1350" b="1" dirty="0"/>
              <a:t>Dr. David A. Padgett, Associate Professor of Geography</a:t>
            </a:r>
          </a:p>
          <a:p>
            <a:pPr algn="ctr"/>
            <a:r>
              <a:rPr lang="en-US" sz="1350" b="1" dirty="0"/>
              <a:t>Director, Geographic Information Sciences Laboratory</a:t>
            </a:r>
          </a:p>
          <a:p>
            <a:pPr algn="ctr"/>
            <a:r>
              <a:rPr lang="en-US" sz="1350" b="1" dirty="0"/>
              <a:t>Tennessee State University, Nashville, Tennessee</a:t>
            </a:r>
          </a:p>
          <a:p>
            <a:pPr algn="ctr"/>
            <a:r>
              <a:rPr lang="en-US" sz="1350" b="1" dirty="0"/>
              <a:t>615.963.5508    </a:t>
            </a:r>
            <a:r>
              <a:rPr lang="en-US" sz="1350" b="1" dirty="0">
                <a:hlinkClick r:id="rId2"/>
              </a:rPr>
              <a:t>dpadgett@tnstate.edu</a:t>
            </a:r>
            <a:r>
              <a:rPr lang="en-US" sz="1350" b="1" dirty="0"/>
              <a:t>  @</a:t>
            </a:r>
            <a:r>
              <a:rPr lang="en-US" sz="1350" b="1" dirty="0" err="1"/>
              <a:t>TSUGIScLab</a:t>
            </a:r>
            <a:endParaRPr lang="en-US" sz="1350" b="1" dirty="0"/>
          </a:p>
          <a:p>
            <a:pPr algn="ctr"/>
            <a:r>
              <a:rPr lang="en-US" sz="1350" b="1" dirty="0">
                <a:hlinkClick r:id="rId3"/>
              </a:rPr>
              <a:t>https://www.facebook.com/geomental</a:t>
            </a:r>
            <a:r>
              <a:rPr lang="en-US" sz="1350" b="1" dirty="0"/>
              <a:t> </a:t>
            </a:r>
          </a:p>
        </p:txBody>
      </p:sp>
      <p:sp>
        <p:nvSpPr>
          <p:cNvPr id="4" name="TextBox 3"/>
          <p:cNvSpPr txBox="1"/>
          <p:nvPr/>
        </p:nvSpPr>
        <p:spPr>
          <a:xfrm>
            <a:off x="304800" y="971551"/>
            <a:ext cx="8305800" cy="923330"/>
          </a:xfrm>
          <a:prstGeom prst="rect">
            <a:avLst/>
          </a:prstGeom>
          <a:noFill/>
        </p:spPr>
        <p:txBody>
          <a:bodyPr wrap="square" rtlCol="0">
            <a:spAutoFit/>
          </a:bodyPr>
          <a:lstStyle/>
          <a:p>
            <a:pPr algn="ctr"/>
            <a:r>
              <a:rPr lang="en-US" sz="2700" b="1" dirty="0"/>
              <a:t>THANK YOU! </a:t>
            </a:r>
          </a:p>
          <a:p>
            <a:pPr algn="ctr"/>
            <a:r>
              <a:rPr lang="en-US" sz="2700" b="1" dirty="0"/>
              <a:t>For your time and attention.</a:t>
            </a:r>
          </a:p>
        </p:txBody>
      </p:sp>
      <p:pic>
        <p:nvPicPr>
          <p:cNvPr id="5" name="Picture 4" descr="MYW PCHS Nov 14 2014 photo 2.jpg"/>
          <p:cNvPicPr>
            <a:picLocks noChangeAspect="1"/>
          </p:cNvPicPr>
          <p:nvPr/>
        </p:nvPicPr>
        <p:blipFill>
          <a:blip r:embed="rId4" cstate="print"/>
          <a:stretch>
            <a:fillRect/>
          </a:stretch>
        </p:blipFill>
        <p:spPr>
          <a:xfrm>
            <a:off x="381000" y="1887383"/>
            <a:ext cx="8382000" cy="2747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2228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938"/>
            <a:ext cx="8229600" cy="1143000"/>
          </a:xfrm>
        </p:spPr>
        <p:txBody>
          <a:bodyPr/>
          <a:lstStyle/>
          <a:p>
            <a:r>
              <a:rPr lang="en-US" dirty="0" smtClean="0"/>
              <a:t>STEM Equity Bootcamps</a:t>
            </a:r>
            <a:endParaRPr lang="en-US" dirty="0"/>
          </a:p>
        </p:txBody>
      </p:sp>
      <p:sp>
        <p:nvSpPr>
          <p:cNvPr id="3" name="Content Placeholder 2"/>
          <p:cNvSpPr>
            <a:spLocks noGrp="1"/>
          </p:cNvSpPr>
          <p:nvPr>
            <p:ph idx="1"/>
          </p:nvPr>
        </p:nvSpPr>
        <p:spPr>
          <a:xfrm>
            <a:off x="457200" y="1460500"/>
            <a:ext cx="8229600" cy="4525963"/>
          </a:xfrm>
        </p:spPr>
        <p:txBody>
          <a:bodyPr>
            <a:normAutofit fontScale="92500" lnSpcReduction="10000"/>
          </a:bodyPr>
          <a:lstStyle/>
          <a:p>
            <a:r>
              <a:rPr lang="en-US" dirty="0" smtClean="0"/>
              <a:t>Thank you to NSF for the funding to offer these to US Partners.</a:t>
            </a:r>
          </a:p>
          <a:p>
            <a:r>
              <a:rPr lang="en-US" dirty="0" smtClean="0"/>
              <a:t>Purpose: Build US Partnership capacity in reaching a broad and diverse audience and increase knowledge to create workshops and provide PD on the concept of “inclusive.” </a:t>
            </a:r>
          </a:p>
          <a:p>
            <a:r>
              <a:rPr lang="en-US" dirty="0" smtClean="0"/>
              <a:t>4 workshops: Charlotte, North Carolina (March 2016), Santa Fe, New Mexico (May 2016), Boulder, Colorado (March 2017) and upcoming, New Orleans, Louisiana (November 2017)</a:t>
            </a:r>
          </a:p>
          <a:p>
            <a:endParaRPr lang="en-US" dirty="0"/>
          </a:p>
        </p:txBody>
      </p:sp>
    </p:spTree>
    <p:extLst>
      <p:ext uri="{BB962C8B-B14F-4D97-AF65-F5344CB8AC3E}">
        <p14:creationId xmlns:p14="http://schemas.microsoft.com/office/powerpoint/2010/main" val="1773323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0526"/>
            <a:ext cx="8229600" cy="1143000"/>
          </a:xfrm>
        </p:spPr>
        <p:txBody>
          <a:bodyPr/>
          <a:lstStyle/>
          <a:p>
            <a:r>
              <a:rPr lang="en-US" dirty="0" smtClean="0"/>
              <a:t>STEM Equity</a:t>
            </a:r>
            <a:endParaRPr lang="en-US" dirty="0"/>
          </a:p>
        </p:txBody>
      </p:sp>
      <p:sp>
        <p:nvSpPr>
          <p:cNvPr id="5" name="Content Placeholder 4"/>
          <p:cNvSpPr>
            <a:spLocks noGrp="1"/>
          </p:cNvSpPr>
          <p:nvPr>
            <p:ph idx="1"/>
          </p:nvPr>
        </p:nvSpPr>
        <p:spPr>
          <a:xfrm>
            <a:off x="457200" y="1739898"/>
            <a:ext cx="8229600" cy="3789947"/>
          </a:xfrm>
        </p:spPr>
        <p:txBody>
          <a:bodyPr/>
          <a:lstStyle/>
          <a:p>
            <a:r>
              <a:rPr lang="en-US" dirty="0"/>
              <a:t>2017 Boulder Bootcamp Nuggets </a:t>
            </a:r>
            <a:r>
              <a:rPr lang="en-US" dirty="0" smtClean="0"/>
              <a:t/>
            </a:r>
            <a:br>
              <a:rPr lang="en-US" dirty="0" smtClean="0"/>
            </a:br>
            <a:r>
              <a:rPr lang="en-US" dirty="0" smtClean="0"/>
              <a:t>(Carolyn </a:t>
            </a:r>
            <a:r>
              <a:rPr lang="en-US" dirty="0" err="1" smtClean="0"/>
              <a:t>Brinkworth</a:t>
            </a:r>
            <a:r>
              <a:rPr lang="en-US" dirty="0" smtClean="0"/>
              <a:t>):</a:t>
            </a:r>
          </a:p>
          <a:p>
            <a:pPr lvl="1"/>
            <a:r>
              <a:rPr lang="en-US" dirty="0" smtClean="0"/>
              <a:t>Social exclusion activates the same part of the brain as physical pain.</a:t>
            </a:r>
          </a:p>
          <a:p>
            <a:pPr lvl="1"/>
            <a:r>
              <a:rPr lang="en-US" dirty="0" smtClean="0"/>
              <a:t>If </a:t>
            </a:r>
            <a:r>
              <a:rPr lang="en-US" dirty="0"/>
              <a:t>you are not being explicitly inclusive, you are being silently </a:t>
            </a:r>
            <a:r>
              <a:rPr lang="en-US" dirty="0" smtClean="0"/>
              <a:t>exclusive!</a:t>
            </a:r>
          </a:p>
          <a:p>
            <a:pPr lvl="1"/>
            <a:r>
              <a:rPr lang="en-US" dirty="0" smtClean="0"/>
              <a:t>If </a:t>
            </a:r>
            <a:r>
              <a:rPr lang="en-US" dirty="0"/>
              <a:t>you say nothing, you are complicit.</a:t>
            </a:r>
          </a:p>
          <a:p>
            <a:endParaRPr lang="en-US" dirty="0"/>
          </a:p>
        </p:txBody>
      </p:sp>
    </p:spTree>
    <p:extLst>
      <p:ext uri="{BB962C8B-B14F-4D97-AF65-F5344CB8AC3E}">
        <p14:creationId xmlns:p14="http://schemas.microsoft.com/office/powerpoint/2010/main" val="316465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58900"/>
            <a:ext cx="8229600" cy="4673600"/>
          </a:xfrm>
        </p:spPr>
        <p:txBody>
          <a:bodyPr/>
          <a:lstStyle/>
          <a:p>
            <a:r>
              <a:rPr lang="en-US" dirty="0" smtClean="0"/>
              <a:t>Three topic areas:</a:t>
            </a:r>
          </a:p>
          <a:p>
            <a:pPr lvl="1"/>
            <a:r>
              <a:rPr lang="en-US" dirty="0" smtClean="0"/>
              <a:t>Protocol area training</a:t>
            </a:r>
          </a:p>
          <a:p>
            <a:pPr lvl="1"/>
            <a:r>
              <a:rPr lang="en-US" dirty="0" smtClean="0"/>
              <a:t>STEM equity </a:t>
            </a:r>
            <a:r>
              <a:rPr lang="mr-IN" dirty="0" smtClean="0"/>
              <a:t>–</a:t>
            </a:r>
            <a:r>
              <a:rPr lang="en-US" dirty="0" smtClean="0"/>
              <a:t> the research and background, privilege, promising practices</a:t>
            </a:r>
          </a:p>
          <a:p>
            <a:pPr lvl="1"/>
            <a:r>
              <a:rPr lang="en-US" dirty="0" smtClean="0"/>
              <a:t>Introduction to the GLOBE website</a:t>
            </a:r>
          </a:p>
          <a:p>
            <a:r>
              <a:rPr lang="en-US" dirty="0" smtClean="0"/>
              <a:t>Approximately 15-20 participants.</a:t>
            </a:r>
          </a:p>
          <a:p>
            <a:r>
              <a:rPr lang="en-US" dirty="0" smtClean="0"/>
              <a:t>Dr. Janelle Johnson (STEM equity specialist), Kristin Wegner (GIO), Jen Bourgeault, 2-4 </a:t>
            </a:r>
            <a:r>
              <a:rPr lang="en-US" dirty="0"/>
              <a:t>protocol area </a:t>
            </a:r>
            <a:r>
              <a:rPr lang="en-US" dirty="0" smtClean="0"/>
              <a:t>trainers, Cornell or Dave</a:t>
            </a:r>
          </a:p>
          <a:p>
            <a:endParaRPr lang="en-US" dirty="0" smtClean="0"/>
          </a:p>
          <a:p>
            <a:pPr lvl="1"/>
            <a:endParaRPr lang="en-US" dirty="0"/>
          </a:p>
        </p:txBody>
      </p:sp>
      <p:sp>
        <p:nvSpPr>
          <p:cNvPr id="4" name="Title 1"/>
          <p:cNvSpPr>
            <a:spLocks noGrp="1"/>
          </p:cNvSpPr>
          <p:nvPr>
            <p:ph type="title"/>
          </p:nvPr>
        </p:nvSpPr>
        <p:spPr>
          <a:xfrm>
            <a:off x="457200" y="528638"/>
            <a:ext cx="8229600" cy="1143000"/>
          </a:xfrm>
        </p:spPr>
        <p:txBody>
          <a:bodyPr/>
          <a:lstStyle/>
          <a:p>
            <a:r>
              <a:rPr lang="en-US" dirty="0" smtClean="0"/>
              <a:t>STEM Equity Bootcamps</a:t>
            </a:r>
            <a:endParaRPr lang="en-US" dirty="0"/>
          </a:p>
        </p:txBody>
      </p:sp>
    </p:spTree>
    <p:extLst>
      <p:ext uri="{BB962C8B-B14F-4D97-AF65-F5344CB8AC3E}">
        <p14:creationId xmlns:p14="http://schemas.microsoft.com/office/powerpoint/2010/main" val="1364704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868193"/>
            <a:ext cx="8229600" cy="1143000"/>
          </a:xfrm>
        </p:spPr>
        <p:txBody>
          <a:bodyPr>
            <a:normAutofit fontScale="90000"/>
          </a:bodyPr>
          <a:lstStyle/>
          <a:p>
            <a:r>
              <a:rPr lang="en-US" b="1" dirty="0"/>
              <a:t>GLOBE US Student Research Symposia </a:t>
            </a:r>
            <a:r>
              <a:rPr lang="en-US" b="1" dirty="0" smtClean="0"/>
              <a:t/>
            </a:r>
            <a:br>
              <a:rPr lang="en-US" b="1" dirty="0" smtClean="0"/>
            </a:br>
            <a:r>
              <a:rPr lang="en-US" b="1" dirty="0" smtClean="0"/>
              <a:t>Participant Conduct Expectations</a:t>
            </a:r>
            <a:endParaRPr lang="en-US" dirty="0"/>
          </a:p>
        </p:txBody>
      </p:sp>
      <p:sp>
        <p:nvSpPr>
          <p:cNvPr id="2" name="Vertical Text Placeholder 1"/>
          <p:cNvSpPr>
            <a:spLocks noGrp="1"/>
          </p:cNvSpPr>
          <p:nvPr>
            <p:ph idx="1"/>
          </p:nvPr>
        </p:nvSpPr>
        <p:spPr>
          <a:xfrm>
            <a:off x="457200" y="2310063"/>
            <a:ext cx="8229600" cy="3816100"/>
          </a:xfrm>
        </p:spPr>
        <p:txBody>
          <a:bodyPr>
            <a:noAutofit/>
          </a:bodyPr>
          <a:lstStyle/>
          <a:p>
            <a:pPr marL="0" indent="0">
              <a:buNone/>
            </a:pPr>
            <a:r>
              <a:rPr lang="en-US" dirty="0"/>
              <a:t>The GLOBE US Student Research Symposium includes people from many different backgrounds. GLOBE is committed to providing a friendly, safe and welcoming environment for all, regardless of age, disability, gender, nationality, race, religion, sexuality, or identity.</a:t>
            </a:r>
            <a:br>
              <a:rPr lang="en-US" dirty="0"/>
            </a:br>
            <a:endParaRPr lang="en-US" dirty="0"/>
          </a:p>
        </p:txBody>
      </p:sp>
    </p:spTree>
    <p:extLst>
      <p:ext uri="{BB962C8B-B14F-4D97-AF65-F5344CB8AC3E}">
        <p14:creationId xmlns:p14="http://schemas.microsoft.com/office/powerpoint/2010/main" val="2133597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p:cNvSpPr>
            <a:spLocks noGrp="1"/>
          </p:cNvSpPr>
          <p:nvPr>
            <p:ph idx="1"/>
          </p:nvPr>
        </p:nvSpPr>
        <p:spPr/>
        <p:txBody>
          <a:bodyPr>
            <a:noAutofit/>
          </a:bodyPr>
          <a:lstStyle/>
          <a:p>
            <a:pPr fontAlgn="base"/>
            <a:r>
              <a:rPr lang="en-US" dirty="0"/>
              <a:t>Be respectful. </a:t>
            </a:r>
          </a:p>
          <a:p>
            <a:pPr lvl="1" fontAlgn="base"/>
            <a:r>
              <a:rPr lang="en-US" sz="3200" dirty="0"/>
              <a:t>Not all of us will agree all the time, but we expect respectful behavior at all times. </a:t>
            </a:r>
          </a:p>
          <a:p>
            <a:pPr lvl="1" fontAlgn="base"/>
            <a:r>
              <a:rPr lang="en-US" sz="3200" dirty="0"/>
              <a:t>It’s important to remember that a community where people feel comfortable and safe is a productive one.</a:t>
            </a:r>
          </a:p>
        </p:txBody>
      </p:sp>
      <p:sp>
        <p:nvSpPr>
          <p:cNvPr id="4" name="Title 1"/>
          <p:cNvSpPr>
            <a:spLocks noGrp="1"/>
          </p:cNvSpPr>
          <p:nvPr>
            <p:ph type="title"/>
          </p:nvPr>
        </p:nvSpPr>
        <p:spPr>
          <a:xfrm>
            <a:off x="457200" y="668338"/>
            <a:ext cx="8229600" cy="1143000"/>
          </a:xfrm>
        </p:spPr>
        <p:txBody>
          <a:bodyPr/>
          <a:lstStyle/>
          <a:p>
            <a:r>
              <a:rPr lang="en-US" dirty="0" smtClean="0"/>
              <a:t>STEM Equity Bootcamps</a:t>
            </a:r>
            <a:endParaRPr lang="en-US" dirty="0"/>
          </a:p>
        </p:txBody>
      </p:sp>
    </p:spTree>
    <p:extLst>
      <p:ext uri="{BB962C8B-B14F-4D97-AF65-F5344CB8AC3E}">
        <p14:creationId xmlns:p14="http://schemas.microsoft.com/office/powerpoint/2010/main" val="160907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p:cNvSpPr>
            <a:spLocks noGrp="1"/>
          </p:cNvSpPr>
          <p:nvPr>
            <p:ph idx="1"/>
          </p:nvPr>
        </p:nvSpPr>
        <p:spPr/>
        <p:txBody>
          <a:bodyPr>
            <a:normAutofit/>
          </a:bodyPr>
          <a:lstStyle/>
          <a:p>
            <a:pPr fontAlgn="base"/>
            <a:r>
              <a:rPr lang="en-US" sz="4000" dirty="0"/>
              <a:t>People are complicated. If misunderstandings happen, remember that we’re different. Not understanding why someone holds a viewpoint doesn’t mean that they’re wrong. </a:t>
            </a:r>
          </a:p>
        </p:txBody>
      </p:sp>
      <p:sp>
        <p:nvSpPr>
          <p:cNvPr id="4" name="Title 1"/>
          <p:cNvSpPr>
            <a:spLocks noGrp="1"/>
          </p:cNvSpPr>
          <p:nvPr>
            <p:ph type="title"/>
          </p:nvPr>
        </p:nvSpPr>
        <p:spPr>
          <a:xfrm>
            <a:off x="457200" y="630238"/>
            <a:ext cx="8229600" cy="1143000"/>
          </a:xfrm>
        </p:spPr>
        <p:txBody>
          <a:bodyPr/>
          <a:lstStyle/>
          <a:p>
            <a:r>
              <a:rPr lang="en-US" dirty="0" smtClean="0"/>
              <a:t>STEM Equity Bootcamps</a:t>
            </a:r>
            <a:endParaRPr lang="en-US" dirty="0"/>
          </a:p>
        </p:txBody>
      </p:sp>
    </p:spTree>
    <p:extLst>
      <p:ext uri="{BB962C8B-B14F-4D97-AF65-F5344CB8AC3E}">
        <p14:creationId xmlns:p14="http://schemas.microsoft.com/office/powerpoint/2010/main" val="15879641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940"/>
            <a:ext cx="8229600" cy="1143000"/>
          </a:xfrm>
        </p:spPr>
        <p:txBody>
          <a:bodyPr/>
          <a:lstStyle/>
          <a:p>
            <a:r>
              <a:rPr lang="en-US" dirty="0" smtClean="0"/>
              <a:t>STEM Equity Bootcamps</a:t>
            </a:r>
            <a:endParaRPr lang="en-US" dirty="0"/>
          </a:p>
        </p:txBody>
      </p:sp>
      <p:sp>
        <p:nvSpPr>
          <p:cNvPr id="3" name="Content Placeholder 2"/>
          <p:cNvSpPr>
            <a:spLocks noGrp="1"/>
          </p:cNvSpPr>
          <p:nvPr>
            <p:ph idx="1"/>
          </p:nvPr>
        </p:nvSpPr>
        <p:spPr/>
        <p:txBody>
          <a:bodyPr/>
          <a:lstStyle/>
          <a:p>
            <a:r>
              <a:rPr lang="en-US" sz="3000" dirty="0" smtClean="0"/>
              <a:t>STEM Equity Facebook page administered by Dr. Janelle Johnson.</a:t>
            </a:r>
          </a:p>
          <a:p>
            <a:r>
              <a:rPr lang="en-US" sz="3000" dirty="0" smtClean="0">
                <a:hlinkClick r:id="rId2"/>
              </a:rPr>
              <a:t>Welcome </a:t>
            </a:r>
            <a:r>
              <a:rPr lang="en-US" sz="3000" dirty="0">
                <a:hlinkClick r:id="rId2"/>
              </a:rPr>
              <a:t>to the Anti-Racism Movement, Here’s What You’ve Missed </a:t>
            </a:r>
            <a:endParaRPr lang="en-US" sz="3000" dirty="0"/>
          </a:p>
          <a:p>
            <a:pPr lvl="1"/>
            <a:r>
              <a:rPr lang="en-US" sz="3000" dirty="0"/>
              <a:t>The Establishment </a:t>
            </a:r>
            <a:r>
              <a:rPr lang="mr-IN" sz="3000" dirty="0"/>
              <a:t>–</a:t>
            </a:r>
            <a:r>
              <a:rPr lang="en-US" sz="3000" dirty="0"/>
              <a:t> </a:t>
            </a:r>
            <a:r>
              <a:rPr lang="en-US" sz="3000" dirty="0">
                <a:hlinkClick r:id="rId3"/>
              </a:rPr>
              <a:t>Ijeoma Oluo</a:t>
            </a:r>
            <a:r>
              <a:rPr lang="en-US" sz="3000" dirty="0"/>
              <a:t> </a:t>
            </a:r>
            <a:endParaRPr lang="en-US" sz="3000" dirty="0" smtClean="0"/>
          </a:p>
          <a:p>
            <a:r>
              <a:rPr lang="en-US" sz="3000" dirty="0" smtClean="0">
                <a:hlinkClick r:id="rId4"/>
              </a:rPr>
              <a:t>Bootcamp Online Diversity and Inclusiveness Resources </a:t>
            </a:r>
            <a:r>
              <a:rPr lang="en-US" sz="3000" dirty="0" smtClean="0"/>
              <a:t>(</a:t>
            </a:r>
            <a:r>
              <a:rPr lang="en-US" sz="3000" dirty="0"/>
              <a:t>who to follow on Twitter, Facebook, websites and other resources)</a:t>
            </a:r>
          </a:p>
          <a:p>
            <a:endParaRPr lang="en-US" sz="3000" dirty="0"/>
          </a:p>
          <a:p>
            <a:endParaRPr lang="en-US" sz="3000" dirty="0" smtClean="0"/>
          </a:p>
        </p:txBody>
      </p:sp>
    </p:spTree>
    <p:extLst>
      <p:ext uri="{BB962C8B-B14F-4D97-AF65-F5344CB8AC3E}">
        <p14:creationId xmlns:p14="http://schemas.microsoft.com/office/powerpoint/2010/main" val="6535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My Trip Through Universal Design</a:t>
            </a:r>
            <a:endParaRPr lang="en-US" dirty="0"/>
          </a:p>
        </p:txBody>
      </p:sp>
      <p:sp>
        <p:nvSpPr>
          <p:cNvPr id="3" name="Subtitle 2"/>
          <p:cNvSpPr>
            <a:spLocks noGrp="1"/>
          </p:cNvSpPr>
          <p:nvPr>
            <p:ph type="subTitle" idx="1"/>
          </p:nvPr>
        </p:nvSpPr>
        <p:spPr/>
        <p:txBody>
          <a:bodyPr/>
          <a:lstStyle/>
          <a:p>
            <a:r>
              <a:rPr lang="en-US" dirty="0" smtClean="0"/>
              <a:t>John </a:t>
            </a:r>
            <a:r>
              <a:rPr lang="en-US" dirty="0" err="1" smtClean="0"/>
              <a:t>Ristvey</a:t>
            </a:r>
            <a:endParaRPr lang="en-US" dirty="0" smtClean="0"/>
          </a:p>
          <a:p>
            <a:r>
              <a:rPr lang="en-US" dirty="0" smtClean="0"/>
              <a:t>UCAR Center for Science Education</a:t>
            </a:r>
          </a:p>
          <a:p>
            <a:r>
              <a:rPr lang="en-US" sz="2000" dirty="0">
                <a:hlinkClick r:id="rId2"/>
              </a:rPr>
              <a:t>https://www.mcrel.org/my-trip-through-universal-design</a:t>
            </a:r>
            <a:r>
              <a:rPr lang="en-US" sz="2000" dirty="0" smtClean="0">
                <a:hlinkClick r:id="rId2"/>
              </a:rPr>
              <a:t>/</a:t>
            </a:r>
            <a:r>
              <a:rPr lang="en-US" sz="2000" dirty="0" smtClean="0"/>
              <a:t> </a:t>
            </a:r>
            <a:endParaRPr lang="en-US" sz="2000" dirty="0"/>
          </a:p>
        </p:txBody>
      </p:sp>
    </p:spTree>
    <p:extLst>
      <p:ext uri="{BB962C8B-B14F-4D97-AF65-F5344CB8AC3E}">
        <p14:creationId xmlns:p14="http://schemas.microsoft.com/office/powerpoint/2010/main" val="17020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1600" y="1715115"/>
            <a:ext cx="4305300" cy="3232349"/>
          </a:xfrm>
        </p:spPr>
      </p:pic>
      <p:sp>
        <p:nvSpPr>
          <p:cNvPr id="2" name="Title 1"/>
          <p:cNvSpPr>
            <a:spLocks noGrp="1"/>
          </p:cNvSpPr>
          <p:nvPr>
            <p:ph type="title"/>
          </p:nvPr>
        </p:nvSpPr>
        <p:spPr>
          <a:xfrm>
            <a:off x="419100" y="4947464"/>
            <a:ext cx="8369300" cy="578665"/>
          </a:xfrm>
          <a:solidFill>
            <a:schemeClr val="bg1"/>
          </a:solidFill>
        </p:spPr>
        <p:txBody>
          <a:bodyPr/>
          <a:lstStyle/>
          <a:p>
            <a:r>
              <a:rPr lang="en-US" sz="3600" dirty="0">
                <a:solidFill>
                  <a:schemeClr val="bg1"/>
                </a:solidFill>
                <a:hlinkClick r:id="rId4"/>
              </a:rPr>
              <a:t>https://www.ncsu.edu/ncsu/design/cud/</a:t>
            </a:r>
            <a:r>
              <a:rPr lang="en-US" sz="3600" dirty="0">
                <a:solidFill>
                  <a:schemeClr val="bg1"/>
                </a:solidFill>
              </a:rPr>
              <a:t> </a:t>
            </a:r>
            <a:r>
              <a:rPr lang="en-US" dirty="0"/>
              <a:t/>
            </a:r>
            <a:br>
              <a:rPr lang="en-US" dirty="0"/>
            </a:br>
            <a:endParaRPr lang="en-US" dirty="0"/>
          </a:p>
        </p:txBody>
      </p:sp>
    </p:spTree>
    <p:extLst>
      <p:ext uri="{BB962C8B-B14F-4D97-AF65-F5344CB8AC3E}">
        <p14:creationId xmlns:p14="http://schemas.microsoft.com/office/powerpoint/2010/main" val="1158407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138"/>
            <a:ext cx="8229600" cy="1143000"/>
          </a:xfrm>
        </p:spPr>
        <p:txBody>
          <a:bodyPr/>
          <a:lstStyle/>
          <a:p>
            <a:r>
              <a:rPr lang="en-US" dirty="0" smtClean="0"/>
              <a:t>My Trip</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28877"/>
            <a:ext cx="9143999" cy="4772054"/>
          </a:xfrm>
        </p:spPr>
      </p:pic>
    </p:spTree>
    <p:extLst>
      <p:ext uri="{BB962C8B-B14F-4D97-AF65-F5344CB8AC3E}">
        <p14:creationId xmlns:p14="http://schemas.microsoft.com/office/powerpoint/2010/main" val="1419213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7538"/>
            <a:ext cx="8229600" cy="1143000"/>
          </a:xfrm>
        </p:spPr>
        <p:txBody>
          <a:bodyPr/>
          <a:lstStyle/>
          <a:p>
            <a:r>
              <a:rPr lang="en-US" dirty="0" smtClean="0"/>
              <a:t>Universal Design for Instruction</a:t>
            </a:r>
            <a:endParaRPr lang="en-US" dirty="0"/>
          </a:p>
        </p:txBody>
      </p:sp>
      <p:sp>
        <p:nvSpPr>
          <p:cNvPr id="3" name="Content Placeholder 2"/>
          <p:cNvSpPr>
            <a:spLocks noGrp="1"/>
          </p:cNvSpPr>
          <p:nvPr>
            <p:ph idx="1"/>
          </p:nvPr>
        </p:nvSpPr>
        <p:spPr>
          <a:xfrm>
            <a:off x="431800" y="1422400"/>
            <a:ext cx="8229600" cy="4525963"/>
          </a:xfrm>
        </p:spPr>
        <p:txBody>
          <a:bodyPr/>
          <a:lstStyle/>
          <a:p>
            <a:r>
              <a:rPr lang="en-US" sz="2400" dirty="0" smtClean="0"/>
              <a:t>Class Climate</a:t>
            </a:r>
          </a:p>
          <a:p>
            <a:r>
              <a:rPr lang="en-US" sz="2400" dirty="0" smtClean="0"/>
              <a:t>Interactions</a:t>
            </a:r>
          </a:p>
          <a:p>
            <a:r>
              <a:rPr lang="en-US" sz="2400" dirty="0" smtClean="0"/>
              <a:t>Physical Environments</a:t>
            </a:r>
          </a:p>
          <a:p>
            <a:r>
              <a:rPr lang="en-US" sz="2400" dirty="0" smtClean="0"/>
              <a:t>Delivery Methods</a:t>
            </a:r>
          </a:p>
          <a:p>
            <a:r>
              <a:rPr lang="en-US" sz="2400" dirty="0" smtClean="0"/>
              <a:t>Information Resources and Technology</a:t>
            </a:r>
          </a:p>
          <a:p>
            <a:r>
              <a:rPr lang="en-US" sz="2400" dirty="0" smtClean="0"/>
              <a:t>Feedback</a:t>
            </a:r>
          </a:p>
          <a:p>
            <a:r>
              <a:rPr lang="en-US" sz="2400" dirty="0" smtClean="0"/>
              <a:t>Assessment</a:t>
            </a:r>
          </a:p>
          <a:p>
            <a:r>
              <a:rPr lang="en-US" sz="2400" dirty="0" smtClean="0"/>
              <a:t>Accommodation</a:t>
            </a:r>
          </a:p>
          <a:p>
            <a:pPr marL="0" indent="0">
              <a:buNone/>
            </a:pPr>
            <a:r>
              <a:rPr lang="en-US" sz="2000" dirty="0" smtClean="0">
                <a:hlinkClick r:id="rId3"/>
              </a:rPr>
              <a:t>http</a:t>
            </a:r>
            <a:r>
              <a:rPr lang="en-US" sz="2000" dirty="0">
                <a:hlinkClick r:id="rId3"/>
              </a:rPr>
              <a:t>://</a:t>
            </a:r>
            <a:r>
              <a:rPr lang="en-US" sz="2000" dirty="0" smtClean="0">
                <a:hlinkClick r:id="rId3"/>
              </a:rPr>
              <a:t>www.washington.edu/doit/sites/default/files/atoms/files/Equal-Access-Universal-Design-of-Instruction.pdf</a:t>
            </a:r>
            <a:endParaRPr lang="en-US" sz="2000" dirty="0" smtClean="0"/>
          </a:p>
        </p:txBody>
      </p:sp>
    </p:spTree>
    <p:extLst>
      <p:ext uri="{BB962C8B-B14F-4D97-AF65-F5344CB8AC3E}">
        <p14:creationId xmlns:p14="http://schemas.microsoft.com/office/powerpoint/2010/main" val="1780970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5938"/>
            <a:ext cx="8229600" cy="1143000"/>
          </a:xfrm>
        </p:spPr>
        <p:txBody>
          <a:bodyPr/>
          <a:lstStyle/>
          <a:p>
            <a:r>
              <a:rPr lang="en-US" dirty="0" smtClean="0"/>
              <a:t>My Experience</a:t>
            </a:r>
            <a:endParaRPr lang="en-US" dirty="0"/>
          </a:p>
        </p:txBody>
      </p:sp>
      <p:sp>
        <p:nvSpPr>
          <p:cNvPr id="3" name="Content Placeholder 2"/>
          <p:cNvSpPr>
            <a:spLocks noGrp="1"/>
          </p:cNvSpPr>
          <p:nvPr>
            <p:ph idx="1"/>
          </p:nvPr>
        </p:nvSpPr>
        <p:spPr>
          <a:xfrm>
            <a:off x="457200" y="1600201"/>
            <a:ext cx="3695700" cy="43180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Adapted Curriculum Enhancements for Students with Visual Impairments:</a:t>
            </a:r>
          </a:p>
          <a:p>
            <a:pPr marL="0" lvl="0" indent="0" defTabSz="914400">
              <a:spcBef>
                <a:spcPts val="0"/>
              </a:spcBef>
              <a:buNone/>
            </a:pPr>
            <a:r>
              <a:rPr lang="en-US" sz="2000" dirty="0">
                <a:hlinkClick r:id="rId3"/>
              </a:rPr>
              <a:t>http://www.ace-education.org</a:t>
            </a:r>
            <a:r>
              <a:rPr lang="en-US" sz="2000" dirty="0" smtClean="0">
                <a:hlinkClick r:id="rId3"/>
              </a:rPr>
              <a:t>/</a:t>
            </a:r>
            <a:r>
              <a:rPr lang="en-US" sz="2000" dirty="0" smtClean="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UDI Blog:</a:t>
            </a:r>
          </a:p>
          <a:p>
            <a:pPr marL="0" indent="0" defTabSz="914400">
              <a:spcBef>
                <a:spcPts val="0"/>
              </a:spcBef>
              <a:buNone/>
            </a:pPr>
            <a:r>
              <a:rPr lang="en-US" sz="2000" dirty="0">
                <a:hlinkClick r:id="rId4"/>
              </a:rPr>
              <a:t>https://www.mcrel.org/my-trip-through-universal-design/</a:t>
            </a:r>
            <a:r>
              <a:rPr lang="en-US" sz="2000" dirty="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p:txBody>
      </p:sp>
      <p:sp>
        <p:nvSpPr>
          <p:cNvPr id="4" name="Content Placeholder 2"/>
          <p:cNvSpPr txBox="1">
            <a:spLocks/>
          </p:cNvSpPr>
          <p:nvPr/>
        </p:nvSpPr>
        <p:spPr>
          <a:xfrm>
            <a:off x="4147371" y="4843463"/>
            <a:ext cx="4889500" cy="10287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FontTx/>
              <a:buNone/>
            </a:pPr>
            <a:r>
              <a:rPr lang="en-US" sz="2000" dirty="0" smtClean="0"/>
              <a:t>Students in a Tactile Planetarium at NASA Goddard Space Flight Center</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900" y="1544639"/>
            <a:ext cx="4883971" cy="3243262"/>
          </a:xfrm>
          <a:prstGeom prst="rect">
            <a:avLst/>
          </a:prstGeom>
        </p:spPr>
      </p:pic>
    </p:spTree>
    <p:extLst>
      <p:ext uri="{BB962C8B-B14F-4D97-AF65-F5344CB8AC3E}">
        <p14:creationId xmlns:p14="http://schemas.microsoft.com/office/powerpoint/2010/main" val="79434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685800" y="742950"/>
            <a:ext cx="7772400" cy="1470025"/>
          </a:xfrm>
        </p:spPr>
        <p:txBody>
          <a:bodyPr/>
          <a:lstStyle/>
          <a:p>
            <a:pPr eaLnBrk="1" hangingPunct="1"/>
            <a:r>
              <a:rPr lang="en-US" altLang="x-none"/>
              <a:t>STEM for EL</a:t>
            </a:r>
            <a:r>
              <a:rPr lang="en-US" altLang="en-US"/>
              <a:t>’</a:t>
            </a:r>
            <a:r>
              <a:rPr lang="en-US" altLang="x-none"/>
              <a:t>s</a:t>
            </a:r>
          </a:p>
        </p:txBody>
      </p:sp>
      <p:sp>
        <p:nvSpPr>
          <p:cNvPr id="3" name="Subtitle 2"/>
          <p:cNvSpPr>
            <a:spLocks noGrp="1"/>
          </p:cNvSpPr>
          <p:nvPr>
            <p:ph type="subTitle" idx="1"/>
          </p:nvPr>
        </p:nvSpPr>
        <p:spPr>
          <a:xfrm>
            <a:off x="1495425" y="1839913"/>
            <a:ext cx="6400800" cy="1417637"/>
          </a:xfrm>
        </p:spPr>
        <p:txBody>
          <a:bodyPr rtlCol="0">
            <a:normAutofit fontScale="92500" lnSpcReduction="20000"/>
          </a:bodyPr>
          <a:lstStyle/>
          <a:p>
            <a:pPr eaLnBrk="1" fontAlgn="auto" hangingPunct="1">
              <a:spcAft>
                <a:spcPts val="0"/>
              </a:spcAft>
              <a:buFont typeface="Arial"/>
              <a:buNone/>
              <a:defRPr/>
            </a:pPr>
            <a:r>
              <a:rPr lang="en-US" dirty="0" smtClean="0">
                <a:ea typeface="+mn-ea"/>
              </a:rPr>
              <a:t>Resources available</a:t>
            </a:r>
          </a:p>
          <a:p>
            <a:pPr eaLnBrk="1" fontAlgn="auto" hangingPunct="1">
              <a:spcAft>
                <a:spcPts val="0"/>
              </a:spcAft>
              <a:buFont typeface="Arial"/>
              <a:buNone/>
              <a:defRPr/>
            </a:pPr>
            <a:r>
              <a:rPr lang="en-US" dirty="0" smtClean="0">
                <a:ea typeface="+mn-ea"/>
              </a:rPr>
              <a:t>Creating a win/win mindset</a:t>
            </a:r>
          </a:p>
          <a:p>
            <a:pPr eaLnBrk="1" fontAlgn="auto" hangingPunct="1">
              <a:spcAft>
                <a:spcPts val="0"/>
              </a:spcAft>
              <a:buFont typeface="Arial"/>
              <a:buNone/>
              <a:defRPr/>
            </a:pPr>
            <a:r>
              <a:rPr lang="en-US" dirty="0" smtClean="0">
                <a:ea typeface="+mn-ea"/>
              </a:rPr>
              <a:t>What Can Teachers Do?</a:t>
            </a:r>
          </a:p>
        </p:txBody>
      </p:sp>
      <p:sp>
        <p:nvSpPr>
          <p:cNvPr id="4" name="Subtitle 2"/>
          <p:cNvSpPr txBox="1">
            <a:spLocks/>
          </p:cNvSpPr>
          <p:nvPr/>
        </p:nvSpPr>
        <p:spPr>
          <a:xfrm>
            <a:off x="901700" y="3670300"/>
            <a:ext cx="7340600" cy="1752600"/>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Henry Ortiz</a:t>
            </a:r>
          </a:p>
          <a:p>
            <a:r>
              <a:rPr lang="en-US" dirty="0" smtClean="0"/>
              <a:t>Los Angeles Unified School District (CA)</a:t>
            </a:r>
          </a:p>
          <a:p>
            <a:r>
              <a:rPr lang="en-US" dirty="0" smtClean="0"/>
              <a:t>GLOBE Partnership</a:t>
            </a:r>
          </a:p>
        </p:txBody>
      </p:sp>
    </p:spTree>
  </p:cSld>
  <p:clrMapOvr>
    <a:masterClrMapping/>
  </p:clrMapOvr>
</p:sld>
</file>

<file path=ppt/theme/theme1.xml><?xml version="1.0" encoding="utf-8"?>
<a:theme xmlns:a="http://schemas.openxmlformats.org/drawingml/2006/main" name="Map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1531</Words>
  <Application>Microsoft Macintosh PowerPoint</Application>
  <PresentationFormat>On-screen Show (4:3)</PresentationFormat>
  <Paragraphs>157</Paragraphs>
  <Slides>34</Slides>
  <Notes>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34</vt:i4>
      </vt:variant>
    </vt:vector>
  </HeadingPairs>
  <TitlesOfParts>
    <vt:vector size="46" baseType="lpstr">
      <vt:lpstr>American Typewriter</vt:lpstr>
      <vt:lpstr>Calibri</vt:lpstr>
      <vt:lpstr>Mangal</vt:lpstr>
      <vt:lpstr>ＭＳ Ｐゴシック</vt:lpstr>
      <vt:lpstr>Times New Roman</vt:lpstr>
      <vt:lpstr>Verdana</vt:lpstr>
      <vt:lpstr>Wingdings</vt:lpstr>
      <vt:lpstr>Arial</vt:lpstr>
      <vt:lpstr>Map background</vt:lpstr>
      <vt:lpstr>2_Custom Design</vt:lpstr>
      <vt:lpstr>1_Custom Design</vt:lpstr>
      <vt:lpstr>Custom Design</vt:lpstr>
      <vt:lpstr>Inclusion in the GLOBE Community – STEM Equity</vt:lpstr>
      <vt:lpstr>PowerPoint Presentation</vt:lpstr>
      <vt:lpstr>STEM Equity</vt:lpstr>
      <vt:lpstr>My Trip Through Universal Design</vt:lpstr>
      <vt:lpstr>https://www.ncsu.edu/ncsu/design/cud/  </vt:lpstr>
      <vt:lpstr>My Trip</vt:lpstr>
      <vt:lpstr>Universal Design for Instruction</vt:lpstr>
      <vt:lpstr>My Experience</vt:lpstr>
      <vt:lpstr>STEM for EL’s</vt:lpstr>
      <vt:lpstr>Resources</vt:lpstr>
      <vt:lpstr>Use Rubrics when planning Lessons</vt:lpstr>
      <vt:lpstr>What has been particularly successful? </vt:lpstr>
      <vt:lpstr>What STEM Teachers Can Do</vt:lpstr>
      <vt:lpstr>What STEM Teachers can Do</vt:lpstr>
      <vt:lpstr>Inclusion in the GLOBE Community – STEM Equity </vt:lpstr>
      <vt:lpstr>GLOBE – SciGirls Club</vt:lpstr>
      <vt:lpstr>PowerPoint Presentation</vt:lpstr>
      <vt:lpstr>PowerPoint Presentation</vt:lpstr>
      <vt:lpstr>PowerPoint Presentation</vt:lpstr>
      <vt:lpstr>PowerPoint Presentation</vt:lpstr>
      <vt:lpstr>The Global Learning and Observations to Benefit the Environment (GLOBE) Mission Earth Program at Tennessee State University Dr. David A. Padgett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STEM Equity Bootcamps</vt:lpstr>
      <vt:lpstr>STEM Equity Bootcamps</vt:lpstr>
      <vt:lpstr>GLOBE US Student Research Symposia  Participant Conduct Expectations</vt:lpstr>
      <vt:lpstr>STEM Equity Bootcamps</vt:lpstr>
      <vt:lpstr>STEM Equity Bootcamps</vt:lpstr>
      <vt:lpstr>STEM Equity Bootcamps</vt:lpstr>
    </vt:vector>
  </TitlesOfParts>
  <Company>UCAR</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Susanne Demaree</dc:creator>
  <cp:lastModifiedBy>Bourgeault, Jennifer</cp:lastModifiedBy>
  <cp:revision>51</cp:revision>
  <cp:lastPrinted>2015-11-10T16:21:58Z</cp:lastPrinted>
  <dcterms:created xsi:type="dcterms:W3CDTF">2015-11-10T16:16:01Z</dcterms:created>
  <dcterms:modified xsi:type="dcterms:W3CDTF">2017-09-18T22:43:10Z</dcterms:modified>
</cp:coreProperties>
</file>