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4"/>
  </p:notesMasterIdLst>
  <p:handoutMasterIdLst>
    <p:handoutMasterId r:id="rId15"/>
  </p:handoutMasterIdLst>
  <p:sldIdLst>
    <p:sldId id="302" r:id="rId2"/>
    <p:sldId id="366" r:id="rId3"/>
    <p:sldId id="336" r:id="rId4"/>
    <p:sldId id="367" r:id="rId5"/>
    <p:sldId id="369" r:id="rId6"/>
    <p:sldId id="389" r:id="rId7"/>
    <p:sldId id="385" r:id="rId8"/>
    <p:sldId id="380" r:id="rId9"/>
    <p:sldId id="387" r:id="rId10"/>
    <p:sldId id="388" r:id="rId11"/>
    <p:sldId id="390" r:id="rId12"/>
    <p:sldId id="384" r:id="rId1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3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 smtClean="0"/>
              <a:t>GLOBE Program - Kenya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4D417A0-91F8-4649-935D-E1F9E96AB7CD}" type="datetimeFigureOut">
              <a:rPr lang="en-US" smtClean="0"/>
              <a:pPr/>
              <a:t>01-Aug-17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6123847-BE5E-4A24-8267-14E0EFEBA6D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 smtClean="0"/>
              <a:t>GLOBE Program - Kenya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5A6F73F-E74C-420B-BDB4-369BEA44F423}" type="datetimeFigureOut">
              <a:rPr lang="en-US" smtClean="0"/>
              <a:pPr/>
              <a:t>01-Aug-17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E680512-D38D-4FA2-8C20-4C267CC74E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80512-D38D-4FA2-8C20-4C267CC74EE8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GLOBE Program - Kenya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95D7403-F5BB-4EC7-B3F3-C23437AEBEBF}" type="datetime1">
              <a:rPr lang="en-US" smtClean="0"/>
              <a:pPr>
                <a:defRPr/>
              </a:pPr>
              <a:t>01-Aug-17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0DE5360-BB4B-4040-945E-1AEEC3B1694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16201-F9AC-4D95-8ED6-C5C7A5C49DA7}" type="datetime1">
              <a:rPr lang="en-US" smtClean="0"/>
              <a:pPr>
                <a:defRPr/>
              </a:pPr>
              <a:t>01-Aug-17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37C4A-59EA-4480-A1D9-BECAD4EAB4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93963A-F098-4783-B66B-F2D57C38AA86}" type="datetime1">
              <a:rPr lang="en-US" smtClean="0"/>
              <a:pPr>
                <a:defRPr/>
              </a:pPr>
              <a:t>01-Aug-17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28A9224-6AF8-438E-9A16-37FAABD85F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73CAC-9395-434A-B796-11116E2AEA4F}" type="datetime1">
              <a:rPr lang="en-US" smtClean="0"/>
              <a:pPr>
                <a:defRPr/>
              </a:pPr>
              <a:t>01-Aug-17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F07C-163E-4AF0-9FF5-A4C1DD4DE0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DE391EA-5EC4-4ABC-925F-2AAB7AA1BD0C}" type="datetime1">
              <a:rPr lang="en-US" smtClean="0"/>
              <a:pPr>
                <a:defRPr/>
              </a:pPr>
              <a:t>01-Aug-17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F118DF-4803-4405-BA42-05DEF63EEF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1A91D-996F-4574-AC4C-02D714A767BD}" type="datetime1">
              <a:rPr lang="en-US" smtClean="0"/>
              <a:pPr>
                <a:defRPr/>
              </a:pPr>
              <a:t>01-Aug-17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E398F-A42D-4C7A-9684-999BA24165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4266F-9BD7-4BF3-ADAE-798DDBCB908E}" type="datetime1">
              <a:rPr lang="en-US" smtClean="0"/>
              <a:pPr>
                <a:defRPr/>
              </a:pPr>
              <a:t>01-Aug-17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2EF7B-5F46-496D-BB0D-0317676027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ED6D0-5EB0-407F-B091-0F9FB078624C}" type="datetime1">
              <a:rPr lang="en-US" smtClean="0"/>
              <a:pPr>
                <a:defRPr/>
              </a:pPr>
              <a:t>01-Aug-17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FC9EE-6EBD-4C1B-86ED-4F704186DC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237BC-376C-40FE-9DE0-74809C90AE0E}" type="datetime1">
              <a:rPr lang="en-US" smtClean="0"/>
              <a:pPr>
                <a:defRPr/>
              </a:pPr>
              <a:t>01-Aug-17</a:t>
            </a:fld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55068-9B71-459B-9497-986683E20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AFA72-2F22-4F43-90E6-86201A95F208}" type="datetime1">
              <a:rPr lang="en-US" smtClean="0"/>
              <a:pPr>
                <a:defRPr/>
              </a:pPr>
              <a:t>01-Aug-17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AA47B-BF21-4F01-B3A5-21017006DC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BF8FB3E-1760-4BE2-A9A6-B640F7E51AAA}" type="datetime1">
              <a:rPr lang="en-US" smtClean="0"/>
              <a:pPr>
                <a:defRPr/>
              </a:pPr>
              <a:t>01-Aug-17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BF5966F-94E4-49B5-926C-61014969DB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9DAE159-1BAF-4FF2-AF4D-FBF114989B96}" type="datetime1">
              <a:rPr lang="en-US" smtClean="0"/>
              <a:pPr>
                <a:defRPr/>
              </a:pPr>
              <a:t>01-Aug-17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51B4F97-D0D0-470E-914C-CAB234E87F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0" r:id="rId2"/>
    <p:sldLayoutId id="2147483888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9" r:id="rId9"/>
    <p:sldLayoutId id="2147483886" r:id="rId10"/>
    <p:sldLayoutId id="214748389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Satellite%20Launch%20from%20Kenya%20into%20Earth%20Orbit.wmv_(360p).avi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GLOBE%20Annual%20Meeting%20Presentation\Space%20Challenge%202017.wmv" TargetMode="Externa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5.jpeg"/><Relationship Id="rId7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352800" y="1295400"/>
            <a:ext cx="5105400" cy="16764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8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Bauhaus 93" pitchFamily="82" charset="0"/>
                <a:ea typeface="+mj-ea"/>
                <a:cs typeface="+mj-cs"/>
              </a:rPr>
              <a:t>GLOBE PROGRAM</a:t>
            </a:r>
            <a:br>
              <a:rPr lang="en-US" sz="48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Bauhaus 93" pitchFamily="82" charset="0"/>
                <a:ea typeface="+mj-ea"/>
                <a:cs typeface="+mj-cs"/>
              </a:rPr>
            </a:br>
            <a:r>
              <a:rPr lang="en-US" sz="48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Bauhaus 93" pitchFamily="82" charset="0"/>
                <a:ea typeface="+mj-ea"/>
                <a:cs typeface="+mj-cs"/>
              </a:rPr>
              <a:t>in Kenya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533400" y="4495800"/>
            <a:ext cx="3733800" cy="13716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273050" indent="-27305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 pitchFamily="34" charset="0"/>
              <a:buNone/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lbertus Medium" pitchFamily="34" charset="0"/>
                <a:cs typeface="+mn-cs"/>
              </a:rPr>
              <a:t>Presented by:</a:t>
            </a:r>
          </a:p>
          <a:p>
            <a:pPr marL="273050" indent="-27305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 pitchFamily="34" charset="0"/>
              <a:buNone/>
              <a:defRPr/>
            </a:pP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lbertus Medium" pitchFamily="34" charset="0"/>
                <a:cs typeface="+mn-cs"/>
              </a:rPr>
              <a:t>Charles Mwangi</a:t>
            </a:r>
          </a:p>
          <a:p>
            <a:pPr marL="273050" indent="-27305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lbertus Medium" pitchFamily="34" charset="0"/>
                <a:cs typeface="+mn-cs"/>
              </a:rPr>
              <a:t>GLOBE Program (Kenya)</a:t>
            </a:r>
          </a:p>
          <a:p>
            <a:pPr marL="273050" indent="-27305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lbertus Medium" pitchFamily="34" charset="0"/>
                <a:cs typeface="+mn-cs"/>
              </a:rPr>
              <a:t>Deputy Country Coordinator</a:t>
            </a:r>
          </a:p>
          <a:p>
            <a:pPr marL="273050" indent="-27305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lbertus Medium" pitchFamily="34" charset="0"/>
                <a:cs typeface="+mn-cs"/>
              </a:rPr>
              <a:t>Secretary – GLOBE Technology Working Group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Albertus Medium" pitchFamily="34" charset="0"/>
              <a:cs typeface="+mn-cs"/>
            </a:endParaRPr>
          </a:p>
          <a:p>
            <a:pPr marL="273050" indent="-27305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 pitchFamily="34" charset="0"/>
              <a:buNone/>
              <a:defRPr/>
            </a:pPr>
            <a:endParaRPr lang="en-US" sz="2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6149" name="Picture 5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295400"/>
            <a:ext cx="24384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2819400"/>
            <a:ext cx="34702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381000" y="3352800"/>
            <a:ext cx="5410200" cy="1143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73050" indent="-27305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 pitchFamily="34" charset="0"/>
              <a:buNone/>
              <a:defRPr/>
            </a:pP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Implementation of GLOBE Program</a:t>
            </a:r>
          </a:p>
          <a:p>
            <a:pPr marL="273050" indent="-27305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 pitchFamily="34" charset="0"/>
              <a:buNone/>
              <a:defRPr/>
            </a:pP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 BERKLEY" pitchFamily="2" charset="0"/>
                <a:cs typeface="+mn-cs"/>
              </a:rPr>
              <a:t>GLOBE Annual Meeting – August 2017</a:t>
            </a:r>
          </a:p>
          <a:p>
            <a:pPr marL="273050" indent="-27305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 pitchFamily="34" charset="0"/>
              <a:buNone/>
              <a:defRPr/>
            </a:pP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 BERKLEY" pitchFamily="2" charset="0"/>
                <a:cs typeface="+mn-cs"/>
              </a:rPr>
              <a:t>New Haven, Connecticut, US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AR BERKLEY" pitchFamily="2" charset="0"/>
              <a:cs typeface="+mn-cs"/>
            </a:endParaRPr>
          </a:p>
          <a:p>
            <a:pPr marL="273050" indent="-27305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 pitchFamily="34" charset="0"/>
              <a:buNone/>
              <a:defRPr/>
            </a:pPr>
            <a:endParaRPr lang="en-US" sz="2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555068-9B71-459B-9497-986683E2078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 eaLnBrk="1" hangingPunct="1">
              <a:buFont typeface="Wingdings" pitchFamily="2" charset="2"/>
              <a:buChar char="q"/>
            </a:pP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Berlin Sans FB" pitchFamily="34" charset="0"/>
              </a:rPr>
              <a:t>RCMRD Space Challenge: 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gets into the second year of implementation with focus on having participation from all 47 regions in the country and have 5 GLOBE schools presenting on Soil Moisture. Possibly more submissions for IVSS 2018.</a:t>
            </a:r>
          </a:p>
          <a:p>
            <a:pPr marL="228600" lvl="1" eaLnBrk="1" hangingPunct="1">
              <a:buFont typeface="Wingdings" pitchFamily="2" charset="2"/>
              <a:buChar char="q"/>
            </a:pP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Berlin Sans FB" pitchFamily="34" charset="0"/>
              </a:rPr>
              <a:t>4-H Kenya: 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rolling out a collaborative initiatives where we will install 3D-PAWS to support 4-H clubs and train them on the GLOBE protocols. </a:t>
            </a:r>
          </a:p>
          <a:p>
            <a:pPr marL="228600" lvl="1" eaLnBrk="1" hangingPunct="1">
              <a:buFont typeface="Wingdings" pitchFamily="2" charset="2"/>
              <a:buChar char="q"/>
            </a:pP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Berlin Sans FB" pitchFamily="34" charset="0"/>
              </a:rPr>
              <a:t>3D PAWS: 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enhance the production of the 3D printed AWS to cover more schools. Target is to cover all 47 counties by 2018. </a:t>
            </a:r>
          </a:p>
          <a:p>
            <a:pPr marL="228600" lvl="1" eaLnBrk="1" hangingPunct="1">
              <a:buFont typeface="Wingdings" pitchFamily="2" charset="2"/>
              <a:buChar char="q"/>
            </a:pP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Berlin Sans FB" pitchFamily="34" charset="0"/>
              </a:rPr>
              <a:t>UNEP:</a:t>
            </a:r>
            <a:r>
              <a:rPr lang="en-US" sz="2000" b="1" dirty="0" smtClean="0">
                <a:solidFill>
                  <a:srgbClr val="C00000"/>
                </a:solidFill>
                <a:latin typeface="Berlin Sans FB" pitchFamily="34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exploring the possibility of participating in Data collection to assist the monitoring of SDGs </a:t>
            </a:r>
          </a:p>
          <a:p>
            <a:pPr marL="228600" lvl="1" eaLnBrk="1" hangingPunct="1">
              <a:buFont typeface="Wingdings" pitchFamily="2" charset="2"/>
              <a:buChar char="q"/>
            </a:pP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Berlin Sans FB" pitchFamily="34" charset="0"/>
              </a:rPr>
              <a:t>TAHMO: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 seek support from TAHMO in installation of more Automatic Weather Stations in GLOBE schools.</a:t>
            </a:r>
          </a:p>
          <a:p>
            <a:pPr marL="228600" lvl="1" eaLnBrk="1" hangingPunct="1">
              <a:buFont typeface="Wingdings" pitchFamily="2" charset="2"/>
              <a:buChar char="q"/>
            </a:pP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Berlin Sans FB" pitchFamily="34" charset="0"/>
              </a:rPr>
              <a:t>PARTNERS: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 reach out to other partners to explore the  possibility of working together.</a:t>
            </a:r>
          </a:p>
          <a:p>
            <a:pPr lvl="1" eaLnBrk="1" hangingPunct="1">
              <a:buFont typeface="Wingdings" pitchFamily="2" charset="2"/>
              <a:buChar char="q"/>
            </a:pPr>
            <a:endParaRPr lang="en-US" sz="2000" dirty="0" smtClean="0">
              <a:solidFill>
                <a:srgbClr val="002060"/>
              </a:solidFill>
              <a:latin typeface="Berlin Sans FB" pitchFamily="34" charset="0"/>
            </a:endParaRPr>
          </a:p>
          <a:p>
            <a:pPr lvl="1" eaLnBrk="1" hangingPunct="1">
              <a:buNone/>
            </a:pPr>
            <a:endParaRPr lang="en-US" sz="1900" dirty="0" smtClean="0">
              <a:solidFill>
                <a:srgbClr val="002060"/>
              </a:solidFill>
            </a:endParaRPr>
          </a:p>
        </p:txBody>
      </p:sp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1788" y="0"/>
            <a:ext cx="11922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 vert="horz" lIns="45720" tIns="0" rIns="45720" bIns="0" anchor="b" anchorCtr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FUTURE PROSPECTS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0"/>
            <a:ext cx="11525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2F07C-163E-4AF0-9FF5-A4C1DD4DE0C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534400" cy="441325"/>
          </a:xfrm>
        </p:spPr>
        <p:txBody>
          <a:bodyPr vert="horz" lIns="45720" tIns="0" rIns="45720" bIns="0" anchor="b" anchorCtr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 RCMRD SPACE CHALLENGE (video)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2F07C-163E-4AF0-9FF5-A4C1DD4DE0C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5" name="Space Challenge 2017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1219200"/>
            <a:ext cx="914400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9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974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PARTNERS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1788" y="0"/>
            <a:ext cx="11922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2F07C-163E-4AF0-9FF5-A4C1DD4DE0C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76200"/>
            <a:ext cx="2935109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743200" y="4953000"/>
            <a:ext cx="2514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Bauhaus 93" pitchFamily="82" charset="0"/>
              </a:rPr>
              <a:t>Thank You</a:t>
            </a:r>
            <a:endParaRPr lang="en-US" sz="5400" dirty="0">
              <a:solidFill>
                <a:schemeClr val="accent1">
                  <a:lumMod val="75000"/>
                </a:schemeClr>
              </a:solidFill>
              <a:latin typeface="Bauhaus 93" pitchFamily="82" charset="0"/>
            </a:endParaRPr>
          </a:p>
        </p:txBody>
      </p:sp>
      <p:pic>
        <p:nvPicPr>
          <p:cNvPr id="4098" name="Picture 2" descr="4-H Keny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3835593"/>
            <a:ext cx="1447800" cy="1498407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1905000" y="4038600"/>
            <a:ext cx="160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50"/>
                </a:solidFill>
                <a:latin typeface="Antique Olive Compact" pitchFamily="34" charset="0"/>
              </a:rPr>
              <a:t>4-H KENYA</a:t>
            </a:r>
            <a:endParaRPr lang="en-US" sz="2400" dirty="0">
              <a:solidFill>
                <a:srgbClr val="00B050"/>
              </a:solidFill>
              <a:latin typeface="Antique Olive Compact" pitchFamily="34" charset="0"/>
            </a:endParaRPr>
          </a:p>
        </p:txBody>
      </p:sp>
      <p:pic>
        <p:nvPicPr>
          <p:cNvPr id="4100" name="Picture 4" descr="http://www.adcciea.com/images/award/rcmr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33825" y="3352800"/>
            <a:ext cx="3457575" cy="1715918"/>
          </a:xfrm>
          <a:prstGeom prst="rect">
            <a:avLst/>
          </a:prstGeom>
          <a:noFill/>
        </p:spPr>
      </p:pic>
      <p:pic>
        <p:nvPicPr>
          <p:cNvPr id="4102" name="Picture 6" descr="Image result for Government of kenya lo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5200" y="1524000"/>
            <a:ext cx="1523999" cy="1524000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5257800" y="1600200"/>
            <a:ext cx="2286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2060"/>
                </a:solidFill>
                <a:latin typeface="Agency FB" pitchFamily="34" charset="0"/>
              </a:rPr>
              <a:t>Ministry of Education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2060"/>
                </a:solidFill>
                <a:latin typeface="Agency FB" pitchFamily="34" charset="0"/>
              </a:rPr>
              <a:t> Kenya Space Agency</a:t>
            </a:r>
          </a:p>
          <a:p>
            <a:pPr marL="114300" indent="-114300"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2060"/>
                </a:solidFill>
                <a:latin typeface="Agency FB" pitchFamily="34" charset="0"/>
              </a:rPr>
              <a:t>Kenya Meteorological Department</a:t>
            </a:r>
            <a:endParaRPr lang="en-US" sz="2000" dirty="0">
              <a:solidFill>
                <a:srgbClr val="002060"/>
              </a:solidFill>
              <a:latin typeface="Agency FB" pitchFamily="34" charset="0"/>
            </a:endParaRPr>
          </a:p>
        </p:txBody>
      </p:sp>
      <p:sp>
        <p:nvSpPr>
          <p:cNvPr id="4106" name="AutoShape 10" descr="Image result for une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12" name="Picture 16" descr="http://www.endeva.org/wp-content/uploads/2014/12/UNEP-logo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" y="1600200"/>
            <a:ext cx="21336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introduction</a:t>
            </a:r>
          </a:p>
        </p:txBody>
      </p:sp>
      <p:sp>
        <p:nvSpPr>
          <p:cNvPr id="7172" name="Content Placeholder 2"/>
          <p:cNvSpPr>
            <a:spLocks noGrp="1"/>
          </p:cNvSpPr>
          <p:nvPr>
            <p:ph idx="1"/>
          </p:nvPr>
        </p:nvSpPr>
        <p:spPr>
          <a:xfrm>
            <a:off x="457200" y="1609725"/>
            <a:ext cx="7239000" cy="4562475"/>
          </a:xfrm>
        </p:spPr>
        <p:txBody>
          <a:bodyPr/>
          <a:lstStyle/>
          <a:p>
            <a:r>
              <a:rPr lang="en-US" sz="2200" b="1" dirty="0" smtClean="0">
                <a:latin typeface="Berlin Sans FB" pitchFamily="34" charset="0"/>
              </a:rPr>
              <a:t>June 1997 </a:t>
            </a:r>
            <a:r>
              <a:rPr lang="en-US" sz="2200" dirty="0" smtClean="0">
                <a:latin typeface="Berlin Sans FB" pitchFamily="34" charset="0"/>
              </a:rPr>
              <a:t>‐ Kenya joins the GLOBE Program</a:t>
            </a:r>
          </a:p>
          <a:p>
            <a:pPr eaLnBrk="1" hangingPunct="1"/>
            <a:r>
              <a:rPr lang="en-US" sz="2200" b="1" dirty="0" smtClean="0">
                <a:latin typeface="Berlin Sans FB" pitchFamily="34" charset="0"/>
              </a:rPr>
              <a:t>1997</a:t>
            </a:r>
            <a:r>
              <a:rPr lang="en-US" sz="2200" dirty="0" smtClean="0">
                <a:latin typeface="Berlin Sans FB" pitchFamily="34" charset="0"/>
              </a:rPr>
              <a:t> - 31 GLOBE schools in Kenya and 34 teachers trained during the inaugural GLOBE Teacher Training</a:t>
            </a:r>
          </a:p>
          <a:p>
            <a:pPr eaLnBrk="1" hangingPunct="1"/>
            <a:r>
              <a:rPr lang="en-US" sz="2200" b="1" dirty="0" smtClean="0">
                <a:latin typeface="Berlin Sans FB" pitchFamily="34" charset="0"/>
              </a:rPr>
              <a:t>2000</a:t>
            </a:r>
            <a:r>
              <a:rPr lang="en-US" sz="2200" dirty="0" smtClean="0">
                <a:latin typeface="Berlin Sans FB" pitchFamily="34" charset="0"/>
              </a:rPr>
              <a:t> - last environmental data measurement recorded in early 2000. </a:t>
            </a:r>
          </a:p>
          <a:p>
            <a:pPr eaLnBrk="1" hangingPunct="1"/>
            <a:r>
              <a:rPr lang="en-US" sz="2200" b="1" dirty="0" smtClean="0">
                <a:latin typeface="Berlin Sans FB" pitchFamily="34" charset="0"/>
              </a:rPr>
              <a:t>2014 </a:t>
            </a:r>
            <a:r>
              <a:rPr lang="en-US" sz="2200" dirty="0" smtClean="0">
                <a:latin typeface="Berlin Sans FB" pitchFamily="34" charset="0"/>
              </a:rPr>
              <a:t>– GLOBE program gets a “fresh boast of life” under the guidance of National Space Secretariat in collaboration with the Ministry of Education.</a:t>
            </a:r>
          </a:p>
          <a:p>
            <a:pPr eaLnBrk="1" hangingPunct="1"/>
            <a:r>
              <a:rPr lang="en-US" sz="2200" dirty="0" smtClean="0">
                <a:latin typeface="Berlin Sans FB" pitchFamily="34" charset="0"/>
              </a:rPr>
              <a:t>Over </a:t>
            </a:r>
            <a:r>
              <a:rPr lang="en-US" sz="2200" b="1" dirty="0" smtClean="0">
                <a:latin typeface="Berlin Sans FB" pitchFamily="34" charset="0"/>
              </a:rPr>
              <a:t>100 </a:t>
            </a:r>
            <a:r>
              <a:rPr lang="en-US" sz="2200" b="1" dirty="0" smtClean="0">
                <a:latin typeface="Berlin Sans FB" pitchFamily="34" charset="0"/>
              </a:rPr>
              <a:t>GLOBE teachers </a:t>
            </a:r>
            <a:r>
              <a:rPr lang="en-US" sz="2200" dirty="0" smtClean="0">
                <a:latin typeface="Berlin Sans FB" pitchFamily="34" charset="0"/>
              </a:rPr>
              <a:t>trained and more </a:t>
            </a:r>
            <a:r>
              <a:rPr lang="en-US" sz="2200" dirty="0" smtClean="0">
                <a:latin typeface="Berlin Sans FB" pitchFamily="34" charset="0"/>
              </a:rPr>
              <a:t>taking </a:t>
            </a:r>
            <a:r>
              <a:rPr lang="en-US" sz="2200" dirty="0" smtClean="0">
                <a:latin typeface="Berlin Sans FB" pitchFamily="34" charset="0"/>
              </a:rPr>
              <a:t>the e-Training </a:t>
            </a:r>
            <a:r>
              <a:rPr lang="en-US" sz="2200" dirty="0" smtClean="0">
                <a:latin typeface="Berlin Sans FB" pitchFamily="34" charset="0"/>
              </a:rPr>
              <a:t>courses.</a:t>
            </a:r>
            <a:endParaRPr lang="en-US" sz="2200" dirty="0" smtClean="0">
              <a:latin typeface="Berlin Sans FB" pitchFamily="34" charset="0"/>
            </a:endParaRPr>
          </a:p>
          <a:p>
            <a:pPr eaLnBrk="1" hangingPunct="1"/>
            <a:r>
              <a:rPr lang="en-US" sz="2200" dirty="0" smtClean="0">
                <a:latin typeface="Berlin Sans FB" pitchFamily="34" charset="0"/>
              </a:rPr>
              <a:t>Data being reported by GLOBE Schools in Kenya on a regular basis now…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endParaRPr lang="en-US" sz="2400" dirty="0" smtClean="0"/>
          </a:p>
          <a:p>
            <a:endParaRPr lang="en-US" dirty="0" smtClean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1788" y="0"/>
            <a:ext cx="11922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0"/>
            <a:ext cx="11525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2F07C-163E-4AF0-9FF5-A4C1DD4DE0C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609725"/>
            <a:ext cx="7239000" cy="4638675"/>
          </a:xfrm>
        </p:spPr>
        <p:txBody>
          <a:bodyPr/>
          <a:lstStyle/>
          <a:p>
            <a:pPr eaLnBrk="1" hangingPunct="1"/>
            <a:r>
              <a:rPr lang="en-US" sz="2000" dirty="0" smtClean="0">
                <a:latin typeface="Berlin Sans FB" pitchFamily="34" charset="0"/>
              </a:rPr>
              <a:t>Held </a:t>
            </a:r>
            <a:r>
              <a:rPr lang="en-US" sz="2000" b="1" dirty="0" smtClean="0">
                <a:latin typeface="Berlin Sans FB" pitchFamily="34" charset="0"/>
              </a:rPr>
              <a:t>GLOBE Sensitization</a:t>
            </a:r>
            <a:r>
              <a:rPr lang="en-US" sz="2000" dirty="0" smtClean="0">
                <a:latin typeface="Berlin Sans FB" pitchFamily="34" charset="0"/>
              </a:rPr>
              <a:t> workshop for Principals and Teachers of the 30 selected schools on 16</a:t>
            </a:r>
            <a:r>
              <a:rPr lang="en-US" sz="2000" baseline="30000" dirty="0" smtClean="0">
                <a:latin typeface="Berlin Sans FB" pitchFamily="34" charset="0"/>
              </a:rPr>
              <a:t>th</a:t>
            </a:r>
            <a:r>
              <a:rPr lang="en-US" sz="2000" dirty="0" smtClean="0">
                <a:latin typeface="Berlin Sans FB" pitchFamily="34" charset="0"/>
              </a:rPr>
              <a:t> October 2014.</a:t>
            </a:r>
          </a:p>
          <a:p>
            <a:pPr eaLnBrk="1" hangingPunct="1"/>
            <a:r>
              <a:rPr lang="en-US" sz="2000" dirty="0" smtClean="0">
                <a:latin typeface="Berlin Sans FB" pitchFamily="34" charset="0"/>
              </a:rPr>
              <a:t>Held </a:t>
            </a:r>
            <a:r>
              <a:rPr lang="en-US" sz="2000" b="1" dirty="0" smtClean="0">
                <a:latin typeface="Berlin Sans FB" pitchFamily="34" charset="0"/>
              </a:rPr>
              <a:t>GLOBE Teacher Training </a:t>
            </a:r>
            <a:r>
              <a:rPr lang="en-US" sz="2000" dirty="0" smtClean="0">
                <a:latin typeface="Berlin Sans FB" pitchFamily="34" charset="0"/>
              </a:rPr>
              <a:t>in CEMASTEA for 40 participants from the selected schools and CEMASTEA staff (host institution) on 1</a:t>
            </a:r>
            <a:r>
              <a:rPr lang="en-US" sz="2000" baseline="30000" dirty="0" smtClean="0">
                <a:latin typeface="Berlin Sans FB" pitchFamily="34" charset="0"/>
              </a:rPr>
              <a:t>st</a:t>
            </a:r>
            <a:r>
              <a:rPr lang="en-US" sz="2000" dirty="0" smtClean="0">
                <a:latin typeface="Berlin Sans FB" pitchFamily="34" charset="0"/>
              </a:rPr>
              <a:t>-5</a:t>
            </a:r>
            <a:r>
              <a:rPr lang="en-US" sz="2000" baseline="30000" dirty="0" smtClean="0">
                <a:latin typeface="Berlin Sans FB" pitchFamily="34" charset="0"/>
              </a:rPr>
              <a:t>th</a:t>
            </a:r>
            <a:r>
              <a:rPr lang="en-US" sz="2000" dirty="0" smtClean="0">
                <a:latin typeface="Berlin Sans FB" pitchFamily="34" charset="0"/>
              </a:rPr>
              <a:t>  December 2014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7030A0"/>
                </a:solidFill>
                <a:latin typeface="Berlin Sans FB" pitchFamily="34" charset="0"/>
              </a:rPr>
              <a:t>Focus was on Mathematics and Sciences (Physics, Chemistry and Biology teachers)</a:t>
            </a:r>
          </a:p>
          <a:p>
            <a:pPr eaLnBrk="1" hangingPunct="1"/>
            <a:r>
              <a:rPr lang="en-US" sz="2000" dirty="0" smtClean="0">
                <a:latin typeface="Berlin Sans FB" pitchFamily="34" charset="0"/>
              </a:rPr>
              <a:t>Held another </a:t>
            </a:r>
            <a:r>
              <a:rPr lang="en-US" sz="2000" b="1" dirty="0" smtClean="0">
                <a:latin typeface="Berlin Sans FB" pitchFamily="34" charset="0"/>
              </a:rPr>
              <a:t>GLOBE Teacher Training</a:t>
            </a:r>
            <a:r>
              <a:rPr lang="en-US" sz="2000" dirty="0" smtClean="0">
                <a:latin typeface="Berlin Sans FB" pitchFamily="34" charset="0"/>
              </a:rPr>
              <a:t> with support from TAHMO/Decagon on January 2016.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7030A0"/>
                </a:solidFill>
                <a:latin typeface="Berlin Sans FB" pitchFamily="34" charset="0"/>
              </a:rPr>
              <a:t>Focus was on Geography/Agriculture teachers 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7030A0"/>
                </a:solidFill>
                <a:latin typeface="Berlin Sans FB" pitchFamily="34" charset="0"/>
              </a:rPr>
              <a:t>Can you guess the reason?</a:t>
            </a:r>
          </a:p>
          <a:p>
            <a:pPr eaLnBrk="1" hangingPunct="1"/>
            <a:r>
              <a:rPr lang="en-US" sz="2000" b="1" dirty="0" smtClean="0">
                <a:latin typeface="Berlin Sans FB" pitchFamily="34" charset="0"/>
              </a:rPr>
              <a:t>GLOBE Teacher Sensitization</a:t>
            </a:r>
            <a:r>
              <a:rPr lang="en-US" sz="2000" dirty="0" smtClean="0">
                <a:latin typeface="Berlin Sans FB" pitchFamily="34" charset="0"/>
              </a:rPr>
              <a:t> with support from RCMRD on April 2017 on RCMRD Space Challenge under SERVIR program.</a:t>
            </a:r>
          </a:p>
          <a:p>
            <a:pPr lvl="1" eaLnBrk="1" hangingPunct="1">
              <a:buNone/>
            </a:pPr>
            <a:r>
              <a:rPr lang="en-US" sz="2000" dirty="0" smtClean="0">
                <a:solidFill>
                  <a:srgbClr val="7030A0"/>
                </a:solidFill>
                <a:latin typeface="Berlin Sans FB" pitchFamily="34" charset="0"/>
              </a:rPr>
              <a:t> </a:t>
            </a:r>
          </a:p>
          <a:p>
            <a:pPr lvl="1" eaLnBrk="1" hangingPunct="1">
              <a:buFont typeface="Wingdings" pitchFamily="2" charset="2"/>
              <a:buChar char="q"/>
            </a:pPr>
            <a:endParaRPr lang="en-US" sz="2000" dirty="0" smtClean="0">
              <a:solidFill>
                <a:srgbClr val="7030A0"/>
              </a:solidFill>
              <a:latin typeface="Berlin Sans FB" pitchFamily="34" charset="0"/>
            </a:endParaRPr>
          </a:p>
        </p:txBody>
      </p:sp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1788" y="0"/>
            <a:ext cx="11922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 vert="horz" lIns="45720" tIns="0" rIns="45720" bIns="0" anchor="b" anchorCtr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 Lessons from trainings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0"/>
            <a:ext cx="11525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2F07C-163E-4AF0-9FF5-A4C1DD4DE0C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000" dirty="0" smtClean="0">
                <a:latin typeface="Berlin Sans FB" pitchFamily="34" charset="0"/>
              </a:rPr>
              <a:t>Embraced the role of PARTNERS;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0070C0"/>
                </a:solidFill>
                <a:latin typeface="Berlin Sans FB" pitchFamily="34" charset="0"/>
              </a:rPr>
              <a:t>NASA/GPM education office 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donates </a:t>
            </a:r>
            <a:r>
              <a:rPr lang="en-US" sz="2000" b="1" dirty="0" smtClean="0">
                <a:solidFill>
                  <a:srgbClr val="002060"/>
                </a:solidFill>
                <a:latin typeface="Berlin Sans FB" pitchFamily="34" charset="0"/>
              </a:rPr>
              <a:t>12 rain gauges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 for schools to participate in GLOBE/GPM field campaign (2014). 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0070C0"/>
                </a:solidFill>
                <a:latin typeface="Berlin Sans FB" pitchFamily="34" charset="0"/>
              </a:rPr>
              <a:t>Trans-Africa Hydro-Meteorological Organization (TAHMO) 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have installed over 60 AWS in GLOBE schools and project to have 80 installed by Sept, 2017. 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0070C0"/>
                </a:solidFill>
                <a:latin typeface="Berlin Sans FB" pitchFamily="34" charset="0"/>
              </a:rPr>
              <a:t>GLOBE Regional Office/YLACES 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donated 3 </a:t>
            </a:r>
            <a:r>
              <a:rPr lang="en-US" sz="2000" dirty="0" err="1" smtClean="0">
                <a:solidFill>
                  <a:srgbClr val="002060"/>
                </a:solidFill>
                <a:latin typeface="Berlin Sans FB" pitchFamily="34" charset="0"/>
              </a:rPr>
              <a:t>LabQuest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 Hydrology 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kits which are used in Lake Victoria Initiative 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0070C0"/>
                </a:solidFill>
                <a:latin typeface="Berlin Sans FB" pitchFamily="34" charset="0"/>
              </a:rPr>
              <a:t>YLACES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 donated 6 SMAP kits which were distributed and will form part of year 2 of the RCMRD Space Challenge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0070C0"/>
                </a:solidFill>
                <a:latin typeface="Berlin Sans FB" pitchFamily="34" charset="0"/>
              </a:rPr>
              <a:t>UNEP</a:t>
            </a:r>
            <a:r>
              <a:rPr lang="en-US" sz="2000" b="1" dirty="0" smtClean="0">
                <a:solidFill>
                  <a:srgbClr val="C00000"/>
                </a:solidFill>
                <a:latin typeface="Berlin Sans FB" pitchFamily="34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installation of Air Quality unit in 4 GLOBE schools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0070C0"/>
                </a:solidFill>
                <a:latin typeface="Berlin Sans FB" pitchFamily="34" charset="0"/>
              </a:rPr>
              <a:t>UCAR/NCAR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 with support from </a:t>
            </a:r>
            <a:r>
              <a:rPr lang="en-US" sz="2000" b="1" dirty="0" smtClean="0">
                <a:solidFill>
                  <a:srgbClr val="0070C0"/>
                </a:solidFill>
                <a:latin typeface="Berlin Sans FB" pitchFamily="34" charset="0"/>
              </a:rPr>
              <a:t>USAID</a:t>
            </a: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 donated 3D Printer to enable local assembly of Automatic Weather Stations and TEN 3D Printed AWS have been installed in GLOBE schools.</a:t>
            </a:r>
            <a:endParaRPr lang="en-US" dirty="0" smtClean="0">
              <a:solidFill>
                <a:srgbClr val="00B050"/>
              </a:solidFill>
              <a:latin typeface="Berlin Sans FB" pitchFamily="34" charset="0"/>
            </a:endParaRPr>
          </a:p>
          <a:p>
            <a:pPr lvl="1" eaLnBrk="1" hangingPunct="1">
              <a:buNone/>
            </a:pPr>
            <a:endParaRPr lang="en-US" sz="1900" dirty="0" smtClean="0">
              <a:solidFill>
                <a:srgbClr val="002060"/>
              </a:solidFill>
            </a:endParaRPr>
          </a:p>
        </p:txBody>
      </p:sp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1788" y="0"/>
            <a:ext cx="11922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 vert="horz" lIns="45720" tIns="0" rIns="45720" bIns="0" anchor="b" anchorCtr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support from partners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0"/>
            <a:ext cx="11525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2F07C-163E-4AF0-9FF5-A4C1DD4DE0C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534400" cy="441325"/>
          </a:xfrm>
        </p:spPr>
        <p:txBody>
          <a:bodyPr vert="horz" lIns="45720" tIns="0" rIns="45720" bIns="0" anchor="b" anchorCtr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 lake victoria learning expedition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2F07C-163E-4AF0-9FF5-A4C1DD4DE0C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914400"/>
            <a:ext cx="77724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4800600"/>
            <a:ext cx="3413125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1788" y="0"/>
            <a:ext cx="11922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 vert="horz" lIns="45720" tIns="0" rIns="45720" bIns="0" anchor="b" anchorCtr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 TAHMO AWS in globe schools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0"/>
            <a:ext cx="11525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786976"/>
            <a:ext cx="6248400" cy="3758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2F07C-163E-4AF0-9FF5-A4C1DD4DE0C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81000" y="5791200"/>
            <a:ext cx="716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Agency FB" pitchFamily="34" charset="0"/>
              </a:rPr>
              <a:t>Replica of the TAHMO AWS (Manufactured by Decagon)</a:t>
            </a:r>
            <a:endParaRPr lang="en-US" sz="2400" b="1" dirty="0">
              <a:solidFill>
                <a:schemeClr val="accent4">
                  <a:lumMod val="50000"/>
                </a:schemeClr>
              </a:solidFill>
              <a:latin typeface="Agency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 vert="horz" lIns="45720" tIns="0" rIns="45720" bIns="0" anchor="b" anchorCtr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 3D-Printed AWS –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Ucar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/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ncar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1475" y="0"/>
            <a:ext cx="11525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2F07C-163E-4AF0-9FF5-A4C1DD4DE0C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447800" y="5791200"/>
            <a:ext cx="60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Agency FB" pitchFamily="34" charset="0"/>
              </a:rPr>
              <a:t>3D Printed Weather Station Sensor Designs</a:t>
            </a:r>
            <a:endParaRPr lang="en-US" sz="2800" b="1" dirty="0">
              <a:solidFill>
                <a:schemeClr val="accent4">
                  <a:lumMod val="50000"/>
                </a:schemeClr>
              </a:solidFill>
              <a:latin typeface="Agency FB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0" y="2028067"/>
            <a:ext cx="1821656" cy="3458333"/>
            <a:chOff x="25400" y="1828800"/>
            <a:chExt cx="2590800" cy="4918518"/>
          </a:xfrm>
        </p:grpSpPr>
        <p:pic>
          <p:nvPicPr>
            <p:cNvPr id="11" name="Content Placeholder 8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E5"/>
                </a:clrFrom>
                <a:clrTo>
                  <a:srgbClr val="FFFFE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534" r="18271"/>
            <a:stretch/>
          </p:blipFill>
          <p:spPr>
            <a:xfrm>
              <a:off x="25400" y="2476573"/>
              <a:ext cx="2590800" cy="427074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42127" y="1828800"/>
              <a:ext cx="2557346" cy="562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969" dirty="0"/>
                <a:t>Precipitation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244928" y="2028067"/>
            <a:ext cx="3347140" cy="3458333"/>
            <a:chOff x="1795965" y="1828800"/>
            <a:chExt cx="4760377" cy="4918518"/>
          </a:xfrm>
        </p:grpSpPr>
        <p:pic>
          <p:nvPicPr>
            <p:cNvPr id="14" name="Content Placeholder 6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E5"/>
                </a:clrFrom>
                <a:clrTo>
                  <a:srgbClr val="FFFFE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965" y="2494627"/>
              <a:ext cx="4760377" cy="4252691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2997200" y="1828800"/>
              <a:ext cx="2369483" cy="562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969" dirty="0"/>
                <a:t>Wind Speed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015341" y="2028067"/>
            <a:ext cx="3341743" cy="3458333"/>
            <a:chOff x="5736107" y="1828800"/>
            <a:chExt cx="4752701" cy="4918518"/>
          </a:xfrm>
        </p:grpSpPr>
        <p:pic>
          <p:nvPicPr>
            <p:cNvPr id="17" name="Content Placeholder 5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E5"/>
                </a:clrFrom>
                <a:clrTo>
                  <a:srgbClr val="FFFFE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36107" y="2501485"/>
              <a:ext cx="4752701" cy="4245833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6680987" y="1828800"/>
              <a:ext cx="2640812" cy="562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969" dirty="0"/>
                <a:t>Wind Direction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780356" y="2028067"/>
            <a:ext cx="2303859" cy="3458333"/>
            <a:chOff x="9668574" y="1828800"/>
            <a:chExt cx="3276600" cy="4918518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FFFE5"/>
                </a:clrFrom>
                <a:clrTo>
                  <a:srgbClr val="FFFFE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557" r="17381"/>
            <a:stretch/>
          </p:blipFill>
          <p:spPr>
            <a:xfrm>
              <a:off x="9668574" y="2446621"/>
              <a:ext cx="3276600" cy="4300697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9702800" y="1828800"/>
              <a:ext cx="3227245" cy="562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969" dirty="0"/>
                <a:t>Radiation Shield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2F07C-163E-4AF0-9FF5-A4C1DD4DE0C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04800" y="5997714"/>
            <a:ext cx="251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us Medium" pitchFamily="34" charset="0"/>
              </a:rPr>
              <a:t>3D-PAWS Installation</a:t>
            </a:r>
            <a:endParaRPr lang="en-US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bertus Medium" pitchFamily="34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3657600" cy="5908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3352800"/>
            <a:ext cx="5486400" cy="3484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96200" y="0"/>
            <a:ext cx="1449170" cy="1143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8400" y="0"/>
            <a:ext cx="1524000" cy="114378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67" t="31472" r="38624" b="28527"/>
          <a:stretch/>
        </p:blipFill>
        <p:spPr>
          <a:xfrm>
            <a:off x="3657600" y="0"/>
            <a:ext cx="2667000" cy="3352800"/>
          </a:xfrm>
          <a:prstGeom prst="rect">
            <a:avLst/>
          </a:prstGeom>
        </p:spPr>
      </p:pic>
      <p:pic>
        <p:nvPicPr>
          <p:cNvPr id="23" name="Picture 22" descr=" Raspberry Pi, a computer the size of an iPhone, can hold a year’s worth of weather information collected from a 3D-printed station. / Heather Freitag, USAID/OFDA.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61" t="28378" r="14059" b="9845"/>
          <a:stretch/>
        </p:blipFill>
        <p:spPr bwMode="auto">
          <a:xfrm>
            <a:off x="6324600" y="1143000"/>
            <a:ext cx="2819400" cy="220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000" dirty="0" smtClean="0">
                <a:latin typeface="Berlin Sans FB" pitchFamily="34" charset="0"/>
              </a:rPr>
              <a:t>Need to go local</a:t>
            </a:r>
            <a:r>
              <a:rPr lang="en-US" sz="2000" dirty="0" smtClean="0">
                <a:latin typeface="Berlin Sans FB" pitchFamily="34" charset="0"/>
              </a:rPr>
              <a:t>; - </a:t>
            </a:r>
            <a:r>
              <a:rPr lang="en-US" sz="2000" dirty="0" smtClean="0">
                <a:solidFill>
                  <a:srgbClr val="C00000"/>
                </a:solidFill>
                <a:latin typeface="Berlin Sans FB" pitchFamily="34" charset="0"/>
              </a:rPr>
              <a:t>Supported by SERVIR (NASA/USAID)</a:t>
            </a:r>
            <a:endParaRPr lang="en-US" sz="2000" dirty="0" smtClean="0">
              <a:solidFill>
                <a:srgbClr val="C00000"/>
              </a:solidFill>
              <a:latin typeface="Berlin Sans FB" pitchFamily="34" charset="0"/>
            </a:endParaRP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Inception workshop held at Regional Centre for Mapping of Resources for Development (RCMRD) on 10 -11 April 2017. 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The Space Challenge is a collaborative initiative by GLOBE Kenya and RCMRD meant to equip students from GLOBE schools with necessary skills related to environmental change.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The students of the 10 schools selected to participate in the pilot phase were provided with AWS data from 5 regions located in different climatic zones. 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They were to plot, analyze and review the trends, and then compile and submit a Report by 30th June 2017.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2060"/>
                </a:solidFill>
                <a:latin typeface="Berlin Sans FB" pitchFamily="34" charset="0"/>
              </a:rPr>
              <a:t>The Space Challenge 2017 Awards Ceremony was held on July 7, 2017 at RCMRD in Nairobi, Kenya, and 7 GLOBE schools participated. </a:t>
            </a:r>
          </a:p>
        </p:txBody>
      </p:sp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1788" y="0"/>
            <a:ext cx="11922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 vert="horz" lIns="45720" tIns="0" rIns="45720" bIns="0" anchor="b" anchorCtr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/>
            </a:r>
            <a:b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</a:b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RCMRD SPACE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CHALLENGE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0"/>
            <a:ext cx="11525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2F07C-163E-4AF0-9FF5-A4C1DD4DE0C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1695</TotalTime>
  <Words>681</Words>
  <Application>Microsoft Office PowerPoint</Application>
  <PresentationFormat>On-screen Show (4:3)</PresentationFormat>
  <Paragraphs>80</Paragraphs>
  <Slides>12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Opulent</vt:lpstr>
      <vt:lpstr>Slide 1</vt:lpstr>
      <vt:lpstr>introduction</vt:lpstr>
      <vt:lpstr>     Lessons from trainings</vt:lpstr>
      <vt:lpstr>     support from partners</vt:lpstr>
      <vt:lpstr>     lake victoria learning expedition</vt:lpstr>
      <vt:lpstr>     TAHMO AWS in globe schools</vt:lpstr>
      <vt:lpstr>     3D-Printed AWS – Ucar/ncar</vt:lpstr>
      <vt:lpstr>Slide 8</vt:lpstr>
      <vt:lpstr>     RCMRD SPACE CHALLENGE</vt:lpstr>
      <vt:lpstr>     FUTURE PROSPECTS</vt:lpstr>
      <vt:lpstr>     RCMRD SPACE CHALLENGE (video)</vt:lpstr>
      <vt:lpstr>PARTNERS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SPACE SCIENCE AND NATIONAL SECURITY</dc:title>
  <dc:creator>dell</dc:creator>
  <cp:lastModifiedBy>Charles</cp:lastModifiedBy>
  <cp:revision>136</cp:revision>
  <dcterms:created xsi:type="dcterms:W3CDTF">2012-08-07T16:24:37Z</dcterms:created>
  <dcterms:modified xsi:type="dcterms:W3CDTF">2017-08-01T09:06:22Z</dcterms:modified>
</cp:coreProperties>
</file>