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1" r:id="rId3"/>
    <p:sldId id="270" r:id="rId4"/>
    <p:sldId id="267" r:id="rId5"/>
    <p:sldId id="277" r:id="rId6"/>
    <p:sldId id="269" r:id="rId7"/>
    <p:sldId id="274" r:id="rId8"/>
    <p:sldId id="275" r:id="rId9"/>
    <p:sldId id="268" r:id="rId10"/>
    <p:sldId id="257" r:id="rId11"/>
    <p:sldId id="258" r:id="rId12"/>
    <p:sldId id="259" r:id="rId13"/>
    <p:sldId id="260" r:id="rId14"/>
    <p:sldId id="261" r:id="rId15"/>
    <p:sldId id="262" r:id="rId16"/>
    <p:sldId id="272" r:id="rId17"/>
    <p:sldId id="263" r:id="rId18"/>
    <p:sldId id="264" r:id="rId19"/>
    <p:sldId id="265" r:id="rId20"/>
    <p:sldId id="273" r:id="rId21"/>
    <p:sldId id="276" r:id="rId22"/>
    <p:sldId id="282" r:id="rId23"/>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D9E638"/>
    <a:srgbClr val="A50021"/>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1713" autoAdjust="0"/>
  </p:normalViewPr>
  <p:slideViewPr>
    <p:cSldViewPr snapToGrid="0">
      <p:cViewPr varScale="1">
        <p:scale>
          <a:sx n="70" d="100"/>
          <a:sy n="70" d="100"/>
        </p:scale>
        <p:origin x="121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4E7BA-3AB1-4CDA-8504-7D12F59B5DA8}" type="datetimeFigureOut">
              <a:rPr lang="hr-HR" smtClean="0"/>
              <a:pPr/>
              <a:t>25.2.2017.</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B9FF3-E3B2-44BD-9693-B822214B2136}" type="slidenum">
              <a:rPr lang="hr-HR" smtClean="0"/>
              <a:pPr/>
              <a:t>‹#›</a:t>
            </a:fld>
            <a:endParaRPr lang="hr-HR"/>
          </a:p>
        </p:txBody>
      </p:sp>
    </p:spTree>
    <p:extLst>
      <p:ext uri="{BB962C8B-B14F-4D97-AF65-F5344CB8AC3E}">
        <p14:creationId xmlns:p14="http://schemas.microsoft.com/office/powerpoint/2010/main" val="225621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a:t>
            </a:fld>
            <a:endParaRPr lang="hr-HR"/>
          </a:p>
        </p:txBody>
      </p:sp>
    </p:spTree>
    <p:extLst>
      <p:ext uri="{BB962C8B-B14F-4D97-AF65-F5344CB8AC3E}">
        <p14:creationId xmlns:p14="http://schemas.microsoft.com/office/powerpoint/2010/main" val="3350571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Četiri dana, tijekom istraživačkog perioda, količina aerosola mjerena je više od jednom. Rezultati mjerenja prikazani su grafički</a:t>
            </a:r>
          </a:p>
          <a:p>
            <a:endParaRPr lang="hr-H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Iz grafičkog prikaza je vidljivo da se sastav aerosola tijekom dana mijenja, ali trend promjene nije pravilan.</a:t>
            </a:r>
          </a:p>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12</a:t>
            </a:fld>
            <a:endParaRPr lang="hr-HR"/>
          </a:p>
        </p:txBody>
      </p:sp>
    </p:spTree>
    <p:extLst>
      <p:ext uri="{BB962C8B-B14F-4D97-AF65-F5344CB8AC3E}">
        <p14:creationId xmlns:p14="http://schemas.microsoft.com/office/powerpoint/2010/main" val="2012250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13</a:t>
            </a:fld>
            <a:endParaRPr lang="hr-HR"/>
          </a:p>
        </p:txBody>
      </p:sp>
    </p:spTree>
    <p:extLst>
      <p:ext uri="{BB962C8B-B14F-4D97-AF65-F5344CB8AC3E}">
        <p14:creationId xmlns:p14="http://schemas.microsoft.com/office/powerpoint/2010/main" val="299788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Iz tablice je vidljivo da su srednje AOT vrijednosti veće u proljeće nego zimi, odnosno srednja vrijednost AOT Green je u proljeće veća za 0,07, a AOT Red za 0,05.</a:t>
            </a:r>
          </a:p>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14</a:t>
            </a:fld>
            <a:endParaRPr lang="hr-HR"/>
          </a:p>
        </p:txBody>
      </p:sp>
    </p:spTree>
    <p:extLst>
      <p:ext uri="{BB962C8B-B14F-4D97-AF65-F5344CB8AC3E}">
        <p14:creationId xmlns:p14="http://schemas.microsoft.com/office/powerpoint/2010/main" val="2102788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r-H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Osim smjera</a:t>
            </a:r>
            <a:r>
              <a:rPr lang="hr-HR" sz="1200" kern="1200" baseline="0" dirty="0" smtClean="0">
                <a:solidFill>
                  <a:schemeClr val="tx1"/>
                </a:solidFill>
                <a:effectLst/>
                <a:latin typeface="+mn-lt"/>
                <a:ea typeface="+mn-ea"/>
                <a:cs typeface="+mn-cs"/>
              </a:rPr>
              <a:t> vjetra na količinu aerosola vjerojatno utječe i brzina vjetra.</a:t>
            </a:r>
            <a:endParaRPr lang="hr-HR" sz="1200" kern="1200" dirty="0" smtClean="0">
              <a:solidFill>
                <a:schemeClr val="tx1"/>
              </a:solidFill>
              <a:effectLst/>
              <a:latin typeface="+mn-lt"/>
              <a:ea typeface="+mn-ea"/>
              <a:cs typeface="+mn-cs"/>
            </a:endParaRPr>
          </a:p>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15</a:t>
            </a:fld>
            <a:endParaRPr lang="hr-HR"/>
          </a:p>
        </p:txBody>
      </p:sp>
    </p:spTree>
    <p:extLst>
      <p:ext uri="{BB962C8B-B14F-4D97-AF65-F5344CB8AC3E}">
        <p14:creationId xmlns:p14="http://schemas.microsoft.com/office/powerpoint/2010/main" val="1484191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16</a:t>
            </a:fld>
            <a:endParaRPr lang="hr-HR"/>
          </a:p>
        </p:txBody>
      </p:sp>
    </p:spTree>
    <p:extLst>
      <p:ext uri="{BB962C8B-B14F-4D97-AF65-F5344CB8AC3E}">
        <p14:creationId xmlns:p14="http://schemas.microsoft.com/office/powerpoint/2010/main" val="478283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Usporedili smo srednje vrijednosti aerosola na dvije različite GLOBE postaje, obje su na sličnoj geografskoj širini (Škola za medicinske sestre Vrapče 45.8169ºN, 15.5942ºE i škola Lycée de la Mer 44.4211ºN, 1.0682ºW),</a:t>
            </a:r>
            <a:r>
              <a:rPr lang="hr-HR" sz="1200" kern="1200" baseline="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od 6.2.2015. do 12.1.2016.</a:t>
            </a:r>
          </a:p>
          <a:p>
            <a:endParaRPr lang="hr-H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Sa slike je vidljivo da je geografski smještaj škole Lycée de la Mer na samoj obali Atlantskog oceana dok se škola Vrapče nalazi u kontinentalnom području.</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Iz grafičkog prikaza je vidljivo da su na postaji Vrapče veće vrijednosti AOT Green (umjetni aerosoli) dok su na postaji škole Lycée de la Mer veće vrijednosti AOT Red (prirodni aerosoli) prema očekivanjima.</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200" kern="1200" dirty="0" smtClean="0">
              <a:solidFill>
                <a:schemeClr val="tx1"/>
              </a:solidFill>
              <a:effectLst/>
              <a:latin typeface="+mn-lt"/>
              <a:ea typeface="+mn-ea"/>
              <a:cs typeface="+mn-cs"/>
            </a:endParaRPr>
          </a:p>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17</a:t>
            </a:fld>
            <a:endParaRPr lang="hr-HR"/>
          </a:p>
        </p:txBody>
      </p:sp>
    </p:spTree>
    <p:extLst>
      <p:ext uri="{BB962C8B-B14F-4D97-AF65-F5344CB8AC3E}">
        <p14:creationId xmlns:p14="http://schemas.microsoft.com/office/powerpoint/2010/main" val="3247307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18</a:t>
            </a:fld>
            <a:endParaRPr lang="hr-HR"/>
          </a:p>
        </p:txBody>
      </p:sp>
    </p:spTree>
    <p:extLst>
      <p:ext uri="{BB962C8B-B14F-4D97-AF65-F5344CB8AC3E}">
        <p14:creationId xmlns:p14="http://schemas.microsoft.com/office/powerpoint/2010/main" val="1021198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sz="1200" kern="1200" dirty="0" smtClean="0">
              <a:solidFill>
                <a:schemeClr val="tx1"/>
              </a:solidFill>
              <a:effectLst/>
              <a:latin typeface="+mn-lt"/>
              <a:ea typeface="+mn-ea"/>
              <a:cs typeface="+mn-cs"/>
            </a:endParaRPr>
          </a:p>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19</a:t>
            </a:fld>
            <a:endParaRPr lang="hr-HR"/>
          </a:p>
        </p:txBody>
      </p:sp>
    </p:spTree>
    <p:extLst>
      <p:ext uri="{BB962C8B-B14F-4D97-AF65-F5344CB8AC3E}">
        <p14:creationId xmlns:p14="http://schemas.microsoft.com/office/powerpoint/2010/main" val="1121287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20</a:t>
            </a:fld>
            <a:endParaRPr lang="hr-HR"/>
          </a:p>
        </p:txBody>
      </p:sp>
    </p:spTree>
    <p:extLst>
      <p:ext uri="{BB962C8B-B14F-4D97-AF65-F5344CB8AC3E}">
        <p14:creationId xmlns:p14="http://schemas.microsoft.com/office/powerpoint/2010/main" val="345713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Naši</a:t>
            </a:r>
            <a:r>
              <a:rPr lang="hr-HR" baseline="0" dirty="0" smtClean="0"/>
              <a:t> globe učenici imaju iskustvo (ali i mi) istraživačkog pristupa, pa je bitno da svaku ideju koju imamo prvo teoretski podkrijepimo. Učenici su prvo naučili što su aerosoli, kakvo im je podrijetlo, znači kako ih dijelimo i koja </a:t>
            </a:r>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2</a:t>
            </a:fld>
            <a:endParaRPr lang="hr-HR"/>
          </a:p>
        </p:txBody>
      </p:sp>
    </p:spTree>
    <p:extLst>
      <p:ext uri="{BB962C8B-B14F-4D97-AF65-F5344CB8AC3E}">
        <p14:creationId xmlns:p14="http://schemas.microsoft.com/office/powerpoint/2010/main" val="287496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Je funkcija odnosno </a:t>
            </a:r>
            <a:r>
              <a:rPr lang="hr-HR" baseline="0" dirty="0" smtClean="0"/>
              <a:t> što se događaka kada sunceva zraka dođe do aerosoli</a:t>
            </a:r>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3</a:t>
            </a:fld>
            <a:endParaRPr lang="hr-HR"/>
          </a:p>
        </p:txBody>
      </p:sp>
    </p:spTree>
    <p:extLst>
      <p:ext uri="{BB962C8B-B14F-4D97-AF65-F5344CB8AC3E}">
        <p14:creationId xmlns:p14="http://schemas.microsoft.com/office/powerpoint/2010/main" val="3430845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Također, morali su na radionicma naučiti kako funkcionira fotometar i strai i novi, i svaki</a:t>
            </a:r>
            <a:r>
              <a:rPr lang="hr-HR" baseline="0" dirty="0" smtClean="0"/>
              <a:t> korak protokola.</a:t>
            </a:r>
          </a:p>
          <a:p>
            <a:r>
              <a:rPr lang="hr-HR" baseline="0" dirty="0" smtClean="0"/>
              <a:t>Bitno nam je i organizirati učenike uz sve njihove aktivnosti</a:t>
            </a:r>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4</a:t>
            </a:fld>
            <a:endParaRPr lang="hr-HR"/>
          </a:p>
        </p:txBody>
      </p:sp>
    </p:spTree>
    <p:extLst>
      <p:ext uri="{BB962C8B-B14F-4D97-AF65-F5344CB8AC3E}">
        <p14:creationId xmlns:p14="http://schemas.microsoft.com/office/powerpoint/2010/main" val="722258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Zatim kako se upisuju podaci, što se sve traži i koje mogu biti eventualne pogreške (upisuje ih dvoje</a:t>
            </a:r>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5</a:t>
            </a:fld>
            <a:endParaRPr lang="hr-HR"/>
          </a:p>
        </p:txBody>
      </p:sp>
    </p:spTree>
    <p:extLst>
      <p:ext uri="{BB962C8B-B14F-4D97-AF65-F5344CB8AC3E}">
        <p14:creationId xmlns:p14="http://schemas.microsoft.com/office/powerpoint/2010/main" val="331401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Jedan od postaja bila</a:t>
            </a:r>
            <a:r>
              <a:rPr lang="hr-HR" baseline="0" dirty="0" smtClean="0"/>
              <a:t> je na našoj terasi, to su Anita i Jospi te sara koja poslije unosi podatke...</a:t>
            </a:r>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6</a:t>
            </a:fld>
            <a:endParaRPr lang="hr-HR"/>
          </a:p>
        </p:txBody>
      </p:sp>
    </p:spTree>
    <p:extLst>
      <p:ext uri="{BB962C8B-B14F-4D97-AF65-F5344CB8AC3E}">
        <p14:creationId xmlns:p14="http://schemas.microsoft.com/office/powerpoint/2010/main" val="191022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9</a:t>
            </a:fld>
            <a:endParaRPr lang="hr-HR"/>
          </a:p>
        </p:txBody>
      </p:sp>
    </p:spTree>
    <p:extLst>
      <p:ext uri="{BB962C8B-B14F-4D97-AF65-F5344CB8AC3E}">
        <p14:creationId xmlns:p14="http://schemas.microsoft.com/office/powerpoint/2010/main" val="73736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10</a:t>
            </a:fld>
            <a:endParaRPr lang="hr-HR"/>
          </a:p>
        </p:txBody>
      </p:sp>
    </p:spTree>
    <p:extLst>
      <p:ext uri="{BB962C8B-B14F-4D97-AF65-F5344CB8AC3E}">
        <p14:creationId xmlns:p14="http://schemas.microsoft.com/office/powerpoint/2010/main" val="295994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657B9FF3-E3B2-44BD-9693-B822214B2136}" type="slidenum">
              <a:rPr lang="hr-HR" smtClean="0"/>
              <a:pPr/>
              <a:t>11</a:t>
            </a:fld>
            <a:endParaRPr lang="hr-HR"/>
          </a:p>
        </p:txBody>
      </p:sp>
    </p:spTree>
    <p:extLst>
      <p:ext uri="{BB962C8B-B14F-4D97-AF65-F5344CB8AC3E}">
        <p14:creationId xmlns:p14="http://schemas.microsoft.com/office/powerpoint/2010/main" val="411059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hr-H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E329D899-83C5-4429-94AD-38998181A3D6}" type="datetimeFigureOut">
              <a:rPr lang="hr-HR" smtClean="0"/>
              <a:pPr/>
              <a:t>25.2.2017.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1869987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E329D899-83C5-4429-94AD-38998181A3D6}" type="datetimeFigureOut">
              <a:rPr lang="hr-HR" smtClean="0"/>
              <a:pPr/>
              <a:t>25.2.2017.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936737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E329D899-83C5-4429-94AD-38998181A3D6}" type="datetimeFigureOut">
              <a:rPr lang="hr-HR" smtClean="0"/>
              <a:pPr/>
              <a:t>25.2.2017.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311461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E329D899-83C5-4429-94AD-38998181A3D6}" type="datetimeFigureOut">
              <a:rPr lang="hr-HR" smtClean="0"/>
              <a:pPr/>
              <a:t>25.2.2017.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1573090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hr-H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29D899-83C5-4429-94AD-38998181A3D6}" type="datetimeFigureOut">
              <a:rPr lang="hr-HR" smtClean="0"/>
              <a:pPr/>
              <a:t>25.2.2017.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2709513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E329D899-83C5-4429-94AD-38998181A3D6}" type="datetimeFigureOut">
              <a:rPr lang="hr-HR" smtClean="0"/>
              <a:pPr/>
              <a:t>25.2.2017.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39071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E329D899-83C5-4429-94AD-38998181A3D6}" type="datetimeFigureOut">
              <a:rPr lang="hr-HR" smtClean="0"/>
              <a:pPr/>
              <a:t>25.2.2017.</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240492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E329D899-83C5-4429-94AD-38998181A3D6}" type="datetimeFigureOut">
              <a:rPr lang="hr-HR" smtClean="0"/>
              <a:pPr/>
              <a:t>25.2.2017.</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314964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9D899-83C5-4429-94AD-38998181A3D6}" type="datetimeFigureOut">
              <a:rPr lang="hr-HR" smtClean="0"/>
              <a:pPr/>
              <a:t>25.2.2017.</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129454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r-H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29D899-83C5-4429-94AD-38998181A3D6}" type="datetimeFigureOut">
              <a:rPr lang="hr-HR" smtClean="0"/>
              <a:pPr/>
              <a:t>25.2.2017.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112457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r-H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29D899-83C5-4429-94AD-38998181A3D6}" type="datetimeFigureOut">
              <a:rPr lang="hr-HR" smtClean="0"/>
              <a:pPr/>
              <a:t>25.2.2017.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7DE3FB8C-1E26-4ED0-852B-A55A49293E55}" type="slidenum">
              <a:rPr lang="hr-HR" smtClean="0"/>
              <a:pPr/>
              <a:t>‹#›</a:t>
            </a:fld>
            <a:endParaRPr lang="hr-HR"/>
          </a:p>
        </p:txBody>
      </p:sp>
    </p:spTree>
    <p:extLst>
      <p:ext uri="{BB962C8B-B14F-4D97-AF65-F5344CB8AC3E}">
        <p14:creationId xmlns:p14="http://schemas.microsoft.com/office/powerpoint/2010/main" val="1008975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9D899-83C5-4429-94AD-38998181A3D6}" type="datetimeFigureOut">
              <a:rPr lang="hr-HR" smtClean="0"/>
              <a:pPr/>
              <a:t>25.2.2017.</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3FB8C-1E26-4ED0-852B-A55A49293E55}" type="slidenum">
              <a:rPr lang="hr-HR" smtClean="0"/>
              <a:pPr/>
              <a:t>‹#›</a:t>
            </a:fld>
            <a:endParaRPr lang="hr-HR"/>
          </a:p>
        </p:txBody>
      </p:sp>
    </p:spTree>
    <p:extLst>
      <p:ext uri="{BB962C8B-B14F-4D97-AF65-F5344CB8AC3E}">
        <p14:creationId xmlns:p14="http://schemas.microsoft.com/office/powerpoint/2010/main" val="3490374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www.aerosols.eas.gatech.edu/EAS%20Graduate%20Lab/Class%20Notes%20Aerosols%20and%20Size%20Distrn.pdf" TargetMode="External"/><Relationship Id="rId2" Type="http://schemas.openxmlformats.org/officeDocument/2006/relationships/hyperlink" Target="http://globe.pomsk.hr/prirucnik/CroAtmosAerosols.pdf"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iszz.azo.hr/iskzl/podatakexp.htm" TargetMode="External"/><Relationship Id="rId4" Type="http://schemas.openxmlformats.org/officeDocument/2006/relationships/hyperlink" Target="http://www.globe.gov/documents/348614/e9acbb7a-5e1f-444a-bdd3-acff62b5075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6820051"/>
          </a:xfrm>
          <a:prstGeom prst="rect">
            <a:avLst/>
          </a:prstGeom>
        </p:spPr>
      </p:pic>
      <p:sp>
        <p:nvSpPr>
          <p:cNvPr id="2" name="Title 1"/>
          <p:cNvSpPr>
            <a:spLocks noGrp="1"/>
          </p:cNvSpPr>
          <p:nvPr>
            <p:ph type="ctrTitle"/>
          </p:nvPr>
        </p:nvSpPr>
        <p:spPr>
          <a:xfrm>
            <a:off x="252566" y="408561"/>
            <a:ext cx="9144000" cy="2387600"/>
          </a:xfrm>
        </p:spPr>
        <p:txBody>
          <a:bodyPr/>
          <a:lstStyle/>
          <a:p>
            <a:r>
              <a:rPr lang="hr-HR" b="1" dirty="0" smtClean="0"/>
              <a:t>Tempora mutantur, </a:t>
            </a:r>
            <a:br>
              <a:rPr lang="hr-HR" b="1" dirty="0" smtClean="0"/>
            </a:br>
            <a:r>
              <a:rPr lang="hr-HR" b="1" dirty="0" smtClean="0"/>
              <a:t>what about aerosols?</a:t>
            </a:r>
            <a:endParaRPr lang="hr-HR" b="1" dirty="0"/>
          </a:p>
        </p:txBody>
      </p:sp>
      <p:pic>
        <p:nvPicPr>
          <p:cNvPr id="6" name="Picture 5"/>
          <p:cNvPicPr>
            <a:picLocks noChangeAspect="1"/>
          </p:cNvPicPr>
          <p:nvPr/>
        </p:nvPicPr>
        <p:blipFill>
          <a:blip r:embed="rId4" cstate="print"/>
          <a:stretch>
            <a:fillRect/>
          </a:stretch>
        </p:blipFill>
        <p:spPr>
          <a:xfrm>
            <a:off x="9554818" y="145774"/>
            <a:ext cx="2499934" cy="2229671"/>
          </a:xfrm>
          <a:prstGeom prst="rect">
            <a:avLst/>
          </a:prstGeom>
        </p:spPr>
      </p:pic>
    </p:spTree>
    <p:extLst>
      <p:ext uri="{BB962C8B-B14F-4D97-AF65-F5344CB8AC3E}">
        <p14:creationId xmlns:p14="http://schemas.microsoft.com/office/powerpoint/2010/main" val="749373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132521"/>
            <a:ext cx="12192000" cy="6495819"/>
          </a:xfrm>
          <a:prstGeom prst="rect">
            <a:avLst/>
          </a:prstGeom>
        </p:spPr>
      </p:pic>
    </p:spTree>
    <p:extLst>
      <p:ext uri="{BB962C8B-B14F-4D97-AF65-F5344CB8AC3E}">
        <p14:creationId xmlns:p14="http://schemas.microsoft.com/office/powerpoint/2010/main" val="1490477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12240367" cy="6573078"/>
          </a:xfrm>
          <a:prstGeom prst="rect">
            <a:avLst/>
          </a:prstGeom>
        </p:spPr>
      </p:pic>
      <p:sp>
        <p:nvSpPr>
          <p:cNvPr id="7" name="Oval 6"/>
          <p:cNvSpPr/>
          <p:nvPr/>
        </p:nvSpPr>
        <p:spPr>
          <a:xfrm rot="5057751">
            <a:off x="1207470" y="3569384"/>
            <a:ext cx="1149175" cy="8808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8326564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185531"/>
            <a:ext cx="12206896" cy="6493565"/>
          </a:xfrm>
          <a:prstGeom prst="rect">
            <a:avLst/>
          </a:prstGeom>
        </p:spPr>
      </p:pic>
    </p:spTree>
    <p:extLst>
      <p:ext uri="{BB962C8B-B14F-4D97-AF65-F5344CB8AC3E}">
        <p14:creationId xmlns:p14="http://schemas.microsoft.com/office/powerpoint/2010/main" val="3185900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5691" y="441985"/>
            <a:ext cx="12176309" cy="5587753"/>
          </a:xfrm>
          <a:prstGeom prst="rect">
            <a:avLst/>
          </a:prstGeom>
        </p:spPr>
      </p:pic>
    </p:spTree>
    <p:extLst>
      <p:ext uri="{BB962C8B-B14F-4D97-AF65-F5344CB8AC3E}">
        <p14:creationId xmlns:p14="http://schemas.microsoft.com/office/powerpoint/2010/main" val="3900882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Gen.ashx (600×3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741"/>
            <a:ext cx="12168879" cy="659147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stretch>
            <a:fillRect/>
          </a:stretch>
        </p:blipFill>
        <p:spPr>
          <a:xfrm>
            <a:off x="815680" y="795593"/>
            <a:ext cx="11045016" cy="1359985"/>
          </a:xfrm>
          <a:prstGeom prst="rect">
            <a:avLst/>
          </a:prstGeom>
        </p:spPr>
      </p:pic>
    </p:spTree>
    <p:extLst>
      <p:ext uri="{BB962C8B-B14F-4D97-AF65-F5344CB8AC3E}">
        <p14:creationId xmlns:p14="http://schemas.microsoft.com/office/powerpoint/2010/main" val="2524930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761302" y="0"/>
            <a:ext cx="10450037" cy="6895449"/>
          </a:xfrm>
          <a:prstGeom prst="rect">
            <a:avLst/>
          </a:prstGeom>
        </p:spPr>
      </p:pic>
      <p:sp>
        <p:nvSpPr>
          <p:cNvPr id="3" name="Oval 2"/>
          <p:cNvSpPr/>
          <p:nvPr/>
        </p:nvSpPr>
        <p:spPr>
          <a:xfrm>
            <a:off x="4138863" y="2751220"/>
            <a:ext cx="1267326" cy="1507958"/>
          </a:xfrm>
          <a:prstGeom prst="ellipse">
            <a:avLst/>
          </a:prstGeom>
          <a:noFill/>
          <a:ln w="53975"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95692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8527" t="9250" r="6315" b="6726"/>
          <a:stretch/>
        </p:blipFill>
        <p:spPr>
          <a:xfrm>
            <a:off x="710699" y="-18047"/>
            <a:ext cx="10934294" cy="6876047"/>
          </a:xfrm>
          <a:prstGeom prst="rect">
            <a:avLst/>
          </a:prstGeom>
        </p:spPr>
      </p:pic>
      <p:pic>
        <p:nvPicPr>
          <p:cNvPr id="7170" name="Picture 2" descr="winRose.PNG (600×592)"/>
          <p:cNvPicPr>
            <a:picLocks noChangeAspect="1" noChangeArrowheads="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75514" y="389474"/>
            <a:ext cx="4668950" cy="460669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4419599" y="1390048"/>
            <a:ext cx="1235242" cy="3059578"/>
          </a:xfrm>
          <a:prstGeom prst="straightConnector1">
            <a:avLst/>
          </a:prstGeom>
          <a:ln w="412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095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srcRect l="18441" t="8571" r="683" b="5228"/>
          <a:stretch/>
        </p:blipFill>
        <p:spPr bwMode="auto">
          <a:xfrm>
            <a:off x="106861" y="124777"/>
            <a:ext cx="7850595" cy="4719366"/>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4" cstate="print"/>
          <a:stretch>
            <a:fillRect/>
          </a:stretch>
        </p:blipFill>
        <p:spPr>
          <a:xfrm>
            <a:off x="4416471" y="3111977"/>
            <a:ext cx="7775529" cy="3746023"/>
          </a:xfrm>
          <a:prstGeom prst="rect">
            <a:avLst/>
          </a:prstGeom>
        </p:spPr>
      </p:pic>
    </p:spTree>
    <p:extLst>
      <p:ext uri="{BB962C8B-B14F-4D97-AF65-F5344CB8AC3E}">
        <p14:creationId xmlns:p14="http://schemas.microsoft.com/office/powerpoint/2010/main" val="919650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265043"/>
            <a:ext cx="12209857" cy="6480313"/>
          </a:xfrm>
          <a:prstGeom prst="rect">
            <a:avLst/>
          </a:prstGeom>
        </p:spPr>
      </p:pic>
    </p:spTree>
    <p:extLst>
      <p:ext uri="{BB962C8B-B14F-4D97-AF65-F5344CB8AC3E}">
        <p14:creationId xmlns:p14="http://schemas.microsoft.com/office/powerpoint/2010/main" val="1080301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251791"/>
            <a:ext cx="12197536" cy="6414052"/>
          </a:xfrm>
          <a:prstGeom prst="rect">
            <a:avLst/>
          </a:prstGeom>
        </p:spPr>
      </p:pic>
    </p:spTree>
    <p:extLst>
      <p:ext uri="{BB962C8B-B14F-4D97-AF65-F5344CB8AC3E}">
        <p14:creationId xmlns:p14="http://schemas.microsoft.com/office/powerpoint/2010/main" val="1008242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ogleda+na+pečuh+s+tornja.JPG (400×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71"/>
            <a:ext cx="12192001" cy="6835529"/>
          </a:xfrm>
          <a:prstGeom prst="rect">
            <a:avLst/>
          </a:prstGeom>
          <a:solidFill>
            <a:schemeClr val="accent3">
              <a:lumMod val="75000"/>
            </a:schemeClr>
          </a:solidFill>
        </p:spPr>
      </p:pic>
      <p:grpSp>
        <p:nvGrpSpPr>
          <p:cNvPr id="7" name="Group 6"/>
          <p:cNvGrpSpPr/>
          <p:nvPr/>
        </p:nvGrpSpPr>
        <p:grpSpPr>
          <a:xfrm>
            <a:off x="3233530" y="737140"/>
            <a:ext cx="8749923" cy="5406190"/>
            <a:chOff x="3834063" y="946484"/>
            <a:chExt cx="8005011" cy="5406190"/>
          </a:xfrm>
        </p:grpSpPr>
        <p:sp>
          <p:nvSpPr>
            <p:cNvPr id="4" name="Oval 3"/>
            <p:cNvSpPr/>
            <p:nvPr/>
          </p:nvSpPr>
          <p:spPr>
            <a:xfrm>
              <a:off x="3834063" y="946484"/>
              <a:ext cx="8005011" cy="5406190"/>
            </a:xfrm>
            <a:prstGeom prst="ellipse">
              <a:avLst/>
            </a:prstGeom>
            <a:solidFill>
              <a:schemeClr val="accent3">
                <a:lumMod val="75000"/>
                <a:alpha val="44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5" name="TextBox 4"/>
            <p:cNvSpPr txBox="1"/>
            <p:nvPr/>
          </p:nvSpPr>
          <p:spPr>
            <a:xfrm>
              <a:off x="4907393" y="1659873"/>
              <a:ext cx="3090895" cy="4031873"/>
            </a:xfrm>
            <a:prstGeom prst="rect">
              <a:avLst/>
            </a:prstGeom>
            <a:noFill/>
          </p:spPr>
          <p:txBody>
            <a:bodyPr wrap="square" rtlCol="0">
              <a:spAutoFit/>
            </a:bodyPr>
            <a:lstStyle/>
            <a:p>
              <a:r>
                <a:rPr lang="hr-HR" sz="3200" b="1" dirty="0" smtClean="0">
                  <a:effectLst>
                    <a:outerShdw blurRad="38100" dist="38100" dir="2700000" algn="tl">
                      <a:srgbClr val="000000">
                        <a:alpha val="43137"/>
                      </a:srgbClr>
                    </a:outerShdw>
                  </a:effectLst>
                </a:rPr>
                <a:t>PM &lt; 10 µm</a:t>
              </a:r>
            </a:p>
            <a:p>
              <a:r>
                <a:rPr lang="hr-HR" sz="3200" dirty="0">
                  <a:effectLst>
                    <a:outerShdw blurRad="38100" dist="38100" dir="2700000" algn="tl">
                      <a:srgbClr val="000000">
                        <a:alpha val="43137"/>
                      </a:srgbClr>
                    </a:outerShdw>
                  </a:effectLst>
                </a:rPr>
                <a:t>M</a:t>
              </a:r>
              <a:r>
                <a:rPr lang="hr-HR" sz="3200" dirty="0" smtClean="0">
                  <a:effectLst>
                    <a:outerShdw blurRad="38100" dist="38100" dir="2700000" algn="tl">
                      <a:srgbClr val="000000">
                        <a:alpha val="43137"/>
                      </a:srgbClr>
                    </a:outerShdw>
                  </a:effectLst>
                </a:rPr>
                <a:t>etals</a:t>
              </a:r>
            </a:p>
            <a:p>
              <a:r>
                <a:rPr lang="hr-HR" sz="3200" dirty="0" smtClean="0">
                  <a:effectLst>
                    <a:outerShdw blurRad="38100" dist="38100" dir="2700000" algn="tl">
                      <a:srgbClr val="000000">
                        <a:alpha val="43137"/>
                      </a:srgbClr>
                    </a:outerShdw>
                  </a:effectLst>
                </a:rPr>
                <a:t>Soil dust</a:t>
              </a:r>
            </a:p>
            <a:p>
              <a:r>
                <a:rPr lang="hr-HR" sz="3200" dirty="0" smtClean="0">
                  <a:effectLst>
                    <a:outerShdw blurRad="38100" dist="38100" dir="2700000" algn="tl">
                      <a:srgbClr val="000000">
                        <a:alpha val="43137"/>
                      </a:srgbClr>
                    </a:outerShdw>
                  </a:effectLst>
                </a:rPr>
                <a:t>Organic carbon</a:t>
              </a:r>
            </a:p>
            <a:p>
              <a:r>
                <a:rPr lang="hr-HR" sz="3200" dirty="0" smtClean="0">
                  <a:effectLst>
                    <a:outerShdw blurRad="38100" dist="38100" dir="2700000" algn="tl">
                      <a:srgbClr val="000000">
                        <a:alpha val="43137"/>
                      </a:srgbClr>
                    </a:outerShdw>
                  </a:effectLst>
                </a:rPr>
                <a:t>Sea salt</a:t>
              </a:r>
            </a:p>
            <a:p>
              <a:r>
                <a:rPr lang="hr-HR" sz="3200" dirty="0" smtClean="0">
                  <a:effectLst>
                    <a:outerShdw blurRad="38100" dist="38100" dir="2700000" algn="tl">
                      <a:srgbClr val="000000">
                        <a:alpha val="43137"/>
                      </a:srgbClr>
                    </a:outerShdw>
                  </a:effectLst>
                </a:rPr>
                <a:t>Nitrats</a:t>
              </a:r>
            </a:p>
            <a:p>
              <a:r>
                <a:rPr lang="hr-HR" sz="3200" dirty="0" smtClean="0">
                  <a:effectLst>
                    <a:outerShdw blurRad="38100" dist="38100" dir="2700000" algn="tl">
                      <a:srgbClr val="000000">
                        <a:alpha val="43137"/>
                      </a:srgbClr>
                    </a:outerShdw>
                  </a:effectLst>
                </a:rPr>
                <a:t>Pollen</a:t>
              </a:r>
            </a:p>
            <a:p>
              <a:r>
                <a:rPr lang="hr-HR" sz="3200" dirty="0" smtClean="0">
                  <a:effectLst>
                    <a:outerShdw blurRad="38100" dist="38100" dir="2700000" algn="tl">
                      <a:srgbClr val="000000">
                        <a:alpha val="43137"/>
                      </a:srgbClr>
                    </a:outerShdw>
                  </a:effectLst>
                </a:rPr>
                <a:t>Spores</a:t>
              </a:r>
              <a:endParaRPr lang="hr-HR" sz="3200" dirty="0">
                <a:effectLst>
                  <a:outerShdw blurRad="38100" dist="38100" dir="2700000" algn="tl">
                    <a:srgbClr val="000000">
                      <a:alpha val="43137"/>
                    </a:srgbClr>
                  </a:outerShdw>
                </a:effectLst>
              </a:endParaRPr>
            </a:p>
          </p:txBody>
        </p:sp>
        <p:sp>
          <p:nvSpPr>
            <p:cNvPr id="6" name="Oval 5"/>
            <p:cNvSpPr/>
            <p:nvPr/>
          </p:nvSpPr>
          <p:spPr>
            <a:xfrm>
              <a:off x="7398510" y="1656852"/>
              <a:ext cx="4270973" cy="3933822"/>
            </a:xfrm>
            <a:prstGeom prst="ellipse">
              <a:avLst/>
            </a:prstGeom>
            <a:solidFill>
              <a:schemeClr val="accent3">
                <a:lumMod val="40000"/>
                <a:lumOff val="60000"/>
                <a:alpha val="52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TextBox 7"/>
            <p:cNvSpPr txBox="1"/>
            <p:nvPr/>
          </p:nvSpPr>
          <p:spPr>
            <a:xfrm>
              <a:off x="8331581" y="2469601"/>
              <a:ext cx="2189711" cy="2677656"/>
            </a:xfrm>
            <a:prstGeom prst="rect">
              <a:avLst/>
            </a:prstGeom>
            <a:noFill/>
          </p:spPr>
          <p:txBody>
            <a:bodyPr wrap="none" rtlCol="0">
              <a:spAutoFit/>
            </a:bodyPr>
            <a:lstStyle/>
            <a:p>
              <a:r>
                <a:rPr lang="hr-HR" sz="2800" b="1" dirty="0" smtClean="0">
                  <a:effectLst>
                    <a:outerShdw blurRad="38100" dist="38100" dir="2700000" algn="tl">
                      <a:srgbClr val="000000">
                        <a:alpha val="43137"/>
                      </a:srgbClr>
                    </a:outerShdw>
                  </a:effectLst>
                </a:rPr>
                <a:t>PM &lt; 2,5 µm</a:t>
              </a:r>
            </a:p>
            <a:p>
              <a:r>
                <a:rPr lang="hr-HR" sz="2800" dirty="0" smtClean="0">
                  <a:effectLst>
                    <a:outerShdw blurRad="38100" dist="38100" dir="2700000" algn="tl">
                      <a:srgbClr val="000000">
                        <a:alpha val="43137"/>
                      </a:srgbClr>
                    </a:outerShdw>
                  </a:effectLst>
                </a:rPr>
                <a:t>Sulfats</a:t>
              </a:r>
            </a:p>
            <a:p>
              <a:r>
                <a:rPr lang="hr-HR" sz="2800" dirty="0" smtClean="0">
                  <a:effectLst>
                    <a:outerShdw blurRad="38100" dist="38100" dir="2700000" algn="tl">
                      <a:srgbClr val="000000">
                        <a:alpha val="43137"/>
                      </a:srgbClr>
                    </a:outerShdw>
                  </a:effectLst>
                </a:rPr>
                <a:t>Black carbon</a:t>
              </a:r>
            </a:p>
            <a:p>
              <a:r>
                <a:rPr lang="hr-HR" sz="2800" dirty="0" smtClean="0">
                  <a:effectLst>
                    <a:outerShdw blurRad="38100" dist="38100" dir="2700000" algn="tl">
                      <a:srgbClr val="000000">
                        <a:alpha val="43137"/>
                      </a:srgbClr>
                    </a:outerShdw>
                  </a:effectLst>
                </a:rPr>
                <a:t>Amoniac</a:t>
              </a:r>
            </a:p>
            <a:p>
              <a:r>
                <a:rPr lang="hr-HR" sz="2800" dirty="0" smtClean="0">
                  <a:effectLst>
                    <a:outerShdw blurRad="38100" dist="38100" dir="2700000" algn="tl">
                      <a:srgbClr val="000000">
                        <a:alpha val="43137"/>
                      </a:srgbClr>
                    </a:outerShdw>
                  </a:effectLst>
                </a:rPr>
                <a:t>Metals</a:t>
              </a:r>
            </a:p>
            <a:p>
              <a:r>
                <a:rPr lang="hr-HR" sz="2800" dirty="0">
                  <a:effectLst>
                    <a:outerShdw blurRad="38100" dist="38100" dir="2700000" algn="tl">
                      <a:srgbClr val="000000">
                        <a:alpha val="43137"/>
                      </a:srgbClr>
                    </a:outerShdw>
                  </a:effectLst>
                </a:rPr>
                <a:t>Organic carbon</a:t>
              </a:r>
            </a:p>
          </p:txBody>
        </p:sp>
      </p:grpSp>
    </p:spTree>
    <p:extLst>
      <p:ext uri="{BB962C8B-B14F-4D97-AF65-F5344CB8AC3E}">
        <p14:creationId xmlns:p14="http://schemas.microsoft.com/office/powerpoint/2010/main" val="3285387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t>Conclusions</a:t>
            </a:r>
            <a:endParaRPr lang="hr-HR" b="1" dirty="0"/>
          </a:p>
        </p:txBody>
      </p:sp>
      <p:sp>
        <p:nvSpPr>
          <p:cNvPr id="3" name="Content Placeholder 2"/>
          <p:cNvSpPr>
            <a:spLocks noGrp="1"/>
          </p:cNvSpPr>
          <p:nvPr>
            <p:ph idx="1"/>
          </p:nvPr>
        </p:nvSpPr>
        <p:spPr>
          <a:xfrm>
            <a:off x="629652" y="1690688"/>
            <a:ext cx="10515600" cy="4351338"/>
          </a:xfrm>
        </p:spPr>
        <p:txBody>
          <a:bodyPr/>
          <a:lstStyle/>
          <a:p>
            <a:r>
              <a:rPr lang="en-US" dirty="0">
                <a:solidFill>
                  <a:schemeClr val="accent3">
                    <a:lumMod val="50000"/>
                  </a:schemeClr>
                </a:solidFill>
              </a:rPr>
              <a:t>We expect the daily change of AOT values. </a:t>
            </a:r>
          </a:p>
          <a:p>
            <a:r>
              <a:rPr lang="en-US" dirty="0">
                <a:solidFill>
                  <a:schemeClr val="accent3">
                    <a:lumMod val="50000"/>
                  </a:schemeClr>
                </a:solidFill>
              </a:rPr>
              <a:t>We anticipate spring AOT values to be higher than winter one.</a:t>
            </a:r>
          </a:p>
          <a:p>
            <a:r>
              <a:rPr lang="en-US" dirty="0">
                <a:solidFill>
                  <a:schemeClr val="accent3">
                    <a:lumMod val="50000"/>
                  </a:schemeClr>
                </a:solidFill>
              </a:rPr>
              <a:t>We expect  natural aerosols to come from the side of </a:t>
            </a:r>
            <a:r>
              <a:rPr lang="en-US" dirty="0" err="1">
                <a:solidFill>
                  <a:schemeClr val="accent3">
                    <a:lumMod val="50000"/>
                  </a:schemeClr>
                </a:solidFill>
              </a:rPr>
              <a:t>Medvednica</a:t>
            </a:r>
            <a:r>
              <a:rPr lang="en-US" dirty="0">
                <a:solidFill>
                  <a:schemeClr val="accent3">
                    <a:lumMod val="50000"/>
                  </a:schemeClr>
                </a:solidFill>
              </a:rPr>
              <a:t> (AOT Red), and artificial from the city (AOT Green).</a:t>
            </a:r>
          </a:p>
          <a:p>
            <a:r>
              <a:rPr lang="en-US" dirty="0">
                <a:solidFill>
                  <a:schemeClr val="accent3">
                    <a:lumMod val="50000"/>
                  </a:schemeClr>
                </a:solidFill>
              </a:rPr>
              <a:t>We </a:t>
            </a:r>
            <a:r>
              <a:rPr lang="en-US" dirty="0" err="1" smtClean="0">
                <a:solidFill>
                  <a:schemeClr val="accent3">
                    <a:lumMod val="50000"/>
                  </a:schemeClr>
                </a:solidFill>
              </a:rPr>
              <a:t>beli</a:t>
            </a:r>
            <a:r>
              <a:rPr lang="hr-HR" dirty="0" smtClean="0">
                <a:solidFill>
                  <a:schemeClr val="accent3">
                    <a:lumMod val="50000"/>
                  </a:schemeClr>
                </a:solidFill>
              </a:rPr>
              <a:t>e</a:t>
            </a:r>
            <a:r>
              <a:rPr lang="en-US" dirty="0" err="1" smtClean="0">
                <a:solidFill>
                  <a:schemeClr val="accent3">
                    <a:lumMod val="50000"/>
                  </a:schemeClr>
                </a:solidFill>
              </a:rPr>
              <a:t>ve</a:t>
            </a:r>
            <a:r>
              <a:rPr lang="en-US" dirty="0" smtClean="0">
                <a:solidFill>
                  <a:schemeClr val="accent3">
                    <a:lumMod val="50000"/>
                  </a:schemeClr>
                </a:solidFill>
              </a:rPr>
              <a:t> </a:t>
            </a:r>
            <a:r>
              <a:rPr lang="en-US" dirty="0">
                <a:solidFill>
                  <a:schemeClr val="accent3">
                    <a:lumMod val="50000"/>
                  </a:schemeClr>
                </a:solidFill>
              </a:rPr>
              <a:t>the location has significant influence on composition and value of aerosols.</a:t>
            </a:r>
          </a:p>
          <a:p>
            <a:r>
              <a:rPr lang="en-US" dirty="0">
                <a:solidFill>
                  <a:schemeClr val="accent3">
                    <a:lumMod val="50000"/>
                  </a:schemeClr>
                </a:solidFill>
              </a:rPr>
              <a:t>For values of  climatic elements – air temperature and baric pressure – we expect them to be proportional with AOT values..</a:t>
            </a:r>
          </a:p>
          <a:p>
            <a:endParaRPr lang="hr-HR" dirty="0">
              <a:solidFill>
                <a:schemeClr val="accent3">
                  <a:lumMod val="50000"/>
                </a:schemeClr>
              </a:solidFill>
            </a:endParaRPr>
          </a:p>
        </p:txBody>
      </p:sp>
      <p:pic>
        <p:nvPicPr>
          <p:cNvPr id="9218" name="Picture 2" descr="kvacica.png (298×2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4064" y="1054937"/>
            <a:ext cx="975810" cy="9266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vacica.png (298×2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0585" y="1863093"/>
            <a:ext cx="975810" cy="926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vacica.png (298×2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3716" y="2707992"/>
            <a:ext cx="975810" cy="9266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vacica.png (298×2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1621" y="3425536"/>
            <a:ext cx="975810" cy="9266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x_symbol_400_clr.png (400×4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3387" y="4524633"/>
            <a:ext cx="892278" cy="89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08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t>Litterature</a:t>
            </a:r>
            <a:endParaRPr lang="hr-HR" b="1" dirty="0"/>
          </a:p>
        </p:txBody>
      </p:sp>
      <p:sp>
        <p:nvSpPr>
          <p:cNvPr id="3" name="Content Placeholder 2"/>
          <p:cNvSpPr>
            <a:spLocks noGrp="1"/>
          </p:cNvSpPr>
          <p:nvPr>
            <p:ph idx="1"/>
          </p:nvPr>
        </p:nvSpPr>
        <p:spPr/>
        <p:txBody>
          <a:bodyPr/>
          <a:lstStyle/>
          <a:p>
            <a:r>
              <a:rPr lang="hr-HR" i="1" u="sng" dirty="0">
                <a:hlinkClick r:id="rId2"/>
              </a:rPr>
              <a:t>http://globe.pomsk.hr/prirucnik/CroAtmosAerosols.pdf</a:t>
            </a:r>
            <a:endParaRPr lang="hr-HR" dirty="0"/>
          </a:p>
          <a:p>
            <a:r>
              <a:rPr lang="hr-HR" i="1" u="sng" dirty="0">
                <a:hlinkClick r:id="rId3"/>
              </a:rPr>
              <a:t>http://</a:t>
            </a:r>
            <a:r>
              <a:rPr lang="hr-HR" i="1" u="sng" dirty="0" smtClean="0">
                <a:hlinkClick r:id="rId3"/>
              </a:rPr>
              <a:t>www.aerosols.eas.gatech.edu/EAS%20Graduate%20Lab/Class%20Notes%20Aerosols%20and%20Size%20Distrn.pdf</a:t>
            </a:r>
            <a:endParaRPr lang="hr-HR" i="1" u="sng" dirty="0" smtClean="0"/>
          </a:p>
          <a:p>
            <a:r>
              <a:rPr lang="hr-HR" i="1" u="sng" dirty="0">
                <a:hlinkClick r:id="rId4"/>
              </a:rPr>
              <a:t>http://www.globe.gov/documents/348614/e9acbb7a-5e1f-444a-bdd3-acff62b50759</a:t>
            </a:r>
            <a:endParaRPr lang="hr-HR" dirty="0"/>
          </a:p>
          <a:p>
            <a:r>
              <a:rPr lang="hr-HR" i="1" u="sng" dirty="0">
                <a:hlinkClick r:id="rId5"/>
              </a:rPr>
              <a:t>http://</a:t>
            </a:r>
            <a:r>
              <a:rPr lang="hr-HR" i="1" u="sng" dirty="0" smtClean="0">
                <a:hlinkClick r:id="rId5"/>
              </a:rPr>
              <a:t>iszz.azo.hr/iskzl/podatakexp.htm</a:t>
            </a:r>
            <a:endParaRPr lang="hr-HR" dirty="0"/>
          </a:p>
          <a:p>
            <a:endParaRPr lang="hr-HR" dirty="0"/>
          </a:p>
        </p:txBody>
      </p:sp>
      <p:pic>
        <p:nvPicPr>
          <p:cNvPr id="4" name="Picture 3"/>
          <p:cNvPicPr>
            <a:picLocks noChangeAspect="1"/>
          </p:cNvPicPr>
          <p:nvPr/>
        </p:nvPicPr>
        <p:blipFill>
          <a:blip r:embed="rId6" cstate="print"/>
          <a:stretch>
            <a:fillRect/>
          </a:stretch>
        </p:blipFill>
        <p:spPr>
          <a:xfrm>
            <a:off x="5217273" y="4876800"/>
            <a:ext cx="2070924" cy="1848678"/>
          </a:xfrm>
          <a:prstGeom prst="rect">
            <a:avLst/>
          </a:prstGeom>
        </p:spPr>
      </p:pic>
    </p:spTree>
    <p:extLst>
      <p:ext uri="{BB962C8B-B14F-4D97-AF65-F5344CB8AC3E}">
        <p14:creationId xmlns:p14="http://schemas.microsoft.com/office/powerpoint/2010/main" val="3249005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42312"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312" y="1310321"/>
            <a:ext cx="7649688" cy="5066676"/>
          </a:xfrm>
          <a:prstGeom prst="rect">
            <a:avLst/>
          </a:prstGeom>
        </p:spPr>
      </p:pic>
    </p:spTree>
    <p:extLst>
      <p:ext uri="{BB962C8B-B14F-4D97-AF65-F5344CB8AC3E}">
        <p14:creationId xmlns:p14="http://schemas.microsoft.com/office/powerpoint/2010/main" val="1396422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399817" y="112295"/>
            <a:ext cx="8847816" cy="6600637"/>
            <a:chOff x="1512111" y="0"/>
            <a:chExt cx="8847816" cy="6600637"/>
          </a:xfrm>
        </p:grpSpPr>
        <p:pic>
          <p:nvPicPr>
            <p:cNvPr id="3" name="Picture 2"/>
            <p:cNvPicPr>
              <a:picLocks noChangeAspect="1"/>
            </p:cNvPicPr>
            <p:nvPr/>
          </p:nvPicPr>
          <p:blipFill>
            <a:blip r:embed="rId3" cstate="print">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1625515" y="0"/>
              <a:ext cx="8561222" cy="6600637"/>
            </a:xfrm>
            <a:prstGeom prst="rect">
              <a:avLst/>
            </a:prstGeom>
          </p:spPr>
        </p:pic>
        <p:sp>
          <p:nvSpPr>
            <p:cNvPr id="4" name="TextBox 3"/>
            <p:cNvSpPr txBox="1"/>
            <p:nvPr/>
          </p:nvSpPr>
          <p:spPr>
            <a:xfrm>
              <a:off x="5325011" y="6089569"/>
              <a:ext cx="1194301" cy="430887"/>
            </a:xfrm>
            <a:prstGeom prst="rect">
              <a:avLst/>
            </a:prstGeom>
            <a:noFill/>
          </p:spPr>
          <p:txBody>
            <a:bodyPr wrap="none" rtlCol="0">
              <a:spAutoFit/>
            </a:bodyPr>
            <a:lstStyle/>
            <a:p>
              <a:r>
                <a:rPr lang="hr-HR" sz="2200" b="1" dirty="0" smtClean="0">
                  <a:solidFill>
                    <a:srgbClr val="C00000"/>
                  </a:solidFill>
                </a:rPr>
                <a:t>Aerosols</a:t>
              </a:r>
              <a:endParaRPr lang="hr-HR" sz="2200" b="1" dirty="0">
                <a:solidFill>
                  <a:srgbClr val="C00000"/>
                </a:solidFill>
              </a:endParaRPr>
            </a:p>
          </p:txBody>
        </p:sp>
        <p:sp>
          <p:nvSpPr>
            <p:cNvPr id="6" name="TextBox 5"/>
            <p:cNvSpPr txBox="1"/>
            <p:nvPr/>
          </p:nvSpPr>
          <p:spPr>
            <a:xfrm>
              <a:off x="2850131" y="5658682"/>
              <a:ext cx="1940724" cy="430887"/>
            </a:xfrm>
            <a:prstGeom prst="rect">
              <a:avLst/>
            </a:prstGeom>
            <a:noFill/>
          </p:spPr>
          <p:txBody>
            <a:bodyPr wrap="none" rtlCol="0">
              <a:spAutoFit/>
            </a:bodyPr>
            <a:lstStyle/>
            <a:p>
              <a:r>
                <a:rPr lang="hr-HR" sz="2200" b="1" dirty="0" smtClean="0">
                  <a:solidFill>
                    <a:schemeClr val="accent1">
                      <a:lumMod val="50000"/>
                    </a:schemeClr>
                  </a:solidFill>
                </a:rPr>
                <a:t>Natural origine</a:t>
              </a:r>
              <a:endParaRPr lang="hr-HR" sz="2200" b="1" dirty="0">
                <a:solidFill>
                  <a:schemeClr val="accent1">
                    <a:lumMod val="50000"/>
                  </a:schemeClr>
                </a:solidFill>
              </a:endParaRPr>
            </a:p>
          </p:txBody>
        </p:sp>
        <p:sp>
          <p:nvSpPr>
            <p:cNvPr id="7" name="TextBox 6"/>
            <p:cNvSpPr txBox="1"/>
            <p:nvPr/>
          </p:nvSpPr>
          <p:spPr>
            <a:xfrm>
              <a:off x="7014446" y="5658682"/>
              <a:ext cx="2716321" cy="430887"/>
            </a:xfrm>
            <a:prstGeom prst="rect">
              <a:avLst/>
            </a:prstGeom>
            <a:noFill/>
          </p:spPr>
          <p:txBody>
            <a:bodyPr wrap="none" rtlCol="0">
              <a:spAutoFit/>
            </a:bodyPr>
            <a:lstStyle/>
            <a:p>
              <a:r>
                <a:rPr lang="hr-HR" sz="2200" b="1" dirty="0" smtClean="0">
                  <a:solidFill>
                    <a:schemeClr val="accent1">
                      <a:lumMod val="50000"/>
                    </a:schemeClr>
                  </a:solidFill>
                </a:rPr>
                <a:t>Antropogenic origine</a:t>
              </a:r>
              <a:endParaRPr lang="hr-HR" sz="2200" b="1" dirty="0">
                <a:solidFill>
                  <a:schemeClr val="accent1">
                    <a:lumMod val="50000"/>
                  </a:schemeClr>
                </a:solidFill>
              </a:endParaRPr>
            </a:p>
          </p:txBody>
        </p:sp>
        <p:sp>
          <p:nvSpPr>
            <p:cNvPr id="8" name="TextBox 7"/>
            <p:cNvSpPr txBox="1"/>
            <p:nvPr/>
          </p:nvSpPr>
          <p:spPr>
            <a:xfrm>
              <a:off x="1512111" y="5147614"/>
              <a:ext cx="1439112" cy="307777"/>
            </a:xfrm>
            <a:prstGeom prst="rect">
              <a:avLst/>
            </a:prstGeom>
            <a:noFill/>
          </p:spPr>
          <p:txBody>
            <a:bodyPr wrap="none" rtlCol="0">
              <a:spAutoFit/>
            </a:bodyPr>
            <a:lstStyle/>
            <a:p>
              <a:r>
                <a:rPr lang="hr-HR" sz="1400" dirty="0" smtClean="0">
                  <a:solidFill>
                    <a:srgbClr val="C00000"/>
                  </a:solidFill>
                </a:rPr>
                <a:t>Vulcanic aerosols</a:t>
              </a:r>
              <a:endParaRPr lang="hr-HR" sz="1400" dirty="0">
                <a:solidFill>
                  <a:srgbClr val="C00000"/>
                </a:solidFill>
              </a:endParaRPr>
            </a:p>
          </p:txBody>
        </p:sp>
        <p:sp>
          <p:nvSpPr>
            <p:cNvPr id="9" name="TextBox 8"/>
            <p:cNvSpPr txBox="1"/>
            <p:nvPr/>
          </p:nvSpPr>
          <p:spPr>
            <a:xfrm>
              <a:off x="2850131" y="5147614"/>
              <a:ext cx="519309" cy="307777"/>
            </a:xfrm>
            <a:prstGeom prst="rect">
              <a:avLst/>
            </a:prstGeom>
            <a:noFill/>
          </p:spPr>
          <p:txBody>
            <a:bodyPr wrap="none" rtlCol="0">
              <a:spAutoFit/>
            </a:bodyPr>
            <a:lstStyle/>
            <a:p>
              <a:r>
                <a:rPr lang="hr-HR" sz="1400" dirty="0" smtClean="0">
                  <a:solidFill>
                    <a:srgbClr val="00B050"/>
                  </a:solidFill>
                </a:rPr>
                <a:t>Dust</a:t>
              </a:r>
              <a:endParaRPr lang="hr-HR" sz="1400" dirty="0">
                <a:solidFill>
                  <a:srgbClr val="00B050"/>
                </a:solidFill>
              </a:endParaRPr>
            </a:p>
          </p:txBody>
        </p:sp>
        <p:sp>
          <p:nvSpPr>
            <p:cNvPr id="10" name="TextBox 9"/>
            <p:cNvSpPr txBox="1"/>
            <p:nvPr/>
          </p:nvSpPr>
          <p:spPr>
            <a:xfrm>
              <a:off x="4378717" y="5161754"/>
              <a:ext cx="956352" cy="307777"/>
            </a:xfrm>
            <a:prstGeom prst="rect">
              <a:avLst/>
            </a:prstGeom>
            <a:noFill/>
          </p:spPr>
          <p:txBody>
            <a:bodyPr wrap="none" rtlCol="0">
              <a:spAutoFit/>
            </a:bodyPr>
            <a:lstStyle/>
            <a:p>
              <a:r>
                <a:rPr lang="hr-HR" sz="1400" dirty="0" smtClean="0">
                  <a:solidFill>
                    <a:srgbClr val="0070C0"/>
                  </a:solidFill>
                </a:rPr>
                <a:t>Sea smoke</a:t>
              </a:r>
              <a:endParaRPr lang="hr-HR" sz="1400" dirty="0">
                <a:solidFill>
                  <a:srgbClr val="0070C0"/>
                </a:solidFill>
              </a:endParaRPr>
            </a:p>
          </p:txBody>
        </p:sp>
        <p:sp>
          <p:nvSpPr>
            <p:cNvPr id="11" name="TextBox 10"/>
            <p:cNvSpPr txBox="1"/>
            <p:nvPr/>
          </p:nvSpPr>
          <p:spPr>
            <a:xfrm>
              <a:off x="5507506" y="5177796"/>
              <a:ext cx="1771382" cy="307777"/>
            </a:xfrm>
            <a:prstGeom prst="rect">
              <a:avLst/>
            </a:prstGeom>
            <a:noFill/>
          </p:spPr>
          <p:txBody>
            <a:bodyPr wrap="none" rtlCol="0">
              <a:spAutoFit/>
            </a:bodyPr>
            <a:lstStyle/>
            <a:p>
              <a:r>
                <a:rPr lang="hr-HR" sz="1400" dirty="0" smtClean="0">
                  <a:solidFill>
                    <a:srgbClr val="C00000"/>
                  </a:solidFill>
                </a:rPr>
                <a:t>Biiomass  combustion</a:t>
              </a:r>
              <a:endParaRPr lang="hr-HR" sz="1400" dirty="0">
                <a:solidFill>
                  <a:srgbClr val="C00000"/>
                </a:solidFill>
              </a:endParaRPr>
            </a:p>
          </p:txBody>
        </p:sp>
        <p:sp>
          <p:nvSpPr>
            <p:cNvPr id="12" name="TextBox 11"/>
            <p:cNvSpPr txBox="1"/>
            <p:nvPr/>
          </p:nvSpPr>
          <p:spPr>
            <a:xfrm>
              <a:off x="7321355" y="5280827"/>
              <a:ext cx="1515928" cy="307777"/>
            </a:xfrm>
            <a:prstGeom prst="rect">
              <a:avLst/>
            </a:prstGeom>
            <a:noFill/>
          </p:spPr>
          <p:txBody>
            <a:bodyPr wrap="none" rtlCol="0">
              <a:spAutoFit/>
            </a:bodyPr>
            <a:lstStyle/>
            <a:p>
              <a:r>
                <a:rPr lang="hr-HR" sz="1400" dirty="0" smtClean="0">
                  <a:solidFill>
                    <a:srgbClr val="00B050"/>
                  </a:solidFill>
                </a:rPr>
                <a:t>Industral emisions</a:t>
              </a:r>
              <a:endParaRPr lang="hr-HR" sz="1400" dirty="0">
                <a:solidFill>
                  <a:srgbClr val="00B050"/>
                </a:solidFill>
              </a:endParaRPr>
            </a:p>
          </p:txBody>
        </p:sp>
        <p:sp>
          <p:nvSpPr>
            <p:cNvPr id="13" name="TextBox 12"/>
            <p:cNvSpPr txBox="1"/>
            <p:nvPr/>
          </p:nvSpPr>
          <p:spPr>
            <a:xfrm>
              <a:off x="8789048" y="5126938"/>
              <a:ext cx="1570879" cy="307777"/>
            </a:xfrm>
            <a:prstGeom prst="rect">
              <a:avLst/>
            </a:prstGeom>
            <a:noFill/>
          </p:spPr>
          <p:txBody>
            <a:bodyPr wrap="none" rtlCol="0">
              <a:spAutoFit/>
            </a:bodyPr>
            <a:lstStyle/>
            <a:p>
              <a:r>
                <a:rPr lang="hr-HR" sz="1400" dirty="0" smtClean="0">
                  <a:solidFill>
                    <a:srgbClr val="0070C0"/>
                  </a:solidFill>
                </a:rPr>
                <a:t>Transport emisions</a:t>
              </a:r>
              <a:endParaRPr lang="hr-HR" sz="1400" dirty="0">
                <a:solidFill>
                  <a:srgbClr val="0070C0"/>
                </a:solidFill>
              </a:endParaRPr>
            </a:p>
          </p:txBody>
        </p:sp>
        <p:sp>
          <p:nvSpPr>
            <p:cNvPr id="14" name="TextBox 13"/>
            <p:cNvSpPr txBox="1"/>
            <p:nvPr/>
          </p:nvSpPr>
          <p:spPr>
            <a:xfrm>
              <a:off x="3382683" y="1062619"/>
              <a:ext cx="3384837" cy="430887"/>
            </a:xfrm>
            <a:prstGeom prst="rect">
              <a:avLst/>
            </a:prstGeom>
            <a:noFill/>
          </p:spPr>
          <p:txBody>
            <a:bodyPr wrap="none" rtlCol="0">
              <a:spAutoFit/>
            </a:bodyPr>
            <a:lstStyle/>
            <a:p>
              <a:r>
                <a:rPr lang="hr-HR" sz="2200" b="1" dirty="0" smtClean="0">
                  <a:solidFill>
                    <a:schemeClr val="accent4">
                      <a:lumMod val="75000"/>
                    </a:schemeClr>
                  </a:solidFill>
                </a:rPr>
                <a:t>rejected and scattered light</a:t>
              </a:r>
              <a:endParaRPr lang="hr-HR" sz="2200" b="1" dirty="0">
                <a:solidFill>
                  <a:schemeClr val="accent4">
                    <a:lumMod val="75000"/>
                  </a:schemeClr>
                </a:solidFill>
              </a:endParaRPr>
            </a:p>
          </p:txBody>
        </p:sp>
        <p:sp>
          <p:nvSpPr>
            <p:cNvPr id="16" name="TextBox 15"/>
            <p:cNvSpPr txBox="1"/>
            <p:nvPr/>
          </p:nvSpPr>
          <p:spPr>
            <a:xfrm>
              <a:off x="7790474" y="2488464"/>
              <a:ext cx="1895904" cy="430887"/>
            </a:xfrm>
            <a:prstGeom prst="rect">
              <a:avLst/>
            </a:prstGeom>
            <a:noFill/>
          </p:spPr>
          <p:txBody>
            <a:bodyPr wrap="none" rtlCol="0">
              <a:spAutoFit/>
            </a:bodyPr>
            <a:lstStyle/>
            <a:p>
              <a:r>
                <a:rPr lang="hr-HR" sz="2200" b="1" dirty="0" smtClean="0">
                  <a:solidFill>
                    <a:schemeClr val="accent6">
                      <a:lumMod val="75000"/>
                    </a:schemeClr>
                  </a:solidFill>
                </a:rPr>
                <a:t>Absorbed light</a:t>
              </a:r>
              <a:endParaRPr lang="hr-HR" sz="2200" b="1" dirty="0">
                <a:solidFill>
                  <a:schemeClr val="accent6">
                    <a:lumMod val="75000"/>
                  </a:schemeClr>
                </a:solidFill>
              </a:endParaRPr>
            </a:p>
          </p:txBody>
        </p:sp>
        <p:sp>
          <p:nvSpPr>
            <p:cNvPr id="17" name="TextBox 16"/>
            <p:cNvSpPr txBox="1"/>
            <p:nvPr/>
          </p:nvSpPr>
          <p:spPr>
            <a:xfrm>
              <a:off x="6987209" y="3762686"/>
              <a:ext cx="1891865" cy="430887"/>
            </a:xfrm>
            <a:prstGeom prst="rect">
              <a:avLst/>
            </a:prstGeom>
            <a:noFill/>
          </p:spPr>
          <p:txBody>
            <a:bodyPr wrap="none" rtlCol="0">
              <a:spAutoFit/>
            </a:bodyPr>
            <a:lstStyle/>
            <a:p>
              <a:r>
                <a:rPr lang="hr-HR" sz="2200" b="1" dirty="0" smtClean="0">
                  <a:solidFill>
                    <a:schemeClr val="accent3">
                      <a:lumMod val="75000"/>
                    </a:schemeClr>
                  </a:solidFill>
                </a:rPr>
                <a:t>Reemited lihgt</a:t>
              </a:r>
              <a:endParaRPr lang="hr-HR" sz="2200" b="1" dirty="0">
                <a:solidFill>
                  <a:schemeClr val="accent3">
                    <a:lumMod val="75000"/>
                  </a:schemeClr>
                </a:solidFill>
              </a:endParaRPr>
            </a:p>
          </p:txBody>
        </p:sp>
        <p:sp>
          <p:nvSpPr>
            <p:cNvPr id="18" name="TextBox 17"/>
            <p:cNvSpPr txBox="1"/>
            <p:nvPr/>
          </p:nvSpPr>
          <p:spPr>
            <a:xfrm>
              <a:off x="2317517" y="3786924"/>
              <a:ext cx="1891030" cy="430887"/>
            </a:xfrm>
            <a:prstGeom prst="rect">
              <a:avLst/>
            </a:prstGeom>
            <a:noFill/>
          </p:spPr>
          <p:txBody>
            <a:bodyPr wrap="none" rtlCol="0">
              <a:spAutoFit/>
            </a:bodyPr>
            <a:lstStyle/>
            <a:p>
              <a:r>
                <a:rPr lang="hr-HR" sz="2200" b="1" dirty="0" smtClean="0">
                  <a:solidFill>
                    <a:schemeClr val="accent2">
                      <a:lumMod val="50000"/>
                    </a:schemeClr>
                  </a:solidFill>
                </a:rPr>
                <a:t>Refracted light</a:t>
              </a:r>
              <a:endParaRPr lang="hr-HR" sz="2200" b="1" dirty="0">
                <a:solidFill>
                  <a:schemeClr val="accent2">
                    <a:lumMod val="50000"/>
                  </a:schemeClr>
                </a:solidFill>
              </a:endParaRPr>
            </a:p>
          </p:txBody>
        </p:sp>
      </p:grpSp>
    </p:spTree>
    <p:extLst>
      <p:ext uri="{BB962C8B-B14F-4D97-AF65-F5344CB8AC3E}">
        <p14:creationId xmlns:p14="http://schemas.microsoft.com/office/powerpoint/2010/main" val="2176812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titled.png (773×4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484" y="260576"/>
            <a:ext cx="10493433" cy="65974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t="9550" r="14454"/>
          <a:stretch/>
        </p:blipFill>
        <p:spPr>
          <a:xfrm>
            <a:off x="5168345" y="1346699"/>
            <a:ext cx="4797831" cy="3804649"/>
          </a:xfrm>
          <a:prstGeom prst="rect">
            <a:avLst/>
          </a:prstGeom>
        </p:spPr>
      </p:pic>
      <p:pic>
        <p:nvPicPr>
          <p:cNvPr id="3076" name="Picture 4" descr="sun_photometer_small.jpg (1832×190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69176" y="1257682"/>
            <a:ext cx="3840146" cy="398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5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096846" y="66764"/>
            <a:ext cx="9998307" cy="672447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1895" y="2994991"/>
            <a:ext cx="3401391" cy="2551043"/>
          </a:xfrm>
          <a:prstGeom prst="rect">
            <a:avLst/>
          </a:prstGeom>
        </p:spPr>
      </p:pic>
    </p:spTree>
    <p:extLst>
      <p:ext uri="{BB962C8B-B14F-4D97-AF65-F5344CB8AC3E}">
        <p14:creationId xmlns:p14="http://schemas.microsoft.com/office/powerpoint/2010/main" val="1528636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2899"/>
          <a:stretch/>
        </p:blipFill>
        <p:spPr>
          <a:xfrm>
            <a:off x="5141842" y="0"/>
            <a:ext cx="7050157" cy="6858000"/>
          </a:xfrm>
          <a:prstGeom prst="rect">
            <a:avLst/>
          </a:prstGeom>
        </p:spPr>
      </p:pic>
    </p:spTree>
    <p:extLst>
      <p:ext uri="{BB962C8B-B14F-4D97-AF65-F5344CB8AC3E}">
        <p14:creationId xmlns:p14="http://schemas.microsoft.com/office/powerpoint/2010/main" val="2460815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t>Research questions</a:t>
            </a:r>
            <a:endParaRPr lang="hr-HR" b="1" dirty="0"/>
          </a:p>
        </p:txBody>
      </p:sp>
      <p:sp>
        <p:nvSpPr>
          <p:cNvPr id="3" name="Content Placeholder 2"/>
          <p:cNvSpPr>
            <a:spLocks noGrp="1"/>
          </p:cNvSpPr>
          <p:nvPr>
            <p:ph idx="1"/>
          </p:nvPr>
        </p:nvSpPr>
        <p:spPr/>
        <p:txBody>
          <a:bodyPr>
            <a:normAutofit lnSpcReduction="10000"/>
          </a:bodyPr>
          <a:lstStyle/>
          <a:p>
            <a:r>
              <a:rPr lang="hr-HR" dirty="0"/>
              <a:t>I</a:t>
            </a:r>
            <a:r>
              <a:rPr lang="en-US" dirty="0" smtClean="0"/>
              <a:t>s </a:t>
            </a:r>
            <a:r>
              <a:rPr lang="en-US" dirty="0"/>
              <a:t>the composition of aerosols </a:t>
            </a:r>
            <a:r>
              <a:rPr lang="hr-HR" dirty="0" smtClean="0"/>
              <a:t>and their size </a:t>
            </a:r>
            <a:r>
              <a:rPr lang="en-US" dirty="0" smtClean="0"/>
              <a:t>changed </a:t>
            </a:r>
            <a:r>
              <a:rPr lang="en-US" dirty="0"/>
              <a:t>within a </a:t>
            </a:r>
            <a:r>
              <a:rPr lang="en-US" dirty="0" smtClean="0"/>
              <a:t>day</a:t>
            </a:r>
            <a:r>
              <a:rPr lang="hr-HR" dirty="0" smtClean="0"/>
              <a:t>?</a:t>
            </a:r>
          </a:p>
          <a:p>
            <a:r>
              <a:rPr lang="hr-HR" dirty="0"/>
              <a:t>I</a:t>
            </a:r>
            <a:r>
              <a:rPr lang="en-US" dirty="0" smtClean="0"/>
              <a:t>s </a:t>
            </a:r>
            <a:r>
              <a:rPr lang="en-US" dirty="0"/>
              <a:t>the composition of </a:t>
            </a:r>
            <a:r>
              <a:rPr lang="en-US" dirty="0" smtClean="0"/>
              <a:t>aerosols</a:t>
            </a:r>
            <a:r>
              <a:rPr lang="hr-HR" dirty="0" smtClean="0"/>
              <a:t> and their size</a:t>
            </a:r>
            <a:r>
              <a:rPr lang="en-US" dirty="0" smtClean="0"/>
              <a:t> </a:t>
            </a:r>
            <a:r>
              <a:rPr lang="en-US" dirty="0"/>
              <a:t>changed within a </a:t>
            </a:r>
            <a:r>
              <a:rPr lang="en-US" dirty="0" smtClean="0"/>
              <a:t>season</a:t>
            </a:r>
            <a:r>
              <a:rPr lang="hr-HR" dirty="0" smtClean="0"/>
              <a:t>?</a:t>
            </a:r>
          </a:p>
          <a:p>
            <a:r>
              <a:rPr lang="hr-HR" dirty="0" smtClean="0"/>
              <a:t>H</a:t>
            </a:r>
            <a:r>
              <a:rPr lang="en-US" dirty="0" smtClean="0"/>
              <a:t>ow </a:t>
            </a:r>
            <a:r>
              <a:rPr lang="en-US" dirty="0"/>
              <a:t>it depends on the direction of the wind -  does it matter whether the particles are coming from the side of </a:t>
            </a:r>
            <a:r>
              <a:rPr lang="en-US" dirty="0" err="1"/>
              <a:t>Medvednica</a:t>
            </a:r>
            <a:r>
              <a:rPr lang="en-US" dirty="0"/>
              <a:t>-mountain or from the city side</a:t>
            </a:r>
            <a:r>
              <a:rPr lang="hr-HR" dirty="0" smtClean="0"/>
              <a:t>?</a:t>
            </a:r>
          </a:p>
          <a:p>
            <a:r>
              <a:rPr lang="hr-HR" dirty="0" smtClean="0"/>
              <a:t>Does </a:t>
            </a:r>
            <a:r>
              <a:rPr lang="en-US" dirty="0" smtClean="0"/>
              <a:t>the </a:t>
            </a:r>
            <a:r>
              <a:rPr lang="en-US" dirty="0"/>
              <a:t>amount and composition of aerosols </a:t>
            </a:r>
            <a:r>
              <a:rPr lang="hr-HR" dirty="0" smtClean="0"/>
              <a:t> depend on </a:t>
            </a:r>
            <a:r>
              <a:rPr lang="en-US" dirty="0" smtClean="0"/>
              <a:t>the </a:t>
            </a:r>
            <a:r>
              <a:rPr lang="en-US" dirty="0"/>
              <a:t>location of measuring stations </a:t>
            </a:r>
            <a:r>
              <a:rPr lang="en-US" dirty="0" smtClean="0"/>
              <a:t>area</a:t>
            </a:r>
            <a:r>
              <a:rPr lang="hr-HR" dirty="0" smtClean="0"/>
              <a:t>?</a:t>
            </a:r>
          </a:p>
          <a:p>
            <a:r>
              <a:rPr lang="en-US" dirty="0"/>
              <a:t>Is there a significant connection between climatic elements (air temperature and baric pressure) and aerosol values? </a:t>
            </a:r>
            <a:endParaRPr lang="hr-HR" dirty="0" smtClean="0"/>
          </a:p>
        </p:txBody>
      </p:sp>
    </p:spTree>
    <p:extLst>
      <p:ext uri="{BB962C8B-B14F-4D97-AF65-F5344CB8AC3E}">
        <p14:creationId xmlns:p14="http://schemas.microsoft.com/office/powerpoint/2010/main" val="9764017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smtClean="0"/>
              <a:t>Hypothesis</a:t>
            </a:r>
            <a:endParaRPr lang="hr-HR" b="1" dirty="0"/>
          </a:p>
        </p:txBody>
      </p:sp>
      <p:sp>
        <p:nvSpPr>
          <p:cNvPr id="3" name="Content Placeholder 2"/>
          <p:cNvSpPr>
            <a:spLocks noGrp="1"/>
          </p:cNvSpPr>
          <p:nvPr>
            <p:ph idx="1"/>
          </p:nvPr>
        </p:nvSpPr>
        <p:spPr>
          <a:xfrm>
            <a:off x="838200" y="1690688"/>
            <a:ext cx="10515600" cy="4655386"/>
          </a:xfrm>
        </p:spPr>
        <p:txBody>
          <a:bodyPr>
            <a:normAutofit/>
          </a:bodyPr>
          <a:lstStyle/>
          <a:p>
            <a:r>
              <a:rPr lang="hr-HR" dirty="0" smtClean="0"/>
              <a:t>We expect the daily change of AOT values. </a:t>
            </a:r>
          </a:p>
          <a:p>
            <a:r>
              <a:rPr lang="en-US" dirty="0"/>
              <a:t>We anticipate spring AOT </a:t>
            </a:r>
            <a:r>
              <a:rPr lang="hr-HR" dirty="0" smtClean="0"/>
              <a:t>values to </a:t>
            </a:r>
            <a:r>
              <a:rPr lang="en-US" dirty="0" smtClean="0"/>
              <a:t>be </a:t>
            </a:r>
            <a:r>
              <a:rPr lang="en-US" dirty="0"/>
              <a:t>higher than winter one</a:t>
            </a:r>
            <a:r>
              <a:rPr lang="hr-HR" dirty="0" smtClean="0"/>
              <a:t>.</a:t>
            </a:r>
          </a:p>
          <a:p>
            <a:r>
              <a:rPr lang="en-US" dirty="0"/>
              <a:t>We expect  natural aerosols to come from the side of </a:t>
            </a:r>
            <a:r>
              <a:rPr lang="en-US" dirty="0" err="1"/>
              <a:t>Medvednica</a:t>
            </a:r>
            <a:r>
              <a:rPr lang="en-US" dirty="0"/>
              <a:t> (AOT Red), and artificial from the city (AOT Green)</a:t>
            </a:r>
            <a:r>
              <a:rPr lang="hr-HR" dirty="0" smtClean="0"/>
              <a:t>.</a:t>
            </a:r>
          </a:p>
          <a:p>
            <a:r>
              <a:rPr lang="hr-HR" dirty="0" smtClean="0"/>
              <a:t>We belive </a:t>
            </a:r>
            <a:r>
              <a:rPr lang="en-US" dirty="0" smtClean="0"/>
              <a:t>the </a:t>
            </a:r>
            <a:r>
              <a:rPr lang="en-US" dirty="0"/>
              <a:t>location has significant influence on composition and value of aerosols</a:t>
            </a:r>
            <a:r>
              <a:rPr lang="en-US" dirty="0" smtClean="0"/>
              <a:t>.</a:t>
            </a:r>
            <a:endParaRPr lang="hr-HR" dirty="0" smtClean="0"/>
          </a:p>
          <a:p>
            <a:r>
              <a:rPr lang="en-US" dirty="0"/>
              <a:t>For values of  climatic elements – air temperature and baric pressure – we </a:t>
            </a:r>
            <a:r>
              <a:rPr lang="en-US" dirty="0" smtClean="0"/>
              <a:t>expect </a:t>
            </a:r>
            <a:r>
              <a:rPr lang="en-US" dirty="0"/>
              <a:t>them to be proportional with AOT values.</a:t>
            </a:r>
            <a:r>
              <a:rPr lang="it-IT" dirty="0" smtClean="0"/>
              <a:t>.</a:t>
            </a:r>
          </a:p>
          <a:p>
            <a:endParaRPr lang="hr-HR" dirty="0"/>
          </a:p>
        </p:txBody>
      </p:sp>
    </p:spTree>
    <p:extLst>
      <p:ext uri="{BB962C8B-B14F-4D97-AF65-F5344CB8AC3E}">
        <p14:creationId xmlns:p14="http://schemas.microsoft.com/office/powerpoint/2010/main" val="3594574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cstate="print"/>
          <a:srcRect l="18441" t="8571" r="683" b="5228"/>
          <a:stretch/>
        </p:blipFill>
        <p:spPr bwMode="auto">
          <a:xfrm>
            <a:off x="122903" y="172903"/>
            <a:ext cx="7850595" cy="4719366"/>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rotWithShape="1">
          <a:blip r:embed="rId4" cstate="print"/>
          <a:srcRect l="25212" t="-84" r="24944" b="26061"/>
          <a:stretch/>
        </p:blipFill>
        <p:spPr>
          <a:xfrm>
            <a:off x="768686" y="3416969"/>
            <a:ext cx="11278336" cy="3304673"/>
          </a:xfrm>
          <a:prstGeom prst="rect">
            <a:avLst/>
          </a:prstGeom>
        </p:spPr>
      </p:pic>
    </p:spTree>
    <p:extLst>
      <p:ext uri="{BB962C8B-B14F-4D97-AF65-F5344CB8AC3E}">
        <p14:creationId xmlns:p14="http://schemas.microsoft.com/office/powerpoint/2010/main" val="41515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666</Words>
  <Application>Microsoft Office PowerPoint</Application>
  <PresentationFormat>Widescreen</PresentationFormat>
  <Paragraphs>87</Paragraphs>
  <Slides>22</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Tempora mutantur,  what about aerosols?</vt:lpstr>
      <vt:lpstr>PowerPoint Presentation</vt:lpstr>
      <vt:lpstr>PowerPoint Presentation</vt:lpstr>
      <vt:lpstr>PowerPoint Presentation</vt:lpstr>
      <vt:lpstr>PowerPoint Presentation</vt:lpstr>
      <vt:lpstr>PowerPoint Presentation</vt:lpstr>
      <vt:lpstr>Research questions</vt:lpstr>
      <vt:lpstr>Hypothesis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Litterature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Tempora mutantur,  a aerosoli?</dc:title>
  <dc:creator>GLOBE</dc:creator>
  <cp:lastModifiedBy>GLOBE</cp:lastModifiedBy>
  <cp:revision>63</cp:revision>
  <dcterms:created xsi:type="dcterms:W3CDTF">2016-05-04T12:04:44Z</dcterms:created>
  <dcterms:modified xsi:type="dcterms:W3CDTF">2017-02-25T13:31:36Z</dcterms:modified>
</cp:coreProperties>
</file>