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tif" ContentType="image/tif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70" r:id="rId3"/>
    <p:sldMasterId id="2147483660" r:id="rId4"/>
  </p:sldMasterIdLst>
  <p:notesMasterIdLst>
    <p:notesMasterId r:id="rId37"/>
  </p:notesMasterIdLst>
  <p:sldIdLst>
    <p:sldId id="256" r:id="rId5"/>
    <p:sldId id="270" r:id="rId6"/>
    <p:sldId id="289" r:id="rId7"/>
    <p:sldId id="294" r:id="rId8"/>
    <p:sldId id="260" r:id="rId9"/>
    <p:sldId id="272" r:id="rId10"/>
    <p:sldId id="273" r:id="rId11"/>
    <p:sldId id="274" r:id="rId12"/>
    <p:sldId id="275" r:id="rId13"/>
    <p:sldId id="276" r:id="rId14"/>
    <p:sldId id="277" r:id="rId15"/>
    <p:sldId id="278" r:id="rId16"/>
    <p:sldId id="279" r:id="rId17"/>
    <p:sldId id="268" r:id="rId18"/>
    <p:sldId id="259" r:id="rId19"/>
    <p:sldId id="262" r:id="rId20"/>
    <p:sldId id="264" r:id="rId21"/>
    <p:sldId id="263" r:id="rId22"/>
    <p:sldId id="265" r:id="rId23"/>
    <p:sldId id="267" r:id="rId24"/>
    <p:sldId id="258" r:id="rId25"/>
    <p:sldId id="293" r:id="rId26"/>
    <p:sldId id="291" r:id="rId27"/>
    <p:sldId id="292" r:id="rId28"/>
    <p:sldId id="290" r:id="rId29"/>
    <p:sldId id="280" r:id="rId30"/>
    <p:sldId id="281" r:id="rId31"/>
    <p:sldId id="282" r:id="rId32"/>
    <p:sldId id="283" r:id="rId33"/>
    <p:sldId id="284" r:id="rId34"/>
    <p:sldId id="257" r:id="rId35"/>
    <p:sldId id="26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9" autoAdjust="0"/>
    <p:restoredTop sz="78762" autoAdjust="0"/>
  </p:normalViewPr>
  <p:slideViewPr>
    <p:cSldViewPr snapToGrid="0" snapToObjects="1" showGuides="1">
      <p:cViewPr>
        <p:scale>
          <a:sx n="80" d="100"/>
          <a:sy n="80" d="100"/>
        </p:scale>
        <p:origin x="2016"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Value for Science</c:v>
                </c:pt>
              </c:strCache>
            </c:strRef>
          </c:tx>
          <c:marker>
            <c:symbol val="none"/>
          </c:marker>
          <c:cat>
            <c:strRef>
              <c:f>Sheet1!$A$2:$A$3</c:f>
              <c:strCache>
                <c:ptCount val="2"/>
                <c:pt idx="0">
                  <c:v>Before SRS</c:v>
                </c:pt>
                <c:pt idx="1">
                  <c:v>After SRS</c:v>
                </c:pt>
              </c:strCache>
            </c:strRef>
          </c:cat>
          <c:val>
            <c:numRef>
              <c:f>Sheet1!$B$2:$B$3</c:f>
              <c:numCache>
                <c:formatCode>General</c:formatCode>
                <c:ptCount val="2"/>
                <c:pt idx="0">
                  <c:v>5.25</c:v>
                </c:pt>
                <c:pt idx="1">
                  <c:v>5.24</c:v>
                </c:pt>
              </c:numCache>
            </c:numRef>
          </c:val>
          <c:smooth val="0"/>
        </c:ser>
        <c:ser>
          <c:idx val="1"/>
          <c:order val="1"/>
          <c:tx>
            <c:strRef>
              <c:f>Sheet1!$C$1</c:f>
              <c:strCache>
                <c:ptCount val="1"/>
                <c:pt idx="0">
                  <c:v>Self-Efficacy for Science Practices</c:v>
                </c:pt>
              </c:strCache>
            </c:strRef>
          </c:tx>
          <c:marker>
            <c:symbol val="none"/>
          </c:marker>
          <c:cat>
            <c:strRef>
              <c:f>Sheet1!$A$2:$A$3</c:f>
              <c:strCache>
                <c:ptCount val="2"/>
                <c:pt idx="0">
                  <c:v>Before SRS</c:v>
                </c:pt>
                <c:pt idx="1">
                  <c:v>After SRS</c:v>
                </c:pt>
              </c:strCache>
            </c:strRef>
          </c:cat>
          <c:val>
            <c:numRef>
              <c:f>Sheet1!$C$2:$C$3</c:f>
              <c:numCache>
                <c:formatCode>General</c:formatCode>
                <c:ptCount val="2"/>
                <c:pt idx="0">
                  <c:v>5.07</c:v>
                </c:pt>
                <c:pt idx="1">
                  <c:v>5.2</c:v>
                </c:pt>
              </c:numCache>
            </c:numRef>
          </c:val>
          <c:smooth val="0"/>
        </c:ser>
        <c:dLbls>
          <c:showLegendKey val="0"/>
          <c:showVal val="0"/>
          <c:showCatName val="0"/>
          <c:showSerName val="0"/>
          <c:showPercent val="0"/>
          <c:showBubbleSize val="0"/>
        </c:dLbls>
        <c:smooth val="0"/>
        <c:axId val="-1101200512"/>
        <c:axId val="-1101198192"/>
      </c:lineChart>
      <c:catAx>
        <c:axId val="-1101200512"/>
        <c:scaling>
          <c:orientation val="minMax"/>
        </c:scaling>
        <c:delete val="0"/>
        <c:axPos val="b"/>
        <c:numFmt formatCode="General" sourceLinked="0"/>
        <c:majorTickMark val="out"/>
        <c:minorTickMark val="none"/>
        <c:tickLblPos val="nextTo"/>
        <c:crossAx val="-1101198192"/>
        <c:crosses val="autoZero"/>
        <c:auto val="1"/>
        <c:lblAlgn val="ctr"/>
        <c:lblOffset val="100"/>
        <c:noMultiLvlLbl val="0"/>
      </c:catAx>
      <c:valAx>
        <c:axId val="-1101198192"/>
        <c:scaling>
          <c:orientation val="minMax"/>
          <c:max val="6.0"/>
          <c:min val="1.0"/>
        </c:scaling>
        <c:delete val="0"/>
        <c:axPos val="l"/>
        <c:majorGridlines/>
        <c:numFmt formatCode="General" sourceLinked="1"/>
        <c:majorTickMark val="out"/>
        <c:minorTickMark val="none"/>
        <c:tickLblPos val="nextTo"/>
        <c:crossAx val="-11012005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75B8C-D140-B041-BF89-16A42679A608}" type="datetimeFigureOut">
              <a:rPr lang="en-US" smtClean="0"/>
              <a:t>9/18/17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2E800-7B4A-6340-A448-EE408EBFFEE8}" type="slidenum">
              <a:rPr lang="en-US" smtClean="0"/>
              <a:t>‹#›</a:t>
            </a:fld>
            <a:endParaRPr lang="en-US"/>
          </a:p>
        </p:txBody>
      </p:sp>
    </p:spTree>
    <p:extLst>
      <p:ext uri="{BB962C8B-B14F-4D97-AF65-F5344CB8AC3E}">
        <p14:creationId xmlns:p14="http://schemas.microsoft.com/office/powerpoint/2010/main" val="44854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E800-7B4A-6340-A448-EE408EBFFEE8}" type="slidenum">
              <a:rPr lang="en-US" smtClean="0"/>
              <a:t>2</a:t>
            </a:fld>
            <a:endParaRPr lang="en-US"/>
          </a:p>
        </p:txBody>
      </p:sp>
    </p:spTree>
    <p:extLst>
      <p:ext uri="{BB962C8B-B14F-4D97-AF65-F5344CB8AC3E}">
        <p14:creationId xmlns:p14="http://schemas.microsoft.com/office/powerpoint/2010/main" val="72197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E800-7B4A-6340-A448-EE408EBFFEE8}" type="slidenum">
              <a:rPr lang="en-US" smtClean="0"/>
              <a:t>21</a:t>
            </a:fld>
            <a:endParaRPr lang="en-US"/>
          </a:p>
        </p:txBody>
      </p:sp>
    </p:spTree>
    <p:extLst>
      <p:ext uri="{BB962C8B-B14F-4D97-AF65-F5344CB8AC3E}">
        <p14:creationId xmlns:p14="http://schemas.microsoft.com/office/powerpoint/2010/main" val="616376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for</a:t>
            </a:r>
            <a:r>
              <a:rPr lang="en-US" baseline="0" dirty="0" smtClean="0"/>
              <a:t> Science in Blue. See no real change from pre- to post. </a:t>
            </a:r>
          </a:p>
          <a:p>
            <a:r>
              <a:rPr lang="en-US" baseline="0" dirty="0" smtClean="0"/>
              <a:t>Self-Efficacy for Science increased (significantly) from 5.07 to 5.2. </a:t>
            </a:r>
            <a:endParaRPr lang="en-US" dirty="0"/>
          </a:p>
        </p:txBody>
      </p:sp>
      <p:sp>
        <p:nvSpPr>
          <p:cNvPr id="4" name="Slide Number Placeholder 3"/>
          <p:cNvSpPr>
            <a:spLocks noGrp="1"/>
          </p:cNvSpPr>
          <p:nvPr>
            <p:ph type="sldNum" sz="quarter" idx="10"/>
          </p:nvPr>
        </p:nvSpPr>
        <p:spPr/>
        <p:txBody>
          <a:bodyPr/>
          <a:lstStyle/>
          <a:p>
            <a:fld id="{8CAED2CF-3743-E541-BACF-BD27422F1887}" type="slidenum">
              <a:rPr lang="en-US" smtClean="0"/>
              <a:t>26</a:t>
            </a:fld>
            <a:endParaRPr lang="en-US"/>
          </a:p>
        </p:txBody>
      </p:sp>
    </p:spTree>
    <p:extLst>
      <p:ext uri="{BB962C8B-B14F-4D97-AF65-F5344CB8AC3E}">
        <p14:creationId xmlns:p14="http://schemas.microsoft.com/office/powerpoint/2010/main" val="2719855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is the results of the regression model at Time 1 (pre-SRS).</a:t>
            </a:r>
            <a:r>
              <a:rPr lang="en-US" baseline="0" dirty="0" smtClean="0"/>
              <a:t> The blue line and dots represent male students; green for female. We can see on average, before the SRS, students with lower levels of self-efficacy for science practices also have lower levels of value for science more generally. This relationship is attenuated for female students, who report lower levels of both than their male counterparts. Interestingly, we see that as self-efficacy increases, value for science increases for both males and females, but at higher levels of self-efficacy, female students surpass their male counterparts in value for science—this suggests an interesting (possibly) interaction effect or that self-efficacy may be a more salient factor contributing to value for science for females than for males.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relationship between these two variables (self-efficacy for science practices prior to SRS and overall value for science) is </a:t>
            </a:r>
            <a:r>
              <a:rPr lang="en-US" b="1" baseline="0" dirty="0" smtClean="0"/>
              <a:t>MODERATE</a:t>
            </a:r>
            <a:r>
              <a:rPr lang="en-US" baseline="0" dirty="0" smtClean="0"/>
              <a:t>: we see that for every unit increase in self-efficacy (1 point on the scale, for instance) we can expect a .37 unit increase in value for science (this is the effect size). So, for a student with average levels of self-efficacy for science practices (5.06 mean on scale) we expect average levels of value for science (4.62 on scale). For a student with a 6.06 on the self-efficacy for science scale, we would expect to see 4.99 on the value scale. Similarly, for a student with a 4.06 average level of self-efficacy for science, we would expect a 4.25 on the value scale. The OVERALL model accounts for about 13% of the variance in value for science. </a:t>
            </a:r>
          </a:p>
          <a:p>
            <a:endParaRPr lang="en-US" baseline="0" dirty="0" smtClean="0"/>
          </a:p>
          <a:p>
            <a:r>
              <a:rPr lang="en-US" baseline="0" dirty="0" smtClean="0"/>
              <a:t>These results differ a bit for males (effect size is .20; this means for males with a 4.06 for self-</a:t>
            </a:r>
            <a:r>
              <a:rPr lang="en-US" baseline="0" dirty="0" err="1" smtClean="0"/>
              <a:t>eff</a:t>
            </a:r>
            <a:r>
              <a:rPr lang="en-US" baseline="0" dirty="0" smtClean="0"/>
              <a:t>, we expect average value of 4.42) and females (effect size is .45; this means for females with a 4.06 self-efficacy, we expect to see 4.17 on value).</a:t>
            </a:r>
          </a:p>
          <a:p>
            <a:r>
              <a:rPr lang="en-US" baseline="0" dirty="0" smtClean="0"/>
              <a:t> </a:t>
            </a:r>
          </a:p>
          <a:p>
            <a:r>
              <a:rPr lang="en-US" baseline="0" dirty="0" smtClean="0"/>
              <a:t>Translation: Self-efficacy for science practices before SRS is related to overall value for science. The relationship is moderately strong, but stronger for female students than male students. We can see that, on average, students with higher self-efficacy for science practices also have higher levels of value for science, and vice versa.  </a:t>
            </a:r>
            <a:endParaRPr lang="en-US" dirty="0"/>
          </a:p>
        </p:txBody>
      </p:sp>
      <p:sp>
        <p:nvSpPr>
          <p:cNvPr id="4" name="Slide Number Placeholder 3"/>
          <p:cNvSpPr>
            <a:spLocks noGrp="1"/>
          </p:cNvSpPr>
          <p:nvPr>
            <p:ph type="sldNum" sz="quarter" idx="10"/>
          </p:nvPr>
        </p:nvSpPr>
        <p:spPr/>
        <p:txBody>
          <a:bodyPr/>
          <a:lstStyle/>
          <a:p>
            <a:fld id="{8CAED2CF-3743-E541-BACF-BD27422F1887}" type="slidenum">
              <a:rPr lang="en-US" smtClean="0"/>
              <a:t>27</a:t>
            </a:fld>
            <a:endParaRPr lang="en-US"/>
          </a:p>
        </p:txBody>
      </p:sp>
    </p:spTree>
    <p:extLst>
      <p:ext uri="{BB962C8B-B14F-4D97-AF65-F5344CB8AC3E}">
        <p14:creationId xmlns:p14="http://schemas.microsoft.com/office/powerpoint/2010/main" val="1061983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a:t>
            </a:r>
            <a:r>
              <a:rPr lang="en-US" baseline="0" dirty="0" smtClean="0"/>
              <a:t> at the same relationships AFTER the SRS, we see that the relations between value for science and self-efficacy for science practices have become much more close, with self-efficacy for science practices predicting value for science more strongly than prior to the SRS. As with the first graph, blue lines and dots represent male students; green is female. As with the first graph, students reporting low levels of self-efficacy for science practices AFTER The SRS also report low levels of value for science, and vice versa. However, this time we see that overall value for science increases quickly as self-efficacy for science AFTER the SRS increases. Additionally, the differences in this relationship between males and females virtually disappears post-SRS. This suggests the SRS provided a particularly salient mastery experience for ALL students, but </a:t>
            </a:r>
            <a:r>
              <a:rPr lang="en-US" b="1" baseline="0" dirty="0" smtClean="0"/>
              <a:t>particularly</a:t>
            </a:r>
            <a:r>
              <a:rPr lang="en-US" baseline="0" dirty="0" smtClean="0"/>
              <a:t> for female students. The lines cross on the graph, suggesting the interaction effect is still present, but the difference between males and females is very, very marginal.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relationship between these two variables (self-efficacy for science practices AFTER SRS and overall value for science) is </a:t>
            </a:r>
            <a:r>
              <a:rPr lang="en-US" b="1" baseline="0" dirty="0" smtClean="0"/>
              <a:t>STRONG</a:t>
            </a:r>
            <a:r>
              <a:rPr lang="en-US" baseline="0" dirty="0" smtClean="0"/>
              <a:t>: we see that for every unit increase in self-efficacy (1 point on the scale, for instance) we can expect an average .53 unit increase in value for science (this is the effect size). So, for a student with average levels of self-efficacy for science practices (5.21 mean on scale) we expect average levels of value for science (4.63 on scale). For a student with a 6.21 on the self-efficacy for science scale, we would expect to see a 5.16 on the value scale. Similarly, for a student with a 4.21 average level of self-efficacy for science, we would expect a 4.1 on the value scale. OVERALL (for both males and females together), this model accounts for 28% of the variance in overall value for science.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results differ a bit for males (effect size is .60; this means for males with a 5.19 average for self-efficacy for science practices AFTER SRS, we expect average value of 4.60) and females (effect size is .81; this means for females with a 5.21 self-efficacy for science practices AFTER SRS, we expect to see 4.68 on value).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OVERALL model accounts for about 28% of the variance in value for science. </a:t>
            </a:r>
          </a:p>
          <a:p>
            <a:endParaRPr lang="en-US" dirty="0"/>
          </a:p>
        </p:txBody>
      </p:sp>
      <p:sp>
        <p:nvSpPr>
          <p:cNvPr id="4" name="Slide Number Placeholder 3"/>
          <p:cNvSpPr>
            <a:spLocks noGrp="1"/>
          </p:cNvSpPr>
          <p:nvPr>
            <p:ph type="sldNum" sz="quarter" idx="10"/>
          </p:nvPr>
        </p:nvSpPr>
        <p:spPr/>
        <p:txBody>
          <a:bodyPr/>
          <a:lstStyle/>
          <a:p>
            <a:fld id="{8CAED2CF-3743-E541-BACF-BD27422F1887}" type="slidenum">
              <a:rPr lang="en-US" smtClean="0"/>
              <a:t>28</a:t>
            </a:fld>
            <a:endParaRPr lang="en-US"/>
          </a:p>
        </p:txBody>
      </p:sp>
    </p:spTree>
    <p:extLst>
      <p:ext uri="{BB962C8B-B14F-4D97-AF65-F5344CB8AC3E}">
        <p14:creationId xmlns:p14="http://schemas.microsoft.com/office/powerpoint/2010/main" val="1061983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visualizes the regression modeling at the site level. As we can see from this visual, prior to the SRS, there was wide variance in the relations between self-efficacy for science practices and overall value for science. Some sites even showed a negative relationship between these variables for students. </a:t>
            </a:r>
          </a:p>
          <a:p>
            <a:endParaRPr lang="en-US" baseline="0" dirty="0" smtClean="0"/>
          </a:p>
          <a:p>
            <a:r>
              <a:rPr lang="en-US" i="1" baseline="0" dirty="0" smtClean="0"/>
              <a:t>***NOTE to JEN: This graph is a visual for illustrative purposes only. Parsing out the results from the regressions at the site level is statistically not very meaningful because the sample sizes are small at those levels, so interpretation needs to be cautious and that’s why I don’t provide specific stats. I think these graphs do show us, visually, that the relationships are changing as a result of the SRS and in the right direction, so I included it.****</a:t>
            </a:r>
            <a:endParaRPr lang="en-US" i="1" dirty="0"/>
          </a:p>
        </p:txBody>
      </p:sp>
      <p:sp>
        <p:nvSpPr>
          <p:cNvPr id="4" name="Slide Number Placeholder 3"/>
          <p:cNvSpPr>
            <a:spLocks noGrp="1"/>
          </p:cNvSpPr>
          <p:nvPr>
            <p:ph type="sldNum" sz="quarter" idx="10"/>
          </p:nvPr>
        </p:nvSpPr>
        <p:spPr/>
        <p:txBody>
          <a:bodyPr/>
          <a:lstStyle/>
          <a:p>
            <a:fld id="{8CAED2CF-3743-E541-BACF-BD27422F1887}" type="slidenum">
              <a:rPr lang="en-US" smtClean="0"/>
              <a:t>29</a:t>
            </a:fld>
            <a:endParaRPr lang="en-US"/>
          </a:p>
        </p:txBody>
      </p:sp>
    </p:spTree>
    <p:extLst>
      <p:ext uri="{BB962C8B-B14F-4D97-AF65-F5344CB8AC3E}">
        <p14:creationId xmlns:p14="http://schemas.microsoft.com/office/powerpoint/2010/main" val="1061983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Post-SRS,</a:t>
            </a:r>
            <a:r>
              <a:rPr lang="en-US" baseline="0" dirty="0" smtClean="0"/>
              <a:t> we see that all of the sites have students reporting a positive relationship between self-efficacy for science practices and value for science.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t>***NOTE to JEN: This graph is a visual for illustrative purposes only. Parsing out the results from the regressions at the site level is statistically not very meaningful because the sample sizes are small at those levels, so interpretation needs to be cautious and that’s why I don’t provide specific stats. I think these graphs do show us, visually, that the relationships are changing as a result of the SRS and in the right direction, so I included it.****</a:t>
            </a:r>
            <a:endParaRPr lang="en-US" i="1" dirty="0" smtClean="0"/>
          </a:p>
          <a:p>
            <a:endParaRPr lang="en-US" dirty="0"/>
          </a:p>
        </p:txBody>
      </p:sp>
      <p:sp>
        <p:nvSpPr>
          <p:cNvPr id="4" name="Slide Number Placeholder 3"/>
          <p:cNvSpPr>
            <a:spLocks noGrp="1"/>
          </p:cNvSpPr>
          <p:nvPr>
            <p:ph type="sldNum" sz="quarter" idx="10"/>
          </p:nvPr>
        </p:nvSpPr>
        <p:spPr/>
        <p:txBody>
          <a:bodyPr/>
          <a:lstStyle/>
          <a:p>
            <a:fld id="{8CAED2CF-3743-E541-BACF-BD27422F1887}" type="slidenum">
              <a:rPr lang="en-US" smtClean="0"/>
              <a:t>30</a:t>
            </a:fld>
            <a:endParaRPr lang="en-US"/>
          </a:p>
        </p:txBody>
      </p:sp>
    </p:spTree>
    <p:extLst>
      <p:ext uri="{BB962C8B-B14F-4D97-AF65-F5344CB8AC3E}">
        <p14:creationId xmlns:p14="http://schemas.microsoft.com/office/powerpoint/2010/main" val="1061983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E800-7B4A-6340-A448-EE408EBFFEE8}" type="slidenum">
              <a:rPr lang="en-US" smtClean="0"/>
              <a:t>31</a:t>
            </a:fld>
            <a:endParaRPr lang="en-US"/>
          </a:p>
        </p:txBody>
      </p:sp>
    </p:spTree>
    <p:extLst>
      <p:ext uri="{BB962C8B-B14F-4D97-AF65-F5344CB8AC3E}">
        <p14:creationId xmlns:p14="http://schemas.microsoft.com/office/powerpoint/2010/main" val="1106013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E800-7B4A-6340-A448-EE408EBFFEE8}" type="slidenum">
              <a:rPr lang="en-US" smtClean="0"/>
              <a:t>32</a:t>
            </a:fld>
            <a:endParaRPr lang="en-US"/>
          </a:p>
        </p:txBody>
      </p:sp>
    </p:spTree>
    <p:extLst>
      <p:ext uri="{BB962C8B-B14F-4D97-AF65-F5344CB8AC3E}">
        <p14:creationId xmlns:p14="http://schemas.microsoft.com/office/powerpoint/2010/main" val="146440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E800-7B4A-6340-A448-EE408EBFFEE8}" type="slidenum">
              <a:rPr lang="en-US" smtClean="0"/>
              <a:t>5</a:t>
            </a:fld>
            <a:endParaRPr lang="en-US"/>
          </a:p>
        </p:txBody>
      </p:sp>
    </p:spTree>
    <p:extLst>
      <p:ext uri="{BB962C8B-B14F-4D97-AF65-F5344CB8AC3E}">
        <p14:creationId xmlns:p14="http://schemas.microsoft.com/office/powerpoint/2010/main" val="179540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VIF International Education:</a:t>
            </a:r>
            <a:r>
              <a:rPr lang="en-US" baseline="0" dirty="0" smtClean="0"/>
              <a:t> Connect All Schools</a:t>
            </a:r>
          </a:p>
          <a:p>
            <a:r>
              <a:rPr lang="en-US" baseline="0" dirty="0" smtClean="0"/>
              <a:t> - </a:t>
            </a:r>
            <a:r>
              <a:rPr lang="en-US" dirty="0" smtClean="0"/>
              <a:t>You d</a:t>
            </a:r>
            <a:r>
              <a:rPr lang="en-US" baseline="0" dirty="0" smtClean="0"/>
              <a:t>o not and should not do this work yourself. Recruit the right partners.</a:t>
            </a:r>
            <a:endParaRPr lang="en-US" dirty="0"/>
          </a:p>
        </p:txBody>
      </p:sp>
      <p:sp>
        <p:nvSpPr>
          <p:cNvPr id="4" name="Slide Number Placeholder 3"/>
          <p:cNvSpPr>
            <a:spLocks noGrp="1"/>
          </p:cNvSpPr>
          <p:nvPr>
            <p:ph type="sldNum" sz="quarter" idx="10"/>
          </p:nvPr>
        </p:nvSpPr>
        <p:spPr/>
        <p:txBody>
          <a:bodyPr/>
          <a:lstStyle/>
          <a:p>
            <a:fld id="{0272E800-7B4A-6340-A448-EE408EBFFEE8}" type="slidenum">
              <a:rPr lang="en-US" smtClean="0"/>
              <a:t>14</a:t>
            </a:fld>
            <a:endParaRPr lang="en-US"/>
          </a:p>
        </p:txBody>
      </p:sp>
    </p:spTree>
    <p:extLst>
      <p:ext uri="{BB962C8B-B14F-4D97-AF65-F5344CB8AC3E}">
        <p14:creationId xmlns:p14="http://schemas.microsoft.com/office/powerpoint/2010/main" val="961605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E800-7B4A-6340-A448-EE408EBFFEE8}" type="slidenum">
              <a:rPr lang="en-US" smtClean="0"/>
              <a:t>15</a:t>
            </a:fld>
            <a:endParaRPr lang="en-US"/>
          </a:p>
        </p:txBody>
      </p:sp>
    </p:spTree>
    <p:extLst>
      <p:ext uri="{BB962C8B-B14F-4D97-AF65-F5344CB8AC3E}">
        <p14:creationId xmlns:p14="http://schemas.microsoft.com/office/powerpoint/2010/main" val="1148777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E800-7B4A-6340-A448-EE408EBFFEE8}" type="slidenum">
              <a:rPr lang="en-US" smtClean="0"/>
              <a:t>16</a:t>
            </a:fld>
            <a:endParaRPr lang="en-US"/>
          </a:p>
        </p:txBody>
      </p:sp>
    </p:spTree>
    <p:extLst>
      <p:ext uri="{BB962C8B-B14F-4D97-AF65-F5344CB8AC3E}">
        <p14:creationId xmlns:p14="http://schemas.microsoft.com/office/powerpoint/2010/main" val="194139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E800-7B4A-6340-A448-EE408EBFFEE8}" type="slidenum">
              <a:rPr lang="en-US" smtClean="0"/>
              <a:t>17</a:t>
            </a:fld>
            <a:endParaRPr lang="en-US"/>
          </a:p>
        </p:txBody>
      </p:sp>
    </p:spTree>
    <p:extLst>
      <p:ext uri="{BB962C8B-B14F-4D97-AF65-F5344CB8AC3E}">
        <p14:creationId xmlns:p14="http://schemas.microsoft.com/office/powerpoint/2010/main" val="194139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E800-7B4A-6340-A448-EE408EBFFEE8}" type="slidenum">
              <a:rPr lang="en-US" smtClean="0"/>
              <a:t>18</a:t>
            </a:fld>
            <a:endParaRPr lang="en-US"/>
          </a:p>
        </p:txBody>
      </p:sp>
    </p:spTree>
    <p:extLst>
      <p:ext uri="{BB962C8B-B14F-4D97-AF65-F5344CB8AC3E}">
        <p14:creationId xmlns:p14="http://schemas.microsoft.com/office/powerpoint/2010/main" val="1941398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E800-7B4A-6340-A448-EE408EBFFEE8}" type="slidenum">
              <a:rPr lang="en-US" smtClean="0"/>
              <a:t>19</a:t>
            </a:fld>
            <a:endParaRPr lang="en-US"/>
          </a:p>
        </p:txBody>
      </p:sp>
    </p:spTree>
    <p:extLst>
      <p:ext uri="{BB962C8B-B14F-4D97-AF65-F5344CB8AC3E}">
        <p14:creationId xmlns:p14="http://schemas.microsoft.com/office/powerpoint/2010/main" val="194139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E800-7B4A-6340-A448-EE408EBFFEE8}" type="slidenum">
              <a:rPr lang="en-US" smtClean="0"/>
              <a:t>20</a:t>
            </a:fld>
            <a:endParaRPr lang="en-US"/>
          </a:p>
        </p:txBody>
      </p:sp>
    </p:spTree>
    <p:extLst>
      <p:ext uri="{BB962C8B-B14F-4D97-AF65-F5344CB8AC3E}">
        <p14:creationId xmlns:p14="http://schemas.microsoft.com/office/powerpoint/2010/main" val="194139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A0CD87C-F818-5041-A0F4-93C7B42EC97F}"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69625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BC92A-AEC4-A047-817E-4CDE1175D34C}"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313245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BC92A-AEC4-A047-817E-4CDE1175D34C}" type="datetimeFigureOut">
              <a:rPr lang="en-US" smtClean="0"/>
              <a:t>9/18/17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119725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BC92A-AEC4-A047-817E-4CDE1175D34C}" type="datetimeFigureOut">
              <a:rPr lang="en-US" smtClean="0"/>
              <a:t>9/18/17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408964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BC92A-AEC4-A047-817E-4CDE1175D34C}" type="datetimeFigureOut">
              <a:rPr lang="en-US" smtClean="0"/>
              <a:t>9/18/17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561872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BC92A-AEC4-A047-817E-4CDE1175D34C}"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482843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BC92A-AEC4-A047-817E-4CDE1175D34C}"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75409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0CD87C-F818-5041-A0F4-93C7B42EC97F}"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5139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0CD87C-F818-5041-A0F4-93C7B42EC97F}"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7885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B58F30-4F03-1343-BBC0-6983C3E285B8}" type="datetimeFigureOut">
              <a:rPr lang="en-US" smtClean="0"/>
              <a:t>9/18/17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9B7EB-B4E7-9642-95FE-78BB2F0BE4EB}" type="slidenum">
              <a:rPr lang="en-US" smtClean="0"/>
              <a:t>‹#›</a:t>
            </a:fld>
            <a:endParaRPr lang="en-US"/>
          </a:p>
        </p:txBody>
      </p:sp>
      <p:sp>
        <p:nvSpPr>
          <p:cNvPr id="6" name="Title 1"/>
          <p:cNvSpPr>
            <a:spLocks noGrp="1"/>
          </p:cNvSpPr>
          <p:nvPr>
            <p:ph type="ctrTitle"/>
          </p:nvPr>
        </p:nvSpPr>
        <p:spPr>
          <a:xfrm>
            <a:off x="3210174" y="1395412"/>
            <a:ext cx="5248025" cy="1470025"/>
          </a:xfrm>
          <a:prstGeom prst="rect">
            <a:avLst/>
          </a:prstGeom>
        </p:spPr>
        <p:txBody>
          <a:bodyPr/>
          <a:lstStyle/>
          <a:p>
            <a:r>
              <a:rPr lang="en-US" smtClean="0"/>
              <a:t>Click to edit Master title style</a:t>
            </a:r>
            <a:endParaRPr lang="en-US"/>
          </a:p>
        </p:txBody>
      </p:sp>
      <p:sp>
        <p:nvSpPr>
          <p:cNvPr id="8" name="Subtitle 2"/>
          <p:cNvSpPr>
            <a:spLocks noGrp="1"/>
          </p:cNvSpPr>
          <p:nvPr>
            <p:ph type="subTitle" idx="1"/>
          </p:nvPr>
        </p:nvSpPr>
        <p:spPr>
          <a:xfrm>
            <a:off x="3450496" y="3151187"/>
            <a:ext cx="432190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9536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58F30-4F03-1343-BBC0-6983C3E285B8}" type="datetimeFigureOut">
              <a:rPr lang="en-US" smtClean="0"/>
              <a:t>9/18/17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9B7EB-B4E7-9642-95FE-78BB2F0BE4EB}" type="slidenum">
              <a:rPr lang="en-US" smtClean="0"/>
              <a:t>‹#›</a:t>
            </a:fld>
            <a:endParaRPr lang="en-US"/>
          </a:p>
        </p:txBody>
      </p:sp>
      <p:sp>
        <p:nvSpPr>
          <p:cNvPr id="8" name="Text Placeholder 2"/>
          <p:cNvSpPr>
            <a:spLocks noGrp="1"/>
          </p:cNvSpPr>
          <p:nvPr>
            <p:ph idx="1" hasCustomPrompt="1"/>
          </p:nvPr>
        </p:nvSpPr>
        <p:spPr>
          <a:xfrm>
            <a:off x="3124200" y="1038630"/>
            <a:ext cx="5562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886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56DA5E-1310-0649-87A8-33FC504AB03D}"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E53D3-D3AB-494D-92C6-F26B4DB8C395}" type="slidenum">
              <a:rPr lang="en-US" smtClean="0"/>
              <a:t>‹#›</a:t>
            </a:fld>
            <a:endParaRPr lang="en-US"/>
          </a:p>
        </p:txBody>
      </p:sp>
      <p:sp>
        <p:nvSpPr>
          <p:cNvPr id="8" name="Text Placeholder 2"/>
          <p:cNvSpPr>
            <a:spLocks noGrp="1"/>
          </p:cNvSpPr>
          <p:nvPr>
            <p:ph idx="1" hasCustomPrompt="1"/>
          </p:nvPr>
        </p:nvSpPr>
        <p:spPr>
          <a:xfrm>
            <a:off x="4409580" y="1011210"/>
            <a:ext cx="4277220" cy="5114953"/>
          </a:xfrm>
          <a:prstGeom prst="rect">
            <a:avLst/>
          </a:prstGeom>
        </p:spPr>
        <p:txBody>
          <a:bodyPr vert="horz" lIns="91440" tIns="45720" rIns="91440" bIns="45720" rtlCol="0">
            <a:normAutofit/>
          </a:bodyPr>
          <a:lstStyle/>
          <a:p>
            <a:pPr lvl="0"/>
            <a:r>
              <a:rPr lang="en-US" dirty="0" smtClean="0"/>
              <a:t>Click to edit text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Second level</a:t>
            </a:r>
          </a:p>
        </p:txBody>
      </p:sp>
    </p:spTree>
    <p:extLst>
      <p:ext uri="{BB962C8B-B14F-4D97-AF65-F5344CB8AC3E}">
        <p14:creationId xmlns:p14="http://schemas.microsoft.com/office/powerpoint/2010/main" val="264084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BC92A-AEC4-A047-817E-4CDE1175D34C}"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23629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BC92A-AEC4-A047-817E-4CDE1175D34C}"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399363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BC92A-AEC4-A047-817E-4CDE1175D34C}"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2229409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6" Type="http://schemas.openxmlformats.org/officeDocument/2006/relationships/image" Target="../media/image2.png"/><Relationship Id="rId7" Type="http://schemas.openxmlformats.org/officeDocument/2006/relationships/image" Target="../media/image3.t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tif"/><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tif"/><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3.tif"/><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CD87C-F818-5041-A0F4-93C7B42EC97F}" type="datetimeFigureOut">
              <a:rPr lang="en-US" smtClean="0"/>
              <a:t>9/18/17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9D095-A048-5449-B0A1-D2779121EB63}" type="slidenum">
              <a:rPr lang="en-US" smtClean="0"/>
              <a:t>‹#›</a:t>
            </a:fld>
            <a:endParaRPr lang="en-US"/>
          </a:p>
        </p:txBody>
      </p:sp>
      <p:pic>
        <p:nvPicPr>
          <p:cNvPr id="7" name="Picture 6" descr="GLOBE_logoOfficial-_Blue.png"/>
          <p:cNvPicPr>
            <a:picLocks noChangeAspect="1"/>
          </p:cNvPicPr>
          <p:nvPr userDrawn="1"/>
        </p:nvPicPr>
        <p:blipFill>
          <a:blip r:embed="rId6"/>
          <a:stretch>
            <a:fillRect/>
          </a:stretch>
        </p:blipFill>
        <p:spPr>
          <a:xfrm>
            <a:off x="3208362" y="152118"/>
            <a:ext cx="2732047" cy="457200"/>
          </a:xfrm>
          <a:prstGeom prst="rect">
            <a:avLst/>
          </a:prstGeom>
        </p:spPr>
      </p:pic>
      <p:pic>
        <p:nvPicPr>
          <p:cNvPr id="8" name="Picture 7"/>
          <p:cNvPicPr/>
          <p:nvPr userDrawn="1"/>
        </p:nvPicPr>
        <p:blipFill>
          <a:blip r:embed="rId7">
            <a:extLst>
              <a:ext uri="{28A0092B-C50C-407E-A947-70E740481C1C}">
                <a14:useLocalDpi xmlns:a14="http://schemas.microsoft.com/office/drawing/2010/main" val="0"/>
              </a:ext>
            </a:extLst>
          </a:blip>
          <a:stretch>
            <a:fillRect/>
          </a:stretch>
        </p:blipFill>
        <p:spPr>
          <a:xfrm>
            <a:off x="1846267" y="5854715"/>
            <a:ext cx="6238485" cy="822295"/>
          </a:xfrm>
          <a:prstGeom prst="rect">
            <a:avLst/>
          </a:prstGeom>
        </p:spPr>
      </p:pic>
      <p:sp>
        <p:nvSpPr>
          <p:cNvPr id="2" name="Rectangle 1"/>
          <p:cNvSpPr/>
          <p:nvPr userDrawn="1"/>
        </p:nvSpPr>
        <p:spPr>
          <a:xfrm>
            <a:off x="7326907" y="245022"/>
            <a:ext cx="1474193" cy="307777"/>
          </a:xfrm>
          <a:prstGeom prst="rect">
            <a:avLst/>
          </a:prstGeom>
        </p:spPr>
        <p:txBody>
          <a:bodyPr wrap="square">
            <a:spAutoFit/>
          </a:bodyPr>
          <a:lstStyle/>
          <a:p>
            <a:r>
              <a:rPr lang="en-US" sz="1400" i="1" baseline="0" dirty="0" smtClean="0">
                <a:solidFill>
                  <a:schemeClr val="tx1"/>
                </a:solidFill>
                <a:latin typeface="Calibri"/>
              </a:rPr>
              <a:t>      #GLOBE21</a:t>
            </a:r>
            <a:endParaRPr lang="en-US" sz="1400" i="1" baseline="0" dirty="0">
              <a:solidFill>
                <a:schemeClr val="tx1"/>
              </a:solidFill>
              <a:latin typeface="Calibri"/>
            </a:endParaRPr>
          </a:p>
        </p:txBody>
      </p:sp>
    </p:spTree>
    <p:extLst>
      <p:ext uri="{BB962C8B-B14F-4D97-AF65-F5344CB8AC3E}">
        <p14:creationId xmlns:p14="http://schemas.microsoft.com/office/powerpoint/2010/main" val="1152524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58F30-4F03-1343-BBC0-6983C3E285B8}" type="datetimeFigureOut">
              <a:rPr lang="en-US" smtClean="0"/>
              <a:t>9/18/17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9B7EB-B4E7-9642-95FE-78BB2F0BE4EB}" type="slidenum">
              <a:rPr lang="en-US" smtClean="0"/>
              <a:t>‹#›</a:t>
            </a:fld>
            <a:endParaRPr lang="en-US"/>
          </a:p>
        </p:txBody>
      </p:sp>
      <p:pic>
        <p:nvPicPr>
          <p:cNvPr id="8" name="Picture 7" descr="left_globe.png"/>
          <p:cNvPicPr>
            <a:picLocks noChangeAspect="1"/>
          </p:cNvPicPr>
          <p:nvPr userDrawn="1"/>
        </p:nvPicPr>
        <p:blipFill>
          <a:blip r:embed="rId4"/>
          <a:stretch>
            <a:fillRect/>
          </a:stretch>
        </p:blipFill>
        <p:spPr>
          <a:xfrm>
            <a:off x="120659" y="539972"/>
            <a:ext cx="2724839" cy="5201965"/>
          </a:xfrm>
          <a:prstGeom prst="rect">
            <a:avLst/>
          </a:prstGeom>
        </p:spPr>
      </p:pic>
      <p:pic>
        <p:nvPicPr>
          <p:cNvPr id="9" name="Picture 8" descr="GLOBE_logoOfficial-_Blue.png"/>
          <p:cNvPicPr>
            <a:picLocks noChangeAspect="1"/>
          </p:cNvPicPr>
          <p:nvPr userDrawn="1"/>
        </p:nvPicPr>
        <p:blipFill>
          <a:blip r:embed="rId5"/>
          <a:stretch>
            <a:fillRect/>
          </a:stretch>
        </p:blipFill>
        <p:spPr>
          <a:xfrm>
            <a:off x="3208362" y="152118"/>
            <a:ext cx="2732047" cy="457200"/>
          </a:xfrm>
          <a:prstGeom prst="rect">
            <a:avLst/>
          </a:prstGeom>
        </p:spPr>
      </p:pic>
      <p:sp>
        <p:nvSpPr>
          <p:cNvPr id="11" name="Rectangle 10"/>
          <p:cNvSpPr/>
          <p:nvPr userDrawn="1"/>
        </p:nvSpPr>
        <p:spPr>
          <a:xfrm>
            <a:off x="7326907" y="245022"/>
            <a:ext cx="1474193" cy="307777"/>
          </a:xfrm>
          <a:prstGeom prst="rect">
            <a:avLst/>
          </a:prstGeom>
        </p:spPr>
        <p:txBody>
          <a:bodyPr wrap="square">
            <a:spAutoFit/>
          </a:bodyPr>
          <a:lstStyle/>
          <a:p>
            <a:r>
              <a:rPr lang="en-US" sz="1400" i="1" baseline="0" dirty="0" smtClean="0">
                <a:solidFill>
                  <a:schemeClr val="tx1"/>
                </a:solidFill>
                <a:latin typeface="+mn-lt"/>
              </a:rPr>
              <a:t>      #GLOBE21</a:t>
            </a:r>
            <a:endParaRPr lang="en-US" sz="1400" baseline="0" dirty="0">
              <a:solidFill>
                <a:schemeClr val="tx1"/>
              </a:solidFill>
              <a:latin typeface="Calibri"/>
            </a:endParaRPr>
          </a:p>
        </p:txBody>
      </p:sp>
      <p:pic>
        <p:nvPicPr>
          <p:cNvPr id="12" name="Picture 11"/>
          <p:cNvPicPr/>
          <p:nvPr userDrawn="1"/>
        </p:nvPicPr>
        <p:blipFill>
          <a:blip r:embed="rId6">
            <a:extLst>
              <a:ext uri="{28A0092B-C50C-407E-A947-70E740481C1C}">
                <a14:useLocalDpi xmlns:a14="http://schemas.microsoft.com/office/drawing/2010/main" val="0"/>
              </a:ext>
            </a:extLst>
          </a:blip>
          <a:stretch>
            <a:fillRect/>
          </a:stretch>
        </p:blipFill>
        <p:spPr>
          <a:xfrm>
            <a:off x="1846267" y="5816615"/>
            <a:ext cx="6238485" cy="822295"/>
          </a:xfrm>
          <a:prstGeom prst="rect">
            <a:avLst/>
          </a:prstGeom>
        </p:spPr>
      </p:pic>
    </p:spTree>
    <p:extLst>
      <p:ext uri="{BB962C8B-B14F-4D97-AF65-F5344CB8AC3E}">
        <p14:creationId xmlns:p14="http://schemas.microsoft.com/office/powerpoint/2010/main" val="809248392"/>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6DA5E-1310-0649-87A8-33FC504AB03D}" type="datetimeFigureOut">
              <a:rPr lang="en-US" smtClean="0"/>
              <a:t>9/18/17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E53D3-D3AB-494D-92C6-F26B4DB8C395}" type="slidenum">
              <a:rPr lang="en-US" smtClean="0"/>
              <a:t>‹#›</a:t>
            </a:fld>
            <a:endParaRPr lang="en-US"/>
          </a:p>
        </p:txBody>
      </p:sp>
      <p:pic>
        <p:nvPicPr>
          <p:cNvPr id="7" name="Picture 2"/>
          <p:cNvPicPr>
            <a:picLocks noChangeAspect="1" noChangeArrowheads="1"/>
          </p:cNvPicPr>
          <p:nvPr userDrawn="1"/>
        </p:nvPicPr>
        <p:blipFill>
          <a:blip r:embed="rId3"/>
          <a:srcRect/>
          <a:stretch>
            <a:fillRect/>
          </a:stretch>
        </p:blipFill>
        <p:spPr bwMode="auto">
          <a:xfrm>
            <a:off x="225436" y="1281112"/>
            <a:ext cx="3944739" cy="3910496"/>
          </a:xfrm>
          <a:prstGeom prst="rect">
            <a:avLst/>
          </a:prstGeom>
          <a:noFill/>
          <a:ln w="9525">
            <a:noFill/>
            <a:miter lim="800000"/>
            <a:headEnd/>
            <a:tailEnd/>
          </a:ln>
          <a:effectLst/>
        </p:spPr>
      </p:pic>
      <p:pic>
        <p:nvPicPr>
          <p:cNvPr id="10" name="Picture 9" descr="GLOBE_logoOfficial-_Blue.png"/>
          <p:cNvPicPr>
            <a:picLocks noChangeAspect="1"/>
          </p:cNvPicPr>
          <p:nvPr userDrawn="1"/>
        </p:nvPicPr>
        <p:blipFill>
          <a:blip r:embed="rId4"/>
          <a:stretch>
            <a:fillRect/>
          </a:stretch>
        </p:blipFill>
        <p:spPr>
          <a:xfrm>
            <a:off x="3208362" y="152118"/>
            <a:ext cx="2732047" cy="457200"/>
          </a:xfrm>
          <a:prstGeom prst="rect">
            <a:avLst/>
          </a:prstGeom>
        </p:spPr>
      </p:pic>
      <p:sp>
        <p:nvSpPr>
          <p:cNvPr id="8" name="Rectangle 7"/>
          <p:cNvSpPr/>
          <p:nvPr userDrawn="1"/>
        </p:nvSpPr>
        <p:spPr>
          <a:xfrm>
            <a:off x="7326907" y="245022"/>
            <a:ext cx="1474193" cy="307777"/>
          </a:xfrm>
          <a:prstGeom prst="rect">
            <a:avLst/>
          </a:prstGeom>
        </p:spPr>
        <p:txBody>
          <a:bodyPr wrap="square">
            <a:spAutoFit/>
          </a:bodyPr>
          <a:lstStyle/>
          <a:p>
            <a:r>
              <a:rPr lang="en-US" sz="1400" i="1" baseline="0" dirty="0" smtClean="0">
                <a:solidFill>
                  <a:schemeClr val="tx1"/>
                </a:solidFill>
                <a:latin typeface="+mn-lt"/>
              </a:rPr>
              <a:t>     #GLOBE21</a:t>
            </a:r>
            <a:endParaRPr lang="en-US" sz="1400" baseline="0" dirty="0">
              <a:solidFill>
                <a:schemeClr val="tx1"/>
              </a:solidFill>
              <a:latin typeface="Calibri"/>
            </a:endParaRPr>
          </a:p>
        </p:txBody>
      </p:sp>
      <p:pic>
        <p:nvPicPr>
          <p:cNvPr id="9" name="Picture 8"/>
          <p:cNvPicPr/>
          <p:nvPr userDrawn="1"/>
        </p:nvPicPr>
        <p:blipFill>
          <a:blip r:embed="rId5">
            <a:extLst>
              <a:ext uri="{28A0092B-C50C-407E-A947-70E740481C1C}">
                <a14:useLocalDpi xmlns:a14="http://schemas.microsoft.com/office/drawing/2010/main" val="0"/>
              </a:ext>
            </a:extLst>
          </a:blip>
          <a:stretch>
            <a:fillRect/>
          </a:stretch>
        </p:blipFill>
        <p:spPr>
          <a:xfrm>
            <a:off x="1846267" y="5854715"/>
            <a:ext cx="6238485" cy="822295"/>
          </a:xfrm>
          <a:prstGeom prst="rect">
            <a:avLst/>
          </a:prstGeom>
        </p:spPr>
      </p:pic>
    </p:spTree>
    <p:extLst>
      <p:ext uri="{BB962C8B-B14F-4D97-AF65-F5344CB8AC3E}">
        <p14:creationId xmlns:p14="http://schemas.microsoft.com/office/powerpoint/2010/main" val="3206792353"/>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BC92A-AEC4-A047-817E-4CDE1175D34C}" type="datetimeFigureOut">
              <a:rPr lang="en-US" smtClean="0"/>
              <a:t>9/18/17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57589-C8AD-BF4F-A5B7-149BBE4AE8AF}" type="slidenum">
              <a:rPr lang="en-US" smtClean="0"/>
              <a:t>‹#›</a:t>
            </a:fld>
            <a:endParaRPr lang="en-US"/>
          </a:p>
        </p:txBody>
      </p:sp>
      <p:pic>
        <p:nvPicPr>
          <p:cNvPr id="7" name="Picture 6" descr="GLOBE_logoOfficial-_Blue.png"/>
          <p:cNvPicPr>
            <a:picLocks noChangeAspect="1"/>
          </p:cNvPicPr>
          <p:nvPr userDrawn="1"/>
        </p:nvPicPr>
        <p:blipFill>
          <a:blip r:embed="rId11"/>
          <a:stretch>
            <a:fillRect/>
          </a:stretch>
        </p:blipFill>
        <p:spPr>
          <a:xfrm>
            <a:off x="3208362" y="152118"/>
            <a:ext cx="2732047" cy="457200"/>
          </a:xfrm>
          <a:prstGeom prst="rect">
            <a:avLst/>
          </a:prstGeom>
        </p:spPr>
      </p:pic>
      <p:sp>
        <p:nvSpPr>
          <p:cNvPr id="9" name="Rectangle 8"/>
          <p:cNvSpPr/>
          <p:nvPr userDrawn="1"/>
        </p:nvSpPr>
        <p:spPr>
          <a:xfrm>
            <a:off x="7326907" y="245022"/>
            <a:ext cx="1474193" cy="307777"/>
          </a:xfrm>
          <a:prstGeom prst="rect">
            <a:avLst/>
          </a:prstGeom>
        </p:spPr>
        <p:txBody>
          <a:bodyPr wrap="square">
            <a:spAutoFit/>
          </a:bodyPr>
          <a:lstStyle/>
          <a:p>
            <a:r>
              <a:rPr lang="en-US" sz="1400" i="1" baseline="0" smtClean="0">
                <a:solidFill>
                  <a:schemeClr val="tx1"/>
                </a:solidFill>
                <a:latin typeface="+mn-lt"/>
              </a:rPr>
              <a:t>     #GLOBE21</a:t>
            </a:r>
            <a:endParaRPr lang="en-US" sz="1400" baseline="0" dirty="0">
              <a:solidFill>
                <a:schemeClr val="tx1"/>
              </a:solidFill>
              <a:latin typeface="Calibri"/>
            </a:endParaRPr>
          </a:p>
        </p:txBody>
      </p:sp>
      <p:pic>
        <p:nvPicPr>
          <p:cNvPr id="10" name="Picture 9"/>
          <p:cNvPicPr/>
          <p:nvPr userDrawn="1"/>
        </p:nvPicPr>
        <p:blipFill>
          <a:blip r:embed="rId12">
            <a:extLst>
              <a:ext uri="{28A0092B-C50C-407E-A947-70E740481C1C}">
                <a14:useLocalDpi xmlns:a14="http://schemas.microsoft.com/office/drawing/2010/main" val="0"/>
              </a:ext>
            </a:extLst>
          </a:blip>
          <a:stretch>
            <a:fillRect/>
          </a:stretch>
        </p:blipFill>
        <p:spPr>
          <a:xfrm>
            <a:off x="1655767" y="5854715"/>
            <a:ext cx="6238485" cy="822295"/>
          </a:xfrm>
          <a:prstGeom prst="rect">
            <a:avLst/>
          </a:prstGeom>
        </p:spPr>
      </p:pic>
    </p:spTree>
    <p:extLst>
      <p:ext uri="{BB962C8B-B14F-4D97-AF65-F5344CB8AC3E}">
        <p14:creationId xmlns:p14="http://schemas.microsoft.com/office/powerpoint/2010/main" val="3301665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dreads.com/author/show/535923.Alexander_Freed" TargetMode="External"/><Relationship Id="rId3" Type="http://schemas.openxmlformats.org/officeDocument/2006/relationships/hyperlink" Target="https://www.goodreads.com/work/quotes/50417096"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3" Type="http://schemas.openxmlformats.org/officeDocument/2006/relationships/hyperlink" Target="https://theestablishment.co/@IjeomaOluo?source=post_header_lockup" TargetMode="External"/><Relationship Id="rId4" Type="http://schemas.openxmlformats.org/officeDocument/2006/relationships/hyperlink" Target="https://docs.google.com/document/d/13kZVt4hn3cvrh_Tb96V1I9ojCU3i96of-sXIVVedGe4/edit?usp=sharing" TargetMode="External"/><Relationship Id="rId1" Type="http://schemas.openxmlformats.org/officeDocument/2006/relationships/slideLayout" Target="../slideLayouts/slideLayout2.xml"/><Relationship Id="rId2" Type="http://schemas.openxmlformats.org/officeDocument/2006/relationships/hyperlink" Target="https://theestablishment.co/welcome-to-the-anti-racism-movement-heres-what-you-ve-missed-711089cb7d3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United States Partner Meeting</a:t>
            </a:r>
            <a:endParaRPr lang="en-US" dirty="0"/>
          </a:p>
        </p:txBody>
      </p:sp>
      <p:sp>
        <p:nvSpPr>
          <p:cNvPr id="3" name="Subtitle 2"/>
          <p:cNvSpPr>
            <a:spLocks noGrp="1"/>
          </p:cNvSpPr>
          <p:nvPr>
            <p:ph type="subTitle" idx="1"/>
          </p:nvPr>
        </p:nvSpPr>
        <p:spPr/>
        <p:txBody>
          <a:bodyPr/>
          <a:lstStyle/>
          <a:p>
            <a:r>
              <a:rPr lang="en-US" dirty="0" smtClean="0"/>
              <a:t>Jen </a:t>
            </a:r>
            <a:r>
              <a:rPr lang="en-US" dirty="0" err="1" smtClean="0"/>
              <a:t>Bourgealt</a:t>
            </a:r>
            <a:endParaRPr lang="en-US" dirty="0" smtClean="0"/>
          </a:p>
          <a:p>
            <a:r>
              <a:rPr lang="en-US" dirty="0" smtClean="0"/>
              <a:t>USCC, UNH Leitzel Center</a:t>
            </a:r>
          </a:p>
        </p:txBody>
      </p:sp>
    </p:spTree>
    <p:extLst>
      <p:ext uri="{BB962C8B-B14F-4D97-AF65-F5344CB8AC3E}">
        <p14:creationId xmlns:p14="http://schemas.microsoft.com/office/powerpoint/2010/main" val="1702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1516"/>
            <a:ext cx="8229600" cy="4024647"/>
          </a:xfrm>
        </p:spPr>
        <p:txBody>
          <a:bodyPr>
            <a:noAutofit/>
          </a:bodyPr>
          <a:lstStyle/>
          <a:p>
            <a:pPr fontAlgn="base"/>
            <a:r>
              <a:rPr lang="en-US" sz="2800" dirty="0"/>
              <a:t>Harassment and other exclusionary behavior are not acceptable. This includes, but is not limited to:</a:t>
            </a:r>
          </a:p>
          <a:p>
            <a:pPr lvl="1" fontAlgn="base"/>
            <a:r>
              <a:rPr lang="en-US" dirty="0"/>
              <a:t>Insulting, demeaning, hateful, or threatening remarks.</a:t>
            </a:r>
          </a:p>
          <a:p>
            <a:pPr lvl="1" fontAlgn="base"/>
            <a:r>
              <a:rPr lang="en-US" dirty="0"/>
              <a:t>Discrimination based on age, disability, gender, nationality, race, religion, sexuality, or similar personal characteristic.</a:t>
            </a:r>
          </a:p>
          <a:p>
            <a:pPr lvl="1" fontAlgn="base"/>
            <a:r>
              <a:rPr lang="en-US" dirty="0"/>
              <a:t>Bullying or harassment.</a:t>
            </a:r>
          </a:p>
        </p:txBody>
      </p:sp>
      <p:sp>
        <p:nvSpPr>
          <p:cNvPr id="5" name="Title 4"/>
          <p:cNvSpPr>
            <a:spLocks noGrp="1"/>
          </p:cNvSpPr>
          <p:nvPr>
            <p:ph type="title"/>
          </p:nvPr>
        </p:nvSpPr>
        <p:spPr>
          <a:xfrm>
            <a:off x="457200" y="707772"/>
            <a:ext cx="8229600" cy="1143000"/>
          </a:xfrm>
        </p:spPr>
        <p:txBody>
          <a:bodyPr>
            <a:normAutofit fontScale="90000"/>
          </a:bodyPr>
          <a:lstStyle/>
          <a:p>
            <a:r>
              <a:rPr lang="en-US" b="1" dirty="0"/>
              <a:t>GLOBE US Student Research Symposia </a:t>
            </a:r>
            <a:r>
              <a:rPr lang="en-US" b="1" dirty="0" smtClean="0"/>
              <a:t/>
            </a:r>
            <a:br>
              <a:rPr lang="en-US" b="1" dirty="0" smtClean="0"/>
            </a:br>
            <a:r>
              <a:rPr lang="en-US" b="1" dirty="0" smtClean="0"/>
              <a:t>Participant Conduct Expectations</a:t>
            </a:r>
            <a:endParaRPr lang="en-US" dirty="0"/>
          </a:p>
        </p:txBody>
      </p:sp>
    </p:spTree>
    <p:extLst>
      <p:ext uri="{BB962C8B-B14F-4D97-AF65-F5344CB8AC3E}">
        <p14:creationId xmlns:p14="http://schemas.microsoft.com/office/powerpoint/2010/main" val="680620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idx="1"/>
          </p:nvPr>
        </p:nvSpPr>
        <p:spPr>
          <a:xfrm>
            <a:off x="457200" y="2213811"/>
            <a:ext cx="8229600" cy="3912352"/>
          </a:xfrm>
        </p:spPr>
        <p:txBody>
          <a:bodyPr>
            <a:noAutofit/>
          </a:bodyPr>
          <a:lstStyle/>
          <a:p>
            <a:pPr fontAlgn="base"/>
            <a:r>
              <a:rPr lang="en-US" sz="2800" dirty="0"/>
              <a:t>You are expected to attend all scheduled activities. Please be prompt and show respect to those speaking and participating.</a:t>
            </a:r>
          </a:p>
          <a:p>
            <a:pPr fontAlgn="base"/>
            <a:r>
              <a:rPr lang="en-US" sz="2800" dirty="0"/>
              <a:t>If you are determined to be responsible for stealing, vandalism, or fighting you and/or your parents will be expected to pay any and all damages.</a:t>
            </a:r>
          </a:p>
          <a:p>
            <a:pPr fontAlgn="base"/>
            <a:r>
              <a:rPr lang="en-US" sz="2800" dirty="0"/>
              <a:t>You are expected to observe the designated curfew.</a:t>
            </a:r>
          </a:p>
          <a:p>
            <a:pPr fontAlgn="base"/>
            <a:r>
              <a:rPr lang="en-US" sz="2800" dirty="0"/>
              <a:t>Report any accident, injury or illnesses to an adult.</a:t>
            </a:r>
          </a:p>
        </p:txBody>
      </p:sp>
      <p:sp>
        <p:nvSpPr>
          <p:cNvPr id="4" name="Title 4"/>
          <p:cNvSpPr>
            <a:spLocks noGrp="1"/>
          </p:cNvSpPr>
          <p:nvPr>
            <p:ph type="title"/>
          </p:nvPr>
        </p:nvSpPr>
        <p:spPr>
          <a:xfrm>
            <a:off x="457200" y="707772"/>
            <a:ext cx="8229600" cy="1143000"/>
          </a:xfrm>
        </p:spPr>
        <p:txBody>
          <a:bodyPr>
            <a:normAutofit fontScale="90000"/>
          </a:bodyPr>
          <a:lstStyle/>
          <a:p>
            <a:r>
              <a:rPr lang="en-US" b="1" dirty="0"/>
              <a:t>GLOBE US Student Research Symposia </a:t>
            </a:r>
            <a:r>
              <a:rPr lang="en-US" b="1" dirty="0" smtClean="0"/>
              <a:t/>
            </a:r>
            <a:br>
              <a:rPr lang="en-US" b="1" dirty="0" smtClean="0"/>
            </a:br>
            <a:r>
              <a:rPr lang="en-US" b="1" dirty="0" smtClean="0"/>
              <a:t>Participant Conduct Expectations</a:t>
            </a:r>
            <a:endParaRPr lang="en-US" dirty="0"/>
          </a:p>
        </p:txBody>
      </p:sp>
    </p:spTree>
    <p:extLst>
      <p:ext uri="{BB962C8B-B14F-4D97-AF65-F5344CB8AC3E}">
        <p14:creationId xmlns:p14="http://schemas.microsoft.com/office/powerpoint/2010/main" val="1620228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idx="1"/>
          </p:nvPr>
        </p:nvSpPr>
        <p:spPr>
          <a:xfrm>
            <a:off x="457200" y="2294021"/>
            <a:ext cx="8229600" cy="3832142"/>
          </a:xfrm>
        </p:spPr>
        <p:txBody>
          <a:bodyPr>
            <a:normAutofit/>
          </a:bodyPr>
          <a:lstStyle/>
          <a:p>
            <a:pPr fontAlgn="base"/>
            <a:r>
              <a:rPr lang="en-US" sz="2800" dirty="0"/>
              <a:t>You may not be in possession of or use:</a:t>
            </a:r>
          </a:p>
          <a:p>
            <a:pPr lvl="1" fontAlgn="base"/>
            <a:r>
              <a:rPr lang="en-US" dirty="0"/>
              <a:t>Tobacco and vapor products (including smokeless)</a:t>
            </a:r>
          </a:p>
          <a:p>
            <a:pPr lvl="1" fontAlgn="base"/>
            <a:r>
              <a:rPr lang="en-US" dirty="0"/>
              <a:t>Alcoholic beverages</a:t>
            </a:r>
          </a:p>
          <a:p>
            <a:pPr lvl="1" fontAlgn="base"/>
            <a:r>
              <a:rPr lang="en-US" dirty="0"/>
              <a:t>Illegal/illicit drugs</a:t>
            </a:r>
          </a:p>
          <a:p>
            <a:pPr lvl="1" fontAlgn="base"/>
            <a:r>
              <a:rPr lang="en-US" dirty="0"/>
              <a:t>Weapons, including firearms and knives.</a:t>
            </a:r>
          </a:p>
          <a:p>
            <a:pPr fontAlgn="base"/>
            <a:r>
              <a:rPr lang="en-US" sz="2800" dirty="0"/>
              <a:t>Your conduct is the responsibility of yourself and your advisor/chaperone.</a:t>
            </a:r>
          </a:p>
          <a:p>
            <a:endParaRPr lang="en-US" sz="4000" dirty="0"/>
          </a:p>
        </p:txBody>
      </p:sp>
      <p:sp>
        <p:nvSpPr>
          <p:cNvPr id="4" name="Title 4"/>
          <p:cNvSpPr>
            <a:spLocks noGrp="1"/>
          </p:cNvSpPr>
          <p:nvPr>
            <p:ph type="title"/>
          </p:nvPr>
        </p:nvSpPr>
        <p:spPr>
          <a:xfrm>
            <a:off x="457200" y="771940"/>
            <a:ext cx="8229600" cy="1143000"/>
          </a:xfrm>
        </p:spPr>
        <p:txBody>
          <a:bodyPr>
            <a:normAutofit fontScale="90000"/>
          </a:bodyPr>
          <a:lstStyle/>
          <a:p>
            <a:r>
              <a:rPr lang="en-US" b="1" dirty="0"/>
              <a:t>GLOBE US Student Research Symposia </a:t>
            </a:r>
            <a:r>
              <a:rPr lang="en-US" b="1" dirty="0" smtClean="0"/>
              <a:t/>
            </a:r>
            <a:br>
              <a:rPr lang="en-US" b="1" dirty="0" smtClean="0"/>
            </a:br>
            <a:r>
              <a:rPr lang="en-US" b="1" dirty="0" smtClean="0"/>
              <a:t>Participant Conduct Expectations</a:t>
            </a:r>
            <a:endParaRPr lang="en-US" dirty="0"/>
          </a:p>
        </p:txBody>
      </p:sp>
    </p:spTree>
    <p:extLst>
      <p:ext uri="{BB962C8B-B14F-4D97-AF65-F5344CB8AC3E}">
        <p14:creationId xmlns:p14="http://schemas.microsoft.com/office/powerpoint/2010/main" val="1620228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90274"/>
            <a:ext cx="8229600" cy="3719847"/>
          </a:xfrm>
        </p:spPr>
        <p:txBody>
          <a:bodyPr/>
          <a:lstStyle/>
          <a:p>
            <a:r>
              <a:rPr lang="en-US" sz="4800" dirty="0"/>
              <a:t>Be friendly and welcoming.</a:t>
            </a:r>
          </a:p>
          <a:p>
            <a:r>
              <a:rPr lang="en-US" sz="4800" dirty="0"/>
              <a:t>Be patient.</a:t>
            </a:r>
          </a:p>
          <a:p>
            <a:r>
              <a:rPr lang="en-US" sz="4800" dirty="0"/>
              <a:t>Be thoughtful.</a:t>
            </a:r>
          </a:p>
          <a:p>
            <a:r>
              <a:rPr lang="en-US" sz="4800" dirty="0"/>
              <a:t>Be respectful.</a:t>
            </a:r>
          </a:p>
          <a:p>
            <a:endParaRPr lang="en-US" sz="6000" dirty="0"/>
          </a:p>
          <a:p>
            <a:endParaRPr lang="en-US" sz="6000" dirty="0"/>
          </a:p>
        </p:txBody>
      </p:sp>
      <p:sp>
        <p:nvSpPr>
          <p:cNvPr id="5" name="Title 4"/>
          <p:cNvSpPr>
            <a:spLocks noGrp="1"/>
          </p:cNvSpPr>
          <p:nvPr>
            <p:ph type="title"/>
          </p:nvPr>
        </p:nvSpPr>
        <p:spPr>
          <a:xfrm>
            <a:off x="457200" y="852151"/>
            <a:ext cx="8229600" cy="1143000"/>
          </a:xfrm>
        </p:spPr>
        <p:txBody>
          <a:bodyPr>
            <a:normAutofit fontScale="90000"/>
          </a:bodyPr>
          <a:lstStyle/>
          <a:p>
            <a:r>
              <a:rPr lang="en-US" b="1" dirty="0"/>
              <a:t>GLOBE US Student Research Symposia </a:t>
            </a:r>
            <a:r>
              <a:rPr lang="en-US" b="1" dirty="0" smtClean="0"/>
              <a:t/>
            </a:r>
            <a:br>
              <a:rPr lang="en-US" b="1" dirty="0" smtClean="0"/>
            </a:br>
            <a:r>
              <a:rPr lang="en-US" b="1" dirty="0" smtClean="0"/>
              <a:t>Participant Conduct Expectations</a:t>
            </a:r>
            <a:endParaRPr lang="en-US" dirty="0"/>
          </a:p>
        </p:txBody>
      </p:sp>
    </p:spTree>
    <p:extLst>
      <p:ext uri="{BB962C8B-B14F-4D97-AF65-F5344CB8AC3E}">
        <p14:creationId xmlns:p14="http://schemas.microsoft.com/office/powerpoint/2010/main" val="625795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tps://pbs.twimg.com/media/CaFpQITVIAAMD2y.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525" b="16622"/>
          <a:stretch/>
        </p:blipFill>
        <p:spPr bwMode="auto">
          <a:xfrm>
            <a:off x="1475872" y="689840"/>
            <a:ext cx="6160169" cy="53068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tps://pbs.twimg.com/media/CaFpQITVIAAMD2y.jpg"/>
          <p:cNvPicPr>
            <a:picLocks noChangeAspect="1" noChangeArrowheads="1"/>
          </p:cNvPicPr>
          <p:nvPr/>
        </p:nvPicPr>
        <p:blipFill rotWithShape="1">
          <a:blip r:embed="rId3">
            <a:extLst>
              <a:ext uri="{28A0092B-C50C-407E-A947-70E740481C1C}">
                <a14:useLocalDpi xmlns:a14="http://schemas.microsoft.com/office/drawing/2010/main" val="0"/>
              </a:ext>
            </a:extLst>
          </a:blip>
          <a:srcRect t="82025"/>
          <a:stretch/>
        </p:blipFill>
        <p:spPr bwMode="auto">
          <a:xfrm rot="16200000">
            <a:off x="6647590" y="4082738"/>
            <a:ext cx="3089964" cy="73793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059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538"/>
            <a:ext cx="8229600" cy="1143000"/>
          </a:xfrm>
        </p:spPr>
        <p:txBody>
          <a:bodyPr/>
          <a:lstStyle/>
          <a:p>
            <a:r>
              <a:rPr lang="en-US" sz="4000" b="1" dirty="0" smtClean="0"/>
              <a:t>Professional Learning/Development</a:t>
            </a:r>
            <a:endParaRPr lang="en-US" sz="4000" b="1" dirty="0"/>
          </a:p>
        </p:txBody>
      </p:sp>
      <p:sp>
        <p:nvSpPr>
          <p:cNvPr id="3" name="Content Placeholder 2"/>
          <p:cNvSpPr>
            <a:spLocks noGrp="1"/>
          </p:cNvSpPr>
          <p:nvPr>
            <p:ph idx="1"/>
          </p:nvPr>
        </p:nvSpPr>
        <p:spPr>
          <a:xfrm>
            <a:off x="431800" y="1422400"/>
            <a:ext cx="8229600" cy="4525963"/>
          </a:xfrm>
        </p:spPr>
        <p:txBody>
          <a:bodyPr/>
          <a:lstStyle/>
          <a:p>
            <a:r>
              <a:rPr lang="en-US" sz="4000" dirty="0" smtClean="0"/>
              <a:t>Need for high-quality </a:t>
            </a:r>
            <a:r>
              <a:rPr lang="en-US" sz="4000" dirty="0" smtClean="0"/>
              <a:t>trainings</a:t>
            </a:r>
          </a:p>
          <a:p>
            <a:r>
              <a:rPr lang="en-US" sz="4000" dirty="0" smtClean="0"/>
              <a:t>Stress adherence </a:t>
            </a:r>
            <a:r>
              <a:rPr lang="en-US" sz="4000" dirty="0"/>
              <a:t>to </a:t>
            </a:r>
            <a:r>
              <a:rPr lang="en-US" sz="4000" dirty="0" smtClean="0"/>
              <a:t>protocols</a:t>
            </a:r>
          </a:p>
          <a:p>
            <a:r>
              <a:rPr lang="en-US" sz="4000" dirty="0"/>
              <a:t>R</a:t>
            </a:r>
            <a:r>
              <a:rPr lang="en-US" sz="4000" dirty="0" smtClean="0"/>
              <a:t>emember to enter </a:t>
            </a:r>
            <a:r>
              <a:rPr lang="en-US" sz="4000" dirty="0"/>
              <a:t>GLOBE teachers into the </a:t>
            </a:r>
            <a:r>
              <a:rPr lang="en-US" sz="4000" dirty="0" smtClean="0"/>
              <a:t>database</a:t>
            </a:r>
          </a:p>
          <a:p>
            <a:r>
              <a:rPr lang="en-US" sz="4000" dirty="0"/>
              <a:t>S</a:t>
            </a:r>
            <a:r>
              <a:rPr lang="en-US" sz="4000" dirty="0" smtClean="0"/>
              <a:t>tarting </a:t>
            </a:r>
            <a:r>
              <a:rPr lang="en-US" sz="4000" dirty="0"/>
              <a:t>and completing a GLOBE workshop online is imperative!</a:t>
            </a:r>
            <a:endParaRPr lang="en-US" sz="4000" dirty="0" smtClean="0"/>
          </a:p>
        </p:txBody>
      </p:sp>
    </p:spTree>
    <p:extLst>
      <p:ext uri="{BB962C8B-B14F-4D97-AF65-F5344CB8AC3E}">
        <p14:creationId xmlns:p14="http://schemas.microsoft.com/office/powerpoint/2010/main" val="1780970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538"/>
            <a:ext cx="8229600" cy="1143000"/>
          </a:xfrm>
        </p:spPr>
        <p:txBody>
          <a:bodyPr/>
          <a:lstStyle/>
          <a:p>
            <a:r>
              <a:rPr lang="en-US" sz="4000" b="1" dirty="0" smtClean="0"/>
              <a:t>GLOBE Trainings and Trainers</a:t>
            </a:r>
            <a:endParaRPr lang="en-US" sz="4000" b="1" dirty="0"/>
          </a:p>
        </p:txBody>
      </p:sp>
      <p:sp>
        <p:nvSpPr>
          <p:cNvPr id="3" name="Content Placeholder 2"/>
          <p:cNvSpPr>
            <a:spLocks noGrp="1"/>
          </p:cNvSpPr>
          <p:nvPr>
            <p:ph idx="1"/>
          </p:nvPr>
        </p:nvSpPr>
        <p:spPr>
          <a:xfrm>
            <a:off x="431800" y="1422400"/>
            <a:ext cx="8229600" cy="4525963"/>
          </a:xfrm>
        </p:spPr>
        <p:txBody>
          <a:bodyPr/>
          <a:lstStyle/>
          <a:p>
            <a:pPr fontAlgn="base"/>
            <a:r>
              <a:rPr lang="en-US" sz="4000" dirty="0"/>
              <a:t>W</a:t>
            </a:r>
            <a:r>
              <a:rPr lang="en-US" sz="4000" dirty="0" smtClean="0"/>
              <a:t>e </a:t>
            </a:r>
            <a:r>
              <a:rPr lang="en-US" sz="4000" dirty="0"/>
              <a:t>need to offer a training/TTT schedule that is </a:t>
            </a:r>
            <a:r>
              <a:rPr lang="en-US" sz="4000" dirty="0" smtClean="0"/>
              <a:t>robust in order to build capacity and sustainability of the program.</a:t>
            </a:r>
          </a:p>
          <a:p>
            <a:pPr fontAlgn="base"/>
            <a:r>
              <a:rPr lang="en-US" sz="4000" dirty="0" smtClean="0"/>
              <a:t>This is resource-intensive.</a:t>
            </a:r>
          </a:p>
          <a:p>
            <a:pPr fontAlgn="base"/>
            <a:r>
              <a:rPr lang="en-US" sz="4000" dirty="0" smtClean="0"/>
              <a:t>Is this worth pursuing?</a:t>
            </a:r>
          </a:p>
        </p:txBody>
      </p:sp>
    </p:spTree>
    <p:extLst>
      <p:ext uri="{BB962C8B-B14F-4D97-AF65-F5344CB8AC3E}">
        <p14:creationId xmlns:p14="http://schemas.microsoft.com/office/powerpoint/2010/main" val="1719559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4000"/>
            <a:ext cx="8229600" cy="1143000"/>
          </a:xfrm>
        </p:spPr>
        <p:txBody>
          <a:bodyPr/>
          <a:lstStyle/>
          <a:p>
            <a:r>
              <a:rPr lang="en-US" sz="4000" b="1" dirty="0" smtClean="0"/>
              <a:t>GLOBE Trainings and Trainers</a:t>
            </a:r>
            <a:endParaRPr lang="en-US" sz="4000" b="1" dirty="0"/>
          </a:p>
        </p:txBody>
      </p:sp>
      <p:sp>
        <p:nvSpPr>
          <p:cNvPr id="3" name="Content Placeholder 2"/>
          <p:cNvSpPr>
            <a:spLocks noGrp="1"/>
          </p:cNvSpPr>
          <p:nvPr>
            <p:ph idx="1"/>
          </p:nvPr>
        </p:nvSpPr>
        <p:spPr>
          <a:xfrm>
            <a:off x="431800" y="1422400"/>
            <a:ext cx="8229600" cy="4525963"/>
          </a:xfrm>
        </p:spPr>
        <p:txBody>
          <a:bodyPr/>
          <a:lstStyle/>
          <a:p>
            <a:pPr marL="0" lvl="1" indent="0" fontAlgn="base">
              <a:buNone/>
            </a:pPr>
            <a:endParaRPr lang="en-US" sz="3200" dirty="0" smtClean="0"/>
          </a:p>
          <a:p>
            <a:pPr marL="0" lvl="1" indent="0" fontAlgn="base">
              <a:buNone/>
            </a:pPr>
            <a:r>
              <a:rPr lang="en-US" sz="3200" dirty="0" smtClean="0"/>
              <a:t>All activities must </a:t>
            </a:r>
            <a:r>
              <a:rPr lang="en-US" sz="3200" dirty="0"/>
              <a:t>cover how to integrate </a:t>
            </a:r>
            <a:r>
              <a:rPr lang="en-US" sz="3200" dirty="0" smtClean="0"/>
              <a:t>GLOBE </a:t>
            </a:r>
            <a:r>
              <a:rPr lang="en-US" sz="3200" dirty="0"/>
              <a:t>into what you already </a:t>
            </a:r>
            <a:r>
              <a:rPr lang="en-US" sz="3200" dirty="0" smtClean="0"/>
              <a:t>do!</a:t>
            </a:r>
          </a:p>
          <a:p>
            <a:pPr marL="0" lvl="1" indent="0" fontAlgn="base">
              <a:buNone/>
            </a:pPr>
            <a:endParaRPr lang="en-US" sz="3200" dirty="0"/>
          </a:p>
          <a:p>
            <a:pPr marL="0" lvl="1" indent="0" fontAlgn="base">
              <a:buNone/>
            </a:pPr>
            <a:r>
              <a:rPr lang="en-US" sz="3200" dirty="0" smtClean="0"/>
              <a:t>New </a:t>
            </a:r>
            <a:r>
              <a:rPr lang="en-US" sz="3200" dirty="0"/>
              <a:t>partners: </a:t>
            </a:r>
            <a:r>
              <a:rPr lang="en-US" sz="3200" dirty="0" smtClean="0"/>
              <a:t>Introduction </a:t>
            </a:r>
            <a:r>
              <a:rPr lang="en-US" sz="3200" dirty="0"/>
              <a:t>to GLOBE at the </a:t>
            </a:r>
            <a:r>
              <a:rPr lang="en-US" sz="3200" dirty="0" smtClean="0"/>
              <a:t>NARM</a:t>
            </a:r>
          </a:p>
          <a:p>
            <a:pPr marL="914400" lvl="1" indent="-514350" fontAlgn="base"/>
            <a:r>
              <a:rPr lang="en-US" sz="3200" dirty="0" smtClean="0"/>
              <a:t>Possible </a:t>
            </a:r>
            <a:r>
              <a:rPr lang="en-US" sz="3200" dirty="0"/>
              <a:t>session at the annual </a:t>
            </a:r>
            <a:r>
              <a:rPr lang="en-US" sz="3200" dirty="0" smtClean="0"/>
              <a:t>meeting?</a:t>
            </a:r>
          </a:p>
        </p:txBody>
      </p:sp>
    </p:spTree>
    <p:extLst>
      <p:ext uri="{BB962C8B-B14F-4D97-AF65-F5344CB8AC3E}">
        <p14:creationId xmlns:p14="http://schemas.microsoft.com/office/powerpoint/2010/main" val="1719559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958"/>
            <a:ext cx="8229600" cy="1143000"/>
          </a:xfrm>
        </p:spPr>
        <p:txBody>
          <a:bodyPr/>
          <a:lstStyle/>
          <a:p>
            <a:r>
              <a:rPr lang="en-US" sz="4000" b="1" dirty="0" smtClean="0"/>
              <a:t>The GLOBE Trainer Pipeline</a:t>
            </a:r>
            <a:endParaRPr lang="en-US" sz="4000" b="1" dirty="0"/>
          </a:p>
        </p:txBody>
      </p:sp>
      <p:sp>
        <p:nvSpPr>
          <p:cNvPr id="3" name="Content Placeholder 2"/>
          <p:cNvSpPr>
            <a:spLocks noGrp="1"/>
          </p:cNvSpPr>
          <p:nvPr>
            <p:ph idx="1"/>
          </p:nvPr>
        </p:nvSpPr>
        <p:spPr>
          <a:xfrm>
            <a:off x="431800" y="1760538"/>
            <a:ext cx="8229600" cy="4187825"/>
          </a:xfrm>
        </p:spPr>
        <p:txBody>
          <a:bodyPr/>
          <a:lstStyle/>
          <a:p>
            <a:pPr marL="571500" indent="-457200" fontAlgn="base"/>
            <a:r>
              <a:rPr lang="en-US" dirty="0" smtClean="0"/>
              <a:t>Action: Attend </a:t>
            </a:r>
            <a:r>
              <a:rPr lang="en-US" dirty="0"/>
              <a:t>a teacher training by an experienced GLOBE </a:t>
            </a:r>
            <a:r>
              <a:rPr lang="en-US" dirty="0" smtClean="0"/>
              <a:t>Partner. </a:t>
            </a:r>
            <a:endParaRPr lang="en-US" dirty="0"/>
          </a:p>
          <a:p>
            <a:pPr marL="971550" lvl="1" indent="-457200" fontAlgn="base"/>
            <a:r>
              <a:rPr lang="en-US" dirty="0" smtClean="0"/>
              <a:t>Outcome: Become a GLOBE teacher.</a:t>
            </a:r>
            <a:endParaRPr lang="en-US" dirty="0"/>
          </a:p>
          <a:p>
            <a:pPr marL="571500" indent="-457200" fontAlgn="base"/>
            <a:r>
              <a:rPr lang="en-US" dirty="0" smtClean="0"/>
              <a:t>Action: Attend </a:t>
            </a:r>
            <a:r>
              <a:rPr lang="en-US" dirty="0"/>
              <a:t>a TTT with pedagogy </a:t>
            </a:r>
            <a:r>
              <a:rPr lang="en-US" dirty="0" smtClean="0"/>
              <a:t>explicit.</a:t>
            </a:r>
          </a:p>
          <a:p>
            <a:pPr marL="971550" lvl="1" indent="-457200" fontAlgn="base"/>
            <a:r>
              <a:rPr lang="en-US" dirty="0" smtClean="0"/>
              <a:t>Outcome: </a:t>
            </a:r>
            <a:r>
              <a:rPr lang="en-US" dirty="0"/>
              <a:t>B</a:t>
            </a:r>
            <a:r>
              <a:rPr lang="en-US" dirty="0" smtClean="0"/>
              <a:t>ecome a candidate trainer.</a:t>
            </a:r>
            <a:endParaRPr lang="en-US" dirty="0"/>
          </a:p>
        </p:txBody>
      </p:sp>
    </p:spTree>
    <p:extLst>
      <p:ext uri="{BB962C8B-B14F-4D97-AF65-F5344CB8AC3E}">
        <p14:creationId xmlns:p14="http://schemas.microsoft.com/office/powerpoint/2010/main" val="1719559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538"/>
            <a:ext cx="8229600" cy="1143000"/>
          </a:xfrm>
        </p:spPr>
        <p:txBody>
          <a:bodyPr/>
          <a:lstStyle/>
          <a:p>
            <a:r>
              <a:rPr lang="en-US" sz="4000" b="1" dirty="0"/>
              <a:t>The </a:t>
            </a:r>
            <a:r>
              <a:rPr lang="en-US" sz="4000" b="1" dirty="0" smtClean="0"/>
              <a:t>GLOBE Trainer </a:t>
            </a:r>
            <a:r>
              <a:rPr lang="en-US" sz="4000" b="1" dirty="0"/>
              <a:t>Pipeline</a:t>
            </a:r>
          </a:p>
        </p:txBody>
      </p:sp>
      <p:sp>
        <p:nvSpPr>
          <p:cNvPr id="3" name="Content Placeholder 2"/>
          <p:cNvSpPr>
            <a:spLocks noGrp="1"/>
          </p:cNvSpPr>
          <p:nvPr>
            <p:ph idx="1"/>
          </p:nvPr>
        </p:nvSpPr>
        <p:spPr>
          <a:xfrm>
            <a:off x="431800" y="1422400"/>
            <a:ext cx="8229600" cy="4525963"/>
          </a:xfrm>
        </p:spPr>
        <p:txBody>
          <a:bodyPr/>
          <a:lstStyle/>
          <a:p>
            <a:pPr marL="571500" indent="-457200" fontAlgn="base"/>
            <a:r>
              <a:rPr lang="en-US" dirty="0"/>
              <a:t>Action: Assist in a teacher PD workshop as a </a:t>
            </a:r>
            <a:r>
              <a:rPr lang="en-US" dirty="0" smtClean="0"/>
              <a:t>candidate trainer. </a:t>
            </a:r>
            <a:endParaRPr lang="en-US" dirty="0"/>
          </a:p>
          <a:p>
            <a:pPr marL="971550" lvl="1" indent="-457200" fontAlgn="base"/>
            <a:r>
              <a:rPr lang="en-US" dirty="0" smtClean="0"/>
              <a:t>Outcome: </a:t>
            </a:r>
            <a:r>
              <a:rPr lang="en-US" i="1" dirty="0" smtClean="0"/>
              <a:t>Could</a:t>
            </a:r>
            <a:r>
              <a:rPr lang="en-US" dirty="0" smtClean="0"/>
              <a:t> </a:t>
            </a:r>
            <a:r>
              <a:rPr lang="en-US" dirty="0"/>
              <a:t>become a </a:t>
            </a:r>
            <a:r>
              <a:rPr lang="en-US" dirty="0" smtClean="0"/>
              <a:t>trainer in certain protocols or areas (and Master Trainer candidate).</a:t>
            </a:r>
            <a:endParaRPr lang="en-US" dirty="0"/>
          </a:p>
          <a:p>
            <a:pPr marL="571500" indent="-457200" fontAlgn="base"/>
            <a:r>
              <a:rPr lang="en-US" dirty="0" smtClean="0"/>
              <a:t>Action: Create and lead </a:t>
            </a:r>
            <a:r>
              <a:rPr lang="en-US" dirty="0"/>
              <a:t>a teacher training with M</a:t>
            </a:r>
            <a:r>
              <a:rPr lang="en-US" dirty="0" smtClean="0"/>
              <a:t>aster Trainer(s) observing. </a:t>
            </a:r>
          </a:p>
          <a:p>
            <a:pPr marL="971550" lvl="1" indent="-457200" fontAlgn="base"/>
            <a:r>
              <a:rPr lang="en-US" dirty="0" smtClean="0"/>
              <a:t>Outcome:</a:t>
            </a:r>
            <a:r>
              <a:rPr lang="en-US" i="1" dirty="0" smtClean="0"/>
              <a:t> Could </a:t>
            </a:r>
            <a:r>
              <a:rPr lang="en-US" dirty="0" smtClean="0"/>
              <a:t>become  a Master Trainer in certain protocols or areas.</a:t>
            </a:r>
            <a:endParaRPr lang="en-US" dirty="0"/>
          </a:p>
        </p:txBody>
      </p:sp>
    </p:spTree>
    <p:extLst>
      <p:ext uri="{BB962C8B-B14F-4D97-AF65-F5344CB8AC3E}">
        <p14:creationId xmlns:p14="http://schemas.microsoft.com/office/powerpoint/2010/main" val="1719559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526"/>
            <a:ext cx="8229600" cy="1143000"/>
          </a:xfrm>
        </p:spPr>
        <p:txBody>
          <a:bodyPr/>
          <a:lstStyle/>
          <a:p>
            <a:r>
              <a:rPr lang="en-US" dirty="0" smtClean="0"/>
              <a:t>Notecard</a:t>
            </a:r>
            <a:r>
              <a:rPr lang="en-US" dirty="0" smtClean="0"/>
              <a:t> </a:t>
            </a:r>
            <a:r>
              <a:rPr lang="en-US" dirty="0" smtClean="0"/>
              <a:t>Topics</a:t>
            </a:r>
            <a:endParaRPr lang="en-US" dirty="0"/>
          </a:p>
        </p:txBody>
      </p:sp>
      <p:sp>
        <p:nvSpPr>
          <p:cNvPr id="5" name="Content Placeholder 4"/>
          <p:cNvSpPr>
            <a:spLocks noGrp="1"/>
          </p:cNvSpPr>
          <p:nvPr>
            <p:ph idx="1"/>
          </p:nvPr>
        </p:nvSpPr>
        <p:spPr/>
        <p:txBody>
          <a:bodyPr/>
          <a:lstStyle/>
          <a:p>
            <a:r>
              <a:rPr lang="en-US" dirty="0" smtClean="0"/>
              <a:t>One GLOBE achievement that </a:t>
            </a:r>
            <a:r>
              <a:rPr lang="en-US" b="1" u="sng" dirty="0" smtClean="0"/>
              <a:t>you</a:t>
            </a:r>
            <a:r>
              <a:rPr lang="en-US" dirty="0" smtClean="0"/>
              <a:t> are proud of this year.</a:t>
            </a:r>
          </a:p>
          <a:p>
            <a:r>
              <a:rPr lang="en-US" dirty="0" smtClean="0"/>
              <a:t>One GLOBE achievement that you saw as a U.S. community.</a:t>
            </a:r>
          </a:p>
          <a:p>
            <a:r>
              <a:rPr lang="en-US" dirty="0" smtClean="0"/>
              <a:t>One challenge that you would like to crowd-source.</a:t>
            </a:r>
          </a:p>
          <a:p>
            <a:r>
              <a:rPr lang="en-US" dirty="0" smtClean="0"/>
              <a:t>One thing that we should work on as a U.S. community.</a:t>
            </a:r>
          </a:p>
          <a:p>
            <a:endParaRPr lang="en-US" dirty="0"/>
          </a:p>
        </p:txBody>
      </p:sp>
    </p:spTree>
    <p:extLst>
      <p:ext uri="{BB962C8B-B14F-4D97-AF65-F5344CB8AC3E}">
        <p14:creationId xmlns:p14="http://schemas.microsoft.com/office/powerpoint/2010/main" val="212729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down)">
                                      <p:cBhvr>
                                        <p:cTn id="19" dur="500"/>
                                        <p:tgtEl>
                                          <p:spTgt spid="5">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538"/>
            <a:ext cx="8229600" cy="1143000"/>
          </a:xfrm>
        </p:spPr>
        <p:txBody>
          <a:bodyPr/>
          <a:lstStyle/>
          <a:p>
            <a:r>
              <a:rPr lang="en-US" sz="4000" b="1" dirty="0"/>
              <a:t>The GLOBE Trainer Pipeline</a:t>
            </a:r>
          </a:p>
        </p:txBody>
      </p:sp>
      <p:sp>
        <p:nvSpPr>
          <p:cNvPr id="3" name="Content Placeholder 2"/>
          <p:cNvSpPr>
            <a:spLocks noGrp="1"/>
          </p:cNvSpPr>
          <p:nvPr>
            <p:ph idx="1"/>
          </p:nvPr>
        </p:nvSpPr>
        <p:spPr>
          <a:xfrm>
            <a:off x="431800" y="1422400"/>
            <a:ext cx="8229600" cy="4525963"/>
          </a:xfrm>
        </p:spPr>
        <p:txBody>
          <a:bodyPr/>
          <a:lstStyle/>
          <a:p>
            <a:pPr fontAlgn="base"/>
            <a:r>
              <a:rPr lang="en-US" dirty="0" smtClean="0"/>
              <a:t>After Master Trainer status is attained in some protocols/areas, endorsement process for other protocols. </a:t>
            </a:r>
          </a:p>
          <a:p>
            <a:pPr fontAlgn="base"/>
            <a:r>
              <a:rPr lang="en-US" dirty="0" smtClean="0"/>
              <a:t>We </a:t>
            </a:r>
            <a:r>
              <a:rPr lang="en-US" dirty="0"/>
              <a:t>need a robust </a:t>
            </a:r>
            <a:r>
              <a:rPr lang="en-US" dirty="0" smtClean="0"/>
              <a:t>calendar!</a:t>
            </a:r>
          </a:p>
          <a:p>
            <a:pPr fontAlgn="base"/>
            <a:r>
              <a:rPr lang="en-US" dirty="0" smtClean="0"/>
              <a:t>Bootcamps </a:t>
            </a:r>
            <a:r>
              <a:rPr lang="en-US" dirty="0"/>
              <a:t>are additional PD for Partners - focused on diversity and equity promising practices</a:t>
            </a:r>
            <a:r>
              <a:rPr lang="en-US" dirty="0" smtClean="0"/>
              <a:t>. Those attending should already be a GLOBE teacher! </a:t>
            </a:r>
            <a:br>
              <a:rPr lang="en-US" dirty="0" smtClean="0"/>
            </a:br>
            <a:endParaRPr lang="en-US" dirty="0"/>
          </a:p>
        </p:txBody>
      </p:sp>
    </p:spTree>
    <p:extLst>
      <p:ext uri="{BB962C8B-B14F-4D97-AF65-F5344CB8AC3E}">
        <p14:creationId xmlns:p14="http://schemas.microsoft.com/office/powerpoint/2010/main" val="1719559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1810"/>
            <a:ext cx="8229600" cy="1143000"/>
          </a:xfrm>
        </p:spPr>
        <p:txBody>
          <a:bodyPr/>
          <a:lstStyle/>
          <a:p>
            <a:r>
              <a:rPr lang="en-US" dirty="0" smtClean="0"/>
              <a:t>TTT/NARM 2018</a:t>
            </a:r>
            <a:endParaRPr lang="en-US" dirty="0"/>
          </a:p>
        </p:txBody>
      </p:sp>
      <p:sp>
        <p:nvSpPr>
          <p:cNvPr id="3" name="Content Placeholder 2"/>
          <p:cNvSpPr>
            <a:spLocks noGrp="1"/>
          </p:cNvSpPr>
          <p:nvPr>
            <p:ph idx="1"/>
          </p:nvPr>
        </p:nvSpPr>
        <p:spPr/>
        <p:txBody>
          <a:bodyPr/>
          <a:lstStyle/>
          <a:p>
            <a:r>
              <a:rPr lang="en-US" dirty="0" smtClean="0"/>
              <a:t>PD </a:t>
            </a:r>
            <a:r>
              <a:rPr lang="en-US" dirty="0" smtClean="0"/>
              <a:t>offered will be </a:t>
            </a:r>
            <a:r>
              <a:rPr lang="en-US" i="1" dirty="0" smtClean="0"/>
              <a:t>Pedosphere.</a:t>
            </a:r>
            <a:endParaRPr lang="en-US" i="1" dirty="0" smtClean="0"/>
          </a:p>
          <a:p>
            <a:r>
              <a:rPr lang="en-US" dirty="0" smtClean="0"/>
              <a:t>Dates: 26-29 March 2018</a:t>
            </a:r>
          </a:p>
          <a:p>
            <a:r>
              <a:rPr lang="en-US" dirty="0" smtClean="0"/>
              <a:t>Location: Purdue University</a:t>
            </a:r>
            <a:endParaRPr lang="en-US" dirty="0" smtClean="0"/>
          </a:p>
          <a:p>
            <a:r>
              <a:rPr lang="en-US" dirty="0" smtClean="0"/>
              <a:t>Recruit committee</a:t>
            </a:r>
            <a:endParaRPr lang="en-US" dirty="0"/>
          </a:p>
        </p:txBody>
      </p:sp>
    </p:spTree>
    <p:extLst>
      <p:ext uri="{BB962C8B-B14F-4D97-AF65-F5344CB8AC3E}">
        <p14:creationId xmlns:p14="http://schemas.microsoft.com/office/powerpoint/2010/main" val="1419213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940"/>
            <a:ext cx="8229600" cy="1143000"/>
          </a:xfrm>
        </p:spPr>
        <p:txBody>
          <a:bodyPr/>
          <a:lstStyle/>
          <a:p>
            <a:r>
              <a:rPr lang="en-US" dirty="0" smtClean="0"/>
              <a:t>Student Research </a:t>
            </a:r>
            <a:r>
              <a:rPr lang="en-US" dirty="0" smtClean="0"/>
              <a:t>Symposia (SRS)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9679559"/>
              </p:ext>
            </p:extLst>
          </p:nvPr>
        </p:nvGraphicFramePr>
        <p:xfrm>
          <a:off x="737937" y="2358191"/>
          <a:ext cx="7485313" cy="2390196"/>
        </p:xfrm>
        <a:graphic>
          <a:graphicData uri="http://schemas.openxmlformats.org/drawingml/2006/table">
            <a:tbl>
              <a:tblPr/>
              <a:tblGrid>
                <a:gridCol w="976345"/>
                <a:gridCol w="1184632"/>
                <a:gridCol w="1223686"/>
                <a:gridCol w="1614224"/>
                <a:gridCol w="2486426"/>
              </a:tblGrid>
              <a:tr h="375400">
                <a:tc>
                  <a:txBody>
                    <a:bodyPr/>
                    <a:lstStyle/>
                    <a:p>
                      <a:pPr algn="ctr" rtl="0" fontAlgn="t">
                        <a:spcBef>
                          <a:spcPts val="0"/>
                        </a:spcBef>
                        <a:spcAft>
                          <a:spcPts val="800"/>
                        </a:spcAft>
                      </a:pPr>
                      <a:r>
                        <a:rPr lang="en-US" sz="1200" b="1" i="0" u="none" strike="noStrike">
                          <a:solidFill>
                            <a:srgbClr val="000000"/>
                          </a:solidFill>
                          <a:effectLst/>
                          <a:latin typeface="Arial" charset="0"/>
                        </a:rPr>
                        <a:t>Year</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en-US" sz="1200" b="1" i="0" u="none" strike="noStrike">
                          <a:solidFill>
                            <a:srgbClr val="000000"/>
                          </a:solidFill>
                          <a:effectLst/>
                          <a:latin typeface="Arial" charset="0"/>
                        </a:rPr>
                        <a:t>Projects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en-US" sz="1200" b="1" i="0" u="none" strike="noStrike">
                          <a:solidFill>
                            <a:srgbClr val="000000"/>
                          </a:solidFill>
                          <a:effectLst/>
                          <a:latin typeface="Arial" charset="0"/>
                        </a:rPr>
                        <a:t>Students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en-US" sz="1200" b="1" i="0" u="none" strike="noStrike">
                          <a:solidFill>
                            <a:srgbClr val="000000"/>
                          </a:solidFill>
                          <a:effectLst/>
                          <a:latin typeface="Arial" charset="0"/>
                        </a:rPr>
                        <a:t>Teachers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en-US" sz="1200" b="1" i="0" u="none" strike="noStrike" dirty="0">
                          <a:solidFill>
                            <a:srgbClr val="000000"/>
                          </a:solidFill>
                          <a:effectLst/>
                          <a:latin typeface="Arial" charset="0"/>
                        </a:rPr>
                        <a:t>Partnerships</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125">
                <a:tc>
                  <a:txBody>
                    <a:bodyPr/>
                    <a:lstStyle/>
                    <a:p>
                      <a:pPr algn="ctr" rtl="0" fontAlgn="t">
                        <a:spcBef>
                          <a:spcPts val="0"/>
                        </a:spcBef>
                        <a:spcAft>
                          <a:spcPts val="800"/>
                        </a:spcAft>
                      </a:pPr>
                      <a:r>
                        <a:rPr lang="is-IS" sz="1200" b="1" i="0" u="none" strike="noStrike">
                          <a:solidFill>
                            <a:srgbClr val="000000"/>
                          </a:solidFill>
                          <a:effectLst/>
                          <a:latin typeface="Arial" charset="0"/>
                        </a:rPr>
                        <a:t>2016</a:t>
                      </a:r>
                      <a:endParaRPr lang="is-I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is-IS" sz="1200" b="0" i="0" u="none" strike="noStrike">
                          <a:solidFill>
                            <a:srgbClr val="000000"/>
                          </a:solidFill>
                          <a:effectLst/>
                          <a:latin typeface="Arial" charset="0"/>
                        </a:rPr>
                        <a:t>67</a:t>
                      </a:r>
                      <a:endParaRPr lang="is-I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is-IS" sz="1200" b="0" i="0" u="none" strike="noStrike">
                          <a:solidFill>
                            <a:srgbClr val="000000"/>
                          </a:solidFill>
                          <a:effectLst/>
                          <a:latin typeface="Arial" charset="0"/>
                        </a:rPr>
                        <a:t>164</a:t>
                      </a:r>
                      <a:endParaRPr lang="is-I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en-US" sz="1200" b="0" i="0" u="none" strike="noStrike">
                          <a:solidFill>
                            <a:srgbClr val="000000"/>
                          </a:solidFill>
                          <a:effectLst/>
                          <a:latin typeface="Arial" charset="0"/>
                        </a:rPr>
                        <a:t>38</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is-IS" sz="1200" b="0" i="0" u="none" strike="noStrike">
                          <a:solidFill>
                            <a:srgbClr val="000000"/>
                          </a:solidFill>
                          <a:effectLst/>
                          <a:latin typeface="Arial" charset="0"/>
                        </a:rPr>
                        <a:t>24</a:t>
                      </a:r>
                      <a:endParaRPr lang="is-I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820">
                <a:tc>
                  <a:txBody>
                    <a:bodyPr/>
                    <a:lstStyle/>
                    <a:p>
                      <a:pPr algn="ctr" rtl="0" fontAlgn="t">
                        <a:spcBef>
                          <a:spcPts val="0"/>
                        </a:spcBef>
                        <a:spcAft>
                          <a:spcPts val="800"/>
                        </a:spcAft>
                      </a:pPr>
                      <a:r>
                        <a:rPr lang="is-IS" sz="1200" b="1" i="0" u="none" strike="noStrike">
                          <a:solidFill>
                            <a:srgbClr val="000000"/>
                          </a:solidFill>
                          <a:effectLst/>
                          <a:latin typeface="Arial" charset="0"/>
                        </a:rPr>
                        <a:t>2017</a:t>
                      </a:r>
                      <a:endParaRPr lang="is-I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is-IS" sz="1200" b="0" i="0" u="none" strike="noStrike">
                          <a:solidFill>
                            <a:srgbClr val="000000"/>
                          </a:solidFill>
                          <a:effectLst/>
                          <a:latin typeface="Arial" charset="0"/>
                        </a:rPr>
                        <a:t>92</a:t>
                      </a:r>
                      <a:endParaRPr lang="is-I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is-IS" sz="1200" b="0" i="0" u="none" strike="noStrike">
                          <a:solidFill>
                            <a:srgbClr val="000000"/>
                          </a:solidFill>
                          <a:effectLst/>
                          <a:latin typeface="Arial" charset="0"/>
                        </a:rPr>
                        <a:t>201</a:t>
                      </a:r>
                      <a:endParaRPr lang="is-I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is-IS" sz="1200" b="0" i="0" u="none" strike="noStrike">
                          <a:solidFill>
                            <a:srgbClr val="000000"/>
                          </a:solidFill>
                          <a:effectLst/>
                          <a:latin typeface="Arial" charset="0"/>
                        </a:rPr>
                        <a:t>62</a:t>
                      </a:r>
                      <a:endParaRPr lang="is-I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is-IS" sz="1200" b="0" i="0" u="none" strike="noStrike">
                          <a:solidFill>
                            <a:srgbClr val="000000"/>
                          </a:solidFill>
                          <a:effectLst/>
                          <a:latin typeface="Arial" charset="0"/>
                        </a:rPr>
                        <a:t>29</a:t>
                      </a:r>
                      <a:endParaRPr lang="is-I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851">
                <a:tc>
                  <a:txBody>
                    <a:bodyPr/>
                    <a:lstStyle/>
                    <a:p>
                      <a:pPr algn="ctr" rtl="0" fontAlgn="t">
                        <a:spcBef>
                          <a:spcPts val="0"/>
                        </a:spcBef>
                        <a:spcAft>
                          <a:spcPts val="800"/>
                        </a:spcAft>
                      </a:pPr>
                      <a:r>
                        <a:rPr lang="en-US" sz="1200" b="1" i="0" u="none" strike="noStrike" dirty="0">
                          <a:solidFill>
                            <a:srgbClr val="000000"/>
                          </a:solidFill>
                          <a:effectLst/>
                          <a:latin typeface="Arial" charset="0"/>
                        </a:rPr>
                        <a:t>Total</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dirty="0">
                          <a:effectLst/>
                        </a:rPr>
                        <a:t/>
                      </a:r>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dirty="0">
                          <a:effectLst/>
                        </a:rPr>
                        <a:t/>
                      </a:r>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fr-FR" sz="1200" b="0" i="0" u="none" strike="noStrike" dirty="0">
                          <a:solidFill>
                            <a:srgbClr val="000000"/>
                          </a:solidFill>
                          <a:effectLst/>
                          <a:latin typeface="Arial" charset="0"/>
                        </a:rPr>
                        <a:t>82 (unique)</a:t>
                      </a:r>
                      <a:endParaRPr lang="fr-FR"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fr-FR" sz="1200" b="0" i="0" u="none" strike="noStrike" dirty="0">
                          <a:solidFill>
                            <a:srgbClr val="000000"/>
                          </a:solidFill>
                          <a:effectLst/>
                          <a:latin typeface="Arial" charset="0"/>
                        </a:rPr>
                        <a:t>36 (unique)</a:t>
                      </a:r>
                      <a:endParaRPr lang="fr-FR"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flipV="1">
            <a:off x="-228914" y="-438806"/>
            <a:ext cx="937291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3475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814"/>
            <a:ext cx="8229600" cy="1143000"/>
          </a:xfrm>
        </p:spPr>
        <p:txBody>
          <a:bodyPr/>
          <a:lstStyle/>
          <a:p>
            <a:r>
              <a:rPr lang="en-US" dirty="0" smtClean="0"/>
              <a:t>Student Research Symposia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92374"/>
              </p:ext>
            </p:extLst>
          </p:nvPr>
        </p:nvGraphicFramePr>
        <p:xfrm>
          <a:off x="882314" y="1700464"/>
          <a:ext cx="7539790" cy="4154902"/>
        </p:xfrm>
        <a:graphic>
          <a:graphicData uri="http://schemas.openxmlformats.org/drawingml/2006/table">
            <a:tbl>
              <a:tblPr firstRow="1" firstCol="1" lastRow="1" lastCol="1" bandRow="1" bandCol="1">
                <a:tableStyleId>{5C22544A-7EE6-4342-B048-85BDC9FD1C3A}</a:tableStyleId>
              </a:tblPr>
              <a:tblGrid>
                <a:gridCol w="1545039"/>
                <a:gridCol w="1112428"/>
                <a:gridCol w="927024"/>
                <a:gridCol w="1050626"/>
                <a:gridCol w="1050626"/>
                <a:gridCol w="679817"/>
                <a:gridCol w="1174230"/>
              </a:tblGrid>
              <a:tr h="938274">
                <a:tc>
                  <a:txBody>
                    <a:bodyPr/>
                    <a:lstStyle/>
                    <a:p>
                      <a:pPr marL="0" marR="0">
                        <a:lnSpc>
                          <a:spcPts val="1300"/>
                        </a:lnSpc>
                        <a:spcBef>
                          <a:spcPts val="55"/>
                        </a:spcBef>
                        <a:spcAft>
                          <a:spcPts val="0"/>
                        </a:spcAft>
                      </a:pPr>
                      <a:r>
                        <a:rPr lang="en-US" sz="1300">
                          <a:effectLst/>
                        </a:rPr>
                        <a:t> </a:t>
                      </a:r>
                      <a:endParaRPr lang="en-US" sz="1200">
                        <a:effectLst/>
                      </a:endParaRPr>
                    </a:p>
                    <a:p>
                      <a:pPr marL="220345" marR="0">
                        <a:spcBef>
                          <a:spcPts val="0"/>
                        </a:spcBef>
                        <a:spcAft>
                          <a:spcPts val="0"/>
                        </a:spcAft>
                      </a:pPr>
                      <a:r>
                        <a:rPr lang="en-US" sz="1200">
                          <a:effectLst/>
                        </a:rPr>
                        <a:t>G</a:t>
                      </a:r>
                      <a:r>
                        <a:rPr lang="en-US" sz="1200" spc="5">
                          <a:effectLst/>
                        </a:rPr>
                        <a:t>eo</a:t>
                      </a:r>
                      <a:r>
                        <a:rPr lang="en-US" sz="1200" spc="-5">
                          <a:effectLst/>
                        </a:rPr>
                        <a:t>g</a:t>
                      </a:r>
                      <a:r>
                        <a:rPr lang="en-US" sz="1200">
                          <a:effectLst/>
                        </a:rPr>
                        <a:t>ra</a:t>
                      </a:r>
                      <a:r>
                        <a:rPr lang="en-US" sz="1200" spc="5">
                          <a:effectLst/>
                        </a:rPr>
                        <a:t>ph</a:t>
                      </a:r>
                      <a:r>
                        <a:rPr lang="en-US" sz="1200">
                          <a:effectLst/>
                        </a:rPr>
                        <a:t>ic A</a:t>
                      </a:r>
                      <a:r>
                        <a:rPr lang="en-US" sz="1200" spc="-15">
                          <a:effectLst/>
                        </a:rPr>
                        <a:t>r</a:t>
                      </a:r>
                      <a:r>
                        <a:rPr lang="en-US" sz="1200" spc="5">
                          <a:effectLst/>
                        </a:rPr>
                        <a:t>e</a:t>
                      </a:r>
                      <a:r>
                        <a:rPr lang="en-US" sz="1200">
                          <a:effectLst/>
                        </a:rPr>
                        <a:t>a</a:t>
                      </a:r>
                      <a:endParaRPr lang="en-US" sz="1200">
                        <a:effectLst/>
                        <a:latin typeface="Cambria" charset="0"/>
                        <a:ea typeface="ＭＳ 明朝" charset="-128"/>
                        <a:cs typeface="Times New Roman" charset="0"/>
                      </a:endParaRPr>
                    </a:p>
                  </a:txBody>
                  <a:tcPr marL="0" marR="0" marT="0" marB="0"/>
                </a:tc>
                <a:tc>
                  <a:txBody>
                    <a:bodyPr/>
                    <a:lstStyle/>
                    <a:p>
                      <a:pPr marL="0" marR="0">
                        <a:lnSpc>
                          <a:spcPts val="1300"/>
                        </a:lnSpc>
                        <a:spcBef>
                          <a:spcPts val="55"/>
                        </a:spcBef>
                        <a:spcAft>
                          <a:spcPts val="0"/>
                        </a:spcAft>
                      </a:pPr>
                      <a:r>
                        <a:rPr lang="en-US" sz="1300">
                          <a:effectLst/>
                        </a:rPr>
                        <a:t> </a:t>
                      </a:r>
                      <a:endParaRPr lang="en-US" sz="1200">
                        <a:effectLst/>
                      </a:endParaRPr>
                    </a:p>
                    <a:p>
                      <a:pPr marL="64770" marR="0">
                        <a:spcBef>
                          <a:spcPts val="0"/>
                        </a:spcBef>
                        <a:spcAft>
                          <a:spcPts val="0"/>
                        </a:spcAft>
                      </a:pPr>
                      <a:r>
                        <a:rPr lang="en-US" sz="1200">
                          <a:effectLst/>
                        </a:rPr>
                        <a:t>P</a:t>
                      </a:r>
                      <a:r>
                        <a:rPr lang="en-US" sz="1200" spc="5">
                          <a:effectLst/>
                        </a:rPr>
                        <a:t>a</a:t>
                      </a:r>
                      <a:r>
                        <a:rPr lang="en-US" sz="1200">
                          <a:effectLst/>
                        </a:rPr>
                        <a:t>rtn</a:t>
                      </a:r>
                      <a:r>
                        <a:rPr lang="en-US" sz="1200" spc="5">
                          <a:effectLst/>
                        </a:rPr>
                        <a:t>e</a:t>
                      </a:r>
                      <a:r>
                        <a:rPr lang="en-US" sz="1200">
                          <a:effectLst/>
                        </a:rPr>
                        <a:t>rsh</a:t>
                      </a:r>
                      <a:r>
                        <a:rPr lang="en-US" sz="1200" spc="-15">
                          <a:effectLst/>
                        </a:rPr>
                        <a:t>i</a:t>
                      </a:r>
                      <a:r>
                        <a:rPr lang="en-US" sz="1200" spc="5">
                          <a:effectLst/>
                        </a:rPr>
                        <a:t>p</a:t>
                      </a:r>
                      <a:r>
                        <a:rPr lang="en-US" sz="1200">
                          <a:effectLst/>
                        </a:rPr>
                        <a:t>s</a:t>
                      </a:r>
                      <a:endParaRPr lang="en-US" sz="1200">
                        <a:effectLst/>
                        <a:latin typeface="Cambria" charset="0"/>
                        <a:ea typeface="ＭＳ 明朝" charset="-128"/>
                        <a:cs typeface="Times New Roman" charset="0"/>
                      </a:endParaRPr>
                    </a:p>
                  </a:txBody>
                  <a:tcPr marL="0" marR="0" marT="0" marB="0"/>
                </a:tc>
                <a:tc>
                  <a:txBody>
                    <a:bodyPr/>
                    <a:lstStyle/>
                    <a:p>
                      <a:pPr marL="0" marR="0">
                        <a:lnSpc>
                          <a:spcPts val="1300"/>
                        </a:lnSpc>
                        <a:spcBef>
                          <a:spcPts val="55"/>
                        </a:spcBef>
                        <a:spcAft>
                          <a:spcPts val="0"/>
                        </a:spcAft>
                      </a:pPr>
                      <a:r>
                        <a:rPr lang="en-US" sz="1300">
                          <a:effectLst/>
                        </a:rPr>
                        <a:t> </a:t>
                      </a:r>
                      <a:endParaRPr lang="en-US" sz="1200">
                        <a:effectLst/>
                      </a:endParaRPr>
                    </a:p>
                    <a:p>
                      <a:pPr marL="0" marR="0" algn="ctr">
                        <a:spcBef>
                          <a:spcPts val="0"/>
                        </a:spcBef>
                        <a:spcAft>
                          <a:spcPts val="0"/>
                        </a:spcAft>
                      </a:pPr>
                      <a:r>
                        <a:rPr lang="en-US" sz="1200">
                          <a:effectLst/>
                        </a:rPr>
                        <a:t>G</a:t>
                      </a:r>
                      <a:r>
                        <a:rPr lang="en-US" sz="1200" spc="5">
                          <a:effectLst/>
                        </a:rPr>
                        <a:t>oa</a:t>
                      </a:r>
                      <a:r>
                        <a:rPr lang="en-US" sz="1200">
                          <a:effectLst/>
                        </a:rPr>
                        <a:t>l</a:t>
                      </a:r>
                      <a:endParaRPr lang="en-US" sz="1200">
                        <a:effectLst/>
                        <a:latin typeface="Cambria" charset="0"/>
                        <a:ea typeface="ＭＳ 明朝" charset="-128"/>
                        <a:cs typeface="Times New Roman" charset="0"/>
                      </a:endParaRPr>
                    </a:p>
                  </a:txBody>
                  <a:tcPr marL="0" marR="0" marT="0" marB="0"/>
                </a:tc>
                <a:tc>
                  <a:txBody>
                    <a:bodyPr/>
                    <a:lstStyle/>
                    <a:p>
                      <a:pPr marL="111760" marR="100330">
                        <a:spcBef>
                          <a:spcPts val="0"/>
                        </a:spcBef>
                        <a:spcAft>
                          <a:spcPts val="0"/>
                        </a:spcAft>
                      </a:pPr>
                      <a:r>
                        <a:rPr lang="en-US" sz="1200">
                          <a:effectLst/>
                        </a:rPr>
                        <a:t> </a:t>
                      </a:r>
                    </a:p>
                    <a:p>
                      <a:pPr marL="111760" marR="100330" algn="ctr">
                        <a:spcBef>
                          <a:spcPts val="0"/>
                        </a:spcBef>
                        <a:spcAft>
                          <a:spcPts val="0"/>
                        </a:spcAft>
                      </a:pPr>
                      <a:r>
                        <a:rPr lang="en-US" sz="1200">
                          <a:effectLst/>
                        </a:rPr>
                        <a:t>Actual 2016</a:t>
                      </a:r>
                      <a:endParaRPr lang="en-US" sz="1200">
                        <a:effectLst/>
                        <a:latin typeface="Cambria" charset="0"/>
                        <a:ea typeface="ＭＳ 明朝" charset="-128"/>
                        <a:cs typeface="Times New Roman" charset="0"/>
                      </a:endParaRPr>
                    </a:p>
                  </a:txBody>
                  <a:tcPr marL="0" marR="0" marT="0" marB="0"/>
                </a:tc>
                <a:tc>
                  <a:txBody>
                    <a:bodyPr/>
                    <a:lstStyle/>
                    <a:p>
                      <a:pPr marL="111760" marR="100330">
                        <a:spcBef>
                          <a:spcPts val="0"/>
                        </a:spcBef>
                        <a:spcAft>
                          <a:spcPts val="0"/>
                        </a:spcAft>
                      </a:pPr>
                      <a:r>
                        <a:rPr lang="en-US" sz="1200">
                          <a:effectLst/>
                        </a:rPr>
                        <a:t> </a:t>
                      </a:r>
                    </a:p>
                    <a:p>
                      <a:pPr marL="111760" marR="100330" algn="ctr">
                        <a:spcBef>
                          <a:spcPts val="0"/>
                        </a:spcBef>
                        <a:spcAft>
                          <a:spcPts val="0"/>
                        </a:spcAft>
                      </a:pPr>
                      <a:r>
                        <a:rPr lang="en-US" sz="1200">
                          <a:effectLst/>
                        </a:rPr>
                        <a:t>Actual 2017</a:t>
                      </a:r>
                      <a:endParaRPr lang="en-US" sz="1200">
                        <a:effectLst/>
                        <a:latin typeface="Cambria" charset="0"/>
                        <a:ea typeface="ＭＳ 明朝" charset="-128"/>
                        <a:cs typeface="Times New Roman" charset="0"/>
                      </a:endParaRPr>
                    </a:p>
                  </a:txBody>
                  <a:tcPr marL="0" marR="0" marT="0" marB="0"/>
                </a:tc>
                <a:tc>
                  <a:txBody>
                    <a:bodyPr/>
                    <a:lstStyle/>
                    <a:p>
                      <a:pPr marL="0" marR="100330" algn="ctr">
                        <a:spcBef>
                          <a:spcPts val="0"/>
                        </a:spcBef>
                        <a:spcAft>
                          <a:spcPts val="0"/>
                        </a:spcAft>
                      </a:pPr>
                      <a:r>
                        <a:rPr lang="en-US" sz="1200">
                          <a:effectLst/>
                        </a:rPr>
                        <a:t> </a:t>
                      </a:r>
                    </a:p>
                    <a:p>
                      <a:pPr marL="0" marR="100330" algn="ctr">
                        <a:spcBef>
                          <a:spcPts val="0"/>
                        </a:spcBef>
                        <a:spcAft>
                          <a:spcPts val="0"/>
                        </a:spcAft>
                      </a:pPr>
                      <a:r>
                        <a:rPr lang="en-US" sz="1200">
                          <a:effectLst/>
                        </a:rPr>
                        <a:t>Cumul-ative</a:t>
                      </a:r>
                      <a:endParaRPr lang="en-US" sz="1200">
                        <a:effectLst/>
                        <a:latin typeface="Cambria" charset="0"/>
                        <a:ea typeface="ＭＳ 明朝" charset="-128"/>
                        <a:cs typeface="Times New Roman" charset="0"/>
                      </a:endParaRPr>
                    </a:p>
                  </a:txBody>
                  <a:tcPr marL="0" marR="0" marT="0" marB="0"/>
                </a:tc>
                <a:tc>
                  <a:txBody>
                    <a:bodyPr/>
                    <a:lstStyle/>
                    <a:p>
                      <a:pPr marL="0" marR="100330">
                        <a:spcBef>
                          <a:spcPts val="0"/>
                        </a:spcBef>
                        <a:spcAft>
                          <a:spcPts val="0"/>
                        </a:spcAft>
                      </a:pPr>
                      <a:r>
                        <a:rPr lang="en-US" sz="1200">
                          <a:effectLst/>
                        </a:rPr>
                        <a:t> </a:t>
                      </a:r>
                    </a:p>
                    <a:p>
                      <a:pPr marL="0" marR="100330" algn="ctr">
                        <a:spcBef>
                          <a:spcPts val="0"/>
                        </a:spcBef>
                        <a:spcAft>
                          <a:spcPts val="0"/>
                        </a:spcAft>
                      </a:pPr>
                      <a:r>
                        <a:rPr lang="en-US" sz="1200">
                          <a:effectLst/>
                        </a:rPr>
                        <a:t>% Goal Met</a:t>
                      </a:r>
                    </a:p>
                    <a:p>
                      <a:pPr marL="0" marR="100330" algn="ctr">
                        <a:spcBef>
                          <a:spcPts val="0"/>
                        </a:spcBef>
                        <a:spcAft>
                          <a:spcPts val="0"/>
                        </a:spcAft>
                      </a:pPr>
                      <a:r>
                        <a:rPr lang="en-US" sz="1000">
                          <a:effectLst/>
                        </a:rPr>
                        <a:t>(over 2 years)</a:t>
                      </a:r>
                      <a:endParaRPr lang="en-US" sz="1200">
                        <a:effectLst/>
                        <a:latin typeface="Cambria" charset="0"/>
                        <a:ea typeface="ＭＳ 明朝" charset="-128"/>
                        <a:cs typeface="Times New Roman" charset="0"/>
                      </a:endParaRPr>
                    </a:p>
                  </a:txBody>
                  <a:tcPr marL="0" marR="0" marT="0" marB="0"/>
                </a:tc>
              </a:tr>
              <a:tr h="310586">
                <a:tc>
                  <a:txBody>
                    <a:bodyPr/>
                    <a:lstStyle/>
                    <a:p>
                      <a:pPr marL="453390" marR="0">
                        <a:lnSpc>
                          <a:spcPts val="1355"/>
                        </a:lnSpc>
                        <a:spcBef>
                          <a:spcPts val="0"/>
                        </a:spcBef>
                        <a:spcAft>
                          <a:spcPts val="0"/>
                        </a:spcAft>
                      </a:pPr>
                      <a:r>
                        <a:rPr lang="en-US" sz="1200">
                          <a:effectLst/>
                        </a:rPr>
                        <a:t>Nort</a:t>
                      </a:r>
                      <a:r>
                        <a:rPr lang="en-US" sz="1200" spc="5">
                          <a:effectLst/>
                        </a:rPr>
                        <a:t>h</a:t>
                      </a:r>
                      <a:r>
                        <a:rPr lang="en-US" sz="1200" spc="-15">
                          <a:effectLst/>
                        </a:rPr>
                        <a:t>w</a:t>
                      </a:r>
                      <a:r>
                        <a:rPr lang="en-US" sz="1200" spc="5">
                          <a:effectLst/>
                        </a:rPr>
                        <a:t>e</a:t>
                      </a:r>
                      <a:r>
                        <a:rPr lang="en-US" sz="1200">
                          <a:effectLst/>
                        </a:rPr>
                        <a:t>st</a:t>
                      </a:r>
                      <a:endParaRPr lang="en-US" sz="1200">
                        <a:effectLst/>
                        <a:latin typeface="Cambria" charset="0"/>
                        <a:ea typeface="ＭＳ 明朝" charset="-128"/>
                        <a:cs typeface="Times New Roman" charset="0"/>
                      </a:endParaRPr>
                    </a:p>
                  </a:txBody>
                  <a:tcPr marL="0" marR="0" marT="0" marB="0"/>
                </a:tc>
                <a:tc>
                  <a:txBody>
                    <a:bodyPr/>
                    <a:lstStyle/>
                    <a:p>
                      <a:pPr marL="383540" marR="370840" algn="ctr">
                        <a:lnSpc>
                          <a:spcPts val="1355"/>
                        </a:lnSpc>
                        <a:spcBef>
                          <a:spcPts val="0"/>
                        </a:spcBef>
                        <a:spcAft>
                          <a:spcPts val="0"/>
                        </a:spcAft>
                      </a:pPr>
                      <a:r>
                        <a:rPr lang="en-US" sz="1200" spc="5">
                          <a:effectLst/>
                        </a:rPr>
                        <a:t>14</a:t>
                      </a:r>
                      <a:endParaRPr lang="en-US" sz="1200">
                        <a:effectLst/>
                        <a:latin typeface="Cambria" charset="0"/>
                        <a:ea typeface="ＭＳ 明朝" charset="-128"/>
                        <a:cs typeface="Times New Roman" charset="0"/>
                      </a:endParaRPr>
                    </a:p>
                  </a:txBody>
                  <a:tcPr marL="0" marR="0" marT="0" marB="0"/>
                </a:tc>
                <a:tc>
                  <a:txBody>
                    <a:bodyPr/>
                    <a:lstStyle/>
                    <a:p>
                      <a:pPr marL="91440" marR="91440" algn="ctr">
                        <a:lnSpc>
                          <a:spcPts val="1355"/>
                        </a:lnSpc>
                        <a:spcBef>
                          <a:spcPts val="0"/>
                        </a:spcBef>
                        <a:spcAft>
                          <a:spcPts val="0"/>
                        </a:spcAft>
                      </a:pPr>
                      <a:r>
                        <a:rPr lang="en-US" sz="1200">
                          <a:effectLst/>
                        </a:rPr>
                        <a:t>7</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4</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5</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5</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71%</a:t>
                      </a:r>
                      <a:endParaRPr lang="en-US" sz="1200">
                        <a:effectLst/>
                        <a:latin typeface="Cambria" charset="0"/>
                        <a:ea typeface="ＭＳ 明朝" charset="-128"/>
                        <a:cs typeface="Times New Roman" charset="0"/>
                      </a:endParaRPr>
                    </a:p>
                  </a:txBody>
                  <a:tcPr marL="0" marR="0" marT="0" marB="0"/>
                </a:tc>
              </a:tr>
              <a:tr h="608140">
                <a:tc>
                  <a:txBody>
                    <a:bodyPr/>
                    <a:lstStyle/>
                    <a:p>
                      <a:pPr marL="546735" marR="535940">
                        <a:lnSpc>
                          <a:spcPts val="1355"/>
                        </a:lnSpc>
                        <a:spcBef>
                          <a:spcPts val="0"/>
                        </a:spcBef>
                        <a:spcAft>
                          <a:spcPts val="0"/>
                        </a:spcAft>
                      </a:pPr>
                      <a:r>
                        <a:rPr lang="en-US" sz="1200">
                          <a:effectLst/>
                        </a:rPr>
                        <a:t>P</a:t>
                      </a:r>
                      <a:r>
                        <a:rPr lang="en-US" sz="1200" spc="5">
                          <a:effectLst/>
                        </a:rPr>
                        <a:t>a</a:t>
                      </a:r>
                      <a:r>
                        <a:rPr lang="en-US" sz="1200">
                          <a:effectLst/>
                        </a:rPr>
                        <a:t>c</a:t>
                      </a:r>
                      <a:r>
                        <a:rPr lang="en-US" sz="1200" spc="-15">
                          <a:effectLst/>
                        </a:rPr>
                        <a:t>i</a:t>
                      </a:r>
                      <a:r>
                        <a:rPr lang="en-US" sz="1200" spc="15">
                          <a:effectLst/>
                        </a:rPr>
                        <a:t>f</a:t>
                      </a:r>
                      <a:r>
                        <a:rPr lang="en-US" sz="1200">
                          <a:effectLst/>
                        </a:rPr>
                        <a:t>ic</a:t>
                      </a:r>
                      <a:endParaRPr lang="en-US" sz="1200">
                        <a:effectLst/>
                        <a:latin typeface="Cambria" charset="0"/>
                        <a:ea typeface="ＭＳ 明朝" charset="-128"/>
                        <a:cs typeface="Times New Roman" charset="0"/>
                      </a:endParaRPr>
                    </a:p>
                  </a:txBody>
                  <a:tcPr marL="0" marR="0" marT="0" marB="0"/>
                </a:tc>
                <a:tc>
                  <a:txBody>
                    <a:bodyPr/>
                    <a:lstStyle/>
                    <a:p>
                      <a:pPr marL="383540" marR="370840" algn="ctr">
                        <a:lnSpc>
                          <a:spcPts val="1355"/>
                        </a:lnSpc>
                        <a:spcBef>
                          <a:spcPts val="0"/>
                        </a:spcBef>
                        <a:spcAft>
                          <a:spcPts val="0"/>
                        </a:spcAft>
                      </a:pPr>
                      <a:r>
                        <a:rPr lang="en-US" sz="1200" spc="5">
                          <a:effectLst/>
                        </a:rPr>
                        <a:t>10</a:t>
                      </a:r>
                      <a:endParaRPr lang="en-US" sz="1200">
                        <a:effectLst/>
                        <a:latin typeface="Cambria" charset="0"/>
                        <a:ea typeface="ＭＳ 明朝" charset="-128"/>
                        <a:cs typeface="Times New Roman" charset="0"/>
                      </a:endParaRPr>
                    </a:p>
                  </a:txBody>
                  <a:tcPr marL="0" marR="0" marT="0" marB="0"/>
                </a:tc>
                <a:tc>
                  <a:txBody>
                    <a:bodyPr/>
                    <a:lstStyle/>
                    <a:p>
                      <a:pPr marL="91440" marR="91440" algn="ctr">
                        <a:lnSpc>
                          <a:spcPts val="1355"/>
                        </a:lnSpc>
                        <a:spcBef>
                          <a:spcPts val="0"/>
                        </a:spcBef>
                        <a:spcAft>
                          <a:spcPts val="0"/>
                        </a:spcAft>
                      </a:pPr>
                      <a:r>
                        <a:rPr lang="en-US" sz="1200">
                          <a:effectLst/>
                        </a:rPr>
                        <a:t>5</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5</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5</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6</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120%</a:t>
                      </a:r>
                      <a:endParaRPr lang="en-US" sz="1200">
                        <a:effectLst/>
                        <a:latin typeface="Cambria" charset="0"/>
                        <a:ea typeface="ＭＳ 明朝" charset="-128"/>
                        <a:cs typeface="Times New Roman" charset="0"/>
                      </a:endParaRPr>
                    </a:p>
                  </a:txBody>
                  <a:tcPr marL="0" marR="0" marT="0" marB="0"/>
                </a:tc>
              </a:tr>
              <a:tr h="310586">
                <a:tc>
                  <a:txBody>
                    <a:bodyPr/>
                    <a:lstStyle/>
                    <a:p>
                      <a:pPr marL="440055" marR="0">
                        <a:lnSpc>
                          <a:spcPts val="1355"/>
                        </a:lnSpc>
                        <a:spcBef>
                          <a:spcPts val="0"/>
                        </a:spcBef>
                        <a:spcAft>
                          <a:spcPts val="0"/>
                        </a:spcAft>
                      </a:pPr>
                      <a:r>
                        <a:rPr lang="en-US" sz="1200">
                          <a:effectLst/>
                        </a:rPr>
                        <a:t>S</a:t>
                      </a:r>
                      <a:r>
                        <a:rPr lang="en-US" sz="1200" spc="5">
                          <a:effectLst/>
                        </a:rPr>
                        <a:t>ou</a:t>
                      </a:r>
                      <a:r>
                        <a:rPr lang="en-US" sz="1200" spc="-10">
                          <a:effectLst/>
                        </a:rPr>
                        <a:t>t</a:t>
                      </a:r>
                      <a:r>
                        <a:rPr lang="en-US" sz="1200" spc="5">
                          <a:effectLst/>
                        </a:rPr>
                        <a:t>h</a:t>
                      </a:r>
                      <a:r>
                        <a:rPr lang="en-US" sz="1200" spc="-15">
                          <a:effectLst/>
                        </a:rPr>
                        <a:t>w</a:t>
                      </a:r>
                      <a:r>
                        <a:rPr lang="en-US" sz="1200" spc="5">
                          <a:effectLst/>
                        </a:rPr>
                        <a:t>e</a:t>
                      </a:r>
                      <a:r>
                        <a:rPr lang="en-US" sz="1200">
                          <a:effectLst/>
                        </a:rPr>
                        <a:t>st</a:t>
                      </a:r>
                      <a:endParaRPr lang="en-US" sz="1200">
                        <a:effectLst/>
                        <a:latin typeface="Cambria" charset="0"/>
                        <a:ea typeface="ＭＳ 明朝" charset="-128"/>
                        <a:cs typeface="Times New Roman" charset="0"/>
                      </a:endParaRPr>
                    </a:p>
                  </a:txBody>
                  <a:tcPr marL="0" marR="0" marT="0" marB="0"/>
                </a:tc>
                <a:tc>
                  <a:txBody>
                    <a:bodyPr/>
                    <a:lstStyle/>
                    <a:p>
                      <a:pPr marL="383540" marR="370840" algn="ctr">
                        <a:lnSpc>
                          <a:spcPts val="1355"/>
                        </a:lnSpc>
                        <a:spcBef>
                          <a:spcPts val="0"/>
                        </a:spcBef>
                        <a:spcAft>
                          <a:spcPts val="0"/>
                        </a:spcAft>
                      </a:pPr>
                      <a:r>
                        <a:rPr lang="en-US" sz="1200" spc="5">
                          <a:effectLst/>
                        </a:rPr>
                        <a:t>36</a:t>
                      </a:r>
                      <a:endParaRPr lang="en-US" sz="1200">
                        <a:effectLst/>
                        <a:latin typeface="Cambria" charset="0"/>
                        <a:ea typeface="ＭＳ 明朝" charset="-128"/>
                        <a:cs typeface="Times New Roman" charset="0"/>
                      </a:endParaRPr>
                    </a:p>
                  </a:txBody>
                  <a:tcPr marL="0" marR="0" marT="0" marB="0"/>
                </a:tc>
                <a:tc>
                  <a:txBody>
                    <a:bodyPr/>
                    <a:lstStyle/>
                    <a:p>
                      <a:pPr marL="91440" marR="91440" algn="ctr">
                        <a:lnSpc>
                          <a:spcPts val="1355"/>
                        </a:lnSpc>
                        <a:spcBef>
                          <a:spcPts val="0"/>
                        </a:spcBef>
                        <a:spcAft>
                          <a:spcPts val="0"/>
                        </a:spcAft>
                      </a:pPr>
                      <a:r>
                        <a:rPr lang="en-US" sz="1200" spc="5">
                          <a:effectLst/>
                        </a:rPr>
                        <a:t>18</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2</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3</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3</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16%</a:t>
                      </a:r>
                      <a:endParaRPr lang="en-US" sz="1200">
                        <a:effectLst/>
                        <a:latin typeface="Cambria" charset="0"/>
                        <a:ea typeface="ＭＳ 明朝" charset="-128"/>
                        <a:cs typeface="Times New Roman" charset="0"/>
                      </a:endParaRPr>
                    </a:p>
                  </a:txBody>
                  <a:tcPr marL="0" marR="0" marT="0" marB="0"/>
                </a:tc>
              </a:tr>
              <a:tr h="312758">
                <a:tc>
                  <a:txBody>
                    <a:bodyPr/>
                    <a:lstStyle/>
                    <a:p>
                      <a:pPr marL="516255" marR="0">
                        <a:lnSpc>
                          <a:spcPts val="1365"/>
                        </a:lnSpc>
                        <a:spcBef>
                          <a:spcPts val="0"/>
                        </a:spcBef>
                        <a:spcAft>
                          <a:spcPts val="0"/>
                        </a:spcAft>
                      </a:pPr>
                      <a:r>
                        <a:rPr lang="en-US" sz="1200" spc="-5">
                          <a:effectLst/>
                        </a:rPr>
                        <a:t>M</a:t>
                      </a:r>
                      <a:r>
                        <a:rPr lang="en-US" sz="1200">
                          <a:effectLst/>
                        </a:rPr>
                        <a:t>id</a:t>
                      </a:r>
                      <a:r>
                        <a:rPr lang="en-US" sz="1200" spc="-10">
                          <a:effectLst/>
                        </a:rPr>
                        <a:t>w</a:t>
                      </a:r>
                      <a:r>
                        <a:rPr lang="en-US" sz="1200" spc="5">
                          <a:effectLst/>
                        </a:rPr>
                        <a:t>e</a:t>
                      </a:r>
                      <a:r>
                        <a:rPr lang="en-US" sz="1200">
                          <a:effectLst/>
                        </a:rPr>
                        <a:t>st</a:t>
                      </a:r>
                      <a:endParaRPr lang="en-US" sz="1200">
                        <a:effectLst/>
                        <a:latin typeface="Cambria" charset="0"/>
                        <a:ea typeface="ＭＳ 明朝" charset="-128"/>
                        <a:cs typeface="Times New Roman" charset="0"/>
                      </a:endParaRPr>
                    </a:p>
                  </a:txBody>
                  <a:tcPr marL="0" marR="0" marT="0" marB="0"/>
                </a:tc>
                <a:tc>
                  <a:txBody>
                    <a:bodyPr/>
                    <a:lstStyle/>
                    <a:p>
                      <a:pPr marL="383540" marR="370840" algn="ctr">
                        <a:lnSpc>
                          <a:spcPts val="1365"/>
                        </a:lnSpc>
                        <a:spcBef>
                          <a:spcPts val="0"/>
                        </a:spcBef>
                        <a:spcAft>
                          <a:spcPts val="0"/>
                        </a:spcAft>
                      </a:pPr>
                      <a:r>
                        <a:rPr lang="en-US" sz="1200" spc="5">
                          <a:effectLst/>
                        </a:rPr>
                        <a:t>19</a:t>
                      </a:r>
                      <a:endParaRPr lang="en-US" sz="1200">
                        <a:effectLst/>
                        <a:latin typeface="Cambria" charset="0"/>
                        <a:ea typeface="ＭＳ 明朝" charset="-128"/>
                        <a:cs typeface="Times New Roman" charset="0"/>
                      </a:endParaRPr>
                    </a:p>
                  </a:txBody>
                  <a:tcPr marL="0" marR="0" marT="0" marB="0"/>
                </a:tc>
                <a:tc>
                  <a:txBody>
                    <a:bodyPr/>
                    <a:lstStyle/>
                    <a:p>
                      <a:pPr marL="91440" marR="91440" algn="ctr">
                        <a:lnSpc>
                          <a:spcPts val="1365"/>
                        </a:lnSpc>
                        <a:spcBef>
                          <a:spcPts val="0"/>
                        </a:spcBef>
                        <a:spcAft>
                          <a:spcPts val="0"/>
                        </a:spcAft>
                      </a:pPr>
                      <a:r>
                        <a:rPr lang="en-US" sz="1200" spc="5">
                          <a:effectLst/>
                        </a:rPr>
                        <a:t>10</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65"/>
                        </a:lnSpc>
                        <a:spcBef>
                          <a:spcPts val="0"/>
                        </a:spcBef>
                        <a:spcAft>
                          <a:spcPts val="0"/>
                        </a:spcAft>
                      </a:pPr>
                      <a:r>
                        <a:rPr lang="en-US" sz="1200">
                          <a:effectLst/>
                        </a:rPr>
                        <a:t>4</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65"/>
                        </a:lnSpc>
                        <a:spcBef>
                          <a:spcPts val="0"/>
                        </a:spcBef>
                        <a:spcAft>
                          <a:spcPts val="0"/>
                        </a:spcAft>
                      </a:pPr>
                      <a:r>
                        <a:rPr lang="en-US" sz="1200">
                          <a:effectLst/>
                        </a:rPr>
                        <a:t>3</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65"/>
                        </a:lnSpc>
                        <a:spcBef>
                          <a:spcPts val="0"/>
                        </a:spcBef>
                        <a:spcAft>
                          <a:spcPts val="0"/>
                        </a:spcAft>
                      </a:pPr>
                      <a:r>
                        <a:rPr lang="en-US" sz="1200">
                          <a:effectLst/>
                        </a:rPr>
                        <a:t>4</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65"/>
                        </a:lnSpc>
                        <a:spcBef>
                          <a:spcPts val="0"/>
                        </a:spcBef>
                        <a:spcAft>
                          <a:spcPts val="0"/>
                        </a:spcAft>
                      </a:pPr>
                      <a:r>
                        <a:rPr lang="en-US" sz="1200">
                          <a:effectLst/>
                        </a:rPr>
                        <a:t>40%</a:t>
                      </a:r>
                      <a:endParaRPr lang="en-US" sz="1200">
                        <a:effectLst/>
                        <a:latin typeface="Cambria" charset="0"/>
                        <a:ea typeface="ＭＳ 明朝" charset="-128"/>
                        <a:cs typeface="Times New Roman" charset="0"/>
                      </a:endParaRPr>
                    </a:p>
                  </a:txBody>
                  <a:tcPr marL="0" marR="0" marT="0" marB="0"/>
                </a:tc>
              </a:tr>
              <a:tr h="310586">
                <a:tc>
                  <a:txBody>
                    <a:bodyPr/>
                    <a:lstStyle/>
                    <a:p>
                      <a:pPr marL="453390" marR="0">
                        <a:lnSpc>
                          <a:spcPts val="1355"/>
                        </a:lnSpc>
                        <a:spcBef>
                          <a:spcPts val="0"/>
                        </a:spcBef>
                        <a:spcAft>
                          <a:spcPts val="0"/>
                        </a:spcAft>
                      </a:pPr>
                      <a:r>
                        <a:rPr lang="en-US" sz="1200">
                          <a:effectLst/>
                        </a:rPr>
                        <a:t>S</a:t>
                      </a:r>
                      <a:r>
                        <a:rPr lang="en-US" sz="1200" spc="5">
                          <a:effectLst/>
                        </a:rPr>
                        <a:t>ou</a:t>
                      </a:r>
                      <a:r>
                        <a:rPr lang="en-US" sz="1200" spc="-10">
                          <a:effectLst/>
                        </a:rPr>
                        <a:t>t</a:t>
                      </a:r>
                      <a:r>
                        <a:rPr lang="en-US" sz="1200" spc="5">
                          <a:effectLst/>
                        </a:rPr>
                        <a:t>hea</a:t>
                      </a:r>
                      <a:r>
                        <a:rPr lang="en-US" sz="1200" spc="-10">
                          <a:effectLst/>
                        </a:rPr>
                        <a:t>s</a:t>
                      </a:r>
                      <a:r>
                        <a:rPr lang="en-US" sz="1200">
                          <a:effectLst/>
                        </a:rPr>
                        <a:t>t</a:t>
                      </a:r>
                      <a:endParaRPr lang="en-US" sz="1200">
                        <a:effectLst/>
                        <a:latin typeface="Cambria" charset="0"/>
                        <a:ea typeface="ＭＳ 明朝" charset="-128"/>
                        <a:cs typeface="Times New Roman" charset="0"/>
                      </a:endParaRPr>
                    </a:p>
                  </a:txBody>
                  <a:tcPr marL="0" marR="0" marT="0" marB="0"/>
                </a:tc>
                <a:tc>
                  <a:txBody>
                    <a:bodyPr/>
                    <a:lstStyle/>
                    <a:p>
                      <a:pPr marL="383540" marR="370840" algn="ctr">
                        <a:lnSpc>
                          <a:spcPts val="1355"/>
                        </a:lnSpc>
                        <a:spcBef>
                          <a:spcPts val="0"/>
                        </a:spcBef>
                        <a:spcAft>
                          <a:spcPts val="0"/>
                        </a:spcAft>
                      </a:pPr>
                      <a:r>
                        <a:rPr lang="en-US" sz="1200" spc="5">
                          <a:effectLst/>
                        </a:rPr>
                        <a:t>25</a:t>
                      </a:r>
                      <a:endParaRPr lang="en-US" sz="1200">
                        <a:effectLst/>
                        <a:latin typeface="Cambria" charset="0"/>
                        <a:ea typeface="ＭＳ 明朝" charset="-128"/>
                        <a:cs typeface="Times New Roman" charset="0"/>
                      </a:endParaRPr>
                    </a:p>
                  </a:txBody>
                  <a:tcPr marL="0" marR="0" marT="0" marB="0"/>
                </a:tc>
                <a:tc>
                  <a:txBody>
                    <a:bodyPr/>
                    <a:lstStyle/>
                    <a:p>
                      <a:pPr marL="91440" marR="91440" algn="ctr">
                        <a:lnSpc>
                          <a:spcPts val="1355"/>
                        </a:lnSpc>
                        <a:spcBef>
                          <a:spcPts val="0"/>
                        </a:spcBef>
                        <a:spcAft>
                          <a:spcPts val="0"/>
                        </a:spcAft>
                      </a:pPr>
                      <a:r>
                        <a:rPr lang="en-US" sz="1200" spc="5">
                          <a:effectLst/>
                        </a:rPr>
                        <a:t>13</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4</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7</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8</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62%</a:t>
                      </a:r>
                      <a:endParaRPr lang="en-US" sz="1200">
                        <a:effectLst/>
                        <a:latin typeface="Cambria" charset="0"/>
                        <a:ea typeface="ＭＳ 明朝" charset="-128"/>
                        <a:cs typeface="Times New Roman" charset="0"/>
                      </a:endParaRPr>
                    </a:p>
                  </a:txBody>
                  <a:tcPr marL="0" marR="0" marT="0" marB="0"/>
                </a:tc>
              </a:tr>
              <a:tr h="755832">
                <a:tc>
                  <a:txBody>
                    <a:bodyPr/>
                    <a:lstStyle/>
                    <a:p>
                      <a:pPr marL="392430" marR="0">
                        <a:lnSpc>
                          <a:spcPts val="1355"/>
                        </a:lnSpc>
                        <a:spcBef>
                          <a:spcPts val="0"/>
                        </a:spcBef>
                        <a:spcAft>
                          <a:spcPts val="0"/>
                        </a:spcAft>
                      </a:pPr>
                      <a:r>
                        <a:rPr lang="en-US" sz="1200">
                          <a:effectLst/>
                        </a:rPr>
                        <a:t>Nort</a:t>
                      </a:r>
                      <a:r>
                        <a:rPr lang="en-US" sz="1200" spc="5">
                          <a:effectLst/>
                        </a:rPr>
                        <a:t>hea</a:t>
                      </a:r>
                      <a:r>
                        <a:rPr lang="en-US" sz="1200">
                          <a:effectLst/>
                        </a:rPr>
                        <a:t>st</a:t>
                      </a:r>
                      <a:r>
                        <a:rPr lang="en-US" sz="1200" spc="-10">
                          <a:effectLst/>
                        </a:rPr>
                        <a:t> </a:t>
                      </a:r>
                      <a:r>
                        <a:rPr lang="en-US" sz="1200">
                          <a:effectLst/>
                        </a:rPr>
                        <a:t>&amp;</a:t>
                      </a:r>
                    </a:p>
                    <a:p>
                      <a:pPr marL="398780" marR="0">
                        <a:spcBef>
                          <a:spcPts val="0"/>
                        </a:spcBef>
                        <a:spcAft>
                          <a:spcPts val="0"/>
                        </a:spcAft>
                      </a:pPr>
                      <a:r>
                        <a:rPr lang="en-US" sz="1200" spc="-5">
                          <a:effectLst/>
                        </a:rPr>
                        <a:t>M</a:t>
                      </a:r>
                      <a:r>
                        <a:rPr lang="en-US" sz="1200">
                          <a:effectLst/>
                        </a:rPr>
                        <a:t>id</a:t>
                      </a:r>
                      <a:r>
                        <a:rPr lang="en-US" sz="1200" spc="-5">
                          <a:effectLst/>
                        </a:rPr>
                        <a:t>-</a:t>
                      </a:r>
                      <a:r>
                        <a:rPr lang="en-US" sz="1200">
                          <a:effectLst/>
                        </a:rPr>
                        <a:t>Atl</a:t>
                      </a:r>
                      <a:r>
                        <a:rPr lang="en-US" sz="1200" spc="5">
                          <a:effectLst/>
                        </a:rPr>
                        <a:t>an</a:t>
                      </a:r>
                      <a:r>
                        <a:rPr lang="en-US" sz="1200">
                          <a:effectLst/>
                        </a:rPr>
                        <a:t>tic</a:t>
                      </a:r>
                      <a:endParaRPr lang="en-US" sz="1200">
                        <a:effectLst/>
                        <a:latin typeface="Cambria" charset="0"/>
                        <a:ea typeface="ＭＳ 明朝" charset="-128"/>
                        <a:cs typeface="Times New Roman" charset="0"/>
                      </a:endParaRPr>
                    </a:p>
                  </a:txBody>
                  <a:tcPr marL="0" marR="0" marT="0" marB="0"/>
                </a:tc>
                <a:tc>
                  <a:txBody>
                    <a:bodyPr/>
                    <a:lstStyle/>
                    <a:p>
                      <a:pPr marL="0" marR="0">
                        <a:lnSpc>
                          <a:spcPts val="650"/>
                        </a:lnSpc>
                        <a:spcBef>
                          <a:spcPts val="5"/>
                        </a:spcBef>
                        <a:spcAft>
                          <a:spcPts val="0"/>
                        </a:spcAft>
                      </a:pPr>
                      <a:r>
                        <a:rPr lang="en-US" sz="650">
                          <a:effectLst/>
                        </a:rPr>
                        <a:t> </a:t>
                      </a:r>
                      <a:endParaRPr lang="en-US" sz="1200">
                        <a:effectLst/>
                      </a:endParaRPr>
                    </a:p>
                    <a:p>
                      <a:pPr marL="383540" marR="370840" algn="ctr">
                        <a:spcBef>
                          <a:spcPts val="0"/>
                        </a:spcBef>
                        <a:spcAft>
                          <a:spcPts val="0"/>
                        </a:spcAft>
                      </a:pPr>
                      <a:r>
                        <a:rPr lang="en-US" sz="1200" spc="5">
                          <a:effectLst/>
                        </a:rPr>
                        <a:t>24</a:t>
                      </a:r>
                      <a:endParaRPr lang="en-US" sz="1200">
                        <a:effectLst/>
                        <a:latin typeface="Cambria" charset="0"/>
                        <a:ea typeface="ＭＳ 明朝" charset="-128"/>
                        <a:cs typeface="Times New Roman" charset="0"/>
                      </a:endParaRPr>
                    </a:p>
                  </a:txBody>
                  <a:tcPr marL="0" marR="0" marT="0" marB="0"/>
                </a:tc>
                <a:tc>
                  <a:txBody>
                    <a:bodyPr/>
                    <a:lstStyle/>
                    <a:p>
                      <a:pPr marL="0" marR="0">
                        <a:lnSpc>
                          <a:spcPts val="650"/>
                        </a:lnSpc>
                        <a:spcBef>
                          <a:spcPts val="5"/>
                        </a:spcBef>
                        <a:spcAft>
                          <a:spcPts val="0"/>
                        </a:spcAft>
                      </a:pPr>
                      <a:r>
                        <a:rPr lang="en-US" sz="650">
                          <a:effectLst/>
                        </a:rPr>
                        <a:t> </a:t>
                      </a:r>
                      <a:endParaRPr lang="en-US" sz="1200">
                        <a:effectLst/>
                      </a:endParaRPr>
                    </a:p>
                    <a:p>
                      <a:pPr marL="91440" marR="91440" algn="ctr">
                        <a:spcBef>
                          <a:spcPts val="0"/>
                        </a:spcBef>
                        <a:spcAft>
                          <a:spcPts val="0"/>
                        </a:spcAft>
                      </a:pPr>
                      <a:r>
                        <a:rPr lang="en-US" sz="1200" spc="5">
                          <a:effectLst/>
                        </a:rPr>
                        <a:t>12</a:t>
                      </a:r>
                      <a:endParaRPr lang="en-US" sz="1200">
                        <a:effectLst/>
                        <a:latin typeface="Cambria" charset="0"/>
                        <a:ea typeface="ＭＳ 明朝" charset="-128"/>
                        <a:cs typeface="Times New Roman" charset="0"/>
                      </a:endParaRPr>
                    </a:p>
                  </a:txBody>
                  <a:tcPr marL="0" marR="0" marT="0" marB="0"/>
                </a:tc>
                <a:tc>
                  <a:txBody>
                    <a:bodyPr/>
                    <a:lstStyle/>
                    <a:p>
                      <a:pPr marL="0" marR="0" algn="ctr">
                        <a:spcBef>
                          <a:spcPts val="600"/>
                        </a:spcBef>
                        <a:spcAft>
                          <a:spcPts val="0"/>
                        </a:spcAft>
                      </a:pPr>
                      <a:r>
                        <a:rPr lang="en-US" sz="1200">
                          <a:effectLst/>
                        </a:rPr>
                        <a:t>8</a:t>
                      </a:r>
                      <a:endParaRPr lang="en-US" sz="1200">
                        <a:effectLst/>
                        <a:latin typeface="Cambria" charset="0"/>
                        <a:ea typeface="ＭＳ 明朝" charset="-128"/>
                        <a:cs typeface="Times New Roman" charset="0"/>
                      </a:endParaRPr>
                    </a:p>
                  </a:txBody>
                  <a:tcPr marL="0" marR="0" marT="0" marB="0"/>
                </a:tc>
                <a:tc>
                  <a:txBody>
                    <a:bodyPr/>
                    <a:lstStyle/>
                    <a:p>
                      <a:pPr marL="0" marR="0" algn="ctr">
                        <a:spcBef>
                          <a:spcPts val="600"/>
                        </a:spcBef>
                        <a:spcAft>
                          <a:spcPts val="0"/>
                        </a:spcAft>
                      </a:pPr>
                      <a:r>
                        <a:rPr lang="en-US" sz="1200">
                          <a:effectLst/>
                        </a:rPr>
                        <a:t>5</a:t>
                      </a:r>
                    </a:p>
                    <a:p>
                      <a:pPr marL="0" marR="0">
                        <a:spcBef>
                          <a:spcPts val="600"/>
                        </a:spcBef>
                        <a:spcAft>
                          <a:spcPts val="0"/>
                        </a:spcAft>
                      </a:pPr>
                      <a:r>
                        <a:rPr lang="en-US" sz="1200">
                          <a:effectLst/>
                        </a:rPr>
                        <a:t> </a:t>
                      </a:r>
                      <a:endParaRPr lang="en-US" sz="1200">
                        <a:effectLst/>
                        <a:latin typeface="Cambria" charset="0"/>
                        <a:ea typeface="ＭＳ 明朝" charset="-128"/>
                        <a:cs typeface="Times New Roman" charset="0"/>
                      </a:endParaRPr>
                    </a:p>
                  </a:txBody>
                  <a:tcPr marL="0" marR="0" marT="0" marB="0"/>
                </a:tc>
                <a:tc>
                  <a:txBody>
                    <a:bodyPr/>
                    <a:lstStyle/>
                    <a:p>
                      <a:pPr marL="0" marR="0" algn="ctr">
                        <a:spcBef>
                          <a:spcPts val="600"/>
                        </a:spcBef>
                        <a:spcAft>
                          <a:spcPts val="0"/>
                        </a:spcAft>
                      </a:pPr>
                      <a:r>
                        <a:rPr lang="en-US" sz="1200">
                          <a:effectLst/>
                        </a:rPr>
                        <a:t>11</a:t>
                      </a:r>
                      <a:endParaRPr lang="en-US" sz="1200">
                        <a:effectLst/>
                        <a:latin typeface="Cambria" charset="0"/>
                        <a:ea typeface="ＭＳ 明朝" charset="-128"/>
                        <a:cs typeface="Times New Roman" charset="0"/>
                      </a:endParaRPr>
                    </a:p>
                  </a:txBody>
                  <a:tcPr marL="0" marR="0" marT="0" marB="0"/>
                </a:tc>
                <a:tc>
                  <a:txBody>
                    <a:bodyPr/>
                    <a:lstStyle/>
                    <a:p>
                      <a:pPr marL="0" marR="0" algn="ctr">
                        <a:spcBef>
                          <a:spcPts val="600"/>
                        </a:spcBef>
                        <a:spcAft>
                          <a:spcPts val="0"/>
                        </a:spcAft>
                      </a:pPr>
                      <a:r>
                        <a:rPr lang="en-US" sz="1200">
                          <a:effectLst/>
                        </a:rPr>
                        <a:t>85%</a:t>
                      </a:r>
                      <a:endParaRPr lang="en-US" sz="1200">
                        <a:effectLst/>
                        <a:latin typeface="Cambria" charset="0"/>
                        <a:ea typeface="ＭＳ 明朝" charset="-128"/>
                        <a:cs typeface="Times New Roman" charset="0"/>
                      </a:endParaRPr>
                    </a:p>
                  </a:txBody>
                  <a:tcPr marL="0" marR="0" marT="0" marB="0"/>
                </a:tc>
              </a:tr>
              <a:tr h="608140">
                <a:tc>
                  <a:txBody>
                    <a:bodyPr/>
                    <a:lstStyle/>
                    <a:p>
                      <a:pPr marL="603250" marR="589280">
                        <a:lnSpc>
                          <a:spcPts val="1355"/>
                        </a:lnSpc>
                        <a:spcBef>
                          <a:spcPts val="0"/>
                        </a:spcBef>
                        <a:spcAft>
                          <a:spcPts val="0"/>
                        </a:spcAft>
                      </a:pPr>
                      <a:r>
                        <a:rPr lang="en-US" sz="1200" spc="10">
                          <a:effectLst/>
                        </a:rPr>
                        <a:t>T</a:t>
                      </a:r>
                      <a:r>
                        <a:rPr lang="en-US" sz="1200" spc="-5">
                          <a:effectLst/>
                        </a:rPr>
                        <a:t>o</a:t>
                      </a:r>
                      <a:r>
                        <a:rPr lang="en-US" sz="1200">
                          <a:effectLst/>
                        </a:rPr>
                        <a:t>t</a:t>
                      </a:r>
                      <a:r>
                        <a:rPr lang="en-US" sz="1200" spc="5">
                          <a:effectLst/>
                        </a:rPr>
                        <a:t>a</a:t>
                      </a:r>
                      <a:r>
                        <a:rPr lang="en-US" sz="1200">
                          <a:effectLst/>
                        </a:rPr>
                        <a:t>l</a:t>
                      </a:r>
                      <a:endParaRPr lang="en-US" sz="1200">
                        <a:effectLst/>
                        <a:latin typeface="Cambria" charset="0"/>
                        <a:ea typeface="ＭＳ 明朝" charset="-128"/>
                        <a:cs typeface="Times New Roman" charset="0"/>
                      </a:endParaRPr>
                    </a:p>
                  </a:txBody>
                  <a:tcPr marL="0" marR="0" marT="0" marB="0"/>
                </a:tc>
                <a:tc>
                  <a:txBody>
                    <a:bodyPr/>
                    <a:lstStyle/>
                    <a:p>
                      <a:pPr marL="340995" marR="328295" algn="ctr">
                        <a:lnSpc>
                          <a:spcPts val="1355"/>
                        </a:lnSpc>
                        <a:spcBef>
                          <a:spcPts val="0"/>
                        </a:spcBef>
                        <a:spcAft>
                          <a:spcPts val="0"/>
                        </a:spcAft>
                      </a:pPr>
                      <a:r>
                        <a:rPr lang="en-US" sz="1200" spc="5">
                          <a:effectLst/>
                        </a:rPr>
                        <a:t>128</a:t>
                      </a:r>
                      <a:endParaRPr lang="en-US" sz="1200">
                        <a:effectLst/>
                        <a:latin typeface="Cambria" charset="0"/>
                        <a:ea typeface="ＭＳ 明朝" charset="-128"/>
                        <a:cs typeface="Times New Roman" charset="0"/>
                      </a:endParaRPr>
                    </a:p>
                  </a:txBody>
                  <a:tcPr marL="0" marR="0" marT="0" marB="0"/>
                </a:tc>
                <a:tc>
                  <a:txBody>
                    <a:bodyPr/>
                    <a:lstStyle/>
                    <a:p>
                      <a:pPr marL="91440" marR="91440" algn="ctr">
                        <a:lnSpc>
                          <a:spcPts val="1355"/>
                        </a:lnSpc>
                        <a:spcBef>
                          <a:spcPts val="0"/>
                        </a:spcBef>
                        <a:spcAft>
                          <a:spcPts val="0"/>
                        </a:spcAft>
                      </a:pPr>
                      <a:r>
                        <a:rPr lang="en-US" sz="1200" spc="5">
                          <a:effectLst/>
                        </a:rPr>
                        <a:t>65</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27</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28</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37</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dirty="0">
                          <a:effectLst/>
                        </a:rPr>
                        <a:t>57%</a:t>
                      </a:r>
                      <a:endParaRPr lang="en-US" sz="1200" dirty="0">
                        <a:effectLst/>
                        <a:latin typeface="Cambria" charset="0"/>
                        <a:ea typeface="ＭＳ 明朝" charset="-128"/>
                        <a:cs typeface="Times New Roman" charset="0"/>
                      </a:endParaRPr>
                    </a:p>
                  </a:txBody>
                  <a:tcPr marL="0" marR="0" marT="0" marB="0"/>
                </a:tc>
              </a:tr>
            </a:tbl>
          </a:graphicData>
        </a:graphic>
      </p:graphicFrame>
    </p:spTree>
    <p:extLst>
      <p:ext uri="{BB962C8B-B14F-4D97-AF65-F5344CB8AC3E}">
        <p14:creationId xmlns:p14="http://schemas.microsoft.com/office/powerpoint/2010/main" val="563774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5478"/>
            <a:ext cx="8229600" cy="1143000"/>
          </a:xfrm>
        </p:spPr>
        <p:txBody>
          <a:bodyPr/>
          <a:lstStyle/>
          <a:p>
            <a:r>
              <a:rPr lang="en-US" smtClean="0"/>
              <a:t>Student Research Symposia</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6524415"/>
              </p:ext>
            </p:extLst>
          </p:nvPr>
        </p:nvGraphicFramePr>
        <p:xfrm>
          <a:off x="786062" y="1523999"/>
          <a:ext cx="7700212" cy="4138865"/>
        </p:xfrm>
        <a:graphic>
          <a:graphicData uri="http://schemas.openxmlformats.org/drawingml/2006/table">
            <a:tbl>
              <a:tblPr firstRow="1" firstCol="1" lastRow="1" lastCol="1" bandRow="1" bandCol="1">
                <a:tableStyleId>{5C22544A-7EE6-4342-B048-85BDC9FD1C3A}</a:tableStyleId>
              </a:tblPr>
              <a:tblGrid>
                <a:gridCol w="1489251"/>
                <a:gridCol w="1987507"/>
                <a:gridCol w="1676960"/>
                <a:gridCol w="1366411"/>
                <a:gridCol w="1180083"/>
              </a:tblGrid>
              <a:tr h="897328">
                <a:tc>
                  <a:txBody>
                    <a:bodyPr/>
                    <a:lstStyle/>
                    <a:p>
                      <a:pPr marL="0" marR="0">
                        <a:lnSpc>
                          <a:spcPts val="1300"/>
                        </a:lnSpc>
                        <a:spcBef>
                          <a:spcPts val="55"/>
                        </a:spcBef>
                        <a:spcAft>
                          <a:spcPts val="0"/>
                        </a:spcAft>
                      </a:pPr>
                      <a:r>
                        <a:rPr lang="en-US" sz="1300">
                          <a:effectLst/>
                        </a:rPr>
                        <a:t> </a:t>
                      </a:r>
                      <a:endParaRPr lang="en-US" sz="1200">
                        <a:effectLst/>
                      </a:endParaRPr>
                    </a:p>
                    <a:p>
                      <a:pPr marL="220345" marR="0">
                        <a:spcBef>
                          <a:spcPts val="0"/>
                        </a:spcBef>
                        <a:spcAft>
                          <a:spcPts val="0"/>
                        </a:spcAft>
                      </a:pPr>
                      <a:r>
                        <a:rPr lang="en-US" sz="1200">
                          <a:effectLst/>
                        </a:rPr>
                        <a:t>G</a:t>
                      </a:r>
                      <a:r>
                        <a:rPr lang="en-US" sz="1200" spc="5">
                          <a:effectLst/>
                        </a:rPr>
                        <a:t>eo</a:t>
                      </a:r>
                      <a:r>
                        <a:rPr lang="en-US" sz="1200" spc="-5">
                          <a:effectLst/>
                        </a:rPr>
                        <a:t>g</a:t>
                      </a:r>
                      <a:r>
                        <a:rPr lang="en-US" sz="1200">
                          <a:effectLst/>
                        </a:rPr>
                        <a:t>ra</a:t>
                      </a:r>
                      <a:r>
                        <a:rPr lang="en-US" sz="1200" spc="5">
                          <a:effectLst/>
                        </a:rPr>
                        <a:t>ph</a:t>
                      </a:r>
                      <a:r>
                        <a:rPr lang="en-US" sz="1200">
                          <a:effectLst/>
                        </a:rPr>
                        <a:t>ic A</a:t>
                      </a:r>
                      <a:r>
                        <a:rPr lang="en-US" sz="1200" spc="-15">
                          <a:effectLst/>
                        </a:rPr>
                        <a:t>r</a:t>
                      </a:r>
                      <a:r>
                        <a:rPr lang="en-US" sz="1200" spc="5">
                          <a:effectLst/>
                        </a:rPr>
                        <a:t>e</a:t>
                      </a:r>
                      <a:r>
                        <a:rPr lang="en-US" sz="1200">
                          <a:effectLst/>
                        </a:rPr>
                        <a:t>a</a:t>
                      </a:r>
                      <a:endParaRPr lang="en-US" sz="1200">
                        <a:effectLst/>
                        <a:latin typeface="Cambria" charset="0"/>
                        <a:ea typeface="ＭＳ 明朝" charset="-128"/>
                        <a:cs typeface="Times New Roman" charset="0"/>
                      </a:endParaRPr>
                    </a:p>
                  </a:txBody>
                  <a:tcPr marL="0" marR="0" marT="0" marB="0"/>
                </a:tc>
                <a:tc>
                  <a:txBody>
                    <a:bodyPr/>
                    <a:lstStyle/>
                    <a:p>
                      <a:pPr marL="372110" marR="360045" algn="ctr">
                        <a:lnSpc>
                          <a:spcPts val="1355"/>
                        </a:lnSpc>
                        <a:spcBef>
                          <a:spcPts val="0"/>
                        </a:spcBef>
                        <a:spcAft>
                          <a:spcPts val="0"/>
                        </a:spcAft>
                      </a:pPr>
                      <a:r>
                        <a:rPr lang="en-US" sz="1200">
                          <a:effectLst/>
                        </a:rPr>
                        <a:t>G</a:t>
                      </a:r>
                      <a:r>
                        <a:rPr lang="en-US" sz="1200" spc="5">
                          <a:effectLst/>
                        </a:rPr>
                        <a:t>oa</a:t>
                      </a:r>
                      <a:r>
                        <a:rPr lang="en-US" sz="1200">
                          <a:effectLst/>
                        </a:rPr>
                        <a:t>l</a:t>
                      </a:r>
                      <a:r>
                        <a:rPr lang="en-US" sz="1200" spc="5">
                          <a:effectLst/>
                        </a:rPr>
                        <a:t> </a:t>
                      </a:r>
                      <a:r>
                        <a:rPr lang="en-US" sz="1200">
                          <a:effectLst/>
                        </a:rPr>
                        <a:t>-</a:t>
                      </a:r>
                      <a:r>
                        <a:rPr lang="en-US" sz="1000" spc="-10">
                          <a:effectLst/>
                        </a:rPr>
                        <a:t>P</a:t>
                      </a:r>
                      <a:r>
                        <a:rPr lang="en-US" sz="1000" spc="5">
                          <a:effectLst/>
                        </a:rPr>
                        <a:t>a</a:t>
                      </a:r>
                      <a:r>
                        <a:rPr lang="en-US" sz="1000">
                          <a:effectLst/>
                        </a:rPr>
                        <a:t>rt</a:t>
                      </a:r>
                      <a:r>
                        <a:rPr lang="en-US" sz="1000" spc="-5">
                          <a:effectLst/>
                        </a:rPr>
                        <a:t>i</a:t>
                      </a:r>
                      <a:r>
                        <a:rPr lang="en-US" sz="1000">
                          <a:effectLst/>
                        </a:rPr>
                        <a:t>cip</a:t>
                      </a:r>
                      <a:r>
                        <a:rPr lang="en-US" sz="1000" spc="5">
                          <a:effectLst/>
                        </a:rPr>
                        <a:t>an</a:t>
                      </a:r>
                      <a:r>
                        <a:rPr lang="en-US" sz="1000">
                          <a:effectLst/>
                        </a:rPr>
                        <a:t>ts</a:t>
                      </a:r>
                      <a:endParaRPr lang="en-US" sz="1200">
                        <a:effectLst/>
                      </a:endParaRPr>
                    </a:p>
                    <a:p>
                      <a:pPr marL="111760" marR="100330" algn="ctr">
                        <a:spcBef>
                          <a:spcPts val="0"/>
                        </a:spcBef>
                        <a:spcAft>
                          <a:spcPts val="0"/>
                        </a:spcAft>
                      </a:pPr>
                      <a:r>
                        <a:rPr lang="en-US" sz="1000">
                          <a:effectLst/>
                        </a:rPr>
                        <a:t>(n</a:t>
                      </a:r>
                      <a:r>
                        <a:rPr lang="en-US" sz="1000" spc="5">
                          <a:effectLst/>
                        </a:rPr>
                        <a:t>o</a:t>
                      </a:r>
                      <a:r>
                        <a:rPr lang="en-US" sz="1000">
                          <a:effectLst/>
                        </a:rPr>
                        <a:t>t</a:t>
                      </a:r>
                      <a:r>
                        <a:rPr lang="en-US" sz="1000" spc="5">
                          <a:effectLst/>
                        </a:rPr>
                        <a:t> </a:t>
                      </a:r>
                      <a:r>
                        <a:rPr lang="en-US" sz="1000">
                          <a:effectLst/>
                        </a:rPr>
                        <a:t>incl</a:t>
                      </a:r>
                      <a:r>
                        <a:rPr lang="en-US" sz="1000" spc="-5">
                          <a:effectLst/>
                        </a:rPr>
                        <a:t>u</a:t>
                      </a:r>
                      <a:r>
                        <a:rPr lang="en-US" sz="1000" spc="5">
                          <a:effectLst/>
                        </a:rPr>
                        <a:t>d</a:t>
                      </a:r>
                      <a:r>
                        <a:rPr lang="en-US" sz="1000">
                          <a:effectLst/>
                        </a:rPr>
                        <a:t>ing</a:t>
                      </a:r>
                      <a:r>
                        <a:rPr lang="en-US" sz="1000" spc="-5">
                          <a:effectLst/>
                        </a:rPr>
                        <a:t> </a:t>
                      </a:r>
                      <a:r>
                        <a:rPr lang="en-US" sz="1000" spc="10">
                          <a:effectLst/>
                        </a:rPr>
                        <a:t>m</a:t>
                      </a:r>
                      <a:r>
                        <a:rPr lang="en-US" sz="1000" spc="-5">
                          <a:effectLst/>
                        </a:rPr>
                        <a:t>e</a:t>
                      </a:r>
                      <a:r>
                        <a:rPr lang="en-US" sz="1000" spc="5">
                          <a:effectLst/>
                        </a:rPr>
                        <a:t>n</a:t>
                      </a:r>
                      <a:r>
                        <a:rPr lang="en-US" sz="1000">
                          <a:effectLst/>
                        </a:rPr>
                        <a:t>t</a:t>
                      </a:r>
                      <a:r>
                        <a:rPr lang="en-US" sz="1000" spc="5">
                          <a:effectLst/>
                        </a:rPr>
                        <a:t>o</a:t>
                      </a:r>
                      <a:r>
                        <a:rPr lang="en-US" sz="1000">
                          <a:effectLst/>
                        </a:rPr>
                        <a:t>rs</a:t>
                      </a:r>
                      <a:r>
                        <a:rPr lang="en-US" sz="1000" spc="-10">
                          <a:effectLst/>
                        </a:rPr>
                        <a:t> </a:t>
                      </a:r>
                      <a:r>
                        <a:rPr lang="en-US" sz="1000" spc="5">
                          <a:effectLst/>
                        </a:rPr>
                        <a:t>&amp;</a:t>
                      </a:r>
                      <a:r>
                        <a:rPr lang="en-US" sz="1000">
                          <a:effectLst/>
                        </a:rPr>
                        <a:t> le</a:t>
                      </a:r>
                      <a:r>
                        <a:rPr lang="en-US" sz="1000" spc="5">
                          <a:effectLst/>
                        </a:rPr>
                        <a:t>ade</a:t>
                      </a:r>
                      <a:r>
                        <a:rPr lang="en-US" sz="1000">
                          <a:effectLst/>
                        </a:rPr>
                        <a:t>rsh</a:t>
                      </a:r>
                      <a:r>
                        <a:rPr lang="en-US" sz="1000" spc="-15">
                          <a:effectLst/>
                        </a:rPr>
                        <a:t>i</a:t>
                      </a:r>
                      <a:r>
                        <a:rPr lang="en-US" sz="1000">
                          <a:effectLst/>
                        </a:rPr>
                        <a:t>p</a:t>
                      </a:r>
                      <a:r>
                        <a:rPr lang="en-US" sz="1000" spc="5">
                          <a:effectLst/>
                        </a:rPr>
                        <a:t> t</a:t>
                      </a:r>
                      <a:r>
                        <a:rPr lang="en-US" sz="1000" spc="-5">
                          <a:effectLst/>
                        </a:rPr>
                        <a:t>e</a:t>
                      </a:r>
                      <a:r>
                        <a:rPr lang="en-US" sz="1000" spc="5">
                          <a:effectLst/>
                        </a:rPr>
                        <a:t>am</a:t>
                      </a:r>
                      <a:r>
                        <a:rPr lang="en-US" sz="1000">
                          <a:effectLst/>
                        </a:rPr>
                        <a:t>)</a:t>
                      </a:r>
                      <a:endParaRPr lang="en-US" sz="1200">
                        <a:effectLst/>
                        <a:latin typeface="Cambria" charset="0"/>
                        <a:ea typeface="ＭＳ 明朝" charset="-128"/>
                        <a:cs typeface="Times New Roman" charset="0"/>
                      </a:endParaRPr>
                    </a:p>
                  </a:txBody>
                  <a:tcPr marL="0" marR="0" marT="0" marB="0"/>
                </a:tc>
                <a:tc>
                  <a:txBody>
                    <a:bodyPr/>
                    <a:lstStyle/>
                    <a:p>
                      <a:pPr marL="372110" marR="360045" algn="ctr">
                        <a:lnSpc>
                          <a:spcPts val="1355"/>
                        </a:lnSpc>
                        <a:spcBef>
                          <a:spcPts val="0"/>
                        </a:spcBef>
                        <a:spcAft>
                          <a:spcPts val="0"/>
                        </a:spcAft>
                      </a:pPr>
                      <a:r>
                        <a:rPr lang="en-US" sz="1200">
                          <a:effectLst/>
                        </a:rPr>
                        <a:t> </a:t>
                      </a:r>
                    </a:p>
                    <a:p>
                      <a:pPr marL="372110" marR="360045" algn="ctr">
                        <a:lnSpc>
                          <a:spcPts val="1355"/>
                        </a:lnSpc>
                        <a:spcBef>
                          <a:spcPts val="0"/>
                        </a:spcBef>
                        <a:spcAft>
                          <a:spcPts val="0"/>
                        </a:spcAft>
                      </a:pPr>
                      <a:r>
                        <a:rPr lang="en-US" sz="1200">
                          <a:effectLst/>
                        </a:rPr>
                        <a:t>Actual </a:t>
                      </a:r>
                    </a:p>
                    <a:p>
                      <a:pPr marL="372110" marR="360045" algn="ctr">
                        <a:lnSpc>
                          <a:spcPts val="1355"/>
                        </a:lnSpc>
                        <a:spcBef>
                          <a:spcPts val="0"/>
                        </a:spcBef>
                        <a:spcAft>
                          <a:spcPts val="0"/>
                        </a:spcAft>
                      </a:pPr>
                      <a:r>
                        <a:rPr lang="en-US" sz="1200">
                          <a:effectLst/>
                        </a:rPr>
                        <a:t>2016</a:t>
                      </a:r>
                      <a:endParaRPr lang="en-US" sz="1200">
                        <a:effectLst/>
                        <a:latin typeface="Cambria" charset="0"/>
                        <a:ea typeface="ＭＳ 明朝" charset="-128"/>
                        <a:cs typeface="Times New Roman" charset="0"/>
                      </a:endParaRPr>
                    </a:p>
                  </a:txBody>
                  <a:tcPr marL="0" marR="0" marT="0" marB="0"/>
                </a:tc>
                <a:tc>
                  <a:txBody>
                    <a:bodyPr/>
                    <a:lstStyle/>
                    <a:p>
                      <a:pPr marL="372110" marR="360045" algn="ctr">
                        <a:lnSpc>
                          <a:spcPts val="1355"/>
                        </a:lnSpc>
                        <a:spcBef>
                          <a:spcPts val="0"/>
                        </a:spcBef>
                        <a:spcAft>
                          <a:spcPts val="0"/>
                        </a:spcAft>
                      </a:pPr>
                      <a:r>
                        <a:rPr lang="en-US" sz="1200">
                          <a:effectLst/>
                        </a:rPr>
                        <a:t> </a:t>
                      </a:r>
                    </a:p>
                    <a:p>
                      <a:pPr marL="372110" marR="360045" algn="ctr">
                        <a:lnSpc>
                          <a:spcPts val="1355"/>
                        </a:lnSpc>
                        <a:spcBef>
                          <a:spcPts val="0"/>
                        </a:spcBef>
                        <a:spcAft>
                          <a:spcPts val="0"/>
                        </a:spcAft>
                      </a:pPr>
                      <a:r>
                        <a:rPr lang="en-US" sz="1200">
                          <a:effectLst/>
                        </a:rPr>
                        <a:t>Actual 2017</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tabLst>
                          <a:tab pos="1028700" algn="l"/>
                        </a:tabLst>
                      </a:pPr>
                      <a:r>
                        <a:rPr lang="en-US" sz="1200">
                          <a:effectLst/>
                        </a:rPr>
                        <a:t> </a:t>
                      </a:r>
                    </a:p>
                    <a:p>
                      <a:pPr marL="0" marR="0" algn="ctr">
                        <a:lnSpc>
                          <a:spcPts val="1355"/>
                        </a:lnSpc>
                        <a:spcBef>
                          <a:spcPts val="0"/>
                        </a:spcBef>
                        <a:spcAft>
                          <a:spcPts val="0"/>
                        </a:spcAft>
                      </a:pPr>
                      <a:r>
                        <a:rPr lang="en-US" sz="1200">
                          <a:effectLst/>
                        </a:rPr>
                        <a:t>% Goal Met (2017)</a:t>
                      </a:r>
                    </a:p>
                    <a:p>
                      <a:pPr marL="0" marR="360045" algn="ctr">
                        <a:lnSpc>
                          <a:spcPts val="1355"/>
                        </a:lnSpc>
                        <a:spcBef>
                          <a:spcPts val="0"/>
                        </a:spcBef>
                        <a:spcAft>
                          <a:spcPts val="0"/>
                        </a:spcAft>
                      </a:pPr>
                      <a:r>
                        <a:rPr lang="en-US" sz="1200">
                          <a:effectLst/>
                        </a:rPr>
                        <a:t> </a:t>
                      </a:r>
                      <a:endParaRPr lang="en-US" sz="1200">
                        <a:effectLst/>
                        <a:latin typeface="Cambria" charset="0"/>
                        <a:ea typeface="ＭＳ 明朝" charset="-128"/>
                        <a:cs typeface="Times New Roman" charset="0"/>
                      </a:endParaRPr>
                    </a:p>
                  </a:txBody>
                  <a:tcPr marL="0" marR="0" marT="0" marB="0"/>
                </a:tc>
              </a:tr>
              <a:tr h="384043">
                <a:tc>
                  <a:txBody>
                    <a:bodyPr/>
                    <a:lstStyle/>
                    <a:p>
                      <a:pPr marL="453390" marR="0" algn="just">
                        <a:lnSpc>
                          <a:spcPts val="1355"/>
                        </a:lnSpc>
                        <a:spcBef>
                          <a:spcPts val="0"/>
                        </a:spcBef>
                        <a:spcAft>
                          <a:spcPts val="0"/>
                        </a:spcAft>
                      </a:pPr>
                      <a:r>
                        <a:rPr lang="en-US" sz="1200">
                          <a:effectLst/>
                        </a:rPr>
                        <a:t>Nort</a:t>
                      </a:r>
                      <a:r>
                        <a:rPr lang="en-US" sz="1200" spc="5">
                          <a:effectLst/>
                        </a:rPr>
                        <a:t>h</a:t>
                      </a:r>
                      <a:r>
                        <a:rPr lang="en-US" sz="1200" spc="-15">
                          <a:effectLst/>
                        </a:rPr>
                        <a:t>w</a:t>
                      </a:r>
                      <a:r>
                        <a:rPr lang="en-US" sz="1200" spc="5">
                          <a:effectLst/>
                        </a:rPr>
                        <a:t>e</a:t>
                      </a:r>
                      <a:r>
                        <a:rPr lang="en-US" sz="1200">
                          <a:effectLst/>
                        </a:rPr>
                        <a:t>st</a:t>
                      </a:r>
                      <a:endParaRPr lang="en-US" sz="1200">
                        <a:effectLst/>
                        <a:latin typeface="Cambria" charset="0"/>
                        <a:ea typeface="ＭＳ 明朝" charset="-128"/>
                        <a:cs typeface="Times New Roman" charset="0"/>
                      </a:endParaRPr>
                    </a:p>
                  </a:txBody>
                  <a:tcPr marL="0" marR="0" marT="0" marB="0"/>
                </a:tc>
                <a:tc>
                  <a:txBody>
                    <a:bodyPr/>
                    <a:lstStyle/>
                    <a:p>
                      <a:pPr marL="231140" marR="0">
                        <a:lnSpc>
                          <a:spcPts val="1355"/>
                        </a:lnSpc>
                        <a:spcBef>
                          <a:spcPts val="0"/>
                        </a:spcBef>
                        <a:spcAft>
                          <a:spcPts val="0"/>
                        </a:spcAft>
                      </a:pPr>
                      <a:r>
                        <a:rPr lang="en-US" sz="1200">
                          <a:effectLst/>
                        </a:rPr>
                        <a:t>7</a:t>
                      </a:r>
                      <a:r>
                        <a:rPr lang="en-US" sz="1200" spc="5">
                          <a:effectLst/>
                        </a:rPr>
                        <a:t> t</a:t>
                      </a:r>
                      <a:r>
                        <a:rPr lang="en-US" sz="1200" spc="-5">
                          <a:effectLst/>
                        </a:rPr>
                        <a:t>e</a:t>
                      </a:r>
                      <a:r>
                        <a:rPr lang="en-US" sz="1200" spc="5">
                          <a:effectLst/>
                        </a:rPr>
                        <a:t>a</a:t>
                      </a:r>
                      <a:r>
                        <a:rPr lang="en-US" sz="1200">
                          <a:effectLst/>
                        </a:rPr>
                        <a:t>c</a:t>
                      </a:r>
                      <a:r>
                        <a:rPr lang="en-US" sz="1200" spc="5">
                          <a:effectLst/>
                        </a:rPr>
                        <a:t>he</a:t>
                      </a:r>
                      <a:r>
                        <a:rPr lang="en-US" sz="1200">
                          <a:effectLst/>
                        </a:rPr>
                        <a:t>rs,</a:t>
                      </a:r>
                      <a:r>
                        <a:rPr lang="en-US" sz="1200" spc="-10">
                          <a:effectLst/>
                        </a:rPr>
                        <a:t> </a:t>
                      </a:r>
                      <a:r>
                        <a:rPr lang="en-US" sz="1200" spc="5">
                          <a:effectLst/>
                        </a:rPr>
                        <a:t>2</a:t>
                      </a:r>
                      <a:r>
                        <a:rPr lang="en-US" sz="1200">
                          <a:effectLst/>
                        </a:rPr>
                        <a:t>1</a:t>
                      </a:r>
                      <a:r>
                        <a:rPr lang="en-US" sz="1200" spc="5">
                          <a:effectLst/>
                        </a:rPr>
                        <a:t> </a:t>
                      </a:r>
                      <a:r>
                        <a:rPr lang="en-US" sz="1200" spc="-10">
                          <a:effectLst/>
                        </a:rPr>
                        <a:t>s</a:t>
                      </a:r>
                      <a:r>
                        <a:rPr lang="en-US" sz="1200">
                          <a:effectLst/>
                        </a:rPr>
                        <a:t>t</a:t>
                      </a:r>
                      <a:r>
                        <a:rPr lang="en-US" sz="1200" spc="5">
                          <a:effectLst/>
                        </a:rPr>
                        <a:t>u</a:t>
                      </a:r>
                      <a:r>
                        <a:rPr lang="en-US" sz="1200" spc="-5">
                          <a:effectLst/>
                        </a:rPr>
                        <a:t>d</a:t>
                      </a:r>
                      <a:r>
                        <a:rPr lang="en-US" sz="1200" spc="5">
                          <a:effectLst/>
                        </a:rPr>
                        <a:t>en</a:t>
                      </a:r>
                      <a:r>
                        <a:rPr lang="en-US" sz="1200" spc="-10">
                          <a:effectLst/>
                        </a:rPr>
                        <a:t>t</a:t>
                      </a:r>
                      <a:r>
                        <a:rPr lang="en-US" sz="1200">
                          <a:effectLst/>
                        </a:rPr>
                        <a:t>s</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4 Tchrs, 20 Sts</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3 Tchrs, 14 Sts</a:t>
                      </a:r>
                      <a:endParaRPr lang="en-US" sz="1200">
                        <a:effectLst/>
                        <a:latin typeface="Cambria" charset="0"/>
                        <a:ea typeface="ＭＳ 明朝" charset="-128"/>
                        <a:cs typeface="Times New Roman" charset="0"/>
                      </a:endParaRPr>
                    </a:p>
                  </a:txBody>
                  <a:tcPr marL="0" marR="0" marT="0" marB="0"/>
                </a:tc>
                <a:tc>
                  <a:txBody>
                    <a:bodyPr/>
                    <a:lstStyle/>
                    <a:p>
                      <a:pPr marL="231140" marR="0">
                        <a:lnSpc>
                          <a:spcPts val="1355"/>
                        </a:lnSpc>
                        <a:spcBef>
                          <a:spcPts val="0"/>
                        </a:spcBef>
                        <a:spcAft>
                          <a:spcPts val="0"/>
                        </a:spcAft>
                      </a:pPr>
                      <a:r>
                        <a:rPr lang="en-US" sz="1200">
                          <a:effectLst/>
                        </a:rPr>
                        <a:t>43%, 67%</a:t>
                      </a:r>
                      <a:endParaRPr lang="en-US" sz="1200">
                        <a:effectLst/>
                        <a:latin typeface="Cambria" charset="0"/>
                        <a:ea typeface="ＭＳ 明朝" charset="-128"/>
                        <a:cs typeface="Times New Roman" charset="0"/>
                      </a:endParaRPr>
                    </a:p>
                  </a:txBody>
                  <a:tcPr marL="0" marR="0" marT="0" marB="0"/>
                </a:tc>
              </a:tr>
              <a:tr h="384043">
                <a:tc>
                  <a:txBody>
                    <a:bodyPr/>
                    <a:lstStyle/>
                    <a:p>
                      <a:pPr marL="182880" marR="274320" algn="just">
                        <a:lnSpc>
                          <a:spcPts val="1355"/>
                        </a:lnSpc>
                        <a:spcBef>
                          <a:spcPts val="0"/>
                        </a:spcBef>
                        <a:spcAft>
                          <a:spcPts val="0"/>
                        </a:spcAft>
                      </a:pPr>
                      <a:r>
                        <a:rPr lang="en-US" sz="1200">
                          <a:effectLst/>
                        </a:rPr>
                        <a:t>        P</a:t>
                      </a:r>
                      <a:r>
                        <a:rPr lang="en-US" sz="1200" spc="5">
                          <a:effectLst/>
                        </a:rPr>
                        <a:t>a</a:t>
                      </a:r>
                      <a:r>
                        <a:rPr lang="en-US" sz="1200">
                          <a:effectLst/>
                        </a:rPr>
                        <a:t>c</a:t>
                      </a:r>
                      <a:r>
                        <a:rPr lang="en-US" sz="1200" spc="-15">
                          <a:effectLst/>
                        </a:rPr>
                        <a:t>i</a:t>
                      </a:r>
                      <a:r>
                        <a:rPr lang="en-US" sz="1200" spc="15">
                          <a:effectLst/>
                        </a:rPr>
                        <a:t>f</a:t>
                      </a:r>
                      <a:r>
                        <a:rPr lang="en-US" sz="1200">
                          <a:effectLst/>
                        </a:rPr>
                        <a:t>ic</a:t>
                      </a:r>
                      <a:endParaRPr lang="en-US" sz="1200">
                        <a:effectLst/>
                        <a:latin typeface="Cambria" charset="0"/>
                        <a:ea typeface="ＭＳ 明朝" charset="-128"/>
                        <a:cs typeface="Times New Roman" charset="0"/>
                      </a:endParaRPr>
                    </a:p>
                  </a:txBody>
                  <a:tcPr marL="0" marR="0" marT="0" marB="0"/>
                </a:tc>
                <a:tc>
                  <a:txBody>
                    <a:bodyPr/>
                    <a:lstStyle/>
                    <a:p>
                      <a:pPr marL="231140" marR="0">
                        <a:lnSpc>
                          <a:spcPts val="1355"/>
                        </a:lnSpc>
                        <a:spcBef>
                          <a:spcPts val="0"/>
                        </a:spcBef>
                        <a:spcAft>
                          <a:spcPts val="0"/>
                        </a:spcAft>
                      </a:pPr>
                      <a:r>
                        <a:rPr lang="en-US" sz="1200">
                          <a:effectLst/>
                        </a:rPr>
                        <a:t>5</a:t>
                      </a:r>
                      <a:r>
                        <a:rPr lang="en-US" sz="1200" spc="5">
                          <a:effectLst/>
                        </a:rPr>
                        <a:t> t</a:t>
                      </a:r>
                      <a:r>
                        <a:rPr lang="en-US" sz="1200" spc="-5">
                          <a:effectLst/>
                        </a:rPr>
                        <a:t>e</a:t>
                      </a:r>
                      <a:r>
                        <a:rPr lang="en-US" sz="1200" spc="5">
                          <a:effectLst/>
                        </a:rPr>
                        <a:t>a</a:t>
                      </a:r>
                      <a:r>
                        <a:rPr lang="en-US" sz="1200">
                          <a:effectLst/>
                        </a:rPr>
                        <a:t>c</a:t>
                      </a:r>
                      <a:r>
                        <a:rPr lang="en-US" sz="1200" spc="5">
                          <a:effectLst/>
                        </a:rPr>
                        <a:t>he</a:t>
                      </a:r>
                      <a:r>
                        <a:rPr lang="en-US" sz="1200">
                          <a:effectLst/>
                        </a:rPr>
                        <a:t>rs,</a:t>
                      </a:r>
                      <a:r>
                        <a:rPr lang="en-US" sz="1200" spc="-10">
                          <a:effectLst/>
                        </a:rPr>
                        <a:t> </a:t>
                      </a:r>
                      <a:r>
                        <a:rPr lang="en-US" sz="1200" spc="5">
                          <a:effectLst/>
                        </a:rPr>
                        <a:t>1</a:t>
                      </a:r>
                      <a:r>
                        <a:rPr lang="en-US" sz="1200">
                          <a:effectLst/>
                        </a:rPr>
                        <a:t>5</a:t>
                      </a:r>
                      <a:r>
                        <a:rPr lang="en-US" sz="1200" spc="5">
                          <a:effectLst/>
                        </a:rPr>
                        <a:t> </a:t>
                      </a:r>
                      <a:r>
                        <a:rPr lang="en-US" sz="1200" spc="-10">
                          <a:effectLst/>
                        </a:rPr>
                        <a:t>s</a:t>
                      </a:r>
                      <a:r>
                        <a:rPr lang="en-US" sz="1200">
                          <a:effectLst/>
                        </a:rPr>
                        <a:t>t</a:t>
                      </a:r>
                      <a:r>
                        <a:rPr lang="en-US" sz="1200" spc="5">
                          <a:effectLst/>
                        </a:rPr>
                        <a:t>u</a:t>
                      </a:r>
                      <a:r>
                        <a:rPr lang="en-US" sz="1200" spc="-5">
                          <a:effectLst/>
                        </a:rPr>
                        <a:t>d</a:t>
                      </a:r>
                      <a:r>
                        <a:rPr lang="en-US" sz="1200" spc="5">
                          <a:effectLst/>
                        </a:rPr>
                        <a:t>en</a:t>
                      </a:r>
                      <a:r>
                        <a:rPr lang="en-US" sz="1200" spc="-10">
                          <a:effectLst/>
                        </a:rPr>
                        <a:t>t</a:t>
                      </a:r>
                      <a:r>
                        <a:rPr lang="en-US" sz="1200">
                          <a:effectLst/>
                        </a:rPr>
                        <a:t>s</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5 Tchrs, 17 Sts</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a:effectLst/>
                        </a:rPr>
                        <a:t>10 Tchrs, 18 Sts</a:t>
                      </a:r>
                      <a:endParaRPr lang="en-US" sz="1200">
                        <a:effectLst/>
                        <a:latin typeface="Cambria" charset="0"/>
                        <a:ea typeface="ＭＳ 明朝" charset="-128"/>
                        <a:cs typeface="Times New Roman" charset="0"/>
                      </a:endParaRPr>
                    </a:p>
                  </a:txBody>
                  <a:tcPr marL="0" marR="0" marT="0" marB="0"/>
                </a:tc>
                <a:tc>
                  <a:txBody>
                    <a:bodyPr/>
                    <a:lstStyle/>
                    <a:p>
                      <a:pPr marL="231140" marR="0">
                        <a:lnSpc>
                          <a:spcPts val="1355"/>
                        </a:lnSpc>
                        <a:spcBef>
                          <a:spcPts val="0"/>
                        </a:spcBef>
                        <a:spcAft>
                          <a:spcPts val="0"/>
                        </a:spcAft>
                      </a:pPr>
                      <a:r>
                        <a:rPr lang="en-US" sz="1200">
                          <a:effectLst/>
                        </a:rPr>
                        <a:t>200%, 120%</a:t>
                      </a:r>
                      <a:endParaRPr lang="en-US" sz="1200">
                        <a:effectLst/>
                        <a:latin typeface="Cambria" charset="0"/>
                        <a:ea typeface="ＭＳ 明朝" charset="-128"/>
                        <a:cs typeface="Times New Roman" charset="0"/>
                      </a:endParaRPr>
                    </a:p>
                  </a:txBody>
                  <a:tcPr marL="0" marR="0" marT="0" marB="0"/>
                </a:tc>
              </a:tr>
              <a:tr h="384043">
                <a:tc>
                  <a:txBody>
                    <a:bodyPr/>
                    <a:lstStyle/>
                    <a:p>
                      <a:pPr marL="440055" marR="0" algn="just">
                        <a:lnSpc>
                          <a:spcPts val="1355"/>
                        </a:lnSpc>
                        <a:spcBef>
                          <a:spcPts val="0"/>
                        </a:spcBef>
                        <a:spcAft>
                          <a:spcPts val="0"/>
                        </a:spcAft>
                      </a:pPr>
                      <a:r>
                        <a:rPr lang="en-US" sz="1200">
                          <a:effectLst/>
                        </a:rPr>
                        <a:t>S</a:t>
                      </a:r>
                      <a:r>
                        <a:rPr lang="en-US" sz="1200" spc="5">
                          <a:effectLst/>
                        </a:rPr>
                        <a:t>ou</a:t>
                      </a:r>
                      <a:r>
                        <a:rPr lang="en-US" sz="1200" spc="-10">
                          <a:effectLst/>
                        </a:rPr>
                        <a:t>t</a:t>
                      </a:r>
                      <a:r>
                        <a:rPr lang="en-US" sz="1200" spc="5">
                          <a:effectLst/>
                        </a:rPr>
                        <a:t>h</a:t>
                      </a:r>
                      <a:r>
                        <a:rPr lang="en-US" sz="1200" spc="-15">
                          <a:effectLst/>
                        </a:rPr>
                        <a:t>w</a:t>
                      </a:r>
                      <a:r>
                        <a:rPr lang="en-US" sz="1200" spc="5">
                          <a:effectLst/>
                        </a:rPr>
                        <a:t>e</a:t>
                      </a:r>
                      <a:r>
                        <a:rPr lang="en-US" sz="1200">
                          <a:effectLst/>
                        </a:rPr>
                        <a:t>st</a:t>
                      </a:r>
                      <a:endParaRPr lang="en-US" sz="1200">
                        <a:effectLst/>
                        <a:latin typeface="Cambria" charset="0"/>
                        <a:ea typeface="ＭＳ 明朝" charset="-128"/>
                        <a:cs typeface="Times New Roman" charset="0"/>
                      </a:endParaRPr>
                    </a:p>
                  </a:txBody>
                  <a:tcPr marL="0" marR="0" marT="0" marB="0"/>
                </a:tc>
                <a:tc>
                  <a:txBody>
                    <a:bodyPr/>
                    <a:lstStyle/>
                    <a:p>
                      <a:pPr marL="188595" marR="0">
                        <a:lnSpc>
                          <a:spcPts val="1355"/>
                        </a:lnSpc>
                        <a:spcBef>
                          <a:spcPts val="0"/>
                        </a:spcBef>
                        <a:spcAft>
                          <a:spcPts val="0"/>
                        </a:spcAft>
                      </a:pPr>
                      <a:r>
                        <a:rPr lang="en-US" sz="1200" spc="5">
                          <a:effectLst/>
                        </a:rPr>
                        <a:t>1</a:t>
                      </a:r>
                      <a:r>
                        <a:rPr lang="en-US" sz="1200">
                          <a:effectLst/>
                        </a:rPr>
                        <a:t>8</a:t>
                      </a:r>
                      <a:r>
                        <a:rPr lang="en-US" sz="1200" spc="5">
                          <a:effectLst/>
                        </a:rPr>
                        <a:t> </a:t>
                      </a:r>
                      <a:r>
                        <a:rPr lang="en-US" sz="1200" spc="-5">
                          <a:effectLst/>
                        </a:rPr>
                        <a:t>t</a:t>
                      </a:r>
                      <a:r>
                        <a:rPr lang="en-US" sz="1200" spc="5">
                          <a:effectLst/>
                        </a:rPr>
                        <a:t>ea</a:t>
                      </a:r>
                      <a:r>
                        <a:rPr lang="en-US" sz="1200">
                          <a:effectLst/>
                        </a:rPr>
                        <a:t>c</a:t>
                      </a:r>
                      <a:r>
                        <a:rPr lang="en-US" sz="1200" spc="-5">
                          <a:effectLst/>
                        </a:rPr>
                        <a:t>h</a:t>
                      </a:r>
                      <a:r>
                        <a:rPr lang="en-US" sz="1200" spc="5">
                          <a:effectLst/>
                        </a:rPr>
                        <a:t>e</a:t>
                      </a:r>
                      <a:r>
                        <a:rPr lang="en-US" sz="1200">
                          <a:effectLst/>
                        </a:rPr>
                        <a:t>rs, </a:t>
                      </a:r>
                      <a:r>
                        <a:rPr lang="en-US" sz="1200" spc="-5">
                          <a:effectLst/>
                        </a:rPr>
                        <a:t>5</a:t>
                      </a:r>
                      <a:r>
                        <a:rPr lang="en-US" sz="1200">
                          <a:effectLst/>
                        </a:rPr>
                        <a:t>4</a:t>
                      </a:r>
                      <a:r>
                        <a:rPr lang="en-US" sz="1200" spc="15">
                          <a:effectLst/>
                        </a:rPr>
                        <a:t> </a:t>
                      </a:r>
                      <a:r>
                        <a:rPr lang="en-US" sz="1200">
                          <a:effectLst/>
                        </a:rPr>
                        <a:t>st</a:t>
                      </a:r>
                      <a:r>
                        <a:rPr lang="en-US" sz="1200" spc="-5">
                          <a:effectLst/>
                        </a:rPr>
                        <a:t>u</a:t>
                      </a:r>
                      <a:r>
                        <a:rPr lang="en-US" sz="1200" spc="5">
                          <a:effectLst/>
                        </a:rPr>
                        <a:t>d</a:t>
                      </a:r>
                      <a:r>
                        <a:rPr lang="en-US" sz="1200" spc="-5">
                          <a:effectLst/>
                        </a:rPr>
                        <a:t>en</a:t>
                      </a:r>
                      <a:r>
                        <a:rPr lang="en-US" sz="1200">
                          <a:effectLst/>
                        </a:rPr>
                        <a:t>ts</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spc="5">
                          <a:effectLst/>
                        </a:rPr>
                        <a:t>7 Tchrs, 33 Sts</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spc="5">
                          <a:effectLst/>
                        </a:rPr>
                        <a:t>9 Tchrs, 31 Sts</a:t>
                      </a:r>
                      <a:endParaRPr lang="en-US" sz="1200">
                        <a:effectLst/>
                        <a:latin typeface="Cambria" charset="0"/>
                        <a:ea typeface="ＭＳ 明朝" charset="-128"/>
                        <a:cs typeface="Times New Roman" charset="0"/>
                      </a:endParaRPr>
                    </a:p>
                  </a:txBody>
                  <a:tcPr marL="0" marR="0" marT="0" marB="0"/>
                </a:tc>
                <a:tc>
                  <a:txBody>
                    <a:bodyPr/>
                    <a:lstStyle/>
                    <a:p>
                      <a:pPr marL="188595" marR="0">
                        <a:lnSpc>
                          <a:spcPts val="1355"/>
                        </a:lnSpc>
                        <a:spcBef>
                          <a:spcPts val="0"/>
                        </a:spcBef>
                        <a:spcAft>
                          <a:spcPts val="0"/>
                        </a:spcAft>
                      </a:pPr>
                      <a:r>
                        <a:rPr lang="en-US" sz="1200" spc="5">
                          <a:effectLst/>
                        </a:rPr>
                        <a:t>50%, 57%</a:t>
                      </a:r>
                      <a:endParaRPr lang="en-US" sz="1200">
                        <a:effectLst/>
                        <a:latin typeface="Cambria" charset="0"/>
                        <a:ea typeface="ＭＳ 明朝" charset="-128"/>
                        <a:cs typeface="Times New Roman" charset="0"/>
                      </a:endParaRPr>
                    </a:p>
                  </a:txBody>
                  <a:tcPr marL="0" marR="0" marT="0" marB="0"/>
                </a:tc>
              </a:tr>
              <a:tr h="386728">
                <a:tc>
                  <a:txBody>
                    <a:bodyPr/>
                    <a:lstStyle/>
                    <a:p>
                      <a:pPr marL="516255" marR="0" algn="just">
                        <a:lnSpc>
                          <a:spcPts val="1365"/>
                        </a:lnSpc>
                        <a:spcBef>
                          <a:spcPts val="0"/>
                        </a:spcBef>
                        <a:spcAft>
                          <a:spcPts val="0"/>
                        </a:spcAft>
                      </a:pPr>
                      <a:r>
                        <a:rPr lang="en-US" sz="1200" spc="-5">
                          <a:effectLst/>
                        </a:rPr>
                        <a:t>M</a:t>
                      </a:r>
                      <a:r>
                        <a:rPr lang="en-US" sz="1200">
                          <a:effectLst/>
                        </a:rPr>
                        <a:t>id</a:t>
                      </a:r>
                      <a:r>
                        <a:rPr lang="en-US" sz="1200" spc="-10">
                          <a:effectLst/>
                        </a:rPr>
                        <a:t>w</a:t>
                      </a:r>
                      <a:r>
                        <a:rPr lang="en-US" sz="1200" spc="5">
                          <a:effectLst/>
                        </a:rPr>
                        <a:t>e</a:t>
                      </a:r>
                      <a:r>
                        <a:rPr lang="en-US" sz="1200">
                          <a:effectLst/>
                        </a:rPr>
                        <a:t>st</a:t>
                      </a:r>
                      <a:endParaRPr lang="en-US" sz="1200">
                        <a:effectLst/>
                        <a:latin typeface="Cambria" charset="0"/>
                        <a:ea typeface="ＭＳ 明朝" charset="-128"/>
                        <a:cs typeface="Times New Roman" charset="0"/>
                      </a:endParaRPr>
                    </a:p>
                  </a:txBody>
                  <a:tcPr marL="0" marR="0" marT="0" marB="0"/>
                </a:tc>
                <a:tc>
                  <a:txBody>
                    <a:bodyPr/>
                    <a:lstStyle/>
                    <a:p>
                      <a:pPr marL="188595" marR="0">
                        <a:lnSpc>
                          <a:spcPts val="1365"/>
                        </a:lnSpc>
                        <a:spcBef>
                          <a:spcPts val="0"/>
                        </a:spcBef>
                        <a:spcAft>
                          <a:spcPts val="0"/>
                        </a:spcAft>
                      </a:pPr>
                      <a:r>
                        <a:rPr lang="en-US" sz="1200" spc="5">
                          <a:effectLst/>
                        </a:rPr>
                        <a:t>1</a:t>
                      </a:r>
                      <a:r>
                        <a:rPr lang="en-US" sz="1200">
                          <a:effectLst/>
                        </a:rPr>
                        <a:t>0</a:t>
                      </a:r>
                      <a:r>
                        <a:rPr lang="en-US" sz="1200" spc="5">
                          <a:effectLst/>
                        </a:rPr>
                        <a:t> </a:t>
                      </a:r>
                      <a:r>
                        <a:rPr lang="en-US" sz="1200" spc="-5">
                          <a:effectLst/>
                        </a:rPr>
                        <a:t>t</a:t>
                      </a:r>
                      <a:r>
                        <a:rPr lang="en-US" sz="1200" spc="5">
                          <a:effectLst/>
                        </a:rPr>
                        <a:t>ea</a:t>
                      </a:r>
                      <a:r>
                        <a:rPr lang="en-US" sz="1200">
                          <a:effectLst/>
                        </a:rPr>
                        <a:t>c</a:t>
                      </a:r>
                      <a:r>
                        <a:rPr lang="en-US" sz="1200" spc="-5">
                          <a:effectLst/>
                        </a:rPr>
                        <a:t>h</a:t>
                      </a:r>
                      <a:r>
                        <a:rPr lang="en-US" sz="1200" spc="5">
                          <a:effectLst/>
                        </a:rPr>
                        <a:t>e</a:t>
                      </a:r>
                      <a:r>
                        <a:rPr lang="en-US" sz="1200">
                          <a:effectLst/>
                        </a:rPr>
                        <a:t>rs, </a:t>
                      </a:r>
                      <a:r>
                        <a:rPr lang="en-US" sz="1200" spc="-5">
                          <a:effectLst/>
                        </a:rPr>
                        <a:t>3</a:t>
                      </a:r>
                      <a:r>
                        <a:rPr lang="en-US" sz="1200">
                          <a:effectLst/>
                        </a:rPr>
                        <a:t>0</a:t>
                      </a:r>
                      <a:r>
                        <a:rPr lang="en-US" sz="1200" spc="5">
                          <a:effectLst/>
                        </a:rPr>
                        <a:t> </a:t>
                      </a:r>
                      <a:r>
                        <a:rPr lang="en-US" sz="1200">
                          <a:effectLst/>
                        </a:rPr>
                        <a:t>s</a:t>
                      </a:r>
                      <a:r>
                        <a:rPr lang="en-US" sz="1200" spc="5">
                          <a:effectLst/>
                        </a:rPr>
                        <a:t>t</a:t>
                      </a:r>
                      <a:r>
                        <a:rPr lang="en-US" sz="1200" spc="-5">
                          <a:effectLst/>
                        </a:rPr>
                        <a:t>u</a:t>
                      </a:r>
                      <a:r>
                        <a:rPr lang="en-US" sz="1200" spc="5">
                          <a:effectLst/>
                        </a:rPr>
                        <a:t>d</a:t>
                      </a:r>
                      <a:r>
                        <a:rPr lang="en-US" sz="1200" spc="-5">
                          <a:effectLst/>
                        </a:rPr>
                        <a:t>en</a:t>
                      </a:r>
                      <a:r>
                        <a:rPr lang="en-US" sz="1200">
                          <a:effectLst/>
                        </a:rPr>
                        <a:t>ts</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65"/>
                        </a:lnSpc>
                        <a:spcBef>
                          <a:spcPts val="0"/>
                        </a:spcBef>
                        <a:spcAft>
                          <a:spcPts val="0"/>
                        </a:spcAft>
                      </a:pPr>
                      <a:r>
                        <a:rPr lang="en-US" sz="1200" spc="5">
                          <a:effectLst/>
                        </a:rPr>
                        <a:t>8 Tchrs, 40 Sts</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65"/>
                        </a:lnSpc>
                        <a:spcBef>
                          <a:spcPts val="0"/>
                        </a:spcBef>
                        <a:spcAft>
                          <a:spcPts val="0"/>
                        </a:spcAft>
                      </a:pPr>
                      <a:r>
                        <a:rPr lang="en-US" sz="1200" spc="5">
                          <a:effectLst/>
                        </a:rPr>
                        <a:t>7 Tchrs, 33 Sts</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65"/>
                        </a:lnSpc>
                        <a:spcBef>
                          <a:spcPts val="0"/>
                        </a:spcBef>
                        <a:spcAft>
                          <a:spcPts val="0"/>
                        </a:spcAft>
                      </a:pPr>
                      <a:r>
                        <a:rPr lang="en-US" sz="1200" spc="5">
                          <a:effectLst/>
                        </a:rPr>
                        <a:t>70%, 110%</a:t>
                      </a:r>
                      <a:endParaRPr lang="en-US" sz="1200">
                        <a:effectLst/>
                        <a:latin typeface="Cambria" charset="0"/>
                        <a:ea typeface="ＭＳ 明朝" charset="-128"/>
                        <a:cs typeface="Times New Roman" charset="0"/>
                      </a:endParaRPr>
                    </a:p>
                  </a:txBody>
                  <a:tcPr marL="0" marR="0" marT="0" marB="0"/>
                </a:tc>
              </a:tr>
              <a:tr h="384043">
                <a:tc>
                  <a:txBody>
                    <a:bodyPr/>
                    <a:lstStyle/>
                    <a:p>
                      <a:pPr marL="453390" marR="0" algn="just">
                        <a:lnSpc>
                          <a:spcPts val="1355"/>
                        </a:lnSpc>
                        <a:spcBef>
                          <a:spcPts val="0"/>
                        </a:spcBef>
                        <a:spcAft>
                          <a:spcPts val="0"/>
                        </a:spcAft>
                      </a:pPr>
                      <a:r>
                        <a:rPr lang="en-US" sz="1200">
                          <a:effectLst/>
                        </a:rPr>
                        <a:t>S</a:t>
                      </a:r>
                      <a:r>
                        <a:rPr lang="en-US" sz="1200" spc="5">
                          <a:effectLst/>
                        </a:rPr>
                        <a:t>ou</a:t>
                      </a:r>
                      <a:r>
                        <a:rPr lang="en-US" sz="1200" spc="-10">
                          <a:effectLst/>
                        </a:rPr>
                        <a:t>t</a:t>
                      </a:r>
                      <a:r>
                        <a:rPr lang="en-US" sz="1200" spc="5">
                          <a:effectLst/>
                        </a:rPr>
                        <a:t>hea</a:t>
                      </a:r>
                      <a:r>
                        <a:rPr lang="en-US" sz="1200" spc="-10">
                          <a:effectLst/>
                        </a:rPr>
                        <a:t>s</a:t>
                      </a:r>
                      <a:r>
                        <a:rPr lang="en-US" sz="1200">
                          <a:effectLst/>
                        </a:rPr>
                        <a:t>t</a:t>
                      </a:r>
                      <a:endParaRPr lang="en-US" sz="1200">
                        <a:effectLst/>
                        <a:latin typeface="Cambria" charset="0"/>
                        <a:ea typeface="ＭＳ 明朝" charset="-128"/>
                        <a:cs typeface="Times New Roman" charset="0"/>
                      </a:endParaRPr>
                    </a:p>
                  </a:txBody>
                  <a:tcPr marL="0" marR="0" marT="0" marB="0"/>
                </a:tc>
                <a:tc>
                  <a:txBody>
                    <a:bodyPr/>
                    <a:lstStyle/>
                    <a:p>
                      <a:pPr marL="188595" marR="0">
                        <a:lnSpc>
                          <a:spcPts val="1355"/>
                        </a:lnSpc>
                        <a:spcBef>
                          <a:spcPts val="0"/>
                        </a:spcBef>
                        <a:spcAft>
                          <a:spcPts val="0"/>
                        </a:spcAft>
                      </a:pPr>
                      <a:r>
                        <a:rPr lang="en-US" sz="1200" spc="5">
                          <a:effectLst/>
                        </a:rPr>
                        <a:t>1</a:t>
                      </a:r>
                      <a:r>
                        <a:rPr lang="en-US" sz="1200">
                          <a:effectLst/>
                        </a:rPr>
                        <a:t>3</a:t>
                      </a:r>
                      <a:r>
                        <a:rPr lang="en-US" sz="1200" spc="5">
                          <a:effectLst/>
                        </a:rPr>
                        <a:t> </a:t>
                      </a:r>
                      <a:r>
                        <a:rPr lang="en-US" sz="1200" spc="-5">
                          <a:effectLst/>
                        </a:rPr>
                        <a:t>t</a:t>
                      </a:r>
                      <a:r>
                        <a:rPr lang="en-US" sz="1200" spc="5">
                          <a:effectLst/>
                        </a:rPr>
                        <a:t>ea</a:t>
                      </a:r>
                      <a:r>
                        <a:rPr lang="en-US" sz="1200">
                          <a:effectLst/>
                        </a:rPr>
                        <a:t>c</a:t>
                      </a:r>
                      <a:r>
                        <a:rPr lang="en-US" sz="1200" spc="-5">
                          <a:effectLst/>
                        </a:rPr>
                        <a:t>h</a:t>
                      </a:r>
                      <a:r>
                        <a:rPr lang="en-US" sz="1200" spc="5">
                          <a:effectLst/>
                        </a:rPr>
                        <a:t>e</a:t>
                      </a:r>
                      <a:r>
                        <a:rPr lang="en-US" sz="1200">
                          <a:effectLst/>
                        </a:rPr>
                        <a:t>rs, </a:t>
                      </a:r>
                      <a:r>
                        <a:rPr lang="en-US" sz="1200" spc="-5">
                          <a:effectLst/>
                        </a:rPr>
                        <a:t>3</a:t>
                      </a:r>
                      <a:r>
                        <a:rPr lang="en-US" sz="1200">
                          <a:effectLst/>
                        </a:rPr>
                        <a:t>9</a:t>
                      </a:r>
                      <a:r>
                        <a:rPr lang="en-US" sz="1200" spc="5">
                          <a:effectLst/>
                        </a:rPr>
                        <a:t> </a:t>
                      </a:r>
                      <a:r>
                        <a:rPr lang="en-US" sz="1200">
                          <a:effectLst/>
                        </a:rPr>
                        <a:t>s</a:t>
                      </a:r>
                      <a:r>
                        <a:rPr lang="en-US" sz="1200" spc="5">
                          <a:effectLst/>
                        </a:rPr>
                        <a:t>t</a:t>
                      </a:r>
                      <a:r>
                        <a:rPr lang="en-US" sz="1200" spc="-5">
                          <a:effectLst/>
                        </a:rPr>
                        <a:t>u</a:t>
                      </a:r>
                      <a:r>
                        <a:rPr lang="en-US" sz="1200" spc="5">
                          <a:effectLst/>
                        </a:rPr>
                        <a:t>d</a:t>
                      </a:r>
                      <a:r>
                        <a:rPr lang="en-US" sz="1200" spc="-5">
                          <a:effectLst/>
                        </a:rPr>
                        <a:t>en</a:t>
                      </a:r>
                      <a:r>
                        <a:rPr lang="en-US" sz="1200">
                          <a:effectLst/>
                        </a:rPr>
                        <a:t>ts</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spc="5">
                          <a:effectLst/>
                        </a:rPr>
                        <a:t>4 Tchrs, 22 Sts</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spc="5">
                          <a:effectLst/>
                        </a:rPr>
                        <a:t>9 Tchrs, 31 Sts</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spc="5" dirty="0">
                          <a:effectLst/>
                        </a:rPr>
                        <a:t>69%, 79%</a:t>
                      </a:r>
                      <a:endParaRPr lang="en-US" sz="1200" dirty="0">
                        <a:effectLst/>
                        <a:latin typeface="Cambria" charset="0"/>
                        <a:ea typeface="ＭＳ 明朝" charset="-128"/>
                        <a:cs typeface="Times New Roman" charset="0"/>
                      </a:endParaRPr>
                    </a:p>
                  </a:txBody>
                  <a:tcPr marL="0" marR="0" marT="0" marB="0"/>
                </a:tc>
              </a:tr>
              <a:tr h="934594">
                <a:tc>
                  <a:txBody>
                    <a:bodyPr/>
                    <a:lstStyle/>
                    <a:p>
                      <a:pPr marL="392430" marR="0" algn="just">
                        <a:lnSpc>
                          <a:spcPts val="1355"/>
                        </a:lnSpc>
                        <a:spcBef>
                          <a:spcPts val="0"/>
                        </a:spcBef>
                        <a:spcAft>
                          <a:spcPts val="0"/>
                        </a:spcAft>
                      </a:pPr>
                      <a:r>
                        <a:rPr lang="en-US" sz="1200">
                          <a:effectLst/>
                        </a:rPr>
                        <a:t>Nort</a:t>
                      </a:r>
                      <a:r>
                        <a:rPr lang="en-US" sz="1200" spc="5">
                          <a:effectLst/>
                        </a:rPr>
                        <a:t>hea</a:t>
                      </a:r>
                      <a:r>
                        <a:rPr lang="en-US" sz="1200">
                          <a:effectLst/>
                        </a:rPr>
                        <a:t>st</a:t>
                      </a:r>
                      <a:r>
                        <a:rPr lang="en-US" sz="1200" spc="-10">
                          <a:effectLst/>
                        </a:rPr>
                        <a:t> </a:t>
                      </a:r>
                      <a:r>
                        <a:rPr lang="en-US" sz="1200">
                          <a:effectLst/>
                        </a:rPr>
                        <a:t>&amp;</a:t>
                      </a:r>
                    </a:p>
                    <a:p>
                      <a:pPr marL="398780" marR="0" algn="just">
                        <a:spcBef>
                          <a:spcPts val="0"/>
                        </a:spcBef>
                        <a:spcAft>
                          <a:spcPts val="0"/>
                        </a:spcAft>
                      </a:pPr>
                      <a:r>
                        <a:rPr lang="en-US" sz="1200" spc="-5">
                          <a:effectLst/>
                        </a:rPr>
                        <a:t>M</a:t>
                      </a:r>
                      <a:r>
                        <a:rPr lang="en-US" sz="1200">
                          <a:effectLst/>
                        </a:rPr>
                        <a:t>id</a:t>
                      </a:r>
                      <a:r>
                        <a:rPr lang="en-US" sz="1200" spc="-5">
                          <a:effectLst/>
                        </a:rPr>
                        <a:t>-</a:t>
                      </a:r>
                      <a:r>
                        <a:rPr lang="en-US" sz="1200">
                          <a:effectLst/>
                        </a:rPr>
                        <a:t>Atl</a:t>
                      </a:r>
                      <a:r>
                        <a:rPr lang="en-US" sz="1200" spc="5">
                          <a:effectLst/>
                        </a:rPr>
                        <a:t>an</a:t>
                      </a:r>
                      <a:r>
                        <a:rPr lang="en-US" sz="1200">
                          <a:effectLst/>
                        </a:rPr>
                        <a:t>tic</a:t>
                      </a:r>
                      <a:endParaRPr lang="en-US" sz="1200">
                        <a:effectLst/>
                        <a:latin typeface="Cambria" charset="0"/>
                        <a:ea typeface="ＭＳ 明朝" charset="-128"/>
                        <a:cs typeface="Times New Roman" charset="0"/>
                      </a:endParaRPr>
                    </a:p>
                  </a:txBody>
                  <a:tcPr marL="0" marR="0" marT="0" marB="0"/>
                </a:tc>
                <a:tc>
                  <a:txBody>
                    <a:bodyPr/>
                    <a:lstStyle/>
                    <a:p>
                      <a:pPr marL="0" marR="0" algn="ctr">
                        <a:spcBef>
                          <a:spcPts val="600"/>
                        </a:spcBef>
                        <a:spcAft>
                          <a:spcPts val="0"/>
                        </a:spcAft>
                      </a:pPr>
                      <a:r>
                        <a:rPr lang="en-US" sz="1200" spc="5">
                          <a:effectLst/>
                        </a:rPr>
                        <a:t>1</a:t>
                      </a:r>
                      <a:r>
                        <a:rPr lang="en-US" sz="1200">
                          <a:effectLst/>
                        </a:rPr>
                        <a:t>2</a:t>
                      </a:r>
                      <a:r>
                        <a:rPr lang="en-US" sz="1200" spc="5">
                          <a:effectLst/>
                        </a:rPr>
                        <a:t> </a:t>
                      </a:r>
                      <a:r>
                        <a:rPr lang="en-US" sz="1200" spc="-5">
                          <a:effectLst/>
                        </a:rPr>
                        <a:t>t</a:t>
                      </a:r>
                      <a:r>
                        <a:rPr lang="en-US" sz="1200" spc="5">
                          <a:effectLst/>
                        </a:rPr>
                        <a:t>ea</a:t>
                      </a:r>
                      <a:r>
                        <a:rPr lang="en-US" sz="1200">
                          <a:effectLst/>
                        </a:rPr>
                        <a:t>c</a:t>
                      </a:r>
                      <a:r>
                        <a:rPr lang="en-US" sz="1200" spc="-5">
                          <a:effectLst/>
                        </a:rPr>
                        <a:t>h</a:t>
                      </a:r>
                      <a:r>
                        <a:rPr lang="en-US" sz="1200" spc="5">
                          <a:effectLst/>
                        </a:rPr>
                        <a:t>e</a:t>
                      </a:r>
                      <a:r>
                        <a:rPr lang="en-US" sz="1200">
                          <a:effectLst/>
                        </a:rPr>
                        <a:t>rs, </a:t>
                      </a:r>
                      <a:r>
                        <a:rPr lang="en-US" sz="1200" spc="-5">
                          <a:effectLst/>
                        </a:rPr>
                        <a:t>3</a:t>
                      </a:r>
                      <a:r>
                        <a:rPr lang="en-US" sz="1200">
                          <a:effectLst/>
                        </a:rPr>
                        <a:t>6</a:t>
                      </a:r>
                      <a:r>
                        <a:rPr lang="en-US" sz="1200" spc="5">
                          <a:effectLst/>
                        </a:rPr>
                        <a:t> </a:t>
                      </a:r>
                      <a:r>
                        <a:rPr lang="en-US" sz="1200">
                          <a:effectLst/>
                        </a:rPr>
                        <a:t>s</a:t>
                      </a:r>
                      <a:r>
                        <a:rPr lang="en-US" sz="1200" spc="5">
                          <a:effectLst/>
                        </a:rPr>
                        <a:t>t</a:t>
                      </a:r>
                      <a:r>
                        <a:rPr lang="en-US" sz="1200" spc="-5">
                          <a:effectLst/>
                        </a:rPr>
                        <a:t>u</a:t>
                      </a:r>
                      <a:r>
                        <a:rPr lang="en-US" sz="1200" spc="5">
                          <a:effectLst/>
                        </a:rPr>
                        <a:t>d</a:t>
                      </a:r>
                      <a:r>
                        <a:rPr lang="en-US" sz="1200" spc="-5">
                          <a:effectLst/>
                        </a:rPr>
                        <a:t>en</a:t>
                      </a:r>
                      <a:r>
                        <a:rPr lang="en-US" sz="1200">
                          <a:effectLst/>
                        </a:rPr>
                        <a:t>ts</a:t>
                      </a:r>
                      <a:endParaRPr lang="en-US" sz="1200">
                        <a:effectLst/>
                        <a:latin typeface="Cambria" charset="0"/>
                        <a:ea typeface="ＭＳ 明朝" charset="-128"/>
                        <a:cs typeface="Times New Roman" charset="0"/>
                      </a:endParaRPr>
                    </a:p>
                  </a:txBody>
                  <a:tcPr marL="0" marR="0" marT="0" marB="0"/>
                </a:tc>
                <a:tc>
                  <a:txBody>
                    <a:bodyPr/>
                    <a:lstStyle/>
                    <a:p>
                      <a:pPr marL="0" marR="0" algn="ctr">
                        <a:spcBef>
                          <a:spcPts val="600"/>
                        </a:spcBef>
                        <a:spcAft>
                          <a:spcPts val="0"/>
                        </a:spcAft>
                      </a:pPr>
                      <a:r>
                        <a:rPr lang="en-US" sz="1200">
                          <a:effectLst/>
                        </a:rPr>
                        <a:t>9 Tchrs, 32 Sts</a:t>
                      </a:r>
                    </a:p>
                    <a:p>
                      <a:pPr marL="0" marR="0" algn="ctr">
                        <a:spcBef>
                          <a:spcPts val="600"/>
                        </a:spcBef>
                        <a:spcAft>
                          <a:spcPts val="0"/>
                        </a:spcAft>
                      </a:pPr>
                      <a:r>
                        <a:rPr lang="en-US" sz="1200">
                          <a:effectLst/>
                        </a:rPr>
                        <a:t> </a:t>
                      </a:r>
                      <a:endParaRPr lang="en-US" sz="1200">
                        <a:effectLst/>
                        <a:latin typeface="Cambria" charset="0"/>
                        <a:ea typeface="ＭＳ 明朝" charset="-128"/>
                        <a:cs typeface="Times New Roman" charset="0"/>
                      </a:endParaRPr>
                    </a:p>
                  </a:txBody>
                  <a:tcPr marL="0" marR="0" marT="0" marB="0"/>
                </a:tc>
                <a:tc>
                  <a:txBody>
                    <a:bodyPr/>
                    <a:lstStyle/>
                    <a:p>
                      <a:pPr marL="0" marR="0" algn="ctr">
                        <a:spcBef>
                          <a:spcPts val="600"/>
                        </a:spcBef>
                        <a:spcAft>
                          <a:spcPts val="0"/>
                        </a:spcAft>
                      </a:pPr>
                      <a:r>
                        <a:rPr lang="en-US" sz="1200">
                          <a:effectLst/>
                        </a:rPr>
                        <a:t>24 Tchrs, 74 Sts</a:t>
                      </a:r>
                    </a:p>
                    <a:p>
                      <a:pPr marL="0" marR="0">
                        <a:spcBef>
                          <a:spcPts val="600"/>
                        </a:spcBef>
                        <a:spcAft>
                          <a:spcPts val="0"/>
                        </a:spcAft>
                      </a:pPr>
                      <a:r>
                        <a:rPr lang="en-US" sz="1200">
                          <a:effectLst/>
                        </a:rPr>
                        <a:t> </a:t>
                      </a:r>
                      <a:endParaRPr lang="en-US" sz="1200">
                        <a:effectLst/>
                        <a:latin typeface="Cambria" charset="0"/>
                        <a:ea typeface="ＭＳ 明朝" charset="-128"/>
                        <a:cs typeface="Times New Roman" charset="0"/>
                      </a:endParaRPr>
                    </a:p>
                  </a:txBody>
                  <a:tcPr marL="0" marR="0" marT="0" marB="0"/>
                </a:tc>
                <a:tc>
                  <a:txBody>
                    <a:bodyPr/>
                    <a:lstStyle/>
                    <a:p>
                      <a:pPr marL="0" marR="0" algn="ctr">
                        <a:spcBef>
                          <a:spcPts val="600"/>
                        </a:spcBef>
                        <a:spcAft>
                          <a:spcPts val="0"/>
                        </a:spcAft>
                      </a:pPr>
                      <a:r>
                        <a:rPr lang="en-US" sz="1200">
                          <a:effectLst/>
                        </a:rPr>
                        <a:t>200%, 205%</a:t>
                      </a:r>
                      <a:endParaRPr lang="en-US" sz="1200">
                        <a:effectLst/>
                        <a:latin typeface="Cambria" charset="0"/>
                        <a:ea typeface="ＭＳ 明朝" charset="-128"/>
                        <a:cs typeface="Times New Roman" charset="0"/>
                      </a:endParaRPr>
                    </a:p>
                  </a:txBody>
                  <a:tcPr marL="0" marR="0" marT="0" marB="0"/>
                </a:tc>
              </a:tr>
              <a:tr h="384043">
                <a:tc>
                  <a:txBody>
                    <a:bodyPr/>
                    <a:lstStyle/>
                    <a:p>
                      <a:pPr marL="274320" marR="182880" algn="ctr">
                        <a:lnSpc>
                          <a:spcPts val="1355"/>
                        </a:lnSpc>
                        <a:spcBef>
                          <a:spcPts val="0"/>
                        </a:spcBef>
                        <a:spcAft>
                          <a:spcPts val="0"/>
                        </a:spcAft>
                      </a:pPr>
                      <a:r>
                        <a:rPr lang="en-US" sz="1100" spc="10">
                          <a:effectLst/>
                        </a:rPr>
                        <a:t>T</a:t>
                      </a:r>
                      <a:r>
                        <a:rPr lang="en-US" sz="1100" spc="-5">
                          <a:effectLst/>
                        </a:rPr>
                        <a:t>o</a:t>
                      </a:r>
                      <a:r>
                        <a:rPr lang="en-US" sz="1100">
                          <a:effectLst/>
                        </a:rPr>
                        <a:t>t</a:t>
                      </a:r>
                      <a:r>
                        <a:rPr lang="en-US" sz="1100" spc="5">
                          <a:effectLst/>
                        </a:rPr>
                        <a:t>a</a:t>
                      </a:r>
                      <a:r>
                        <a:rPr lang="en-US" sz="1100">
                          <a:effectLst/>
                        </a:rPr>
                        <a:t>l</a:t>
                      </a:r>
                      <a:endParaRPr lang="en-US" sz="1200">
                        <a:effectLst/>
                        <a:latin typeface="Cambria" charset="0"/>
                        <a:ea typeface="ＭＳ 明朝" charset="-128"/>
                        <a:cs typeface="Times New Roman" charset="0"/>
                      </a:endParaRPr>
                    </a:p>
                  </a:txBody>
                  <a:tcPr marL="0" marR="0" marT="0" marB="0"/>
                </a:tc>
                <a:tc>
                  <a:txBody>
                    <a:bodyPr/>
                    <a:lstStyle/>
                    <a:p>
                      <a:pPr marL="147320" marR="0">
                        <a:lnSpc>
                          <a:spcPts val="1355"/>
                        </a:lnSpc>
                        <a:spcBef>
                          <a:spcPts val="0"/>
                        </a:spcBef>
                        <a:spcAft>
                          <a:spcPts val="0"/>
                        </a:spcAft>
                      </a:pPr>
                      <a:r>
                        <a:rPr lang="en-US" sz="1200" spc="5">
                          <a:effectLst/>
                        </a:rPr>
                        <a:t>6</a:t>
                      </a:r>
                      <a:r>
                        <a:rPr lang="en-US" sz="1200">
                          <a:effectLst/>
                        </a:rPr>
                        <a:t>5</a:t>
                      </a:r>
                      <a:r>
                        <a:rPr lang="en-US" sz="1200" spc="5">
                          <a:effectLst/>
                        </a:rPr>
                        <a:t> </a:t>
                      </a:r>
                      <a:r>
                        <a:rPr lang="en-US" sz="1200" spc="-5">
                          <a:effectLst/>
                        </a:rPr>
                        <a:t>t</a:t>
                      </a:r>
                      <a:r>
                        <a:rPr lang="en-US" sz="1200" spc="5">
                          <a:effectLst/>
                        </a:rPr>
                        <a:t>ea</a:t>
                      </a:r>
                      <a:r>
                        <a:rPr lang="en-US" sz="1200">
                          <a:effectLst/>
                        </a:rPr>
                        <a:t>c</a:t>
                      </a:r>
                      <a:r>
                        <a:rPr lang="en-US" sz="1200" spc="-5">
                          <a:effectLst/>
                        </a:rPr>
                        <a:t>h</a:t>
                      </a:r>
                      <a:r>
                        <a:rPr lang="en-US" sz="1200" spc="5">
                          <a:effectLst/>
                        </a:rPr>
                        <a:t>e</a:t>
                      </a:r>
                      <a:r>
                        <a:rPr lang="en-US" sz="1200">
                          <a:effectLst/>
                        </a:rPr>
                        <a:t>rs, </a:t>
                      </a:r>
                      <a:r>
                        <a:rPr lang="en-US" sz="1200" spc="-5">
                          <a:effectLst/>
                        </a:rPr>
                        <a:t>1</a:t>
                      </a:r>
                      <a:r>
                        <a:rPr lang="en-US" sz="1200" spc="5">
                          <a:effectLst/>
                        </a:rPr>
                        <a:t>9</a:t>
                      </a:r>
                      <a:r>
                        <a:rPr lang="en-US" sz="1200">
                          <a:effectLst/>
                        </a:rPr>
                        <a:t>5</a:t>
                      </a:r>
                      <a:r>
                        <a:rPr lang="en-US" sz="1200" spc="5">
                          <a:effectLst/>
                        </a:rPr>
                        <a:t> </a:t>
                      </a:r>
                      <a:r>
                        <a:rPr lang="en-US" sz="1200">
                          <a:effectLst/>
                        </a:rPr>
                        <a:t>s</a:t>
                      </a:r>
                      <a:r>
                        <a:rPr lang="en-US" sz="1200" spc="-5">
                          <a:effectLst/>
                        </a:rPr>
                        <a:t>t</a:t>
                      </a:r>
                      <a:r>
                        <a:rPr lang="en-US" sz="1200" spc="5">
                          <a:effectLst/>
                        </a:rPr>
                        <a:t>u</a:t>
                      </a:r>
                      <a:r>
                        <a:rPr lang="en-US" sz="1200" spc="-5">
                          <a:effectLst/>
                        </a:rPr>
                        <a:t>de</a:t>
                      </a:r>
                      <a:r>
                        <a:rPr lang="en-US" sz="1200" spc="5">
                          <a:effectLst/>
                        </a:rPr>
                        <a:t>n</a:t>
                      </a:r>
                      <a:r>
                        <a:rPr lang="en-US" sz="1200">
                          <a:effectLst/>
                        </a:rPr>
                        <a:t>ts</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spc="5">
                          <a:effectLst/>
                        </a:rPr>
                        <a:t>37 Tchrs, 164 Sts</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spc="5">
                          <a:effectLst/>
                        </a:rPr>
                        <a:t>62 Tchrs, 201 Sts</a:t>
                      </a:r>
                      <a:endParaRPr lang="en-US" sz="1200">
                        <a:effectLst/>
                        <a:latin typeface="Cambria" charset="0"/>
                        <a:ea typeface="ＭＳ 明朝" charset="-128"/>
                        <a:cs typeface="Times New Roman" charset="0"/>
                      </a:endParaRPr>
                    </a:p>
                  </a:txBody>
                  <a:tcPr marL="0" marR="0" marT="0" marB="0"/>
                </a:tc>
                <a:tc>
                  <a:txBody>
                    <a:bodyPr/>
                    <a:lstStyle/>
                    <a:p>
                      <a:pPr marL="0" marR="0" algn="ctr">
                        <a:lnSpc>
                          <a:spcPts val="1355"/>
                        </a:lnSpc>
                        <a:spcBef>
                          <a:spcPts val="0"/>
                        </a:spcBef>
                        <a:spcAft>
                          <a:spcPts val="0"/>
                        </a:spcAft>
                      </a:pPr>
                      <a:r>
                        <a:rPr lang="en-US" sz="1200" spc="5" dirty="0">
                          <a:effectLst/>
                        </a:rPr>
                        <a:t>95%, 103%</a:t>
                      </a:r>
                      <a:endParaRPr lang="en-US" sz="1200" dirty="0">
                        <a:effectLst/>
                        <a:latin typeface="Cambria" charset="0"/>
                        <a:ea typeface="ＭＳ 明朝" charset="-128"/>
                        <a:cs typeface="Times New Roman" charset="0"/>
                      </a:endParaRPr>
                    </a:p>
                  </a:txBody>
                  <a:tcPr marL="0" marR="0" marT="0" marB="0"/>
                </a:tc>
              </a:tr>
            </a:tbl>
          </a:graphicData>
        </a:graphic>
      </p:graphicFrame>
    </p:spTree>
    <p:extLst>
      <p:ext uri="{BB962C8B-B14F-4D97-AF65-F5344CB8AC3E}">
        <p14:creationId xmlns:p14="http://schemas.microsoft.com/office/powerpoint/2010/main" val="548752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688"/>
            <a:ext cx="8229600" cy="1143000"/>
          </a:xfrm>
        </p:spPr>
        <p:txBody>
          <a:bodyPr/>
          <a:lstStyle/>
          <a:p>
            <a:r>
              <a:rPr lang="en-US" dirty="0" smtClean="0"/>
              <a:t>Science Class vs. Science Practices</a:t>
            </a:r>
            <a:endParaRPr lang="en-US" dirty="0"/>
          </a:p>
        </p:txBody>
      </p:sp>
      <p:sp>
        <p:nvSpPr>
          <p:cNvPr id="3" name="Content Placeholder 2"/>
          <p:cNvSpPr>
            <a:spLocks noGrp="1"/>
          </p:cNvSpPr>
          <p:nvPr>
            <p:ph idx="1"/>
          </p:nvPr>
        </p:nvSpPr>
        <p:spPr/>
        <p:txBody>
          <a:bodyPr/>
          <a:lstStyle/>
          <a:p>
            <a:pPr marL="0" indent="0">
              <a:buNone/>
            </a:pPr>
            <a:r>
              <a:rPr lang="en-US" sz="2000" dirty="0" smtClean="0"/>
              <a:t>“Psychometrically</a:t>
            </a:r>
            <a:r>
              <a:rPr lang="en-US" sz="2000" dirty="0"/>
              <a:t>, students seem to conceptualize “science practices” differently from “science class.” Students were given a series of items that asked them to report their self-efficacy for science. Items varied, but included such things as “I am able to earn a good grade in science class” and “I am able to learn new things in science class” and “I am able to conduct peer review of my peers’ scientific work” and “I am able to analyze data.” When these items were subjected to an exploratory factor analysis, the items related to science class formed one factor and the items related to science practices formed a separate factor. These factors appear to be unrelated statistically, implying that students don’t view science practices as necessarily related to science class, and vice versa</a:t>
            </a:r>
            <a:r>
              <a:rPr lang="en-US" sz="2000" dirty="0" smtClean="0"/>
              <a:t>.”</a:t>
            </a:r>
          </a:p>
          <a:p>
            <a:pPr marL="0" indent="0">
              <a:buNone/>
            </a:pPr>
            <a:endParaRPr lang="en-US" sz="2000" dirty="0"/>
          </a:p>
          <a:p>
            <a:pPr marL="0" indent="0">
              <a:buNone/>
            </a:pPr>
            <a:r>
              <a:rPr lang="en-US" sz="2000" dirty="0" smtClean="0"/>
              <a:t>Hadley Solomon</a:t>
            </a:r>
          </a:p>
          <a:p>
            <a:pPr marL="0" indent="0">
              <a:buNone/>
            </a:pPr>
            <a:r>
              <a:rPr lang="en-US" sz="2000" dirty="0" smtClean="0"/>
              <a:t>UNH Evaluator</a:t>
            </a:r>
            <a:endParaRPr lang="en-US" sz="2000" dirty="0"/>
          </a:p>
        </p:txBody>
      </p:sp>
    </p:spTree>
    <p:extLst>
      <p:ext uri="{BB962C8B-B14F-4D97-AF65-F5344CB8AC3E}">
        <p14:creationId xmlns:p14="http://schemas.microsoft.com/office/powerpoint/2010/main" val="1506850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98287232"/>
              </p:ext>
            </p:extLst>
          </p:nvPr>
        </p:nvGraphicFramePr>
        <p:xfrm>
          <a:off x="457200" y="1231234"/>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a:spLocks noGrp="1"/>
          </p:cNvSpPr>
          <p:nvPr>
            <p:ph type="title"/>
          </p:nvPr>
        </p:nvSpPr>
        <p:spPr>
          <a:xfrm>
            <a:off x="457200" y="675688"/>
            <a:ext cx="8229600" cy="1143000"/>
          </a:xfrm>
        </p:spPr>
        <p:txBody>
          <a:bodyPr/>
          <a:lstStyle/>
          <a:p>
            <a:r>
              <a:rPr lang="en-US" smtClean="0"/>
              <a:t>Preliminary Data from SRS</a:t>
            </a:r>
            <a:endParaRPr lang="en-US" dirty="0"/>
          </a:p>
        </p:txBody>
      </p:sp>
    </p:spTree>
    <p:extLst>
      <p:ext uri="{BB962C8B-B14F-4D97-AF65-F5344CB8AC3E}">
        <p14:creationId xmlns:p14="http://schemas.microsoft.com/office/powerpoint/2010/main" val="2362751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SF Globe ValueS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559" y="1443790"/>
            <a:ext cx="6443811" cy="5157107"/>
          </a:xfrm>
          <a:prstGeom prst="rect">
            <a:avLst/>
          </a:prstGeom>
        </p:spPr>
      </p:pic>
      <p:sp>
        <p:nvSpPr>
          <p:cNvPr id="3" name="Title 1"/>
          <p:cNvSpPr txBox="1">
            <a:spLocks/>
          </p:cNvSpPr>
          <p:nvPr/>
        </p:nvSpPr>
        <p:spPr>
          <a:xfrm>
            <a:off x="457200" y="67568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Preliminary Data from SRS</a:t>
            </a:r>
            <a:endParaRPr lang="en-US" dirty="0"/>
          </a:p>
        </p:txBody>
      </p:sp>
    </p:spTree>
    <p:extLst>
      <p:ext uri="{BB962C8B-B14F-4D97-AF65-F5344CB8AC3E}">
        <p14:creationId xmlns:p14="http://schemas.microsoft.com/office/powerpoint/2010/main" val="1680231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F Globe ValueS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111" y="1221811"/>
            <a:ext cx="6751777" cy="5403578"/>
          </a:xfrm>
          <a:prstGeom prst="rect">
            <a:avLst/>
          </a:prstGeom>
        </p:spPr>
      </p:pic>
      <p:sp>
        <p:nvSpPr>
          <p:cNvPr id="3" name="Title 1"/>
          <p:cNvSpPr txBox="1">
            <a:spLocks/>
          </p:cNvSpPr>
          <p:nvPr/>
        </p:nvSpPr>
        <p:spPr>
          <a:xfrm>
            <a:off x="457200" y="467142"/>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Preliminary Data from SRS</a:t>
            </a:r>
            <a:endParaRPr lang="en-US" dirty="0"/>
          </a:p>
        </p:txBody>
      </p:sp>
    </p:spTree>
    <p:extLst>
      <p:ext uri="{BB962C8B-B14F-4D97-AF65-F5344CB8AC3E}">
        <p14:creationId xmlns:p14="http://schemas.microsoft.com/office/powerpoint/2010/main" val="33745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SF Globe ValueSE1 S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550" y="1471778"/>
            <a:ext cx="6489078" cy="5193336"/>
          </a:xfrm>
          <a:prstGeom prst="rect">
            <a:avLst/>
          </a:prstGeom>
        </p:spPr>
      </p:pic>
      <p:sp>
        <p:nvSpPr>
          <p:cNvPr id="4" name="Title 1"/>
          <p:cNvSpPr txBox="1">
            <a:spLocks/>
          </p:cNvSpPr>
          <p:nvPr/>
        </p:nvSpPr>
        <p:spPr>
          <a:xfrm>
            <a:off x="473289" y="643606"/>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Preliminary Data from SRS</a:t>
            </a:r>
            <a:endParaRPr lang="en-US" dirty="0"/>
          </a:p>
        </p:txBody>
      </p:sp>
    </p:spTree>
    <p:extLst>
      <p:ext uri="{BB962C8B-B14F-4D97-AF65-F5344CB8AC3E}">
        <p14:creationId xmlns:p14="http://schemas.microsoft.com/office/powerpoint/2010/main" val="3484251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800" dirty="0"/>
              <a:t>“What do you know? We don't all have the luxury of deciding when and where we want to care about something. Suddenly the Rebellion is real for you? Now that you've got a stake in it, and - and - now that you don't have another life to go back to? Some of us live this Rebellion. I've been in this fight since I was six years old. You're not the only one who lost everything. Some of us just decided to do something about it.” </a:t>
            </a:r>
            <a:endParaRPr lang="en-US" sz="2800" dirty="0" smtClean="0"/>
          </a:p>
          <a:p>
            <a:pPr marL="0" indent="0">
              <a:buNone/>
            </a:pPr>
            <a:r>
              <a:rPr lang="en-US" sz="2800" dirty="0"/>
              <a:t/>
            </a:r>
            <a:br>
              <a:rPr lang="en-US" sz="2800" dirty="0"/>
            </a:br>
            <a:r>
              <a:rPr lang="en-US" sz="2800" dirty="0"/>
              <a:t>― </a:t>
            </a:r>
            <a:r>
              <a:rPr lang="en-US" sz="2800" dirty="0">
                <a:hlinkClick r:id="rId2"/>
              </a:rPr>
              <a:t>Alexander Freed</a:t>
            </a:r>
            <a:r>
              <a:rPr lang="en-US" sz="2800" dirty="0"/>
              <a:t>, </a:t>
            </a:r>
            <a:r>
              <a:rPr lang="en-US" sz="2800" dirty="0">
                <a:hlinkClick r:id="rId3"/>
              </a:rPr>
              <a:t>Rogue One: A Star Wars Story</a:t>
            </a:r>
            <a:r>
              <a:rPr lang="en-US" sz="2800" dirty="0"/>
              <a:t> </a:t>
            </a:r>
          </a:p>
        </p:txBody>
      </p:sp>
    </p:spTree>
    <p:extLst>
      <p:ext uri="{BB962C8B-B14F-4D97-AF65-F5344CB8AC3E}">
        <p14:creationId xmlns:p14="http://schemas.microsoft.com/office/powerpoint/2010/main" val="1230128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F Globe ValueSE2 S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316" y="1247188"/>
            <a:ext cx="6617368" cy="5296009"/>
          </a:xfrm>
          <a:prstGeom prst="rect">
            <a:avLst/>
          </a:prstGeom>
        </p:spPr>
      </p:pic>
      <p:sp>
        <p:nvSpPr>
          <p:cNvPr id="3" name="Title 1"/>
          <p:cNvSpPr txBox="1">
            <a:spLocks/>
          </p:cNvSpPr>
          <p:nvPr/>
        </p:nvSpPr>
        <p:spPr>
          <a:xfrm>
            <a:off x="457200" y="579436"/>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Preliminary Data from SRS</a:t>
            </a:r>
            <a:endParaRPr lang="en-US" dirty="0"/>
          </a:p>
        </p:txBody>
      </p:sp>
    </p:spTree>
    <p:extLst>
      <p:ext uri="{BB962C8B-B14F-4D97-AF65-F5344CB8AC3E}">
        <p14:creationId xmlns:p14="http://schemas.microsoft.com/office/powerpoint/2010/main" val="1645385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tps://i0.wp.com/www.kathyperret.org/wp-content/uploads/2015/03/Screen-Shot-2017-05-10-at-8.56.36-PM.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9212" y="723900"/>
            <a:ext cx="8474775" cy="53006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02238" y="5916841"/>
            <a:ext cx="3111749" cy="215444"/>
          </a:xfrm>
          <a:prstGeom prst="rect">
            <a:avLst/>
          </a:prstGeom>
          <a:noFill/>
        </p:spPr>
        <p:txBody>
          <a:bodyPr wrap="none" rtlCol="0">
            <a:spAutoFit/>
          </a:bodyPr>
          <a:lstStyle/>
          <a:p>
            <a:r>
              <a:rPr lang="en-US" sz="800" dirty="0"/>
              <a:t>http://</a:t>
            </a:r>
            <a:r>
              <a:rPr lang="en-US" sz="800" dirty="0" err="1"/>
              <a:t>www.kathyperret.org</a:t>
            </a:r>
            <a:r>
              <a:rPr lang="en-US" sz="800" dirty="0"/>
              <a:t>/2015/03/04/managing-complex-change/</a:t>
            </a:r>
          </a:p>
        </p:txBody>
      </p:sp>
    </p:spTree>
    <p:extLst>
      <p:ext uri="{BB962C8B-B14F-4D97-AF65-F5344CB8AC3E}">
        <p14:creationId xmlns:p14="http://schemas.microsoft.com/office/powerpoint/2010/main" val="1158407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8"/>
            <a:ext cx="8229600" cy="1143000"/>
          </a:xfrm>
        </p:spPr>
        <p:txBody>
          <a:bodyPr/>
          <a:lstStyle/>
          <a:p>
            <a:r>
              <a:rPr lang="en-US" dirty="0" smtClean="0"/>
              <a:t>Discussion Topics</a:t>
            </a:r>
            <a:endParaRPr lang="en-US" dirty="0"/>
          </a:p>
        </p:txBody>
      </p:sp>
      <p:sp>
        <p:nvSpPr>
          <p:cNvPr id="5" name="Content Placeholder 4"/>
          <p:cNvSpPr>
            <a:spLocks noGrp="1"/>
          </p:cNvSpPr>
          <p:nvPr>
            <p:ph idx="1"/>
          </p:nvPr>
        </p:nvSpPr>
        <p:spPr>
          <a:xfrm>
            <a:off x="457200" y="2117558"/>
            <a:ext cx="8229600" cy="4008605"/>
          </a:xfrm>
        </p:spPr>
        <p:txBody>
          <a:bodyPr/>
          <a:lstStyle/>
          <a:p>
            <a:r>
              <a:rPr lang="en-US" dirty="0"/>
              <a:t>How do we improve the quality of workshops that Partners provide? </a:t>
            </a:r>
            <a:endParaRPr lang="en-US" dirty="0" smtClean="0"/>
          </a:p>
          <a:p>
            <a:r>
              <a:rPr lang="en-US" dirty="0" smtClean="0"/>
              <a:t>How/where </a:t>
            </a:r>
            <a:r>
              <a:rPr lang="en-US" dirty="0"/>
              <a:t>do we provide a library of resources for partners to use?</a:t>
            </a:r>
          </a:p>
          <a:p>
            <a:endParaRPr lang="en-US" dirty="0"/>
          </a:p>
        </p:txBody>
      </p:sp>
    </p:spTree>
    <p:extLst>
      <p:ext uri="{BB962C8B-B14F-4D97-AF65-F5344CB8AC3E}">
        <p14:creationId xmlns:p14="http://schemas.microsoft.com/office/powerpoint/2010/main" val="1883463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940"/>
            <a:ext cx="8229600" cy="1143000"/>
          </a:xfrm>
        </p:spPr>
        <p:txBody>
          <a:bodyPr/>
          <a:lstStyle/>
          <a:p>
            <a:r>
              <a:rPr lang="en-US" dirty="0" smtClean="0"/>
              <a:t>STEM </a:t>
            </a:r>
            <a:r>
              <a:rPr lang="en-US" dirty="0" smtClean="0"/>
              <a:t>Equity Bootcamps</a:t>
            </a:r>
            <a:endParaRPr lang="en-US" dirty="0"/>
          </a:p>
        </p:txBody>
      </p:sp>
      <p:sp>
        <p:nvSpPr>
          <p:cNvPr id="3" name="Content Placeholder 2"/>
          <p:cNvSpPr>
            <a:spLocks noGrp="1"/>
          </p:cNvSpPr>
          <p:nvPr>
            <p:ph idx="1"/>
          </p:nvPr>
        </p:nvSpPr>
        <p:spPr/>
        <p:txBody>
          <a:bodyPr/>
          <a:lstStyle/>
          <a:p>
            <a:r>
              <a:rPr lang="en-US" dirty="0" smtClean="0">
                <a:hlinkClick r:id="rId2"/>
              </a:rPr>
              <a:t>Welcome to the Anti-Racism Movement, Here’s </a:t>
            </a:r>
            <a:r>
              <a:rPr lang="en-US" dirty="0">
                <a:hlinkClick r:id="rId2"/>
              </a:rPr>
              <a:t>W</a:t>
            </a:r>
            <a:r>
              <a:rPr lang="en-US" dirty="0" smtClean="0">
                <a:hlinkClick r:id="rId2"/>
              </a:rPr>
              <a:t>hat You’ve Missed </a:t>
            </a:r>
            <a:endParaRPr lang="en-US" dirty="0"/>
          </a:p>
          <a:p>
            <a:pPr lvl="1"/>
            <a:r>
              <a:rPr lang="en-US" dirty="0" smtClean="0"/>
              <a:t>The Establishment </a:t>
            </a:r>
            <a:r>
              <a:rPr lang="mr-IN" dirty="0" smtClean="0"/>
              <a:t>–</a:t>
            </a:r>
            <a:r>
              <a:rPr lang="en-US" dirty="0" smtClean="0"/>
              <a:t> </a:t>
            </a:r>
            <a:r>
              <a:rPr lang="en-US" dirty="0">
                <a:hlinkClick r:id="rId3"/>
              </a:rPr>
              <a:t>Ijeoma Oluo</a:t>
            </a:r>
            <a:r>
              <a:rPr lang="en-US" dirty="0" smtClean="0"/>
              <a:t> </a:t>
            </a:r>
            <a:endParaRPr lang="en-US" dirty="0"/>
          </a:p>
          <a:p>
            <a:r>
              <a:rPr lang="en-US" dirty="0" smtClean="0"/>
              <a:t>STEM Equity Facebook page</a:t>
            </a:r>
          </a:p>
          <a:p>
            <a:r>
              <a:rPr lang="en-US" dirty="0" smtClean="0">
                <a:hlinkClick r:id="rId4"/>
              </a:rPr>
              <a:t>Bootcamp Resource Page </a:t>
            </a:r>
            <a:r>
              <a:rPr lang="en-US" dirty="0" smtClean="0"/>
              <a:t>(who to follow on Twitter, Facebook, websites and other resources)</a:t>
            </a:r>
            <a:endParaRPr lang="en-US" dirty="0"/>
          </a:p>
        </p:txBody>
      </p:sp>
    </p:spTree>
    <p:extLst>
      <p:ext uri="{BB962C8B-B14F-4D97-AF65-F5344CB8AC3E}">
        <p14:creationId xmlns:p14="http://schemas.microsoft.com/office/powerpoint/2010/main" val="1797299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526"/>
            <a:ext cx="8229600" cy="1143000"/>
          </a:xfrm>
        </p:spPr>
        <p:txBody>
          <a:bodyPr/>
          <a:lstStyle/>
          <a:p>
            <a:r>
              <a:rPr lang="en-US" dirty="0" smtClean="0"/>
              <a:t>STEM </a:t>
            </a:r>
            <a:r>
              <a:rPr lang="en-US" dirty="0" smtClean="0"/>
              <a:t>Equity Bootcamps</a:t>
            </a:r>
            <a:endParaRPr lang="en-US" dirty="0"/>
          </a:p>
        </p:txBody>
      </p:sp>
      <p:sp>
        <p:nvSpPr>
          <p:cNvPr id="5" name="Content Placeholder 4"/>
          <p:cNvSpPr>
            <a:spLocks noGrp="1"/>
          </p:cNvSpPr>
          <p:nvPr>
            <p:ph idx="1"/>
          </p:nvPr>
        </p:nvSpPr>
        <p:spPr>
          <a:xfrm>
            <a:off x="457200" y="1904998"/>
            <a:ext cx="8229600" cy="3789947"/>
          </a:xfrm>
        </p:spPr>
        <p:txBody>
          <a:bodyPr/>
          <a:lstStyle/>
          <a:p>
            <a:r>
              <a:rPr lang="en-US" dirty="0"/>
              <a:t>2017 Boulder Bootcamp Nuggets </a:t>
            </a:r>
            <a:r>
              <a:rPr lang="en-US" dirty="0" smtClean="0"/>
              <a:t/>
            </a:r>
            <a:br>
              <a:rPr lang="en-US" dirty="0" smtClean="0"/>
            </a:br>
            <a:r>
              <a:rPr lang="en-US" dirty="0" smtClean="0"/>
              <a:t>(Carolyn </a:t>
            </a:r>
            <a:r>
              <a:rPr lang="en-US" dirty="0" err="1" smtClean="0"/>
              <a:t>Brinkworth</a:t>
            </a:r>
            <a:r>
              <a:rPr lang="en-US" dirty="0" smtClean="0"/>
              <a:t>):</a:t>
            </a:r>
          </a:p>
          <a:p>
            <a:pPr lvl="1"/>
            <a:r>
              <a:rPr lang="en-US" dirty="0" smtClean="0"/>
              <a:t>Social exclusion activates the same part of the brain as physical pain.</a:t>
            </a:r>
          </a:p>
          <a:p>
            <a:pPr lvl="1"/>
            <a:r>
              <a:rPr lang="en-US" dirty="0" smtClean="0"/>
              <a:t>If </a:t>
            </a:r>
            <a:r>
              <a:rPr lang="en-US" dirty="0"/>
              <a:t>you are not being explicitly inclusive, you are being silently </a:t>
            </a:r>
            <a:r>
              <a:rPr lang="en-US" dirty="0" smtClean="0"/>
              <a:t>exclusive!</a:t>
            </a:r>
          </a:p>
          <a:p>
            <a:pPr lvl="1"/>
            <a:r>
              <a:rPr lang="en-US" dirty="0" smtClean="0"/>
              <a:t>If </a:t>
            </a:r>
            <a:r>
              <a:rPr lang="en-US" dirty="0"/>
              <a:t>you say nothing, you are complicit.</a:t>
            </a:r>
          </a:p>
          <a:p>
            <a:endParaRPr lang="en-US" dirty="0"/>
          </a:p>
        </p:txBody>
      </p:sp>
    </p:spTree>
    <p:extLst>
      <p:ext uri="{BB962C8B-B14F-4D97-AF65-F5344CB8AC3E}">
        <p14:creationId xmlns:p14="http://schemas.microsoft.com/office/powerpoint/2010/main" val="79434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68193"/>
            <a:ext cx="8229600" cy="1143000"/>
          </a:xfrm>
        </p:spPr>
        <p:txBody>
          <a:bodyPr>
            <a:normAutofit fontScale="90000"/>
          </a:bodyPr>
          <a:lstStyle/>
          <a:p>
            <a:r>
              <a:rPr lang="en-US" b="1" dirty="0"/>
              <a:t>GLOBE US Student Research Symposia </a:t>
            </a:r>
            <a:r>
              <a:rPr lang="en-US" b="1" dirty="0" smtClean="0"/>
              <a:t/>
            </a:r>
            <a:br>
              <a:rPr lang="en-US" b="1" dirty="0" smtClean="0"/>
            </a:br>
            <a:r>
              <a:rPr lang="en-US" b="1" dirty="0" smtClean="0"/>
              <a:t>Participant Conduct Expectations</a:t>
            </a:r>
            <a:endParaRPr lang="en-US" dirty="0"/>
          </a:p>
        </p:txBody>
      </p:sp>
      <p:sp>
        <p:nvSpPr>
          <p:cNvPr id="2" name="Vertical Text Placeholder 1"/>
          <p:cNvSpPr>
            <a:spLocks noGrp="1"/>
          </p:cNvSpPr>
          <p:nvPr>
            <p:ph idx="1"/>
          </p:nvPr>
        </p:nvSpPr>
        <p:spPr>
          <a:xfrm>
            <a:off x="457200" y="2310063"/>
            <a:ext cx="8229600" cy="3816100"/>
          </a:xfrm>
        </p:spPr>
        <p:txBody>
          <a:bodyPr>
            <a:noAutofit/>
          </a:bodyPr>
          <a:lstStyle/>
          <a:p>
            <a:pPr marL="0" indent="0">
              <a:buNone/>
            </a:pPr>
            <a:r>
              <a:rPr lang="en-US" dirty="0"/>
              <a:t>The GLOBE US Student Research Symposium includes people from many different backgrounds. GLOBE is committed to providing a friendly, safe and welcoming environment for all, regardless of age, disability, gender, nationality, race, religion, sexuality, or identity.</a:t>
            </a:r>
            <a:br>
              <a:rPr lang="en-US" dirty="0"/>
            </a:br>
            <a:endParaRPr lang="en-US" dirty="0"/>
          </a:p>
        </p:txBody>
      </p:sp>
    </p:spTree>
    <p:extLst>
      <p:ext uri="{BB962C8B-B14F-4D97-AF65-F5344CB8AC3E}">
        <p14:creationId xmlns:p14="http://schemas.microsoft.com/office/powerpoint/2010/main" val="1620228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idx="1"/>
          </p:nvPr>
        </p:nvSpPr>
        <p:spPr>
          <a:xfrm>
            <a:off x="457200" y="1973179"/>
            <a:ext cx="8229600" cy="4152984"/>
          </a:xfrm>
        </p:spPr>
        <p:txBody>
          <a:bodyPr>
            <a:noAutofit/>
          </a:bodyPr>
          <a:lstStyle/>
          <a:p>
            <a:pPr fontAlgn="base"/>
            <a:r>
              <a:rPr lang="en-US" sz="2800" dirty="0"/>
              <a:t>Be friendly and welcoming.</a:t>
            </a:r>
          </a:p>
          <a:p>
            <a:pPr fontAlgn="base"/>
            <a:r>
              <a:rPr lang="en-US" sz="2800" dirty="0" smtClean="0"/>
              <a:t>Be </a:t>
            </a:r>
            <a:r>
              <a:rPr lang="en-US" sz="2800" dirty="0"/>
              <a:t>patient.</a:t>
            </a:r>
          </a:p>
          <a:p>
            <a:pPr lvl="1" fontAlgn="base"/>
            <a:r>
              <a:rPr lang="en-US" dirty="0"/>
              <a:t>Remember that people have different communication styles, and that not everyone may be using their native language. </a:t>
            </a:r>
          </a:p>
          <a:p>
            <a:pPr fontAlgn="base"/>
            <a:r>
              <a:rPr lang="en-US" sz="2800" dirty="0"/>
              <a:t>Be thoughtful.</a:t>
            </a:r>
          </a:p>
          <a:p>
            <a:pPr lvl="1" fontAlgn="base"/>
            <a:r>
              <a:rPr lang="en-US" dirty="0"/>
              <a:t>Communication requires effort. Think about how your words will be interpreted by others.</a:t>
            </a:r>
          </a:p>
        </p:txBody>
      </p:sp>
      <p:sp>
        <p:nvSpPr>
          <p:cNvPr id="4" name="Title 4"/>
          <p:cNvSpPr>
            <a:spLocks noGrp="1"/>
          </p:cNvSpPr>
          <p:nvPr>
            <p:ph type="title"/>
          </p:nvPr>
        </p:nvSpPr>
        <p:spPr>
          <a:xfrm>
            <a:off x="457200" y="675688"/>
            <a:ext cx="8229600" cy="1143000"/>
          </a:xfrm>
        </p:spPr>
        <p:txBody>
          <a:bodyPr>
            <a:normAutofit fontScale="90000"/>
          </a:bodyPr>
          <a:lstStyle/>
          <a:p>
            <a:r>
              <a:rPr lang="en-US" b="1" dirty="0"/>
              <a:t>GLOBE US Student Research Symposia </a:t>
            </a:r>
            <a:r>
              <a:rPr lang="en-US" b="1" dirty="0" smtClean="0"/>
              <a:t/>
            </a:r>
            <a:br>
              <a:rPr lang="en-US" b="1" dirty="0" smtClean="0"/>
            </a:br>
            <a:r>
              <a:rPr lang="en-US" b="1" dirty="0" smtClean="0"/>
              <a:t>Participant Conduct Expectations</a:t>
            </a:r>
            <a:endParaRPr lang="en-US" dirty="0"/>
          </a:p>
        </p:txBody>
      </p:sp>
    </p:spTree>
    <p:extLst>
      <p:ext uri="{BB962C8B-B14F-4D97-AF65-F5344CB8AC3E}">
        <p14:creationId xmlns:p14="http://schemas.microsoft.com/office/powerpoint/2010/main" val="1620228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idx="1"/>
          </p:nvPr>
        </p:nvSpPr>
        <p:spPr>
          <a:xfrm>
            <a:off x="457200" y="2069432"/>
            <a:ext cx="8229600" cy="4056731"/>
          </a:xfrm>
        </p:spPr>
        <p:txBody>
          <a:bodyPr>
            <a:noAutofit/>
          </a:bodyPr>
          <a:lstStyle/>
          <a:p>
            <a:pPr fontAlgn="base"/>
            <a:r>
              <a:rPr lang="en-US" dirty="0"/>
              <a:t>Be respectful. </a:t>
            </a:r>
          </a:p>
          <a:p>
            <a:pPr lvl="1" fontAlgn="base"/>
            <a:r>
              <a:rPr lang="en-US" sz="3200" dirty="0"/>
              <a:t>Not all of us will agree all the time, but we expect respectful behavior at all times. </a:t>
            </a:r>
          </a:p>
          <a:p>
            <a:pPr lvl="1" fontAlgn="base"/>
            <a:r>
              <a:rPr lang="en-US" sz="3200" dirty="0"/>
              <a:t>It’s important to remember that a community where people feel comfortable and safe is a productive one.</a:t>
            </a:r>
          </a:p>
        </p:txBody>
      </p:sp>
      <p:sp>
        <p:nvSpPr>
          <p:cNvPr id="4" name="Title 4"/>
          <p:cNvSpPr>
            <a:spLocks noGrp="1"/>
          </p:cNvSpPr>
          <p:nvPr>
            <p:ph type="title"/>
          </p:nvPr>
        </p:nvSpPr>
        <p:spPr>
          <a:xfrm>
            <a:off x="457200" y="723814"/>
            <a:ext cx="8229600" cy="1143000"/>
          </a:xfrm>
        </p:spPr>
        <p:txBody>
          <a:bodyPr>
            <a:normAutofit fontScale="90000"/>
          </a:bodyPr>
          <a:lstStyle/>
          <a:p>
            <a:r>
              <a:rPr lang="en-US" b="1" dirty="0"/>
              <a:t>GLOBE US Student Research Symposia </a:t>
            </a:r>
            <a:r>
              <a:rPr lang="en-US" b="1" dirty="0" smtClean="0"/>
              <a:t/>
            </a:r>
            <a:br>
              <a:rPr lang="en-US" b="1" dirty="0" smtClean="0"/>
            </a:br>
            <a:r>
              <a:rPr lang="en-US" b="1" dirty="0" smtClean="0"/>
              <a:t>Participant Conduct Expectations</a:t>
            </a:r>
            <a:endParaRPr lang="en-US" dirty="0"/>
          </a:p>
        </p:txBody>
      </p:sp>
    </p:spTree>
    <p:extLst>
      <p:ext uri="{BB962C8B-B14F-4D97-AF65-F5344CB8AC3E}">
        <p14:creationId xmlns:p14="http://schemas.microsoft.com/office/powerpoint/2010/main" val="1620228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idx="1"/>
          </p:nvPr>
        </p:nvSpPr>
        <p:spPr>
          <a:xfrm>
            <a:off x="457200" y="2053389"/>
            <a:ext cx="8229600" cy="4072774"/>
          </a:xfrm>
        </p:spPr>
        <p:txBody>
          <a:bodyPr>
            <a:normAutofit/>
          </a:bodyPr>
          <a:lstStyle/>
          <a:p>
            <a:pPr fontAlgn="base"/>
            <a:r>
              <a:rPr lang="en-US" sz="4000" dirty="0"/>
              <a:t>People are complicated. If misunderstandings happen, remember that we’re different. Not understanding why someone holds a viewpoint doesn’t mean that they’re wrong. </a:t>
            </a:r>
          </a:p>
        </p:txBody>
      </p:sp>
      <p:sp>
        <p:nvSpPr>
          <p:cNvPr id="4" name="Title 4"/>
          <p:cNvSpPr>
            <a:spLocks noGrp="1"/>
          </p:cNvSpPr>
          <p:nvPr>
            <p:ph type="title"/>
          </p:nvPr>
        </p:nvSpPr>
        <p:spPr>
          <a:xfrm>
            <a:off x="457200" y="723814"/>
            <a:ext cx="8229600" cy="1143000"/>
          </a:xfrm>
        </p:spPr>
        <p:txBody>
          <a:bodyPr>
            <a:normAutofit fontScale="90000"/>
          </a:bodyPr>
          <a:lstStyle/>
          <a:p>
            <a:r>
              <a:rPr lang="en-US" b="1" dirty="0"/>
              <a:t>GLOBE US Student Research Symposia </a:t>
            </a:r>
            <a:r>
              <a:rPr lang="en-US" b="1" dirty="0" smtClean="0"/>
              <a:t/>
            </a:r>
            <a:br>
              <a:rPr lang="en-US" b="1" dirty="0" smtClean="0"/>
            </a:br>
            <a:r>
              <a:rPr lang="en-US" b="1" dirty="0" smtClean="0"/>
              <a:t>Participant Conduct Expectations</a:t>
            </a:r>
            <a:endParaRPr lang="en-US" dirty="0"/>
          </a:p>
        </p:txBody>
      </p:sp>
    </p:spTree>
    <p:extLst>
      <p:ext uri="{BB962C8B-B14F-4D97-AF65-F5344CB8AC3E}">
        <p14:creationId xmlns:p14="http://schemas.microsoft.com/office/powerpoint/2010/main" val="1620228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p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2481</Words>
  <Application>Microsoft Macintosh PowerPoint</Application>
  <PresentationFormat>On-screen Show (4:3)</PresentationFormat>
  <Paragraphs>287</Paragraphs>
  <Slides>32</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32</vt:i4>
      </vt:variant>
    </vt:vector>
  </HeadingPairs>
  <TitlesOfParts>
    <vt:vector size="42" baseType="lpstr">
      <vt:lpstr>Calibri</vt:lpstr>
      <vt:lpstr>Cambria</vt:lpstr>
      <vt:lpstr>Mangal</vt:lpstr>
      <vt:lpstr>ＭＳ 明朝</vt:lpstr>
      <vt:lpstr>Times New Roman</vt:lpstr>
      <vt:lpstr>Arial</vt:lpstr>
      <vt:lpstr>Map background</vt:lpstr>
      <vt:lpstr>2_Custom Design</vt:lpstr>
      <vt:lpstr>1_Custom Design</vt:lpstr>
      <vt:lpstr>Custom Design</vt:lpstr>
      <vt:lpstr>United States Partner Meeting</vt:lpstr>
      <vt:lpstr>Notecard Topics</vt:lpstr>
      <vt:lpstr>PowerPoint Presentation</vt:lpstr>
      <vt:lpstr>STEM Equity Bootcamps</vt:lpstr>
      <vt:lpstr>STEM Equity Bootcamps</vt:lpstr>
      <vt:lpstr>GLOBE US Student Research Symposia  Participant Conduct Expectations</vt:lpstr>
      <vt:lpstr>GLOBE US Student Research Symposia  Participant Conduct Expectations</vt:lpstr>
      <vt:lpstr>GLOBE US Student Research Symposia  Participant Conduct Expectations</vt:lpstr>
      <vt:lpstr>GLOBE US Student Research Symposia  Participant Conduct Expectations</vt:lpstr>
      <vt:lpstr>GLOBE US Student Research Symposia  Participant Conduct Expectations</vt:lpstr>
      <vt:lpstr>GLOBE US Student Research Symposia  Participant Conduct Expectations</vt:lpstr>
      <vt:lpstr>GLOBE US Student Research Symposia  Participant Conduct Expectations</vt:lpstr>
      <vt:lpstr>GLOBE US Student Research Symposia  Participant Conduct Expectations</vt:lpstr>
      <vt:lpstr>PowerPoint Presentation</vt:lpstr>
      <vt:lpstr>Professional Learning/Development</vt:lpstr>
      <vt:lpstr>GLOBE Trainings and Trainers</vt:lpstr>
      <vt:lpstr>GLOBE Trainings and Trainers</vt:lpstr>
      <vt:lpstr>The GLOBE Trainer Pipeline</vt:lpstr>
      <vt:lpstr>The GLOBE Trainer Pipeline</vt:lpstr>
      <vt:lpstr>The GLOBE Trainer Pipeline</vt:lpstr>
      <vt:lpstr>TTT/NARM 2018</vt:lpstr>
      <vt:lpstr>Student Research Symposia (SRS)</vt:lpstr>
      <vt:lpstr>Student Research Symposia</vt:lpstr>
      <vt:lpstr>Student Research Symposia</vt:lpstr>
      <vt:lpstr>Science Class vs. Science Practices</vt:lpstr>
      <vt:lpstr>Preliminary Data from SRS</vt:lpstr>
      <vt:lpstr>PowerPoint Presentation</vt:lpstr>
      <vt:lpstr>PowerPoint Presentation</vt:lpstr>
      <vt:lpstr>PowerPoint Presentation</vt:lpstr>
      <vt:lpstr>PowerPoint Presentation</vt:lpstr>
      <vt:lpstr>PowerPoint Presentation</vt:lpstr>
      <vt:lpstr>Discussion Topics</vt:lpstr>
    </vt:vector>
  </TitlesOfParts>
  <Company>UCAR</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Susanne Demaree</dc:creator>
  <cp:lastModifiedBy>Bourgeault, Jennifer</cp:lastModifiedBy>
  <cp:revision>55</cp:revision>
  <cp:lastPrinted>2015-11-10T16:21:58Z</cp:lastPrinted>
  <dcterms:created xsi:type="dcterms:W3CDTF">2015-11-10T16:16:01Z</dcterms:created>
  <dcterms:modified xsi:type="dcterms:W3CDTF">2017-09-18T22:23:11Z</dcterms:modified>
</cp:coreProperties>
</file>