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288" r:id="rId3"/>
    <p:sldId id="295" r:id="rId4"/>
    <p:sldId id="281" r:id="rId5"/>
    <p:sldId id="289" r:id="rId6"/>
    <p:sldId id="291" r:id="rId7"/>
    <p:sldId id="292" r:id="rId8"/>
    <p:sldId id="282" r:id="rId9"/>
    <p:sldId id="290" r:id="rId10"/>
    <p:sldId id="293" r:id="rId11"/>
    <p:sldId id="261" r:id="rId12"/>
    <p:sldId id="262" r:id="rId13"/>
    <p:sldId id="263" r:id="rId14"/>
    <p:sldId id="285" r:id="rId15"/>
    <p:sldId id="300" r:id="rId16"/>
    <p:sldId id="265" r:id="rId17"/>
    <p:sldId id="267" r:id="rId18"/>
    <p:sldId id="296" r:id="rId19"/>
    <p:sldId id="286" r:id="rId20"/>
    <p:sldId id="301" r:id="rId21"/>
    <p:sldId id="302" r:id="rId22"/>
    <p:sldId id="303" r:id="rId23"/>
    <p:sldId id="304" r:id="rId24"/>
    <p:sldId id="272" r:id="rId25"/>
    <p:sldId id="273" r:id="rId26"/>
    <p:sldId id="274" r:id="rId27"/>
    <p:sldId id="305" r:id="rId28"/>
    <p:sldId id="306" r:id="rId29"/>
    <p:sldId id="307" r:id="rId30"/>
    <p:sldId id="278" r:id="rId31"/>
    <p:sldId id="294" r:id="rId32"/>
    <p:sldId id="297" r:id="rId33"/>
    <p:sldId id="298" r:id="rId34"/>
    <p:sldId id="287" r:id="rId35"/>
    <p:sldId id="299" r:id="rId36"/>
    <p:sldId id="308" r:id="rId3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4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50" autoAdjust="0"/>
    <p:restoredTop sz="76778" autoAdjust="0"/>
  </p:normalViewPr>
  <p:slideViewPr>
    <p:cSldViewPr snapToGrid="0">
      <p:cViewPr varScale="1">
        <p:scale>
          <a:sx n="67" d="100"/>
          <a:sy n="67" d="100"/>
        </p:scale>
        <p:origin x="1290" y="48"/>
      </p:cViewPr>
      <p:guideLst>
        <p:guide orient="horz" pos="2160"/>
        <p:guide pos="3840"/>
      </p:guideLst>
    </p:cSldViewPr>
  </p:slideViewPr>
  <p:notesTextViewPr>
    <p:cViewPr>
      <p:scale>
        <a:sx n="1" d="1"/>
        <a:sy n="1" d="1"/>
      </p:scale>
      <p:origin x="0" y="0"/>
    </p:cViewPr>
  </p:notesText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9F83C-D654-4AD0-B7BE-DE086B14DA4F}" type="datetimeFigureOut">
              <a:rPr lang="hr-HR" smtClean="0"/>
              <a:pPr/>
              <a:t>25.2.2017.</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34504-72B9-4A5A-AF57-7AE94852B195}" type="slidenum">
              <a:rPr lang="hr-HR" smtClean="0"/>
              <a:pPr/>
              <a:t>‹#›</a:t>
            </a:fld>
            <a:endParaRPr lang="hr-HR"/>
          </a:p>
        </p:txBody>
      </p:sp>
    </p:spTree>
    <p:extLst>
      <p:ext uri="{BB962C8B-B14F-4D97-AF65-F5344CB8AC3E}">
        <p14:creationId xmlns:p14="http://schemas.microsoft.com/office/powerpoint/2010/main" val="346329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International Dark Sky Association (IDA) defines light pollution</a:t>
            </a:r>
            <a:r>
              <a:rPr lang="hr-HR" sz="1200" kern="1200" baseline="0" dirty="0">
                <a:solidFill>
                  <a:schemeClr val="tx1"/>
                </a:solidFill>
                <a:effectLst/>
                <a:latin typeface="+mn-lt"/>
                <a:ea typeface="+mn-ea"/>
                <a:cs typeface="+mn-cs"/>
              </a:rPr>
              <a:t> </a:t>
            </a:r>
            <a:r>
              <a:rPr lang="hr-HR" sz="1200" kern="1200" dirty="0">
                <a:solidFill>
                  <a:schemeClr val="tx1"/>
                </a:solidFill>
                <a:effectLst/>
                <a:latin typeface="+mn-lt"/>
                <a:ea typeface="+mn-ea"/>
                <a:cs typeface="+mn-cs"/>
              </a:rPr>
              <a:t>as</a:t>
            </a:r>
            <a:r>
              <a:rPr lang="hr-HR"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inappropriate or excessive use of artificial light</a:t>
            </a:r>
            <a:r>
              <a:rPr lang="hr-HR" sz="1200" kern="1200" dirty="0">
                <a:solidFill>
                  <a:schemeClr val="tx1"/>
                </a:solidFill>
                <a:effectLst/>
                <a:latin typeface="+mn-lt"/>
                <a:ea typeface="+mn-ea"/>
                <a:cs typeface="+mn-cs"/>
              </a:rPr>
              <a:t> which has harmful</a:t>
            </a:r>
            <a:r>
              <a:rPr lang="hr-HR" sz="1200" kern="1200" baseline="0" dirty="0">
                <a:solidFill>
                  <a:schemeClr val="tx1"/>
                </a:solidFill>
                <a:effectLst/>
                <a:latin typeface="+mn-lt"/>
                <a:ea typeface="+mn-ea"/>
                <a:cs typeface="+mn-cs"/>
              </a:rPr>
              <a:t> impact on environment, humans, wildlife and climate. It’s components are  </a:t>
            </a:r>
            <a:r>
              <a:rPr lang="hr-H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Glare – excessive brightness that causes visual discomfort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Skyglow</a:t>
            </a:r>
            <a:r>
              <a:rPr lang="en-US" sz="1200" kern="1200" dirty="0">
                <a:solidFill>
                  <a:schemeClr val="tx1"/>
                </a:solidFill>
                <a:effectLst/>
                <a:latin typeface="+mn-lt"/>
                <a:ea typeface="+mn-ea"/>
                <a:cs typeface="+mn-cs"/>
              </a:rPr>
              <a:t> – brightening of the night sky over inhabited areas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Light trespass – light falling where it is not intended or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Clutter – bright, confusing and excessive groupings of light sources</a:t>
            </a:r>
          </a:p>
        </p:txBody>
      </p:sp>
      <p:sp>
        <p:nvSpPr>
          <p:cNvPr id="4" name="Slide Number Placeholder 3"/>
          <p:cNvSpPr>
            <a:spLocks noGrp="1"/>
          </p:cNvSpPr>
          <p:nvPr>
            <p:ph type="sldNum" sz="quarter" idx="10"/>
          </p:nvPr>
        </p:nvSpPr>
        <p:spPr/>
        <p:txBody>
          <a:bodyPr/>
          <a:lstStyle/>
          <a:p>
            <a:fld id="{1402144A-4BB7-4C3A-A99C-B3A52AF8FA2B}" type="slidenum">
              <a:rPr lang="hr-HR" smtClean="0"/>
              <a:pPr/>
              <a:t>1</a:t>
            </a:fld>
            <a:endParaRPr lang="hr-HR"/>
          </a:p>
        </p:txBody>
      </p:sp>
    </p:spTree>
    <p:extLst>
      <p:ext uri="{BB962C8B-B14F-4D97-AF65-F5344CB8AC3E}">
        <p14:creationId xmlns:p14="http://schemas.microsoft.com/office/powerpoint/2010/main" val="115804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of light pollution is a new </a:t>
            </a:r>
            <a:r>
              <a:rPr lang="hr-HR" dirty="0"/>
              <a:t>one </a:t>
            </a:r>
            <a:r>
              <a:rPr lang="en-US" dirty="0"/>
              <a:t>and Croatia's legislation in this area</a:t>
            </a:r>
            <a:r>
              <a:rPr lang="hr-HR" dirty="0"/>
              <a:t> is</a:t>
            </a:r>
            <a:r>
              <a:rPr lang="en-US" dirty="0"/>
              <a:t> very limited.</a:t>
            </a:r>
            <a:r>
              <a:rPr lang="hr-HR" baseline="0" dirty="0"/>
              <a:t> </a:t>
            </a:r>
            <a:r>
              <a:rPr lang="en-US" dirty="0"/>
              <a:t>Currently, only the blinding artificial light </a:t>
            </a:r>
            <a:r>
              <a:rPr lang="hr-HR" dirty="0"/>
              <a:t>is </a:t>
            </a:r>
            <a:r>
              <a:rPr lang="en-US" dirty="0"/>
              <a:t>mentioned in Art. 15 of the Law on Road Traffic Safety [26], whose first paragraph </a:t>
            </a:r>
            <a:r>
              <a:rPr lang="hr-HR" dirty="0"/>
              <a:t>we </a:t>
            </a:r>
            <a:r>
              <a:rPr lang="en-US" dirty="0"/>
              <a:t>quote</a:t>
            </a:r>
            <a:r>
              <a:rPr lang="hr-HR" dirty="0"/>
              <a:t>d. </a:t>
            </a:r>
            <a:r>
              <a:rPr lang="en-US" dirty="0"/>
              <a:t>Light pollution is </a:t>
            </a:r>
            <a:r>
              <a:rPr lang="hr-HR" dirty="0"/>
              <a:t>also </a:t>
            </a:r>
            <a:r>
              <a:rPr lang="en-US" dirty="0"/>
              <a:t>stated in the Law on Environmental Protection</a:t>
            </a:r>
            <a:endParaRPr lang="hr-HR" dirty="0"/>
          </a:p>
          <a:p>
            <a:r>
              <a:rPr lang="hr-HR" baseline="0" dirty="0"/>
              <a:t> </a:t>
            </a:r>
            <a:r>
              <a:rPr lang="en-US" dirty="0"/>
              <a:t>Unfortunately, in practice,</a:t>
            </a:r>
            <a:r>
              <a:rPr lang="hr-HR" dirty="0"/>
              <a:t> t</a:t>
            </a:r>
            <a:r>
              <a:rPr lang="en-US" dirty="0"/>
              <a:t>h</a:t>
            </a:r>
            <a:r>
              <a:rPr lang="hr-HR" dirty="0"/>
              <a:t>o</a:t>
            </a:r>
            <a:r>
              <a:rPr lang="en-US" dirty="0"/>
              <a:t>s</a:t>
            </a:r>
            <a:r>
              <a:rPr lang="hr-HR" dirty="0"/>
              <a:t>e</a:t>
            </a:r>
            <a:r>
              <a:rPr lang="en-US" dirty="0"/>
              <a:t> article</a:t>
            </a:r>
            <a:r>
              <a:rPr lang="hr-HR" dirty="0"/>
              <a:t>s</a:t>
            </a:r>
            <a:r>
              <a:rPr lang="en-US" dirty="0"/>
              <a:t> </a:t>
            </a:r>
            <a:r>
              <a:rPr lang="hr-HR" dirty="0"/>
              <a:t>are</a:t>
            </a:r>
            <a:r>
              <a:rPr lang="en-US" dirty="0"/>
              <a:t> certainly not carried out.</a:t>
            </a:r>
            <a:r>
              <a:rPr lang="hr-HR" baseline="0" dirty="0"/>
              <a:t> </a:t>
            </a:r>
          </a:p>
        </p:txBody>
      </p:sp>
      <p:sp>
        <p:nvSpPr>
          <p:cNvPr id="4" name="Slide Number Placeholder 3"/>
          <p:cNvSpPr>
            <a:spLocks noGrp="1"/>
          </p:cNvSpPr>
          <p:nvPr>
            <p:ph type="sldNum" sz="quarter" idx="10"/>
          </p:nvPr>
        </p:nvSpPr>
        <p:spPr/>
        <p:txBody>
          <a:bodyPr/>
          <a:lstStyle/>
          <a:p>
            <a:fld id="{74734504-72B9-4A5A-AF57-7AE94852B195}" type="slidenum">
              <a:rPr lang="hr-HR" smtClean="0"/>
              <a:pPr/>
              <a:t>10</a:t>
            </a:fld>
            <a:endParaRPr lang="hr-HR"/>
          </a:p>
        </p:txBody>
      </p:sp>
    </p:spTree>
    <p:extLst>
      <p:ext uri="{BB962C8B-B14F-4D97-AF65-F5344CB8AC3E}">
        <p14:creationId xmlns:p14="http://schemas.microsoft.com/office/powerpoint/2010/main" val="2881277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We pointed out</a:t>
            </a:r>
            <a:r>
              <a:rPr lang="hr-HR" baseline="0" dirty="0"/>
              <a:t> several research questions. </a:t>
            </a:r>
            <a:r>
              <a:rPr lang="en-US" dirty="0"/>
              <a:t>First we wanted to find out if there is any causal connection between light pollution and </a:t>
            </a:r>
            <a:r>
              <a:rPr lang="en-US" dirty="0" err="1"/>
              <a:t>dispruppted</a:t>
            </a:r>
            <a:r>
              <a:rPr lang="en-US" dirty="0"/>
              <a:t> sleep, common signs of fatigue or sleeping disorder. We also wanted to see if the intense of that pollution is stronger in center of the city than in wider area, and if perhaps air humidity affects the visibility of the night sky.</a:t>
            </a:r>
            <a:endParaRPr lang="hr-HR" dirty="0"/>
          </a:p>
          <a:p>
            <a:r>
              <a:rPr lang="hr-HR" dirty="0"/>
              <a:t>Then we made 3 hypothesis.</a:t>
            </a:r>
            <a:endParaRPr lang="en-US" dirty="0"/>
          </a:p>
          <a:p>
            <a:r>
              <a:rPr lang="en-US" dirty="0"/>
              <a:t>We assumed that the light pollution is stronger in center than in wider area, that is inversely proportional to the amount of air humidity and that it affects sleeping quality. </a:t>
            </a:r>
          </a:p>
          <a:p>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11</a:t>
            </a:fld>
            <a:endParaRPr lang="hr-HR"/>
          </a:p>
        </p:txBody>
      </p:sp>
    </p:spTree>
    <p:extLst>
      <p:ext uri="{BB962C8B-B14F-4D97-AF65-F5344CB8AC3E}">
        <p14:creationId xmlns:p14="http://schemas.microsoft.com/office/powerpoint/2010/main" val="3142112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Our research methods were to collecte the data using</a:t>
            </a:r>
            <a:r>
              <a:rPr lang="hr-HR" baseline="0" dirty="0"/>
              <a:t> GLOBE at night protocole and observation </a:t>
            </a:r>
            <a:r>
              <a:rPr lang="en-US" baseline="0" dirty="0"/>
              <a:t>calendar</a:t>
            </a:r>
            <a:r>
              <a:rPr lang="hr-HR" baseline="0" dirty="0"/>
              <a:t>; </a:t>
            </a:r>
            <a:r>
              <a:rPr lang="en-US" baseline="0" dirty="0"/>
              <a:t> visibility of the stars (</a:t>
            </a:r>
            <a:r>
              <a:rPr lang="hr-HR" baseline="0" dirty="0"/>
              <a:t>aestimated in </a:t>
            </a:r>
            <a:r>
              <a:rPr lang="en-US" baseline="0" dirty="0"/>
              <a:t>magnitude </a:t>
            </a:r>
            <a:r>
              <a:rPr lang="hr-HR" baseline="0" dirty="0"/>
              <a:t>from</a:t>
            </a:r>
            <a:r>
              <a:rPr lang="en-US" baseline="0" dirty="0"/>
              <a:t> 0-7) was observed by students from classes 1.A, 2.A, 2.B </a:t>
            </a:r>
            <a:r>
              <a:rPr lang="en-US" baseline="0" dirty="0" err="1"/>
              <a:t>i</a:t>
            </a:r>
            <a:r>
              <a:rPr lang="en-US" baseline="0" dirty="0"/>
              <a:t> 3.A </a:t>
            </a:r>
            <a:r>
              <a:rPr lang="hr-HR" baseline="0" dirty="0"/>
              <a:t> </a:t>
            </a:r>
            <a:r>
              <a:rPr lang="en-US" baseline="0" dirty="0"/>
              <a:t>in following cycles</a:t>
            </a:r>
            <a:endParaRPr lang="hr-HR" baseline="0" dirty="0"/>
          </a:p>
          <a:p>
            <a:r>
              <a:rPr lang="hr-HR" baseline="0" dirty="0"/>
              <a:t>At geography, history and Latin classes students learned a lot of a mithology,  astrology, sky observing and religion etc. in European and Croatian culture from early human ages till now days.</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12</a:t>
            </a:fld>
            <a:endParaRPr lang="hr-HR"/>
          </a:p>
        </p:txBody>
      </p:sp>
    </p:spTree>
    <p:extLst>
      <p:ext uri="{BB962C8B-B14F-4D97-AF65-F5344CB8AC3E}">
        <p14:creationId xmlns:p14="http://schemas.microsoft.com/office/powerpoint/2010/main" val="2631741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109 student involved in observing during 2 school years. In last 4 cycles of visibility measuring 77 students also </a:t>
            </a:r>
            <a:r>
              <a:rPr lang="hr-HR" dirty="0"/>
              <a:t>answered </a:t>
            </a:r>
            <a:r>
              <a:rPr lang="en-US" dirty="0"/>
              <a:t>sleeping quality</a:t>
            </a:r>
            <a:r>
              <a:rPr lang="hr-HR" baseline="0" dirty="0"/>
              <a:t> criteria questionnaire</a:t>
            </a:r>
            <a:r>
              <a:rPr lang="en-US" dirty="0"/>
              <a:t> </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13</a:t>
            </a:fld>
            <a:endParaRPr lang="hr-HR"/>
          </a:p>
        </p:txBody>
      </p:sp>
    </p:spTree>
    <p:extLst>
      <p:ext uri="{BB962C8B-B14F-4D97-AF65-F5344CB8AC3E}">
        <p14:creationId xmlns:p14="http://schemas.microsoft.com/office/powerpoint/2010/main" val="2752085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At</a:t>
            </a:r>
            <a:r>
              <a:rPr lang="hr-HR" baseline="0" dirty="0"/>
              <a:t> informatic classes number of students put the data in a GLOBE data base, processed them and made charts</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14</a:t>
            </a:fld>
            <a:endParaRPr lang="hr-HR"/>
          </a:p>
        </p:txBody>
      </p:sp>
    </p:spTree>
    <p:extLst>
      <p:ext uri="{BB962C8B-B14F-4D97-AF65-F5344CB8AC3E}">
        <p14:creationId xmlns:p14="http://schemas.microsoft.com/office/powerpoint/2010/main" val="2269991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divided the city in 3 zones</a:t>
            </a:r>
            <a:r>
              <a:rPr lang="hr-H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inner center</a:t>
            </a:r>
            <a:r>
              <a:rPr lang="hr-HR" sz="1200" kern="1200" dirty="0">
                <a:solidFill>
                  <a:schemeClr val="tx1"/>
                </a:solidFill>
                <a:effectLst/>
                <a:latin typeface="+mn-lt"/>
                <a:ea typeface="+mn-ea"/>
                <a:cs typeface="+mn-cs"/>
              </a:rPr>
              <a:t> (18 </a:t>
            </a:r>
            <a:r>
              <a:rPr lang="hr-HR" sz="1200" kern="1200" dirty="0" err="1">
                <a:solidFill>
                  <a:schemeClr val="tx1"/>
                </a:solidFill>
                <a:effectLst/>
                <a:latin typeface="+mn-lt"/>
                <a:ea typeface="+mn-ea"/>
                <a:cs typeface="+mn-cs"/>
              </a:rPr>
              <a:t>students</a:t>
            </a:r>
            <a:r>
              <a:rPr lang="hr-HR" sz="1200" kern="1200" dirty="0">
                <a:solidFill>
                  <a:schemeClr val="tx1"/>
                </a:solidFill>
                <a:effectLst/>
                <a:latin typeface="+mn-lt"/>
                <a:ea typeface="+mn-ea"/>
                <a:cs typeface="+mn-cs"/>
              </a:rPr>
              <a:t> as </a:t>
            </a:r>
            <a:r>
              <a:rPr lang="hr-HR" sz="1200" kern="1200" dirty="0" err="1">
                <a:solidFill>
                  <a:schemeClr val="tx1"/>
                </a:solidFill>
                <a:effectLst/>
                <a:latin typeface="+mn-lt"/>
                <a:ea typeface="+mn-ea"/>
                <a:cs typeface="+mn-cs"/>
              </a:rPr>
              <a:t>observers</a:t>
            </a:r>
            <a:r>
              <a:rPr lang="hr-HR" sz="1200" kern="1200" dirty="0">
                <a:solidFill>
                  <a:schemeClr val="tx1"/>
                </a:solidFill>
                <a:effectLst/>
                <a:latin typeface="+mn-lt"/>
                <a:ea typeface="+mn-ea"/>
                <a:cs typeface="+mn-cs"/>
              </a:rPr>
              <a:t>)</a:t>
            </a:r>
            <a:r>
              <a:rPr lang="hr-HR"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wide center</a:t>
            </a:r>
            <a:r>
              <a:rPr lang="hr-HR" sz="1200" kern="1200" dirty="0">
                <a:solidFill>
                  <a:schemeClr val="tx1"/>
                </a:solidFill>
                <a:effectLst/>
                <a:latin typeface="+mn-lt"/>
                <a:ea typeface="+mn-ea"/>
                <a:cs typeface="+mn-cs"/>
              </a:rPr>
              <a:t> (31 student) </a:t>
            </a:r>
            <a:r>
              <a:rPr lang="en-US" sz="1200" kern="1200" dirty="0">
                <a:solidFill>
                  <a:schemeClr val="tx1"/>
                </a:solidFill>
                <a:effectLst/>
                <a:latin typeface="+mn-lt"/>
                <a:ea typeface="+mn-ea"/>
                <a:cs typeface="+mn-cs"/>
              </a:rPr>
              <a:t> and wider area</a:t>
            </a:r>
            <a:r>
              <a:rPr lang="hr-HR" sz="1200" kern="1200" dirty="0">
                <a:solidFill>
                  <a:schemeClr val="tx1"/>
                </a:solidFill>
                <a:effectLst/>
                <a:latin typeface="+mn-lt"/>
                <a:ea typeface="+mn-ea"/>
                <a:cs typeface="+mn-cs"/>
              </a:rPr>
              <a:t> (60 </a:t>
            </a:r>
            <a:r>
              <a:rPr lang="hr-HR" sz="1200" kern="1200" dirty="0" err="1">
                <a:solidFill>
                  <a:schemeClr val="tx1"/>
                </a:solidFill>
                <a:effectLst/>
                <a:latin typeface="+mn-lt"/>
                <a:ea typeface="+mn-ea"/>
                <a:cs typeface="+mn-cs"/>
              </a:rPr>
              <a:t>students</a:t>
            </a:r>
            <a:r>
              <a:rPr lang="hr-H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according to city map</a:t>
            </a:r>
            <a:r>
              <a:rPr lang="hr-HR" sz="1200" kern="1200" dirty="0">
                <a:solidFill>
                  <a:schemeClr val="tx1"/>
                </a:solidFill>
                <a:effectLst/>
                <a:latin typeface="+mn-lt"/>
                <a:ea typeface="+mn-ea"/>
                <a:cs typeface="+mn-cs"/>
              </a:rPr>
              <a:t>.</a:t>
            </a:r>
          </a:p>
          <a:p>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performed</a:t>
            </a:r>
            <a:r>
              <a:rPr lang="hr-HR" sz="1200" kern="1200" baseline="0" dirty="0">
                <a:solidFill>
                  <a:schemeClr val="tx1"/>
                </a:solidFill>
                <a:effectLst/>
                <a:latin typeface="+mn-lt"/>
                <a:ea typeface="+mn-ea"/>
                <a:cs typeface="+mn-cs"/>
              </a:rPr>
              <a:t> </a:t>
            </a:r>
            <a:r>
              <a:rPr lang="hr-HR" sz="1200" kern="1200" dirty="0">
                <a:solidFill>
                  <a:schemeClr val="tx1"/>
                </a:solidFill>
                <a:effectLst/>
                <a:latin typeface="+mn-lt"/>
                <a:ea typeface="+mn-ea"/>
                <a:cs typeface="+mn-cs"/>
              </a:rPr>
              <a:t>6270 </a:t>
            </a:r>
            <a:r>
              <a:rPr lang="hr-HR" sz="1200" kern="1200" dirty="0" err="1">
                <a:solidFill>
                  <a:schemeClr val="tx1"/>
                </a:solidFill>
                <a:effectLst/>
                <a:latin typeface="+mn-lt"/>
                <a:ea typeface="+mn-ea"/>
                <a:cs typeface="+mn-cs"/>
              </a:rPr>
              <a:t>measurements</a:t>
            </a:r>
            <a:r>
              <a:rPr lang="hr-HR" sz="1200" kern="1200" dirty="0">
                <a:solidFill>
                  <a:schemeClr val="tx1"/>
                </a:solidFill>
                <a:effectLst/>
                <a:latin typeface="+mn-lt"/>
                <a:ea typeface="+mn-ea"/>
                <a:cs typeface="+mn-cs"/>
              </a:rPr>
              <a:t>.</a:t>
            </a:r>
            <a:endParaRPr lang="hr-HR" dirty="0"/>
          </a:p>
          <a:p>
            <a:endParaRPr lang="hr-HR" dirty="0"/>
          </a:p>
        </p:txBody>
      </p:sp>
      <p:sp>
        <p:nvSpPr>
          <p:cNvPr id="4" name="Rezervirano mjesto broja slajda 3"/>
          <p:cNvSpPr>
            <a:spLocks noGrp="1"/>
          </p:cNvSpPr>
          <p:nvPr>
            <p:ph type="sldNum" sz="quarter" idx="10"/>
          </p:nvPr>
        </p:nvSpPr>
        <p:spPr/>
        <p:txBody>
          <a:bodyPr/>
          <a:lstStyle/>
          <a:p>
            <a:fld id="{74734504-72B9-4A5A-AF57-7AE94852B195}" type="slidenum">
              <a:rPr lang="hr-HR" smtClean="0"/>
              <a:pPr/>
              <a:t>15</a:t>
            </a:fld>
            <a:endParaRPr lang="hr-HR"/>
          </a:p>
        </p:txBody>
      </p:sp>
    </p:spTree>
    <p:extLst>
      <p:ext uri="{BB962C8B-B14F-4D97-AF65-F5344CB8AC3E}">
        <p14:creationId xmlns:p14="http://schemas.microsoft.com/office/powerpoint/2010/main" val="169969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questionnaire we made described were: type of settlement, position of a bed related to public lighting and other sources of artificial lightning. </a:t>
            </a:r>
            <a:endParaRPr lang="hr-HR" dirty="0"/>
          </a:p>
          <a:p>
            <a:r>
              <a:rPr lang="en-US" dirty="0"/>
              <a:t>We also recorded sleeping quality and possible causes for lack of sleeping.</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16</a:t>
            </a:fld>
            <a:endParaRPr lang="hr-HR"/>
          </a:p>
        </p:txBody>
      </p:sp>
    </p:spTree>
    <p:extLst>
      <p:ext uri="{BB962C8B-B14F-4D97-AF65-F5344CB8AC3E}">
        <p14:creationId xmlns:p14="http://schemas.microsoft.com/office/powerpoint/2010/main" val="1014440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Those where the working sheets for students, so they could easily</a:t>
            </a:r>
            <a:r>
              <a:rPr lang="hr-HR" baseline="0" dirty="0"/>
              <a:t> compare the visibility magnitude and cloude cover values</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17</a:t>
            </a:fld>
            <a:endParaRPr lang="hr-HR"/>
          </a:p>
        </p:txBody>
      </p:sp>
    </p:spTree>
    <p:extLst>
      <p:ext uri="{BB962C8B-B14F-4D97-AF65-F5344CB8AC3E}">
        <p14:creationId xmlns:p14="http://schemas.microsoft.com/office/powerpoint/2010/main" val="3536345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18</a:t>
            </a:fld>
            <a:endParaRPr lang="hr-HR"/>
          </a:p>
        </p:txBody>
      </p:sp>
    </p:spTree>
    <p:extLst>
      <p:ext uri="{BB962C8B-B14F-4D97-AF65-F5344CB8AC3E}">
        <p14:creationId xmlns:p14="http://schemas.microsoft.com/office/powerpoint/2010/main" val="2175556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Collected data were statistically analyzed, shown in charts and tables. All stages and most interesting events are documented with photos, too</a:t>
            </a:r>
            <a:r>
              <a:rPr lang="hr-HR" dirty="0"/>
              <a:t>.</a:t>
            </a:r>
          </a:p>
          <a:p>
            <a:r>
              <a:rPr lang="en-US" baseline="0" dirty="0"/>
              <a:t>Collected data about magnitudes values were statistically analyzed and graphic</a:t>
            </a:r>
            <a:r>
              <a:rPr lang="hr-HR" baseline="0" dirty="0"/>
              <a:t>a</a:t>
            </a:r>
            <a:r>
              <a:rPr lang="en-US" baseline="0" dirty="0" err="1"/>
              <a:t>ly</a:t>
            </a:r>
            <a:r>
              <a:rPr lang="en-US" baseline="0" dirty="0"/>
              <a:t> presented for each group so that we could see if every group noticed the same visibility trend.</a:t>
            </a:r>
            <a:endParaRPr lang="hr-HR" dirty="0"/>
          </a:p>
          <a:p>
            <a:endParaRPr lang="hr-HR" dirty="0"/>
          </a:p>
        </p:txBody>
      </p:sp>
      <p:sp>
        <p:nvSpPr>
          <p:cNvPr id="4" name="Rezervirano mjesto broja slajda 3"/>
          <p:cNvSpPr>
            <a:spLocks noGrp="1"/>
          </p:cNvSpPr>
          <p:nvPr>
            <p:ph type="sldNum" sz="quarter" idx="10"/>
          </p:nvPr>
        </p:nvSpPr>
        <p:spPr/>
        <p:txBody>
          <a:bodyPr/>
          <a:lstStyle/>
          <a:p>
            <a:fld id="{74734504-72B9-4A5A-AF57-7AE94852B195}" type="slidenum">
              <a:rPr lang="hr-HR" smtClean="0"/>
              <a:pPr/>
              <a:t>20</a:t>
            </a:fld>
            <a:endParaRPr lang="hr-HR"/>
          </a:p>
        </p:txBody>
      </p:sp>
    </p:spTree>
    <p:extLst>
      <p:ext uri="{BB962C8B-B14F-4D97-AF65-F5344CB8AC3E}">
        <p14:creationId xmlns:p14="http://schemas.microsoft.com/office/powerpoint/2010/main" val="122819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brightness of the night sky is defined as shine </a:t>
            </a:r>
            <a:r>
              <a:rPr lang="hr-HR" dirty="0"/>
              <a:t>of </a:t>
            </a:r>
            <a:r>
              <a:rPr lang="en-US" dirty="0"/>
              <a:t>the stars whose light, divided by the surface of the celestial sphere </a:t>
            </a:r>
            <a:r>
              <a:rPr lang="hr-HR" dirty="0"/>
              <a:t>of</a:t>
            </a:r>
            <a:r>
              <a:rPr lang="en-US" dirty="0"/>
              <a:t> one square arc-second (3600-you part 1 degree), gives the correct brightness of the sky.</a:t>
            </a:r>
            <a:r>
              <a:rPr lang="hr-HR" dirty="0"/>
              <a:t>.</a:t>
            </a:r>
          </a:p>
          <a:p>
            <a:r>
              <a:rPr lang="en-US" dirty="0"/>
              <a:t>At this scale, the natural brightness of the night sky is in the most favorable case (dark, clear night during solar minimum) about 21.9 mag / arcsec2 (magnitude of the arc per second squared)</a:t>
            </a:r>
            <a:endParaRPr lang="hr-HR" dirty="0"/>
          </a:p>
          <a:p>
            <a:r>
              <a:rPr lang="hr-HR" dirty="0"/>
              <a:t>Image 1</a:t>
            </a:r>
            <a:r>
              <a:rPr lang="en-US" dirty="0"/>
              <a:t>.</a:t>
            </a:r>
            <a:r>
              <a:rPr lang="hr-HR" dirty="0"/>
              <a:t>Natural b</a:t>
            </a:r>
            <a:r>
              <a:rPr lang="en-US" dirty="0"/>
              <a:t>rightness of the night sky over Croatia. The map is coded in shades of gray: black suits </a:t>
            </a:r>
            <a:r>
              <a:rPr lang="hr-HR" dirty="0"/>
              <a:t>for </a:t>
            </a:r>
            <a:r>
              <a:rPr lang="en-US" dirty="0"/>
              <a:t>natural sky, a white</a:t>
            </a:r>
            <a:r>
              <a:rPr lang="hr-HR" dirty="0"/>
              <a:t> for</a:t>
            </a:r>
            <a:r>
              <a:rPr lang="en-US" dirty="0"/>
              <a:t> light</a:t>
            </a:r>
            <a:r>
              <a:rPr lang="hr-HR" dirty="0"/>
              <a:t>ing, while image 2 </a:t>
            </a:r>
            <a:r>
              <a:rPr lang="en-US" baseline="0" dirty="0"/>
              <a:t>shows predicting the brightness of the night sky above the Croatia for the year 2020, assuming a 50-percent increase in power artificial lighting in a decade</a:t>
            </a:r>
            <a:endParaRPr lang="hr-HR" dirty="0"/>
          </a:p>
          <a:p>
            <a:r>
              <a:rPr lang="en-US" dirty="0"/>
              <a:t>Areas that still possess natural brightness of the night sky are small and isolated, mainly situated on the open Adriatic Sea, including several areas in </a:t>
            </a:r>
            <a:r>
              <a:rPr lang="hr-HR" dirty="0"/>
              <a:t>Lika</a:t>
            </a:r>
            <a:r>
              <a:rPr lang="en-US" dirty="0"/>
              <a:t> and </a:t>
            </a:r>
            <a:r>
              <a:rPr lang="hr-HR" dirty="0"/>
              <a:t>Gorski</a:t>
            </a:r>
            <a:r>
              <a:rPr lang="hr-HR" baseline="0" dirty="0"/>
              <a:t> Kotar (central mountain area)</a:t>
            </a:r>
            <a:r>
              <a:rPr lang="en-US" dirty="0"/>
              <a:t>. These places still have the night sky darker than 21 mag / arcsec2.</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2</a:t>
            </a:fld>
            <a:endParaRPr lang="hr-HR"/>
          </a:p>
        </p:txBody>
      </p:sp>
    </p:spTree>
    <p:extLst>
      <p:ext uri="{BB962C8B-B14F-4D97-AF65-F5344CB8AC3E}">
        <p14:creationId xmlns:p14="http://schemas.microsoft.com/office/powerpoint/2010/main" val="4124389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student located his position on a map using Google Earth program and GLOBE proto</a:t>
            </a:r>
            <a:r>
              <a:rPr lang="hr-HR" sz="1200" kern="1200" dirty="0">
                <a:solidFill>
                  <a:schemeClr val="tx1"/>
                </a:solidFill>
                <a:effectLst/>
                <a:latin typeface="+mn-lt"/>
                <a:ea typeface="+mn-ea"/>
                <a:cs typeface="+mn-cs"/>
              </a:rPr>
              <a:t>col, </a:t>
            </a:r>
            <a:r>
              <a:rPr lang="en-US" sz="1200" kern="1200" dirty="0">
                <a:solidFill>
                  <a:schemeClr val="tx1"/>
                </a:solidFill>
                <a:effectLst/>
                <a:latin typeface="+mn-lt"/>
                <a:ea typeface="+mn-ea"/>
                <a:cs typeface="+mn-cs"/>
              </a:rPr>
              <a:t>and he is marked with appropriate </a:t>
            </a:r>
            <a:r>
              <a:rPr lang="en-US" sz="1200" kern="1200" dirty="0" err="1">
                <a:solidFill>
                  <a:schemeClr val="tx1"/>
                </a:solidFill>
                <a:effectLst/>
                <a:latin typeface="+mn-lt"/>
                <a:ea typeface="+mn-ea"/>
                <a:cs typeface="+mn-cs"/>
              </a:rPr>
              <a:t>colo</a:t>
            </a:r>
            <a:r>
              <a:rPr lang="hr-HR" sz="1200" kern="1200" dirty="0" err="1">
                <a:solidFill>
                  <a:schemeClr val="tx1"/>
                </a:solidFill>
                <a:effectLst/>
                <a:latin typeface="+mn-lt"/>
                <a:ea typeface="+mn-ea"/>
                <a:cs typeface="+mn-cs"/>
              </a:rPr>
              <a:t>ur</a:t>
            </a:r>
            <a:r>
              <a:rPr lang="en-US" sz="1200" kern="1200" dirty="0">
                <a:solidFill>
                  <a:schemeClr val="tx1"/>
                </a:solidFill>
                <a:effectLst/>
                <a:latin typeface="+mn-lt"/>
                <a:ea typeface="+mn-ea"/>
                <a:cs typeface="+mn-cs"/>
              </a:rPr>
              <a:t> according to his </a:t>
            </a:r>
            <a:r>
              <a:rPr lang="hr-HR" sz="1200" kern="1200" dirty="0" err="1">
                <a:solidFill>
                  <a:schemeClr val="tx1"/>
                </a:solidFill>
                <a:effectLst/>
                <a:latin typeface="+mn-lt"/>
                <a:ea typeface="+mn-ea"/>
                <a:cs typeface="+mn-cs"/>
              </a:rPr>
              <a:t>average</a:t>
            </a:r>
            <a:r>
              <a:rPr lang="en-US" sz="1200" kern="1200" dirty="0">
                <a:solidFill>
                  <a:schemeClr val="tx1"/>
                </a:solidFill>
                <a:effectLst/>
                <a:latin typeface="+mn-lt"/>
                <a:ea typeface="+mn-ea"/>
                <a:cs typeface="+mn-cs"/>
              </a:rPr>
              <a:t> magnitude</a:t>
            </a:r>
            <a:r>
              <a:rPr lang="hr-H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e calculated the </a:t>
            </a:r>
            <a:r>
              <a:rPr lang="hr-HR" sz="1200" kern="1200" dirty="0" err="1">
                <a:solidFill>
                  <a:schemeClr val="tx1"/>
                </a:solidFill>
                <a:effectLst/>
                <a:latin typeface="+mn-lt"/>
                <a:ea typeface="+mn-ea"/>
                <a:cs typeface="+mn-cs"/>
              </a:rPr>
              <a:t>average</a:t>
            </a:r>
            <a:r>
              <a:rPr lang="en-US" sz="1200" kern="1200" dirty="0">
                <a:solidFill>
                  <a:schemeClr val="tx1"/>
                </a:solidFill>
                <a:effectLst/>
                <a:latin typeface="+mn-lt"/>
                <a:ea typeface="+mn-ea"/>
                <a:cs typeface="+mn-cs"/>
              </a:rPr>
              <a:t> magnitude for all cycles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and</a:t>
            </a:r>
            <a:r>
              <a:rPr lang="hr-H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divided those values in 4 groups</a:t>
            </a:r>
            <a:r>
              <a:rPr lang="hr-HR" sz="1200" kern="1200" baseline="0" dirty="0">
                <a:solidFill>
                  <a:schemeClr val="tx1"/>
                </a:solidFill>
                <a:effectLst/>
                <a:latin typeface="+mn-lt"/>
                <a:ea typeface="+mn-ea"/>
                <a:cs typeface="+mn-cs"/>
              </a:rPr>
              <a:t> </a:t>
            </a:r>
            <a:r>
              <a:rPr lang="hr-HR" sz="1200" kern="1200" baseline="0" dirty="0" err="1">
                <a:solidFill>
                  <a:schemeClr val="tx1"/>
                </a:solidFill>
                <a:effectLst/>
                <a:latin typeface="+mn-lt"/>
                <a:ea typeface="+mn-ea"/>
                <a:cs typeface="+mn-cs"/>
              </a:rPr>
              <a:t>signed</a:t>
            </a:r>
            <a:r>
              <a:rPr lang="hr-HR" sz="1200" kern="1200" baseline="0" dirty="0">
                <a:solidFill>
                  <a:schemeClr val="tx1"/>
                </a:solidFill>
                <a:effectLst/>
                <a:latin typeface="+mn-lt"/>
                <a:ea typeface="+mn-ea"/>
                <a:cs typeface="+mn-cs"/>
              </a:rPr>
              <a:t> </a:t>
            </a:r>
            <a:r>
              <a:rPr lang="hr-HR" sz="1200" kern="1200" baseline="0" dirty="0" err="1">
                <a:solidFill>
                  <a:schemeClr val="tx1"/>
                </a:solidFill>
                <a:effectLst/>
                <a:latin typeface="+mn-lt"/>
                <a:ea typeface="+mn-ea"/>
                <a:cs typeface="+mn-cs"/>
              </a:rPr>
              <a:t>by</a:t>
            </a:r>
            <a:r>
              <a:rPr lang="hr-HR" sz="1200" kern="1200" baseline="0" dirty="0">
                <a:solidFill>
                  <a:schemeClr val="tx1"/>
                </a:solidFill>
                <a:effectLst/>
                <a:latin typeface="+mn-lt"/>
                <a:ea typeface="+mn-ea"/>
                <a:cs typeface="+mn-cs"/>
              </a:rPr>
              <a:t> </a:t>
            </a:r>
            <a:r>
              <a:rPr lang="hr-HR" sz="1200" kern="1200" baseline="0" dirty="0" err="1">
                <a:solidFill>
                  <a:schemeClr val="tx1"/>
                </a:solidFill>
                <a:effectLst/>
                <a:latin typeface="+mn-lt"/>
                <a:ea typeface="+mn-ea"/>
                <a:cs typeface="+mn-cs"/>
              </a:rPr>
              <a:t>colours</a:t>
            </a:r>
            <a:r>
              <a:rPr lang="hr-HR" sz="1200" kern="1200" baseline="0" dirty="0">
                <a:solidFill>
                  <a:schemeClr val="tx1"/>
                </a:solidFill>
                <a:effectLst/>
                <a:latin typeface="+mn-lt"/>
                <a:ea typeface="+mn-ea"/>
                <a:cs typeface="+mn-cs"/>
              </a:rPr>
              <a:t> – </a:t>
            </a:r>
            <a:r>
              <a:rPr lang="hr-HR" sz="1200" kern="1200" baseline="0" dirty="0" err="1">
                <a:solidFill>
                  <a:schemeClr val="tx1"/>
                </a:solidFill>
                <a:effectLst/>
                <a:latin typeface="+mn-lt"/>
                <a:ea typeface="+mn-ea"/>
                <a:cs typeface="+mn-cs"/>
              </a:rPr>
              <a:t>yellow</a:t>
            </a:r>
            <a:r>
              <a:rPr lang="hr-HR" sz="1200" kern="1200" baseline="0" dirty="0">
                <a:solidFill>
                  <a:schemeClr val="tx1"/>
                </a:solidFill>
                <a:effectLst/>
                <a:latin typeface="+mn-lt"/>
                <a:ea typeface="+mn-ea"/>
                <a:cs typeface="+mn-cs"/>
              </a:rPr>
              <a:t>, </a:t>
            </a:r>
            <a:r>
              <a:rPr lang="hr-HR" sz="1200" kern="1200" baseline="0" dirty="0" err="1">
                <a:solidFill>
                  <a:schemeClr val="tx1"/>
                </a:solidFill>
                <a:effectLst/>
                <a:latin typeface="+mn-lt"/>
                <a:ea typeface="+mn-ea"/>
                <a:cs typeface="+mn-cs"/>
              </a:rPr>
              <a:t>green</a:t>
            </a:r>
            <a:r>
              <a:rPr lang="hr-HR" sz="1200" kern="1200" baseline="0" dirty="0">
                <a:solidFill>
                  <a:schemeClr val="tx1"/>
                </a:solidFill>
                <a:effectLst/>
                <a:latin typeface="+mn-lt"/>
                <a:ea typeface="+mn-ea"/>
                <a:cs typeface="+mn-cs"/>
              </a:rPr>
              <a:t>, red </a:t>
            </a:r>
            <a:r>
              <a:rPr lang="hr-HR" sz="1200" kern="1200" baseline="0" dirty="0" err="1">
                <a:solidFill>
                  <a:schemeClr val="tx1"/>
                </a:solidFill>
                <a:effectLst/>
                <a:latin typeface="+mn-lt"/>
                <a:ea typeface="+mn-ea"/>
                <a:cs typeface="+mn-cs"/>
              </a:rPr>
              <a:t>and</a:t>
            </a:r>
            <a:r>
              <a:rPr lang="hr-HR" sz="1200" kern="1200" baseline="0" dirty="0">
                <a:solidFill>
                  <a:schemeClr val="tx1"/>
                </a:solidFill>
                <a:effectLst/>
                <a:latin typeface="+mn-lt"/>
                <a:ea typeface="+mn-ea"/>
                <a:cs typeface="+mn-cs"/>
              </a:rPr>
              <a:t> </a:t>
            </a:r>
            <a:r>
              <a:rPr lang="hr-HR" sz="1200" kern="1200" baseline="0" dirty="0" err="1">
                <a:solidFill>
                  <a:schemeClr val="tx1"/>
                </a:solidFill>
                <a:effectLst/>
                <a:latin typeface="+mn-lt"/>
                <a:ea typeface="+mn-ea"/>
                <a:cs typeface="+mn-cs"/>
              </a:rPr>
              <a:t>purple</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21</a:t>
            </a:fld>
            <a:endParaRPr lang="hr-HR"/>
          </a:p>
        </p:txBody>
      </p:sp>
    </p:spTree>
    <p:extLst>
      <p:ext uri="{BB962C8B-B14F-4D97-AF65-F5344CB8AC3E}">
        <p14:creationId xmlns:p14="http://schemas.microsoft.com/office/powerpoint/2010/main" val="2315728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dirty="0">
                <a:solidFill>
                  <a:schemeClr val="tx1"/>
                </a:solidFill>
                <a:effectLst/>
                <a:latin typeface="+mn-lt"/>
                <a:ea typeface="+mn-ea"/>
                <a:cs typeface="+mn-cs"/>
              </a:rPr>
              <a:t>We compared mean magnitudes between students in inner an wide center and with those from wider area. We put together results for the same area and calculated mean magnitude for each area to verify the hypothesis. </a:t>
            </a:r>
            <a:r>
              <a:rPr lang="hr-HR" sz="1200"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e could see that minimum visibility was in </a:t>
            </a:r>
            <a:r>
              <a:rPr lang="hr-HR" sz="1200" kern="1200" dirty="0" err="1" smtClean="0">
                <a:solidFill>
                  <a:schemeClr val="tx1"/>
                </a:solidFill>
                <a:effectLst/>
                <a:latin typeface="+mn-lt"/>
                <a:ea typeface="+mn-ea"/>
                <a:cs typeface="+mn-cs"/>
              </a:rPr>
              <a:t>inner</a:t>
            </a:r>
            <a:r>
              <a:rPr lang="hr-H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center </a:t>
            </a:r>
            <a:r>
              <a:rPr lang="en-US" sz="1200" kern="1200" dirty="0">
                <a:solidFill>
                  <a:schemeClr val="tx1"/>
                </a:solidFill>
                <a:effectLst/>
                <a:latin typeface="+mn-lt"/>
                <a:ea typeface="+mn-ea"/>
                <a:cs typeface="+mn-cs"/>
              </a:rPr>
              <a:t>- mean magnitude from 1,17, and maximum visibility was in wider area - mean magnitude from 1,42</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endParaRPr lang="hr-HR" dirty="0"/>
          </a:p>
        </p:txBody>
      </p:sp>
      <p:sp>
        <p:nvSpPr>
          <p:cNvPr id="4" name="Rezervirano mjesto broja slajda 3"/>
          <p:cNvSpPr>
            <a:spLocks noGrp="1"/>
          </p:cNvSpPr>
          <p:nvPr>
            <p:ph type="sldNum" sz="quarter" idx="10"/>
          </p:nvPr>
        </p:nvSpPr>
        <p:spPr/>
        <p:txBody>
          <a:bodyPr/>
          <a:lstStyle/>
          <a:p>
            <a:fld id="{74734504-72B9-4A5A-AF57-7AE94852B195}" type="slidenum">
              <a:rPr lang="hr-HR" smtClean="0"/>
              <a:pPr/>
              <a:t>22</a:t>
            </a:fld>
            <a:endParaRPr lang="hr-HR"/>
          </a:p>
        </p:txBody>
      </p:sp>
    </p:spTree>
    <p:extLst>
      <p:ext uri="{BB962C8B-B14F-4D97-AF65-F5344CB8AC3E}">
        <p14:creationId xmlns:p14="http://schemas.microsoft.com/office/powerpoint/2010/main" val="2176917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We also calculated daily mean magnitudes for Orion  constellation (11.1.2015. – 20.1.2015.) according to students locations and presented them in a chart. From that chart we could see that the maximum values are in wider area and that there are no big differences between inner and wider center</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734504-72B9-4A5A-AF57-7AE94852B195}" type="slidenum">
              <a:rPr lang="hr-HR" smtClean="0"/>
              <a:pPr/>
              <a:t>23</a:t>
            </a:fld>
            <a:endParaRPr lang="hr-HR"/>
          </a:p>
        </p:txBody>
      </p:sp>
    </p:spTree>
    <p:extLst>
      <p:ext uri="{BB962C8B-B14F-4D97-AF65-F5344CB8AC3E}">
        <p14:creationId xmlns:p14="http://schemas.microsoft.com/office/powerpoint/2010/main" val="3499806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Accordin</a:t>
            </a:r>
            <a:r>
              <a:rPr lang="hr-HR" sz="1200" kern="1200" dirty="0">
                <a:solidFill>
                  <a:schemeClr val="tx1"/>
                </a:solidFill>
                <a:latin typeface="+mn-lt"/>
                <a:ea typeface="+mn-ea"/>
                <a:cs typeface="+mn-cs"/>
              </a:rPr>
              <a:t>g</a:t>
            </a:r>
            <a:r>
              <a:rPr lang="en-US" sz="1200" kern="1200" dirty="0">
                <a:solidFill>
                  <a:schemeClr val="tx1"/>
                </a:solidFill>
                <a:latin typeface="+mn-lt"/>
                <a:ea typeface="+mn-ea"/>
                <a:cs typeface="+mn-cs"/>
              </a:rPr>
              <a:t> the locations of measuring stations we choose students whose visibility data for Orion, in period from 11.1.2015.-20.1.2015., we than compared with air humidity data recorded at 21,00.</a:t>
            </a:r>
            <a:r>
              <a:rPr lang="hr-HR" sz="1200" kern="1200" dirty="0">
                <a:solidFill>
                  <a:schemeClr val="tx1"/>
                </a:solidFill>
                <a:latin typeface="+mn-lt"/>
                <a:ea typeface="+mn-ea"/>
                <a:cs typeface="+mn-cs"/>
              </a:rPr>
              <a:t>  because we red in literature</a:t>
            </a:r>
            <a:r>
              <a:rPr lang="hr-HR" sz="1200" kern="1200" baseline="0" dirty="0">
                <a:solidFill>
                  <a:schemeClr val="tx1"/>
                </a:solidFill>
                <a:latin typeface="+mn-lt"/>
                <a:ea typeface="+mn-ea"/>
                <a:cs typeface="+mn-cs"/>
              </a:rPr>
              <a:t> that the air humidity can enlarge the light pollution. Those data were downloaded from our GLOBE base (DAVIS-meteorological station - 138 m elev.) and from National hydro-meterological institute data base (main meteorological station Zagreb – Grič – 157 m elev., climatological station Samobor – 141 m elev.  and climatological station Šibice – 133 m elev.)</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24</a:t>
            </a:fld>
            <a:endParaRPr lang="hr-HR"/>
          </a:p>
        </p:txBody>
      </p:sp>
    </p:spTree>
    <p:extLst>
      <p:ext uri="{BB962C8B-B14F-4D97-AF65-F5344CB8AC3E}">
        <p14:creationId xmlns:p14="http://schemas.microsoft.com/office/powerpoint/2010/main" val="2923786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From charts in pictures we could see that relative air humidity and mean magnitude are not connected.</a:t>
            </a:r>
            <a:endParaRPr lang="hr-HR"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734504-72B9-4A5A-AF57-7AE94852B195}" type="slidenum">
              <a:rPr lang="hr-HR" smtClean="0"/>
              <a:pPr/>
              <a:t>25</a:t>
            </a:fld>
            <a:endParaRPr lang="hr-HR"/>
          </a:p>
        </p:txBody>
      </p:sp>
    </p:spTree>
    <p:extLst>
      <p:ext uri="{BB962C8B-B14F-4D97-AF65-F5344CB8AC3E}">
        <p14:creationId xmlns:p14="http://schemas.microsoft.com/office/powerpoint/2010/main" val="3077724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a:t>R</a:t>
            </a:r>
            <a:r>
              <a:rPr lang="en-US" dirty="0"/>
              <a:t>elative air humidity and mean magnitude for visibility at </a:t>
            </a:r>
            <a:r>
              <a:rPr lang="en-US" dirty="0" err="1"/>
              <a:t>Vrapče</a:t>
            </a:r>
            <a:r>
              <a:rPr lang="en-US" dirty="0"/>
              <a:t> station are inversely proportional with minor variations while they show no connection at </a:t>
            </a:r>
            <a:r>
              <a:rPr lang="en-US" dirty="0" err="1"/>
              <a:t>Grič</a:t>
            </a:r>
            <a:r>
              <a:rPr lang="en-US" dirty="0"/>
              <a:t> station</a:t>
            </a:r>
            <a:r>
              <a:rPr lang="hr-HR" dirty="0"/>
              <a:t>.</a:t>
            </a:r>
          </a:p>
        </p:txBody>
      </p:sp>
      <p:sp>
        <p:nvSpPr>
          <p:cNvPr id="4" name="Slide Number Placeholder 3"/>
          <p:cNvSpPr>
            <a:spLocks noGrp="1"/>
          </p:cNvSpPr>
          <p:nvPr>
            <p:ph type="sldNum" sz="quarter" idx="10"/>
          </p:nvPr>
        </p:nvSpPr>
        <p:spPr/>
        <p:txBody>
          <a:bodyPr/>
          <a:lstStyle/>
          <a:p>
            <a:fld id="{74734504-72B9-4A5A-AF57-7AE94852B195}" type="slidenum">
              <a:rPr lang="hr-HR" smtClean="0"/>
              <a:pPr/>
              <a:t>26</a:t>
            </a:fld>
            <a:endParaRPr lang="hr-HR"/>
          </a:p>
        </p:txBody>
      </p:sp>
    </p:spTree>
    <p:extLst>
      <p:ext uri="{BB962C8B-B14F-4D97-AF65-F5344CB8AC3E}">
        <p14:creationId xmlns:p14="http://schemas.microsoft.com/office/powerpoint/2010/main" val="3987584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After students questionnaires</a:t>
            </a:r>
            <a:r>
              <a:rPr lang="hr-HR" sz="1200" kern="1200" dirty="0">
                <a:solidFill>
                  <a:schemeClr val="tx1"/>
                </a:solidFill>
                <a:latin typeface="+mn-lt"/>
                <a:ea typeface="+mn-ea"/>
                <a:cs typeface="+mn-cs"/>
              </a:rPr>
              <a:t> </a:t>
            </a:r>
            <a:r>
              <a:rPr lang="en-US" sz="1200" kern="1200" dirty="0">
                <a:solidFill>
                  <a:schemeClr val="tx1"/>
                </a:solidFill>
                <a:latin typeface="+mn-lt"/>
                <a:ea typeface="+mn-ea"/>
                <a:cs typeface="+mn-cs"/>
              </a:rPr>
              <a:t>of sleeping quality analysis we r</a:t>
            </a:r>
            <a:r>
              <a:rPr lang="hr-HR" sz="1200" kern="1200" dirty="0">
                <a:solidFill>
                  <a:schemeClr val="tx1"/>
                </a:solidFill>
                <a:latin typeface="+mn-lt"/>
                <a:ea typeface="+mn-ea"/>
                <a:cs typeface="+mn-cs"/>
              </a:rPr>
              <a:t>a</a:t>
            </a:r>
            <a:r>
              <a:rPr lang="en-US" sz="1200" kern="1200" dirty="0" err="1">
                <a:solidFill>
                  <a:schemeClr val="tx1"/>
                </a:solidFill>
                <a:latin typeface="+mn-lt"/>
                <a:ea typeface="+mn-ea"/>
                <a:cs typeface="+mn-cs"/>
              </a:rPr>
              <a:t>ndomly</a:t>
            </a:r>
            <a:r>
              <a:rPr lang="en-US" sz="1200" kern="1200" dirty="0">
                <a:solidFill>
                  <a:schemeClr val="tx1"/>
                </a:solidFill>
                <a:latin typeface="+mn-lt"/>
                <a:ea typeface="+mn-ea"/>
                <a:cs typeface="+mn-cs"/>
              </a:rPr>
              <a:t> choose 15 students to whom artificial lightning does not come to a sleeping room and another  15 </a:t>
            </a:r>
            <a:r>
              <a:rPr lang="hr-HR" sz="1200" kern="1200" dirty="0" err="1">
                <a:solidFill>
                  <a:schemeClr val="tx1"/>
                </a:solidFill>
                <a:latin typeface="+mn-lt"/>
                <a:ea typeface="+mn-ea"/>
                <a:cs typeface="+mn-cs"/>
              </a:rPr>
              <a:t>students</a:t>
            </a:r>
            <a:r>
              <a:rPr lang="en-US" sz="1200" kern="1200" dirty="0">
                <a:solidFill>
                  <a:schemeClr val="tx1"/>
                </a:solidFill>
                <a:latin typeface="+mn-lt"/>
                <a:ea typeface="+mn-ea"/>
                <a:cs typeface="+mn-cs"/>
              </a:rPr>
              <a:t> to whom it comes. </a:t>
            </a:r>
            <a:endParaRPr lang="hr-HR"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tables we presented how many times some sleeping difficulties were </a:t>
            </a:r>
            <a:r>
              <a:rPr lang="hr-HR" sz="1200" kern="1200" dirty="0" err="1">
                <a:solidFill>
                  <a:schemeClr val="tx1"/>
                </a:solidFill>
                <a:latin typeface="+mn-lt"/>
                <a:ea typeface="+mn-ea"/>
                <a:cs typeface="+mn-cs"/>
              </a:rPr>
              <a:t>reported</a:t>
            </a:r>
            <a:r>
              <a:rPr lang="en-US" sz="1200" kern="1200" dirty="0">
                <a:solidFill>
                  <a:schemeClr val="tx1"/>
                </a:solidFill>
                <a:latin typeface="+mn-lt"/>
                <a:ea typeface="+mn-ea"/>
                <a:cs typeface="+mn-cs"/>
              </a:rPr>
              <a:t>  while observing  Orion  in one period (11.1.2015.-20.1.2015.).  From that display we can conclude that students to whom artificial lightning comes to room had more sleeping difficulties than those to whom artificial lightning does not come to a sleeping room.</a:t>
            </a:r>
            <a:r>
              <a:rPr lang="hr-HR" sz="1200" kern="1200" dirty="0">
                <a:solidFill>
                  <a:schemeClr val="tx1"/>
                </a:solidFill>
                <a:latin typeface="+mn-lt"/>
                <a:ea typeface="+mn-ea"/>
                <a:cs typeface="+mn-cs"/>
              </a:rPr>
              <a:t> sa spavanjem od onih kojima svjetlost ne dopire.</a:t>
            </a: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734504-72B9-4A5A-AF57-7AE94852B195}" type="slidenum">
              <a:rPr lang="hr-HR" smtClean="0"/>
              <a:pPr/>
              <a:t>27</a:t>
            </a:fld>
            <a:endParaRPr lang="hr-HR"/>
          </a:p>
        </p:txBody>
      </p:sp>
    </p:spTree>
    <p:extLst>
      <p:ext uri="{BB962C8B-B14F-4D97-AF65-F5344CB8AC3E}">
        <p14:creationId xmlns:p14="http://schemas.microsoft.com/office/powerpoint/2010/main" val="4197814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latin typeface="+mn-lt"/>
                <a:ea typeface="+mn-ea"/>
                <a:cs typeface="+mn-cs"/>
              </a:rPr>
              <a:t>W</a:t>
            </a:r>
            <a:r>
              <a:rPr lang="en-US" sz="1200" kern="1200" dirty="0">
                <a:solidFill>
                  <a:schemeClr val="tx1"/>
                </a:solidFill>
                <a:latin typeface="+mn-lt"/>
                <a:ea typeface="+mn-ea"/>
                <a:cs typeface="+mn-cs"/>
              </a:rPr>
              <a:t>e compared mean magnitudes measured for Orion (11.1.2015.-20.1.2015.). In this review we can see that the students to whom artificial lightning comes to a sleeping room </a:t>
            </a:r>
            <a:r>
              <a:rPr lang="hr-HR" sz="1200" kern="1200" dirty="0" err="1">
                <a:solidFill>
                  <a:schemeClr val="tx1"/>
                </a:solidFill>
                <a:latin typeface="+mn-lt"/>
                <a:ea typeface="+mn-ea"/>
                <a:cs typeface="+mn-cs"/>
              </a:rPr>
              <a:t>have</a:t>
            </a:r>
            <a:r>
              <a:rPr lang="hr-HR"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recorded a slightly higher visibility of observed constellation.</a:t>
            </a:r>
            <a:endParaRPr lang="hr-HR" dirty="0"/>
          </a:p>
          <a:p>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28</a:t>
            </a:fld>
            <a:endParaRPr lang="hr-HR"/>
          </a:p>
        </p:txBody>
      </p:sp>
    </p:spTree>
    <p:extLst>
      <p:ext uri="{BB962C8B-B14F-4D97-AF65-F5344CB8AC3E}">
        <p14:creationId xmlns:p14="http://schemas.microsoft.com/office/powerpoint/2010/main" val="1119983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t>
            </a:r>
            <a:r>
              <a:rPr lang="hr-HR" sz="1200" kern="1200" dirty="0" err="1">
                <a:solidFill>
                  <a:schemeClr val="tx1"/>
                </a:solidFill>
                <a:latin typeface="+mn-lt"/>
                <a:ea typeface="+mn-ea"/>
                <a:cs typeface="+mn-cs"/>
              </a:rPr>
              <a:t>also</a:t>
            </a:r>
            <a:r>
              <a:rPr lang="hr-HR" sz="1200" kern="1200" dirty="0">
                <a:solidFill>
                  <a:schemeClr val="tx1"/>
                </a:solidFill>
                <a:latin typeface="+mn-lt"/>
                <a:ea typeface="+mn-ea"/>
                <a:cs typeface="+mn-cs"/>
              </a:rPr>
              <a:t> </a:t>
            </a:r>
            <a:r>
              <a:rPr lang="en-US" sz="1200" kern="1200" dirty="0">
                <a:solidFill>
                  <a:schemeClr val="tx1"/>
                </a:solidFill>
                <a:latin typeface="+mn-lt"/>
                <a:ea typeface="+mn-ea"/>
                <a:cs typeface="+mn-cs"/>
              </a:rPr>
              <a:t>compared locations of students to whom artificial lightning does not come to a sleeping room with those to whom it comes.</a:t>
            </a:r>
            <a:endParaRPr lang="hr-H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divided city area in 3 zones (inner center = 1, wider center = 2 wider area = 3). From table review we can conclude that the students to whom artificial lightning does not come to a sleeping room are mostly located in wider area, and those to whom artificial lightning comes to a sleeping room are mostly in inner and wider center.</a:t>
            </a:r>
            <a:r>
              <a:rPr lang="hr-HR" sz="1200" kern="1200" dirty="0">
                <a:solidFill>
                  <a:schemeClr val="tx1"/>
                </a:solidFill>
                <a:latin typeface="+mn-lt"/>
                <a:ea typeface="+mn-ea"/>
                <a:cs typeface="+mn-cs"/>
              </a:rPr>
              <a:t> </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29</a:t>
            </a:fld>
            <a:endParaRPr lang="hr-HR"/>
          </a:p>
        </p:txBody>
      </p:sp>
    </p:spTree>
    <p:extLst>
      <p:ext uri="{BB962C8B-B14F-4D97-AF65-F5344CB8AC3E}">
        <p14:creationId xmlns:p14="http://schemas.microsoft.com/office/powerpoint/2010/main" val="3595332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Using graphical review for constellation's visibility comparison in single </a:t>
            </a:r>
            <a:r>
              <a:rPr lang="en-US" sz="1200" kern="1200" dirty="0" err="1">
                <a:solidFill>
                  <a:schemeClr val="tx1"/>
                </a:solidFill>
                <a:latin typeface="+mn-lt"/>
                <a:ea typeface="+mn-ea"/>
                <a:cs typeface="+mn-cs"/>
              </a:rPr>
              <a:t>gropus</a:t>
            </a:r>
            <a:r>
              <a:rPr lang="en-US" sz="1200" kern="1200" dirty="0">
                <a:solidFill>
                  <a:schemeClr val="tx1"/>
                </a:solidFill>
                <a:latin typeface="+mn-lt"/>
                <a:ea typeface="+mn-ea"/>
                <a:cs typeface="+mn-cs"/>
              </a:rPr>
              <a:t> we concluded  that visibility trend is similar. </a:t>
            </a:r>
            <a:endParaRPr lang="hr-HR" sz="1200" kern="1200" dirty="0">
              <a:solidFill>
                <a:schemeClr val="tx1"/>
              </a:solidFill>
              <a:latin typeface="+mn-lt"/>
              <a:ea typeface="+mn-ea"/>
              <a:cs typeface="+mn-cs"/>
            </a:endParaRPr>
          </a:p>
          <a:p>
            <a:r>
              <a:rPr lang="en-US" sz="1200" kern="1200" dirty="0">
                <a:solidFill>
                  <a:schemeClr val="tx1"/>
                </a:solidFill>
                <a:latin typeface="+mn-lt"/>
                <a:ea typeface="+mn-ea"/>
                <a:cs typeface="+mn-cs"/>
              </a:rPr>
              <a:t>-students in inner center have minimum visibility with mean magnitude from 1,17</a:t>
            </a:r>
          </a:p>
          <a:p>
            <a:r>
              <a:rPr lang="en-US" sz="1200" kern="1200" dirty="0">
                <a:solidFill>
                  <a:schemeClr val="tx1"/>
                </a:solidFill>
                <a:latin typeface="+mn-lt"/>
                <a:ea typeface="+mn-ea"/>
                <a:cs typeface="+mn-cs"/>
              </a:rPr>
              <a:t>-students in inner center have mean magnitude from 1,26</a:t>
            </a:r>
          </a:p>
          <a:p>
            <a:r>
              <a:rPr lang="en-US" sz="1200" kern="1200" dirty="0">
                <a:solidFill>
                  <a:schemeClr val="tx1"/>
                </a:solidFill>
                <a:latin typeface="+mn-lt"/>
                <a:ea typeface="+mn-ea"/>
                <a:cs typeface="+mn-cs"/>
              </a:rPr>
              <a:t>-students in wider area have maximum visibility with mean magnitude from 1,42.</a:t>
            </a:r>
            <a:endParaRPr lang="hr-HR" sz="1200" kern="1200" dirty="0">
              <a:solidFill>
                <a:schemeClr val="tx1"/>
              </a:solidFill>
              <a:latin typeface="+mn-lt"/>
              <a:ea typeface="+mn-ea"/>
              <a:cs typeface="+mn-cs"/>
            </a:endParaRPr>
          </a:p>
          <a:p>
            <a:r>
              <a:rPr lang="en-US" sz="1200" kern="1200" dirty="0">
                <a:solidFill>
                  <a:schemeClr val="tx1"/>
                </a:solidFill>
                <a:latin typeface="+mn-lt"/>
                <a:ea typeface="+mn-ea"/>
                <a:cs typeface="+mn-cs"/>
              </a:rPr>
              <a:t>relative air humidity </a:t>
            </a:r>
            <a:r>
              <a:rPr lang="hr-HR" sz="1200" kern="1200" dirty="0">
                <a:solidFill>
                  <a:schemeClr val="tx1"/>
                </a:solidFill>
                <a:latin typeface="+mn-lt"/>
                <a:ea typeface="+mn-ea"/>
                <a:cs typeface="+mn-cs"/>
              </a:rPr>
              <a:t>does not </a:t>
            </a:r>
            <a:r>
              <a:rPr lang="en-US" sz="1200" kern="1200" dirty="0">
                <a:solidFill>
                  <a:schemeClr val="tx1"/>
                </a:solidFill>
                <a:latin typeface="+mn-lt"/>
                <a:ea typeface="+mn-ea"/>
                <a:cs typeface="+mn-cs"/>
              </a:rPr>
              <a:t>affect</a:t>
            </a:r>
            <a:r>
              <a:rPr lang="hr-HR"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constellation's visibility</a:t>
            </a:r>
            <a:r>
              <a:rPr lang="hr-HR" sz="1200" kern="1200" dirty="0">
                <a:solidFill>
                  <a:schemeClr val="tx1"/>
                </a:solidFill>
                <a:latin typeface="+mn-lt"/>
                <a:ea typeface="+mn-ea"/>
                <a:cs typeface="+mn-cs"/>
              </a:rPr>
              <a:t> significantly </a:t>
            </a:r>
            <a:endParaRPr lang="en-US" sz="1200" kern="1200" dirty="0">
              <a:solidFill>
                <a:schemeClr val="tx1"/>
              </a:solidFill>
              <a:latin typeface="+mn-lt"/>
              <a:ea typeface="+mn-ea"/>
              <a:cs typeface="+mn-cs"/>
            </a:endParaRPr>
          </a:p>
          <a:p>
            <a:endParaRPr lang="hr-HR"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4734504-72B9-4A5A-AF57-7AE94852B195}" type="slidenum">
              <a:rPr lang="hr-HR" smtClean="0"/>
              <a:pPr/>
              <a:t>30</a:t>
            </a:fld>
            <a:endParaRPr lang="hr-HR"/>
          </a:p>
        </p:txBody>
      </p:sp>
    </p:spTree>
    <p:extLst>
      <p:ext uri="{BB962C8B-B14F-4D97-AF65-F5344CB8AC3E}">
        <p14:creationId xmlns:p14="http://schemas.microsoft.com/office/powerpoint/2010/main" val="413364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research area we meet with stronger and stronger light pollution, and because it's negative influence on physiology of plants and animals, as well as on life course we wanted to find out could we prove it's influence on sleeping disorder, too. We were researching that problem in our environment using GLOBE protocols for those type of measurements.</a:t>
            </a:r>
            <a:endParaRPr lang="hr-HR" dirty="0"/>
          </a:p>
          <a:p>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3</a:t>
            </a:fld>
            <a:endParaRPr lang="hr-HR"/>
          </a:p>
        </p:txBody>
      </p:sp>
    </p:spTree>
    <p:extLst>
      <p:ext uri="{BB962C8B-B14F-4D97-AF65-F5344CB8AC3E}">
        <p14:creationId xmlns:p14="http://schemas.microsoft.com/office/powerpoint/2010/main" val="2417865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latin typeface="+mn-lt"/>
                <a:ea typeface="+mn-ea"/>
                <a:cs typeface="+mn-cs"/>
              </a:rPr>
              <a:t>We also confirmed our hypothesis regarding</a:t>
            </a:r>
            <a:r>
              <a:rPr lang="hr-HR" sz="1200" kern="1200" baseline="0" dirty="0">
                <a:solidFill>
                  <a:schemeClr val="tx1"/>
                </a:solidFill>
                <a:latin typeface="+mn-lt"/>
                <a:ea typeface="+mn-ea"/>
                <a:cs typeface="+mn-cs"/>
              </a:rPr>
              <a:t> sleeping quality and lightning</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31</a:t>
            </a:fld>
            <a:endParaRPr lang="hr-HR"/>
          </a:p>
        </p:txBody>
      </p:sp>
    </p:spTree>
    <p:extLst>
      <p:ext uri="{BB962C8B-B14F-4D97-AF65-F5344CB8AC3E}">
        <p14:creationId xmlns:p14="http://schemas.microsoft.com/office/powerpoint/2010/main" val="876060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sz="1200" kern="1200" dirty="0">
                <a:solidFill>
                  <a:schemeClr val="tx1"/>
                </a:solidFill>
                <a:latin typeface="+mn-lt"/>
                <a:ea typeface="+mn-ea"/>
                <a:cs typeface="+mn-cs"/>
              </a:rPr>
              <a:t>This is an article</a:t>
            </a:r>
            <a:r>
              <a:rPr lang="hr-HR" sz="1200" kern="1200" baseline="0" dirty="0">
                <a:solidFill>
                  <a:schemeClr val="tx1"/>
                </a:solidFill>
                <a:latin typeface="+mn-lt"/>
                <a:ea typeface="+mn-ea"/>
                <a:cs typeface="+mn-cs"/>
              </a:rPr>
              <a:t> from</a:t>
            </a:r>
            <a:r>
              <a:rPr lang="hr-HR" sz="1200" kern="1200" dirty="0">
                <a:solidFill>
                  <a:schemeClr val="tx1"/>
                </a:solidFill>
                <a:latin typeface="+mn-lt"/>
                <a:ea typeface="+mn-ea"/>
                <a:cs typeface="+mn-cs"/>
              </a:rPr>
              <a:t> Globe Newsletter</a:t>
            </a:r>
            <a:r>
              <a:rPr lang="hr-HR" sz="1200" kern="1200" baseline="0" dirty="0">
                <a:solidFill>
                  <a:schemeClr val="tx1"/>
                </a:solidFill>
                <a:latin typeface="+mn-lt"/>
                <a:ea typeface="+mn-ea"/>
                <a:cs typeface="+mn-cs"/>
              </a:rPr>
              <a:t> commenting our data in GLOBE at night project which gave us sense of importance for our work </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32</a:t>
            </a:fld>
            <a:endParaRPr lang="hr-HR"/>
          </a:p>
        </p:txBody>
      </p:sp>
    </p:spTree>
    <p:extLst>
      <p:ext uri="{BB962C8B-B14F-4D97-AF65-F5344CB8AC3E}">
        <p14:creationId xmlns:p14="http://schemas.microsoft.com/office/powerpoint/2010/main" val="550443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sz="1200" kern="1200" dirty="0">
                <a:solidFill>
                  <a:schemeClr val="tx1"/>
                </a:solidFill>
                <a:latin typeface="+mn-lt"/>
                <a:ea typeface="+mn-ea"/>
                <a:cs typeface="+mn-cs"/>
              </a:rPr>
              <a:t>Croatia’s entering</a:t>
            </a:r>
            <a:r>
              <a:rPr lang="hr-HR" sz="1200" kern="1200" baseline="0" dirty="0">
                <a:solidFill>
                  <a:schemeClr val="tx1"/>
                </a:solidFill>
                <a:latin typeface="+mn-lt"/>
                <a:ea typeface="+mn-ea"/>
                <a:cs typeface="+mn-cs"/>
              </a:rPr>
              <a:t> an „Over 100” Club made us even more proud of our results</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33</a:t>
            </a:fld>
            <a:endParaRPr lang="hr-HR"/>
          </a:p>
        </p:txBody>
      </p:sp>
    </p:spTree>
    <p:extLst>
      <p:ext uri="{BB962C8B-B14F-4D97-AF65-F5344CB8AC3E}">
        <p14:creationId xmlns:p14="http://schemas.microsoft.com/office/powerpoint/2010/main" val="625447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Thank you for letting us enlight</a:t>
            </a:r>
            <a:r>
              <a:rPr lang="hr-HR" baseline="0" dirty="0"/>
              <a:t> you!</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34</a:t>
            </a:fld>
            <a:endParaRPr lang="hr-HR"/>
          </a:p>
        </p:txBody>
      </p:sp>
    </p:spTree>
    <p:extLst>
      <p:ext uri="{BB962C8B-B14F-4D97-AF65-F5344CB8AC3E}">
        <p14:creationId xmlns:p14="http://schemas.microsoft.com/office/powerpoint/2010/main" val="821362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We</a:t>
            </a:r>
            <a:r>
              <a:rPr lang="hr-HR" dirty="0"/>
              <a:t> </a:t>
            </a:r>
            <a:r>
              <a:rPr lang="hr-HR" dirty="0" err="1"/>
              <a:t>thank</a:t>
            </a:r>
            <a:r>
              <a:rPr lang="hr-HR" dirty="0"/>
              <a:t> </a:t>
            </a:r>
            <a:r>
              <a:rPr lang="hr-HR" dirty="0" err="1"/>
              <a:t>all</a:t>
            </a:r>
            <a:r>
              <a:rPr lang="hr-HR" baseline="0" dirty="0"/>
              <a:t> the </a:t>
            </a:r>
            <a:r>
              <a:rPr lang="hr-HR" baseline="0" dirty="0" err="1"/>
              <a:t>sources</a:t>
            </a:r>
            <a:r>
              <a:rPr lang="hr-HR" baseline="0" dirty="0"/>
              <a:t> </a:t>
            </a:r>
            <a:r>
              <a:rPr lang="hr-HR"/>
              <a:t>enlisted</a:t>
            </a:r>
            <a:r>
              <a:rPr lang="hr-HR" baseline="0" dirty="0"/>
              <a:t> </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35</a:t>
            </a:fld>
            <a:endParaRPr lang="hr-HR"/>
          </a:p>
        </p:txBody>
      </p:sp>
    </p:spTree>
    <p:extLst>
      <p:ext uri="{BB962C8B-B14F-4D97-AF65-F5344CB8AC3E}">
        <p14:creationId xmlns:p14="http://schemas.microsoft.com/office/powerpoint/2010/main" val="818843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36</a:t>
            </a:fld>
            <a:endParaRPr lang="hr-HR"/>
          </a:p>
        </p:txBody>
      </p:sp>
    </p:spTree>
    <p:extLst>
      <p:ext uri="{BB962C8B-B14F-4D97-AF65-F5344CB8AC3E}">
        <p14:creationId xmlns:p14="http://schemas.microsoft.com/office/powerpoint/2010/main" val="51535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cs typeface="Times New Roman" pitchFamily="18" charset="0"/>
              </a:rPr>
              <a:t>Our body naturally produces many hormones, including melatonin, which is produced when the body is in total darkness. Melatonin is found in almost all species and acts as an anti-oxidant</a:t>
            </a:r>
            <a:r>
              <a:rPr lang="hr-HR" baseline="0" dirty="0">
                <a:latin typeface="Times New Roman" pitchFamily="18" charset="0"/>
                <a:cs typeface="Times New Roman" pitchFamily="18" charset="0"/>
              </a:rPr>
              <a:t>. </a:t>
            </a:r>
            <a:br>
              <a:rPr lang="hr-HR" baseline="0" dirty="0">
                <a:latin typeface="Times New Roman" pitchFamily="18" charset="0"/>
                <a:cs typeface="Times New Roman" pitchFamily="18" charset="0"/>
              </a:rPr>
            </a:br>
            <a:r>
              <a:rPr lang="en-US" baseline="0" dirty="0">
                <a:latin typeface="Times New Roman" pitchFamily="18" charset="0"/>
                <a:cs typeface="Times New Roman" pitchFamily="18" charset="0"/>
              </a:rPr>
              <a:t>If artificial light com</a:t>
            </a:r>
            <a:r>
              <a:rPr lang="hr-HR" baseline="0" dirty="0">
                <a:latin typeface="Times New Roman" pitchFamily="18" charset="0"/>
                <a:cs typeface="Times New Roman" pitchFamily="18" charset="0"/>
              </a:rPr>
              <a:t>es </a:t>
            </a:r>
            <a:r>
              <a:rPr lang="en-US" baseline="0" dirty="0">
                <a:latin typeface="Times New Roman" pitchFamily="18" charset="0"/>
                <a:cs typeface="Times New Roman" pitchFamily="18" charset="0"/>
              </a:rPr>
              <a:t>into the room where we sleep</a:t>
            </a:r>
            <a:r>
              <a:rPr lang="hr-HR" baseline="0" dirty="0">
                <a:latin typeface="Times New Roman" pitchFamily="18" charset="0"/>
                <a:cs typeface="Times New Roman" pitchFamily="18" charset="0"/>
              </a:rPr>
              <a:t> it</a:t>
            </a:r>
            <a:r>
              <a:rPr lang="en-US" baseline="0" dirty="0">
                <a:latin typeface="Times New Roman" pitchFamily="18" charset="0"/>
                <a:cs typeface="Times New Roman" pitchFamily="18" charset="0"/>
              </a:rPr>
              <a:t> can disrupt production</a:t>
            </a:r>
            <a:r>
              <a:rPr lang="hr-HR" baseline="0" dirty="0">
                <a:latin typeface="Times New Roman" pitchFamily="18" charset="0"/>
                <a:cs typeface="Times New Roman" pitchFamily="18" charset="0"/>
              </a:rPr>
              <a:t> of </a:t>
            </a:r>
            <a:r>
              <a:rPr lang="en-US" baseline="0" dirty="0">
                <a:latin typeface="Times New Roman" pitchFamily="18" charset="0"/>
                <a:cs typeface="Times New Roman" pitchFamily="18" charset="0"/>
              </a:rPr>
              <a:t>melatonin</a:t>
            </a:r>
            <a:r>
              <a:rPr lang="hr-HR" baseline="0" dirty="0">
                <a:latin typeface="Times New Roman" pitchFamily="18" charset="0"/>
                <a:cs typeface="Times New Roman" pitchFamily="18" charset="0"/>
              </a:rPr>
              <a:t>, </a:t>
            </a:r>
            <a:r>
              <a:rPr lang="en-US" baseline="0" dirty="0">
                <a:latin typeface="Times New Roman" pitchFamily="18" charset="0"/>
                <a:cs typeface="Times New Roman" pitchFamily="18" charset="0"/>
              </a:rPr>
              <a:t>which regulates</a:t>
            </a:r>
            <a:r>
              <a:rPr lang="hr-HR" baseline="0" dirty="0">
                <a:latin typeface="Times New Roman" pitchFamily="18" charset="0"/>
                <a:cs typeface="Times New Roman" pitchFamily="18" charset="0"/>
              </a:rPr>
              <a:t> our</a:t>
            </a:r>
            <a:r>
              <a:rPr lang="en-US" baseline="0" dirty="0">
                <a:latin typeface="Times New Roman" pitchFamily="18" charset="0"/>
                <a:cs typeface="Times New Roman" pitchFamily="18" charset="0"/>
              </a:rPr>
              <a:t> day-night rhythm. Disorder </a:t>
            </a:r>
            <a:r>
              <a:rPr lang="hr-HR" baseline="0" dirty="0">
                <a:latin typeface="Times New Roman" pitchFamily="18" charset="0"/>
                <a:cs typeface="Times New Roman" pitchFamily="18" charset="0"/>
              </a:rPr>
              <a:t> in </a:t>
            </a:r>
            <a:r>
              <a:rPr lang="en-US" baseline="0" dirty="0">
                <a:latin typeface="Times New Roman" pitchFamily="18" charset="0"/>
                <a:cs typeface="Times New Roman" pitchFamily="18" charset="0"/>
              </a:rPr>
              <a:t>secretion of melatonin may cause sleep disorders, </a:t>
            </a:r>
            <a:r>
              <a:rPr lang="hr-HR" baseline="0" dirty="0">
                <a:latin typeface="Times New Roman" pitchFamily="18" charset="0"/>
                <a:cs typeface="Times New Roman" pitchFamily="18" charset="0"/>
              </a:rPr>
              <a:t>headaches</a:t>
            </a:r>
            <a:r>
              <a:rPr lang="en-US" baseline="0" dirty="0">
                <a:latin typeface="Times New Roman" pitchFamily="18" charset="0"/>
                <a:cs typeface="Times New Roman" pitchFamily="18" charset="0"/>
              </a:rPr>
              <a:t>, fatigue, anxiety, stress ... and there is a connection with some types of cancer, and </a:t>
            </a:r>
            <a:r>
              <a:rPr lang="hr-HR" baseline="0" dirty="0">
                <a:latin typeface="Times New Roman" pitchFamily="18" charset="0"/>
                <a:cs typeface="Times New Roman" pitchFamily="18" charset="0"/>
              </a:rPr>
              <a:t>sometimes even </a:t>
            </a:r>
            <a:r>
              <a:rPr lang="en-US" baseline="0" dirty="0">
                <a:latin typeface="Times New Roman" pitchFamily="18" charset="0"/>
                <a:cs typeface="Times New Roman" pitchFamily="18" charset="0"/>
              </a:rPr>
              <a:t>occurs </a:t>
            </a:r>
            <a:r>
              <a:rPr lang="hr-HR" baseline="0" dirty="0">
                <a:latin typeface="Times New Roman" pitchFamily="18" charset="0"/>
                <a:cs typeface="Times New Roman" pitchFamily="18" charset="0"/>
              </a:rPr>
              <a:t>a blindness of an </a:t>
            </a:r>
            <a:r>
              <a:rPr lang="en-US" baseline="0" dirty="0">
                <a:latin typeface="Times New Roman" pitchFamily="18" charset="0"/>
                <a:cs typeface="Times New Roman" pitchFamily="18" charset="0"/>
              </a:rPr>
              <a:t>eye exposed to this type of pollution ...</a:t>
            </a:r>
            <a:endParaRPr lang="hr-HR" dirty="0">
              <a:latin typeface="Times New Roman" pitchFamily="18" charset="0"/>
              <a:cs typeface="Times New Roman" pitchFamily="18" charset="0"/>
            </a:endParaRPr>
          </a:p>
          <a:p>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4</a:t>
            </a:fld>
            <a:endParaRPr lang="hr-HR"/>
          </a:p>
        </p:txBody>
      </p:sp>
    </p:spTree>
    <p:extLst>
      <p:ext uri="{BB962C8B-B14F-4D97-AF65-F5344CB8AC3E}">
        <p14:creationId xmlns:p14="http://schemas.microsoft.com/office/powerpoint/2010/main" val="308409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light pollution there </a:t>
            </a:r>
            <a:r>
              <a:rPr lang="hr-HR" dirty="0"/>
              <a:t>is</a:t>
            </a:r>
            <a:r>
              <a:rPr lang="en-US" dirty="0"/>
              <a:t> a disturbance in the natural cycle of day and night.</a:t>
            </a:r>
            <a:r>
              <a:rPr lang="hr-HR" dirty="0"/>
              <a:t> </a:t>
            </a:r>
            <a:r>
              <a:rPr lang="en-US" dirty="0"/>
              <a:t>Disturbed is one of the basic factors of life in nature</a:t>
            </a:r>
            <a:r>
              <a:rPr lang="hr-HR" dirty="0"/>
              <a:t> </a:t>
            </a:r>
            <a:r>
              <a:rPr lang="en-US" dirty="0"/>
              <a:t>(Cycle of work / eating and rest / sleep)</a:t>
            </a:r>
            <a:r>
              <a:rPr lang="hr-HR" dirty="0"/>
              <a:t>.</a:t>
            </a:r>
            <a:r>
              <a:rPr lang="hr-HR" baseline="0" dirty="0"/>
              <a:t> </a:t>
            </a:r>
            <a:r>
              <a:rPr lang="hr-HR" dirty="0"/>
              <a:t> </a:t>
            </a:r>
            <a:r>
              <a:rPr lang="en-US" dirty="0"/>
              <a:t>Similar things happen to animals and plants.</a:t>
            </a:r>
            <a:r>
              <a:rPr lang="hr-HR" dirty="0"/>
              <a:t> </a:t>
            </a:r>
            <a:r>
              <a:rPr lang="en-US" dirty="0"/>
              <a:t>Nights are gone, the day became </a:t>
            </a:r>
            <a:r>
              <a:rPr lang="en-US" dirty="0" err="1"/>
              <a:t>unb</a:t>
            </a:r>
            <a:r>
              <a:rPr lang="hr-HR" dirty="0"/>
              <a:t>e</a:t>
            </a:r>
            <a:r>
              <a:rPr lang="en-US" dirty="0" err="1"/>
              <a:t>ar</a:t>
            </a:r>
            <a:r>
              <a:rPr lang="hr-HR" dirty="0"/>
              <a:t>a</a:t>
            </a:r>
            <a:r>
              <a:rPr lang="en-US" dirty="0"/>
              <a:t>b</a:t>
            </a:r>
            <a:r>
              <a:rPr lang="hr-HR" dirty="0"/>
              <a:t>ly </a:t>
            </a:r>
            <a:r>
              <a:rPr lang="en-US" dirty="0"/>
              <a:t>too long.</a:t>
            </a:r>
          </a:p>
          <a:p>
            <a:r>
              <a:rPr lang="en-US" dirty="0"/>
              <a:t>The result is a dying </a:t>
            </a:r>
            <a:r>
              <a:rPr lang="hr-HR" dirty="0"/>
              <a:t>of </a:t>
            </a:r>
            <a:r>
              <a:rPr lang="en-US" dirty="0"/>
              <a:t>animal and plant populations ...</a:t>
            </a:r>
            <a:endParaRPr lang="hr-HR" dirty="0"/>
          </a:p>
          <a:p>
            <a:endParaRPr lang="hr-HR" dirty="0"/>
          </a:p>
          <a:p>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5</a:t>
            </a:fld>
            <a:endParaRPr lang="hr-HR"/>
          </a:p>
        </p:txBody>
      </p:sp>
    </p:spTree>
    <p:extLst>
      <p:ext uri="{BB962C8B-B14F-4D97-AF65-F5344CB8AC3E}">
        <p14:creationId xmlns:p14="http://schemas.microsoft.com/office/powerpoint/2010/main" val="174743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A</a:t>
            </a:r>
            <a:r>
              <a:rPr lang="en-US" dirty="0" err="1"/>
              <a:t>nimals</a:t>
            </a:r>
            <a:r>
              <a:rPr lang="en-US" dirty="0"/>
              <a:t> lose their orientation without starry sky. Bright lights will blind them, and many</a:t>
            </a:r>
          </a:p>
          <a:p>
            <a:r>
              <a:rPr lang="en-US" dirty="0"/>
              <a:t>colliding with a variety of buildings and obstacles (towers, trees, power lines, ...)</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6</a:t>
            </a:fld>
            <a:endParaRPr lang="hr-HR"/>
          </a:p>
        </p:txBody>
      </p:sp>
    </p:spTree>
    <p:extLst>
      <p:ext uri="{BB962C8B-B14F-4D97-AF65-F5344CB8AC3E}">
        <p14:creationId xmlns:p14="http://schemas.microsoft.com/office/powerpoint/2010/main" val="4256200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Annually more birds suffer because </a:t>
            </a:r>
            <a:r>
              <a:rPr lang="hr-HR" dirty="0"/>
              <a:t>of light pollution then</a:t>
            </a:r>
            <a:r>
              <a:rPr lang="en-US" dirty="0"/>
              <a:t> because of other environmental disasters</a:t>
            </a:r>
            <a:r>
              <a:rPr lang="hr-HR" dirty="0"/>
              <a:t>.</a:t>
            </a:r>
          </a:p>
        </p:txBody>
      </p:sp>
      <p:sp>
        <p:nvSpPr>
          <p:cNvPr id="4" name="Slide Number Placeholder 3"/>
          <p:cNvSpPr>
            <a:spLocks noGrp="1"/>
          </p:cNvSpPr>
          <p:nvPr>
            <p:ph type="sldNum" sz="quarter" idx="10"/>
          </p:nvPr>
        </p:nvSpPr>
        <p:spPr/>
        <p:txBody>
          <a:bodyPr/>
          <a:lstStyle/>
          <a:p>
            <a:fld id="{74734504-72B9-4A5A-AF57-7AE94852B195}" type="slidenum">
              <a:rPr lang="hr-HR" smtClean="0"/>
              <a:pPr/>
              <a:t>7</a:t>
            </a:fld>
            <a:endParaRPr lang="hr-HR"/>
          </a:p>
        </p:txBody>
      </p:sp>
    </p:spTree>
    <p:extLst>
      <p:ext uri="{BB962C8B-B14F-4D97-AF65-F5344CB8AC3E}">
        <p14:creationId xmlns:p14="http://schemas.microsoft.com/office/powerpoint/2010/main" val="797376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There is an image of few outdoor</a:t>
            </a:r>
            <a:r>
              <a:rPr lang="hr-HR" baseline="0" dirty="0"/>
              <a:t> lightings combined in a small area, which causes a large impact on wider environment</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8</a:t>
            </a:fld>
            <a:endParaRPr lang="hr-HR"/>
          </a:p>
        </p:txBody>
      </p:sp>
    </p:spTree>
    <p:extLst>
      <p:ext uri="{BB962C8B-B14F-4D97-AF65-F5344CB8AC3E}">
        <p14:creationId xmlns:p14="http://schemas.microsoft.com/office/powerpoint/2010/main" val="415109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Types of street lighting</a:t>
            </a:r>
            <a:r>
              <a:rPr lang="hr-HR" baseline="0" dirty="0"/>
              <a:t> sorted according the types of a light pollution that they produce</a:t>
            </a:r>
            <a:endParaRPr lang="hr-HR" dirty="0"/>
          </a:p>
        </p:txBody>
      </p:sp>
      <p:sp>
        <p:nvSpPr>
          <p:cNvPr id="4" name="Slide Number Placeholder 3"/>
          <p:cNvSpPr>
            <a:spLocks noGrp="1"/>
          </p:cNvSpPr>
          <p:nvPr>
            <p:ph type="sldNum" sz="quarter" idx="10"/>
          </p:nvPr>
        </p:nvSpPr>
        <p:spPr/>
        <p:txBody>
          <a:bodyPr/>
          <a:lstStyle/>
          <a:p>
            <a:fld id="{74734504-72B9-4A5A-AF57-7AE94852B195}" type="slidenum">
              <a:rPr lang="hr-HR" smtClean="0"/>
              <a:pPr/>
              <a:t>9</a:t>
            </a:fld>
            <a:endParaRPr lang="hr-HR"/>
          </a:p>
        </p:txBody>
      </p:sp>
    </p:spTree>
    <p:extLst>
      <p:ext uri="{BB962C8B-B14F-4D97-AF65-F5344CB8AC3E}">
        <p14:creationId xmlns:p14="http://schemas.microsoft.com/office/powerpoint/2010/main" val="264875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B7248AD8-22C4-4B3F-BA6D-C3F8C9CA8EFF}"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1270627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B7248AD8-22C4-4B3F-BA6D-C3F8C9CA8EFF}"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406073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B7248AD8-22C4-4B3F-BA6D-C3F8C9CA8EFF}"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366920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B7248AD8-22C4-4B3F-BA6D-C3F8C9CA8EFF}"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360022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248AD8-22C4-4B3F-BA6D-C3F8C9CA8EFF}"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99319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B7248AD8-22C4-4B3F-BA6D-C3F8C9CA8EFF}" type="datetimeFigureOut">
              <a:rPr lang="hr-HR" smtClean="0"/>
              <a:pPr/>
              <a:t>25.2.2017.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1629731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B7248AD8-22C4-4B3F-BA6D-C3F8C9CA8EFF}" type="datetimeFigureOut">
              <a:rPr lang="hr-HR" smtClean="0"/>
              <a:pPr/>
              <a:t>25.2.2017.</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374264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B7248AD8-22C4-4B3F-BA6D-C3F8C9CA8EFF}" type="datetimeFigureOut">
              <a:rPr lang="hr-HR" smtClean="0"/>
              <a:pPr/>
              <a:t>25.2.2017.</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1642235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248AD8-22C4-4B3F-BA6D-C3F8C9CA8EFF}" type="datetimeFigureOut">
              <a:rPr lang="hr-HR" smtClean="0"/>
              <a:pPr/>
              <a:t>25.2.2017.</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351741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248AD8-22C4-4B3F-BA6D-C3F8C9CA8EFF}" type="datetimeFigureOut">
              <a:rPr lang="hr-HR" smtClean="0"/>
              <a:pPr/>
              <a:t>25.2.2017.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397316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248AD8-22C4-4B3F-BA6D-C3F8C9CA8EFF}" type="datetimeFigureOut">
              <a:rPr lang="hr-HR" smtClean="0"/>
              <a:pPr/>
              <a:t>25.2.2017.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B54C6B77-E7A0-4A42-9BE7-6F1C0E3BFC71}" type="slidenum">
              <a:rPr lang="hr-HR" smtClean="0"/>
              <a:pPr/>
              <a:t>‹#›</a:t>
            </a:fld>
            <a:endParaRPr lang="hr-HR"/>
          </a:p>
        </p:txBody>
      </p:sp>
    </p:spTree>
    <p:extLst>
      <p:ext uri="{BB962C8B-B14F-4D97-AF65-F5344CB8AC3E}">
        <p14:creationId xmlns:p14="http://schemas.microsoft.com/office/powerpoint/2010/main" val="3030773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48AD8-22C4-4B3F-BA6D-C3F8C9CA8EFF}" type="datetimeFigureOut">
              <a:rPr lang="hr-HR" smtClean="0"/>
              <a:pPr/>
              <a:t>25.2.2017.</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C6B77-E7A0-4A42-9BE7-6F1C0E3BFC71}" type="slidenum">
              <a:rPr lang="hr-HR" smtClean="0"/>
              <a:pPr/>
              <a:t>‹#›</a:t>
            </a:fld>
            <a:endParaRPr lang="hr-HR"/>
          </a:p>
        </p:txBody>
      </p:sp>
    </p:spTree>
    <p:extLst>
      <p:ext uri="{BB962C8B-B14F-4D97-AF65-F5344CB8AC3E}">
        <p14:creationId xmlns:p14="http://schemas.microsoft.com/office/powerpoint/2010/main" val="765399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12192000" cy="6858000"/>
          </a:xfrm>
          <a:prstGeom prst="rect">
            <a:avLst/>
          </a:prstGeom>
        </p:spPr>
      </p:pic>
      <p:sp>
        <p:nvSpPr>
          <p:cNvPr id="3" name="Rectangle 2"/>
          <p:cNvSpPr/>
          <p:nvPr/>
        </p:nvSpPr>
        <p:spPr>
          <a:xfrm>
            <a:off x="897759" y="1160724"/>
            <a:ext cx="10396481" cy="923330"/>
          </a:xfrm>
          <a:prstGeom prst="rect">
            <a:avLst/>
          </a:prstGeom>
        </p:spPr>
        <p:txBody>
          <a:bodyPr wrap="square">
            <a:spAutoFit/>
          </a:bodyPr>
          <a:lstStyle/>
          <a:p>
            <a:r>
              <a:rPr lang="hr-HR" sz="5400" dirty="0">
                <a:solidFill>
                  <a:srgbClr val="FFFF00"/>
                </a:solidFill>
                <a:latin typeface="Arial" panose="020B0604020202020204" pitchFamily="34" charset="0"/>
                <a:cs typeface="Arial" panose="020B0604020202020204" pitchFamily="34" charset="0"/>
              </a:rPr>
              <a:t>Light pollution and our sleep</a:t>
            </a:r>
          </a:p>
        </p:txBody>
      </p:sp>
      <p:pic>
        <p:nvPicPr>
          <p:cNvPr id="2" name="Picture 1"/>
          <p:cNvPicPr>
            <a:picLocks noChangeAspect="1"/>
          </p:cNvPicPr>
          <p:nvPr/>
        </p:nvPicPr>
        <p:blipFill>
          <a:blip r:embed="rId4" cstate="print"/>
          <a:stretch>
            <a:fillRect/>
          </a:stretch>
        </p:blipFill>
        <p:spPr>
          <a:xfrm rot="21061079">
            <a:off x="334327" y="5368797"/>
            <a:ext cx="3657917" cy="1335140"/>
          </a:xfrm>
          <a:prstGeom prst="rect">
            <a:avLst/>
          </a:prstGeom>
        </p:spPr>
      </p:pic>
      <p:pic>
        <p:nvPicPr>
          <p:cNvPr id="5" name="Picture 4"/>
          <p:cNvPicPr>
            <a:picLocks noChangeAspect="1"/>
          </p:cNvPicPr>
          <p:nvPr/>
        </p:nvPicPr>
        <p:blipFill>
          <a:blip r:embed="rId5" cstate="print"/>
          <a:stretch>
            <a:fillRect/>
          </a:stretch>
        </p:blipFill>
        <p:spPr>
          <a:xfrm>
            <a:off x="9984643" y="4881272"/>
            <a:ext cx="1879005" cy="1668242"/>
          </a:xfrm>
          <a:prstGeom prst="rect">
            <a:avLst/>
          </a:prstGeom>
          <a:noFill/>
        </p:spPr>
      </p:pic>
    </p:spTree>
    <p:extLst>
      <p:ext uri="{BB962C8B-B14F-4D97-AF65-F5344CB8AC3E}">
        <p14:creationId xmlns:p14="http://schemas.microsoft.com/office/powerpoint/2010/main" val="2466970801"/>
      </p:ext>
    </p:extLst>
  </p:cSld>
  <p:clrMapOvr>
    <a:masterClrMapping/>
  </p:clrMapOvr>
  <mc:AlternateContent xmlns:mc="http://schemas.openxmlformats.org/markup-compatibility/2006">
    <mc:Choice xmlns:p14="http://schemas.microsoft.com/office/powerpoint/2010/main" Requires="p14">
      <p:transition spd="slow" p14:dur="2000" advTm="16010"/>
    </mc:Choice>
    <mc:Fallback>
      <p:transition spd="slow" advTm="16010"/>
    </mc:Fallback>
  </mc:AlternateContent>
  <p:timing>
    <p:tnLst>
      <p:par>
        <p:cTn id="1" dur="indefinite" restart="never" nodeType="tmRoot"/>
      </p:par>
    </p:tnLst>
  </p:timing>
  <p:extLst>
    <p:ext uri="{3A86A75C-4F4B-4683-9AE1-C65F6400EC91}">
      <p14:laserTraceLst xmlns:p14="http://schemas.microsoft.com/office/powerpoint/2010/main">
        <p14:tracePtLst>
          <p14:tracePt t="5767" x="441325" y="5265738"/>
          <p14:tracePt t="5943" x="449263" y="5265738"/>
          <p14:tracePt t="5951" x="449263" y="5257800"/>
          <p14:tracePt t="5959" x="465138" y="5241925"/>
          <p14:tracePt t="5967" x="479425" y="5227638"/>
          <p14:tracePt t="5981" x="517525" y="5189538"/>
          <p14:tracePt t="5998" x="625475" y="5121275"/>
          <p14:tracePt t="6015" x="838200" y="4983163"/>
          <p14:tracePt t="6015" x="1066800" y="4876800"/>
          <p14:tracePt t="6031" x="1508125" y="4686300"/>
          <p14:tracePt t="6048" x="1836738" y="4495800"/>
          <p14:tracePt t="6064" x="2095500" y="4373563"/>
          <p14:tracePt t="6081" x="2370138" y="4206875"/>
          <p14:tracePt t="6098" x="2720975" y="4016375"/>
          <p14:tracePt t="6114" x="3154363" y="3763963"/>
          <p14:tracePt t="6131" x="3527425" y="3551238"/>
          <p14:tracePt t="6148" x="3856038" y="3368675"/>
          <p14:tracePt t="6164" x="4046538" y="3254375"/>
          <p14:tracePt t="6181" x="4191000" y="3170238"/>
          <p14:tracePt t="6198" x="4297363" y="3108325"/>
          <p14:tracePt t="6214" x="4351338" y="3078163"/>
          <p14:tracePt t="6215" x="4381500" y="3055938"/>
          <p14:tracePt t="6231" x="4441825" y="3025775"/>
          <p14:tracePt t="6248" x="4495800" y="3001963"/>
          <p14:tracePt t="6264" x="4518025" y="2994025"/>
          <p14:tracePt t="12443"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9000" b="-69000"/>
          </a:stretch>
        </a:blipFill>
        <a:effectLst/>
      </p:bgPr>
    </p:bg>
    <p:spTree>
      <p:nvGrpSpPr>
        <p:cNvPr id="1" name=""/>
        <p:cNvGrpSpPr/>
        <p:nvPr/>
      </p:nvGrpSpPr>
      <p:grpSpPr>
        <a:xfrm>
          <a:off x="0" y="0"/>
          <a:ext cx="0" cy="0"/>
          <a:chOff x="0" y="0"/>
          <a:chExt cx="0" cy="0"/>
        </a:xfrm>
      </p:grpSpPr>
      <p:sp>
        <p:nvSpPr>
          <p:cNvPr id="2" name="Rectangle 1"/>
          <p:cNvSpPr/>
          <p:nvPr/>
        </p:nvSpPr>
        <p:spPr>
          <a:xfrm>
            <a:off x="1008529" y="1969586"/>
            <a:ext cx="10945906" cy="3108543"/>
          </a:xfrm>
          <a:prstGeom prst="rect">
            <a:avLst/>
          </a:prstGeom>
        </p:spPr>
        <p:txBody>
          <a:bodyPr wrap="square">
            <a:spAutoFit/>
          </a:bodyPr>
          <a:lstStyle/>
          <a:p>
            <a:r>
              <a:rPr lang="hr-HR"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road may not be installed boards, signs, lights,</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poles or other similar objects that are obscured or</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reduces the set of road signs</a:t>
            </a:r>
            <a:r>
              <a:rPr lang="hr-HR"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or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its shape, color, appearance or place setting</a:t>
            </a:r>
            <a:r>
              <a:rPr lang="hr-HR"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mimic a road sign, or look like one</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traffic sign</a:t>
            </a:r>
            <a:r>
              <a:rPr lang="hr-HR"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 blind road users, or</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divert their attention to the extent that can be dangerous</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traffic safety.</a:t>
            </a:r>
            <a:r>
              <a:rPr lang="hr-HR"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3" name="Title 1"/>
          <p:cNvSpPr txBox="1">
            <a:spLocks/>
          </p:cNvSpPr>
          <p:nvPr/>
        </p:nvSpPr>
        <p:spPr>
          <a:xfrm>
            <a:off x="717177" y="409728"/>
            <a:ext cx="10161494" cy="97531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Law on Road Traffic Safety </a:t>
            </a:r>
            <a:endPar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226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1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01"/>
            <a:ext cx="10515600" cy="1325563"/>
          </a:xfrm>
        </p:spPr>
        <p:txBody>
          <a:bodyPr/>
          <a:lstStyle/>
          <a:p>
            <a:pPr algn="ctr"/>
            <a:r>
              <a:rPr lang="hr-HR" dirty="0">
                <a:solidFill>
                  <a:srgbClr val="FFC000"/>
                </a:solidFill>
                <a:latin typeface="Arial" panose="020B0604020202020204" pitchFamily="34" charset="0"/>
                <a:cs typeface="Arial" panose="020B0604020202020204" pitchFamily="34" charset="0"/>
              </a:rPr>
              <a:t>Hypothesis </a:t>
            </a:r>
          </a:p>
        </p:txBody>
      </p:sp>
      <p:sp>
        <p:nvSpPr>
          <p:cNvPr id="3" name="Content Placeholder 2"/>
          <p:cNvSpPr>
            <a:spLocks noGrp="1"/>
          </p:cNvSpPr>
          <p:nvPr>
            <p:ph idx="1"/>
          </p:nvPr>
        </p:nvSpPr>
        <p:spPr>
          <a:xfrm>
            <a:off x="838200" y="1906306"/>
            <a:ext cx="10515600" cy="4351338"/>
          </a:xfrm>
        </p:spPr>
        <p:txBody>
          <a:bodyPr/>
          <a:lstStyle/>
          <a:p>
            <a:pPr>
              <a:lnSpc>
                <a:spcPct val="150000"/>
              </a:lnSpc>
              <a:buFont typeface="Wingdings" panose="05000000000000000000" pitchFamily="2" charset="2"/>
              <a:buChar char="Ø"/>
            </a:pP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here is a causal connection between light pollution and disrupted sleep</a:t>
            </a: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nSpc>
                <a:spcPct val="150000"/>
              </a:lnSpc>
              <a:buFont typeface="Wingdings" panose="05000000000000000000" pitchFamily="2" charset="2"/>
              <a:buChar char="Ø"/>
            </a:pP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 intense of that pollution is stronger in center of the city than in wider area</a:t>
            </a: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nSpc>
                <a:spcPct val="150000"/>
              </a:lnSpc>
              <a:buFont typeface="Wingdings" panose="05000000000000000000" pitchFamily="2" charset="2"/>
              <a:buChar char="Ø"/>
            </a:pP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a:t>
            </a:r>
            <a:r>
              <a:rPr lang="en-US"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humidity affects the visibility of the night sky</a:t>
            </a: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hr-HR"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527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71379687"/>
              </p:ext>
            </p:extLst>
          </p:nvPr>
        </p:nvGraphicFramePr>
        <p:xfrm>
          <a:off x="375777" y="322729"/>
          <a:ext cx="11473844" cy="6173620"/>
        </p:xfrm>
        <a:graphic>
          <a:graphicData uri="http://schemas.openxmlformats.org/drawingml/2006/table">
            <a:tbl>
              <a:tblPr firstRow="1" bandRow="1">
                <a:tableStyleId>{775DCB02-9BB8-47FD-8907-85C794F793BA}</a:tableStyleId>
              </a:tblPr>
              <a:tblGrid>
                <a:gridCol w="5736922">
                  <a:extLst>
                    <a:ext uri="{9D8B030D-6E8A-4147-A177-3AD203B41FA5}">
                      <a16:colId xmlns:a16="http://schemas.microsoft.com/office/drawing/2014/main" xmlns="" val="20000"/>
                    </a:ext>
                  </a:extLst>
                </a:gridCol>
                <a:gridCol w="5736922">
                  <a:extLst>
                    <a:ext uri="{9D8B030D-6E8A-4147-A177-3AD203B41FA5}">
                      <a16:colId xmlns:a16="http://schemas.microsoft.com/office/drawing/2014/main" xmlns="" val="20001"/>
                    </a:ext>
                  </a:extLst>
                </a:gridCol>
              </a:tblGrid>
              <a:tr h="449333">
                <a:tc>
                  <a:txBody>
                    <a:bodyPr/>
                    <a:lstStyle/>
                    <a:p>
                      <a:pPr algn="ctr"/>
                      <a:r>
                        <a:rPr lang="hr-HR" sz="2400" dirty="0">
                          <a:solidFill>
                            <a:schemeClr val="accent1">
                              <a:lumMod val="50000"/>
                            </a:schemeClr>
                          </a:solidFill>
                          <a:latin typeface="Arial" panose="020B0604020202020204" pitchFamily="34" charset="0"/>
                          <a:cs typeface="Arial" panose="020B0604020202020204" pitchFamily="34" charset="0"/>
                        </a:rPr>
                        <a:t>Observed constellation</a:t>
                      </a:r>
                    </a:p>
                  </a:txBody>
                  <a:tcPr anchor="ctr"/>
                </a:tc>
                <a:tc>
                  <a:txBody>
                    <a:bodyPr/>
                    <a:lstStyle/>
                    <a:p>
                      <a:pPr algn="ctr"/>
                      <a:r>
                        <a:rPr lang="hr-HR" sz="2400" dirty="0">
                          <a:solidFill>
                            <a:schemeClr val="accent1">
                              <a:lumMod val="50000"/>
                            </a:schemeClr>
                          </a:solidFill>
                          <a:latin typeface="Arial" panose="020B0604020202020204" pitchFamily="34" charset="0"/>
                          <a:cs typeface="Arial" panose="020B0604020202020204" pitchFamily="34" charset="0"/>
                        </a:rPr>
                        <a:t>Dates</a:t>
                      </a:r>
                      <a:endParaRPr lang="hr-HR" sz="2000" dirty="0">
                        <a:solidFill>
                          <a:schemeClr val="accent1">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Orion</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20.01.2014. - 29.01.2014.</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Orion</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19.02.2014. - 28.02.2014.</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Orion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2200" kern="1200" dirty="0">
                          <a:solidFill>
                            <a:schemeClr val="tx2">
                              <a:lumMod val="50000"/>
                            </a:schemeClr>
                          </a:solidFill>
                          <a:effectLst/>
                          <a:latin typeface="Arial" panose="020B0604020202020204" pitchFamily="34" charset="0"/>
                          <a:cs typeface="Arial" panose="020B0604020202020204" pitchFamily="34" charset="0"/>
                        </a:rPr>
                        <a:t>21.03.2014.</a:t>
                      </a:r>
                      <a:r>
                        <a:rPr lang="hr-HR" sz="2200" kern="1200" baseline="0" dirty="0">
                          <a:solidFill>
                            <a:schemeClr val="tx2">
                              <a:lumMod val="50000"/>
                            </a:schemeClr>
                          </a:solidFill>
                          <a:effectLst/>
                          <a:latin typeface="Arial" panose="020B0604020202020204" pitchFamily="34" charset="0"/>
                          <a:cs typeface="Arial" panose="020B0604020202020204" pitchFamily="34" charset="0"/>
                        </a:rPr>
                        <a:t> - </a:t>
                      </a:r>
                      <a:r>
                        <a:rPr lang="hr-HR" sz="2200" kern="1200" dirty="0">
                          <a:solidFill>
                            <a:schemeClr val="tx2">
                              <a:lumMod val="50000"/>
                            </a:schemeClr>
                          </a:solidFill>
                          <a:effectLst/>
                          <a:latin typeface="Arial" panose="020B0604020202020204" pitchFamily="34" charset="0"/>
                          <a:cs typeface="Arial" panose="020B0604020202020204" pitchFamily="34" charset="0"/>
                        </a:rPr>
                        <a:t>30.03.2014.</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3"/>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Leo</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20.04.2014.</a:t>
                      </a:r>
                      <a:r>
                        <a:rPr lang="hr-HR" sz="2200" kern="1200" baseline="0" dirty="0">
                          <a:solidFill>
                            <a:schemeClr val="tx2">
                              <a:lumMod val="50000"/>
                            </a:schemeClr>
                          </a:solidFill>
                          <a:effectLst/>
                          <a:latin typeface="Arial" panose="020B0604020202020204" pitchFamily="34" charset="0"/>
                          <a:cs typeface="Arial" panose="020B0604020202020204" pitchFamily="34" charset="0"/>
                        </a:rPr>
                        <a:t> </a:t>
                      </a:r>
                      <a:r>
                        <a:rPr lang="hr-HR" sz="2200" kern="1200" dirty="0">
                          <a:solidFill>
                            <a:schemeClr val="tx2">
                              <a:lumMod val="50000"/>
                            </a:schemeClr>
                          </a:solidFill>
                          <a:effectLst/>
                          <a:latin typeface="Arial" panose="020B0604020202020204" pitchFamily="34" charset="0"/>
                          <a:cs typeface="Arial" panose="020B0604020202020204" pitchFamily="34" charset="0"/>
                        </a:rPr>
                        <a:t>- 29.04.2014.</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4"/>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Cygnus</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15.09.2014.</a:t>
                      </a:r>
                      <a:r>
                        <a:rPr lang="hr-HR" sz="2200" kern="1200" baseline="0" dirty="0">
                          <a:solidFill>
                            <a:schemeClr val="tx2">
                              <a:lumMod val="50000"/>
                            </a:schemeClr>
                          </a:solidFill>
                          <a:effectLst/>
                          <a:latin typeface="Arial" panose="020B0604020202020204" pitchFamily="34" charset="0"/>
                          <a:cs typeface="Arial" panose="020B0604020202020204" pitchFamily="34" charset="0"/>
                        </a:rPr>
                        <a:t> </a:t>
                      </a:r>
                      <a:r>
                        <a:rPr lang="hr-HR" sz="2200" kern="1200" dirty="0">
                          <a:solidFill>
                            <a:schemeClr val="tx2">
                              <a:lumMod val="50000"/>
                            </a:schemeClr>
                          </a:solidFill>
                          <a:effectLst/>
                          <a:latin typeface="Arial" panose="020B0604020202020204" pitchFamily="34" charset="0"/>
                          <a:cs typeface="Arial" panose="020B0604020202020204" pitchFamily="34" charset="0"/>
                        </a:rPr>
                        <a:t>- 24.09.2014.</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5"/>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Pegasus</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14.10.2014. - 23.10.2014.</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6"/>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Perseus</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12.11.2014. - 21.11.2014.</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7"/>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Orion</a:t>
                      </a:r>
                    </a:p>
                  </a:txBody>
                  <a:tcPr anchor="ctr"/>
                </a:tc>
                <a:tc>
                  <a:txBody>
                    <a:bodyPr/>
                    <a:lstStyle/>
                    <a:p>
                      <a:pPr lvl="0" algn="ctr"/>
                      <a:r>
                        <a:rPr lang="hr-HR" sz="2200" kern="1200" dirty="0">
                          <a:solidFill>
                            <a:schemeClr val="tx2">
                              <a:lumMod val="50000"/>
                            </a:schemeClr>
                          </a:solidFill>
                          <a:effectLst/>
                          <a:latin typeface="Arial" panose="020B0604020202020204" pitchFamily="34" charset="0"/>
                          <a:cs typeface="Arial" panose="020B0604020202020204" pitchFamily="34" charset="0"/>
                        </a:rPr>
                        <a:t>11.01.2015.</a:t>
                      </a:r>
                      <a:r>
                        <a:rPr lang="hr-HR" sz="2200" kern="1200" baseline="0" dirty="0">
                          <a:solidFill>
                            <a:schemeClr val="tx2">
                              <a:lumMod val="50000"/>
                            </a:schemeClr>
                          </a:solidFill>
                          <a:effectLst/>
                          <a:latin typeface="Arial" panose="020B0604020202020204" pitchFamily="34" charset="0"/>
                          <a:cs typeface="Arial" panose="020B0604020202020204" pitchFamily="34" charset="0"/>
                        </a:rPr>
                        <a:t> </a:t>
                      </a:r>
                      <a:r>
                        <a:rPr lang="hr-HR" sz="2200" kern="1200" dirty="0">
                          <a:solidFill>
                            <a:schemeClr val="tx2">
                              <a:lumMod val="50000"/>
                            </a:schemeClr>
                          </a:solidFill>
                          <a:effectLst/>
                          <a:latin typeface="Arial" panose="020B0604020202020204" pitchFamily="34" charset="0"/>
                          <a:cs typeface="Arial" panose="020B0604020202020204" pitchFamily="34" charset="0"/>
                        </a:rPr>
                        <a:t>- 20.01.2015.</a:t>
                      </a:r>
                      <a:endParaRPr lang="hr-HR" sz="2200"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8"/>
                  </a:ext>
                </a:extLst>
              </a:tr>
              <a:tr h="5716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2400" dirty="0">
                          <a:solidFill>
                            <a:schemeClr val="tx2">
                              <a:lumMod val="50000"/>
                            </a:schemeClr>
                          </a:solidFill>
                          <a:latin typeface="Arial" panose="020B0604020202020204" pitchFamily="34" charset="0"/>
                          <a:cs typeface="Arial" panose="020B0604020202020204" pitchFamily="34" charset="0"/>
                        </a:rPr>
                        <a:t>Orion</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09.02.2015.</a:t>
                      </a:r>
                      <a:r>
                        <a:rPr lang="hr-HR" sz="2200" kern="1200" baseline="0" dirty="0">
                          <a:solidFill>
                            <a:schemeClr val="tx2">
                              <a:lumMod val="50000"/>
                            </a:schemeClr>
                          </a:solidFill>
                          <a:effectLst/>
                          <a:latin typeface="Arial" panose="020B0604020202020204" pitchFamily="34" charset="0"/>
                          <a:cs typeface="Arial" panose="020B0604020202020204" pitchFamily="34" charset="0"/>
                        </a:rPr>
                        <a:t> - </a:t>
                      </a:r>
                      <a:r>
                        <a:rPr lang="hr-HR" sz="2200" kern="1200" dirty="0">
                          <a:solidFill>
                            <a:schemeClr val="tx2">
                              <a:lumMod val="50000"/>
                            </a:schemeClr>
                          </a:solidFill>
                          <a:effectLst/>
                          <a:latin typeface="Arial" panose="020B0604020202020204" pitchFamily="34" charset="0"/>
                          <a:cs typeface="Arial" panose="020B0604020202020204" pitchFamily="34" charset="0"/>
                        </a:rPr>
                        <a:t>18.02.2015.</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9"/>
                  </a:ext>
                </a:extLst>
              </a:tr>
              <a:tr h="571642">
                <a:tc>
                  <a:txBody>
                    <a:bodyPr/>
                    <a:lstStyle/>
                    <a:p>
                      <a:pPr algn="ctr"/>
                      <a:r>
                        <a:rPr lang="hr-HR" sz="2400" dirty="0">
                          <a:solidFill>
                            <a:schemeClr val="tx2">
                              <a:lumMod val="50000"/>
                            </a:schemeClr>
                          </a:solidFill>
                          <a:latin typeface="Arial" panose="020B0604020202020204" pitchFamily="34" charset="0"/>
                          <a:cs typeface="Arial" panose="020B0604020202020204" pitchFamily="34" charset="0"/>
                        </a:rPr>
                        <a:t>Orion</a:t>
                      </a:r>
                    </a:p>
                  </a:txBody>
                  <a:tcPr anchor="ctr"/>
                </a:tc>
                <a:tc>
                  <a:txBody>
                    <a:bodyPr/>
                    <a:lstStyle/>
                    <a:p>
                      <a:pPr algn="ctr"/>
                      <a:r>
                        <a:rPr lang="hr-HR" sz="2200" kern="1200" dirty="0">
                          <a:solidFill>
                            <a:schemeClr val="tx2">
                              <a:lumMod val="50000"/>
                            </a:schemeClr>
                          </a:solidFill>
                          <a:effectLst/>
                          <a:latin typeface="Arial" panose="020B0604020202020204" pitchFamily="34" charset="0"/>
                          <a:cs typeface="Arial" panose="020B0604020202020204" pitchFamily="34" charset="0"/>
                        </a:rPr>
                        <a:t>11.03.2015. – 20.</a:t>
                      </a:r>
                      <a:r>
                        <a:rPr lang="hr-HR" sz="2200" kern="1200" baseline="0" dirty="0">
                          <a:solidFill>
                            <a:schemeClr val="tx2">
                              <a:lumMod val="50000"/>
                            </a:schemeClr>
                          </a:solidFill>
                          <a:effectLst/>
                          <a:latin typeface="Arial" panose="020B0604020202020204" pitchFamily="34" charset="0"/>
                          <a:cs typeface="Arial" panose="020B0604020202020204" pitchFamily="34" charset="0"/>
                        </a:rPr>
                        <a:t>0</a:t>
                      </a:r>
                      <a:r>
                        <a:rPr lang="hr-HR" sz="2200" kern="1200" dirty="0">
                          <a:solidFill>
                            <a:schemeClr val="tx2">
                              <a:lumMod val="50000"/>
                            </a:schemeClr>
                          </a:solidFill>
                          <a:effectLst/>
                          <a:latin typeface="Arial" panose="020B0604020202020204" pitchFamily="34" charset="0"/>
                          <a:cs typeface="Arial" panose="020B0604020202020204" pitchFamily="34" charset="0"/>
                        </a:rPr>
                        <a:t>3.2015</a:t>
                      </a:r>
                      <a:endParaRPr lang="hr-HR" sz="2200" dirty="0">
                        <a:solidFill>
                          <a:schemeClr val="tx2">
                            <a:lumMod val="5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32004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111" y="1979503"/>
            <a:ext cx="10515600" cy="4351338"/>
          </a:xfrm>
        </p:spPr>
        <p:txBody>
          <a:bodyPr>
            <a:normAutofit/>
          </a:bodyPr>
          <a:lstStyle/>
          <a:p>
            <a:r>
              <a:rPr lang="hr-HR" b="1" dirty="0">
                <a:solidFill>
                  <a:srgbClr val="FF0000"/>
                </a:solidFill>
                <a:latin typeface="Arial" panose="020B0604020202020204" pitchFamily="34" charset="0"/>
                <a:cs typeface="Arial" panose="020B0604020202020204" pitchFamily="34" charset="0"/>
              </a:rPr>
              <a:t>109</a:t>
            </a:r>
            <a:r>
              <a:rPr lang="hr-HR" sz="2400" dirty="0">
                <a:latin typeface="Arial" panose="020B0604020202020204" pitchFamily="34" charset="0"/>
                <a:cs typeface="Arial" panose="020B0604020202020204" pitchFamily="34" charset="0"/>
              </a:rPr>
              <a:t> students </a:t>
            </a:r>
          </a:p>
          <a:p>
            <a:r>
              <a:rPr lang="hr-HR" b="1" dirty="0">
                <a:solidFill>
                  <a:srgbClr val="FF0000"/>
                </a:solidFill>
                <a:latin typeface="Arial" panose="020B0604020202020204" pitchFamily="34" charset="0"/>
                <a:cs typeface="Arial" panose="020B0604020202020204" pitchFamily="34" charset="0"/>
              </a:rPr>
              <a:t>2</a:t>
            </a:r>
            <a:r>
              <a:rPr lang="hr-HR" dirty="0">
                <a:solidFill>
                  <a:srgbClr val="FF0000"/>
                </a:solidFill>
                <a:latin typeface="Arial" panose="020B0604020202020204" pitchFamily="34" charset="0"/>
                <a:cs typeface="Arial" panose="020B0604020202020204" pitchFamily="34" charset="0"/>
              </a:rPr>
              <a:t> </a:t>
            </a:r>
            <a:r>
              <a:rPr lang="hr-HR" sz="2400" dirty="0">
                <a:latin typeface="Arial" panose="020B0604020202020204" pitchFamily="34" charset="0"/>
                <a:cs typeface="Arial" panose="020B0604020202020204" pitchFamily="34" charset="0"/>
              </a:rPr>
              <a:t>school years</a:t>
            </a:r>
          </a:p>
          <a:p>
            <a:r>
              <a:rPr lang="hr-HR" b="1" dirty="0">
                <a:solidFill>
                  <a:srgbClr val="FF0000"/>
                </a:solidFill>
                <a:latin typeface="Arial" panose="020B0604020202020204" pitchFamily="34" charset="0"/>
                <a:cs typeface="Arial" panose="020B0604020202020204" pitchFamily="34" charset="0"/>
              </a:rPr>
              <a:t>10</a:t>
            </a:r>
            <a:r>
              <a:rPr lang="hr-HR" dirty="0">
                <a:solidFill>
                  <a:srgbClr val="FF0000"/>
                </a:solidFill>
                <a:latin typeface="Arial" panose="020B0604020202020204" pitchFamily="34" charset="0"/>
                <a:cs typeface="Arial" panose="020B0604020202020204" pitchFamily="34" charset="0"/>
              </a:rPr>
              <a:t> </a:t>
            </a:r>
            <a:r>
              <a:rPr lang="hr-HR" sz="2400" dirty="0">
                <a:latin typeface="Arial" panose="020B0604020202020204" pitchFamily="34" charset="0"/>
                <a:cs typeface="Arial" panose="020B0604020202020204" pitchFamily="34" charset="0"/>
              </a:rPr>
              <a:t>cycles</a:t>
            </a:r>
          </a:p>
          <a:p>
            <a:r>
              <a:rPr lang="hr-HR" b="1" dirty="0">
                <a:solidFill>
                  <a:srgbClr val="FF0000"/>
                </a:solidFill>
                <a:latin typeface="Arial" panose="020B0604020202020204" pitchFamily="34" charset="0"/>
                <a:cs typeface="Arial" panose="020B0604020202020204" pitchFamily="34" charset="0"/>
              </a:rPr>
              <a:t>6270</a:t>
            </a:r>
            <a:r>
              <a:rPr lang="hr-HR" dirty="0">
                <a:solidFill>
                  <a:srgbClr val="FF0000"/>
                </a:solidFill>
                <a:latin typeface="Arial" panose="020B0604020202020204" pitchFamily="34" charset="0"/>
                <a:cs typeface="Arial" panose="020B0604020202020204" pitchFamily="34" charset="0"/>
              </a:rPr>
              <a:t> </a:t>
            </a:r>
            <a:r>
              <a:rPr lang="hr-HR" sz="2400" dirty="0">
                <a:latin typeface="Arial" panose="020B0604020202020204" pitchFamily="34" charset="0"/>
                <a:cs typeface="Arial" panose="020B0604020202020204" pitchFamily="34" charset="0"/>
              </a:rPr>
              <a:t>data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802" y="253489"/>
            <a:ext cx="3326915" cy="59145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812" y="253489"/>
            <a:ext cx="3326914" cy="5914515"/>
          </a:xfrm>
          <a:prstGeom prst="rect">
            <a:avLst/>
          </a:prstGeom>
        </p:spPr>
      </p:pic>
    </p:spTree>
    <p:extLst>
      <p:ext uri="{BB962C8B-B14F-4D97-AF65-F5344CB8AC3E}">
        <p14:creationId xmlns:p14="http://schemas.microsoft.com/office/powerpoint/2010/main" val="2180739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82" y="843802"/>
            <a:ext cx="6858000" cy="51435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7260" y="403411"/>
            <a:ext cx="4518212" cy="6024282"/>
          </a:xfrm>
          <a:prstGeom prst="rect">
            <a:avLst/>
          </a:prstGeom>
        </p:spPr>
      </p:pic>
    </p:spTree>
    <p:extLst>
      <p:ext uri="{BB962C8B-B14F-4D97-AF65-F5344CB8AC3E}">
        <p14:creationId xmlns:p14="http://schemas.microsoft.com/office/powerpoint/2010/main" val="380652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p:cNvGrpSpPr/>
          <p:nvPr/>
        </p:nvGrpSpPr>
        <p:grpSpPr>
          <a:xfrm>
            <a:off x="383730" y="0"/>
            <a:ext cx="11479130" cy="6858000"/>
            <a:chOff x="383730" y="0"/>
            <a:chExt cx="11479130" cy="6858000"/>
          </a:xfrm>
        </p:grpSpPr>
        <p:pic>
          <p:nvPicPr>
            <p:cNvPr id="2" name="Picture 1" descr="uzi i siri centar.jpg"/>
            <p:cNvPicPr>
              <a:picLocks noChangeAspect="1"/>
            </p:cNvPicPr>
            <p:nvPr/>
          </p:nvPicPr>
          <p:blipFill>
            <a:blip r:embed="rId3"/>
            <a:stretch>
              <a:fillRect/>
            </a:stretch>
          </p:blipFill>
          <p:spPr>
            <a:xfrm>
              <a:off x="383730" y="0"/>
              <a:ext cx="11479130" cy="6858000"/>
            </a:xfrm>
            <a:prstGeom prst="rect">
              <a:avLst/>
            </a:prstGeom>
          </p:spPr>
        </p:pic>
        <p:sp>
          <p:nvSpPr>
            <p:cNvPr id="3" name="TextBox 2"/>
            <p:cNvSpPr txBox="1"/>
            <p:nvPr/>
          </p:nvSpPr>
          <p:spPr>
            <a:xfrm>
              <a:off x="4957945" y="3557309"/>
              <a:ext cx="2582268" cy="369332"/>
            </a:xfrm>
            <a:prstGeom prst="rect">
              <a:avLst/>
            </a:prstGeom>
            <a:noFill/>
          </p:spPr>
          <p:txBody>
            <a:bodyPr wrap="square" rtlCol="0">
              <a:spAutoFit/>
            </a:bodyPr>
            <a:lstStyle/>
            <a:p>
              <a:r>
                <a:rPr lang="hr-HR" b="1" dirty="0" err="1" smtClean="0">
                  <a:solidFill>
                    <a:srgbClr val="FFFF00"/>
                  </a:solidFill>
                  <a:latin typeface="Arial" panose="020B0604020202020204" pitchFamily="34" charset="0"/>
                  <a:cs typeface="Arial" panose="020B0604020202020204" pitchFamily="34" charset="0"/>
                </a:rPr>
                <a:t>inner</a:t>
              </a:r>
              <a:r>
                <a:rPr lang="hr-HR" b="1" dirty="0" smtClean="0">
                  <a:solidFill>
                    <a:srgbClr val="FFFF00"/>
                  </a:solidFill>
                  <a:latin typeface="Arial" panose="020B0604020202020204" pitchFamily="34" charset="0"/>
                  <a:cs typeface="Arial" panose="020B0604020202020204" pitchFamily="34" charset="0"/>
                </a:rPr>
                <a:t> </a:t>
              </a:r>
              <a:r>
                <a:rPr lang="hr-HR" b="1" dirty="0" err="1">
                  <a:solidFill>
                    <a:srgbClr val="FFFF00"/>
                  </a:solidFill>
                  <a:latin typeface="Arial" panose="020B0604020202020204" pitchFamily="34" charset="0"/>
                  <a:cs typeface="Arial" panose="020B0604020202020204" pitchFamily="34" charset="0"/>
                </a:rPr>
                <a:t>center</a:t>
              </a:r>
              <a:endParaRPr lang="hr-HR" b="1" dirty="0">
                <a:solidFill>
                  <a:srgbClr val="FFFF00"/>
                </a:solidFill>
                <a:latin typeface="Arial" panose="020B0604020202020204" pitchFamily="34" charset="0"/>
                <a:cs typeface="Arial" panose="020B0604020202020204" pitchFamily="34" charset="0"/>
              </a:endParaRPr>
            </a:p>
          </p:txBody>
        </p:sp>
        <p:sp>
          <p:nvSpPr>
            <p:cNvPr id="4" name="TextBox 3"/>
            <p:cNvSpPr txBox="1"/>
            <p:nvPr/>
          </p:nvSpPr>
          <p:spPr>
            <a:xfrm>
              <a:off x="5330945" y="2630517"/>
              <a:ext cx="2796989" cy="369332"/>
            </a:xfrm>
            <a:prstGeom prst="rect">
              <a:avLst/>
            </a:prstGeom>
            <a:noFill/>
          </p:spPr>
          <p:txBody>
            <a:bodyPr wrap="square" rtlCol="0">
              <a:spAutoFit/>
            </a:bodyPr>
            <a:lstStyle/>
            <a:p>
              <a:r>
                <a:rPr lang="hr-HR" b="1" dirty="0">
                  <a:solidFill>
                    <a:srgbClr val="FFFF00"/>
                  </a:solidFill>
                  <a:latin typeface="Arial" panose="020B0604020202020204" pitchFamily="34" charset="0"/>
                  <a:cs typeface="Arial" panose="020B0604020202020204" pitchFamily="34" charset="0"/>
                </a:rPr>
                <a:t>wide  </a:t>
              </a:r>
              <a:r>
                <a:rPr lang="hr-HR" b="1" dirty="0" err="1">
                  <a:solidFill>
                    <a:srgbClr val="FFFF00"/>
                  </a:solidFill>
                  <a:latin typeface="Arial" panose="020B0604020202020204" pitchFamily="34" charset="0"/>
                  <a:cs typeface="Arial" panose="020B0604020202020204" pitchFamily="34" charset="0"/>
                </a:rPr>
                <a:t>center</a:t>
              </a:r>
              <a:endParaRPr lang="hr-HR"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7801280" y="3187977"/>
              <a:ext cx="2807261" cy="369332"/>
            </a:xfrm>
            <a:prstGeom prst="rect">
              <a:avLst/>
            </a:prstGeom>
            <a:noFill/>
          </p:spPr>
          <p:txBody>
            <a:bodyPr wrap="square" rtlCol="0">
              <a:spAutoFit/>
            </a:bodyPr>
            <a:lstStyle/>
            <a:p>
              <a:r>
                <a:rPr lang="hr-HR" b="1" dirty="0" err="1">
                  <a:solidFill>
                    <a:srgbClr val="FFFF00"/>
                  </a:solidFill>
                  <a:latin typeface="Arial" panose="020B0604020202020204" pitchFamily="34" charset="0"/>
                  <a:cs typeface="Arial" panose="020B0604020202020204" pitchFamily="34" charset="0"/>
                </a:rPr>
                <a:t>wider</a:t>
              </a:r>
              <a:r>
                <a:rPr lang="hr-HR" b="1" dirty="0">
                  <a:solidFill>
                    <a:srgbClr val="FFFF00"/>
                  </a:solidFill>
                  <a:latin typeface="Arial" panose="020B0604020202020204" pitchFamily="34" charset="0"/>
                  <a:cs typeface="Arial" panose="020B0604020202020204" pitchFamily="34" charset="0"/>
                </a:rPr>
                <a:t> </a:t>
              </a:r>
              <a:r>
                <a:rPr lang="hr-HR" b="1" dirty="0" err="1">
                  <a:solidFill>
                    <a:srgbClr val="FFFF00"/>
                  </a:solidFill>
                  <a:latin typeface="Arial" panose="020B0604020202020204" pitchFamily="34" charset="0"/>
                  <a:cs typeface="Arial" panose="020B0604020202020204" pitchFamily="34" charset="0"/>
                </a:rPr>
                <a:t>area</a:t>
              </a:r>
              <a:endParaRPr lang="hr-HR" b="1" dirty="0">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636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15029" t="25844" r="14735" b="10470"/>
          <a:stretch/>
        </p:blipFill>
        <p:spPr>
          <a:xfrm>
            <a:off x="0" y="162838"/>
            <a:ext cx="12230090" cy="6237962"/>
          </a:xfrm>
          <a:prstGeom prst="rect">
            <a:avLst/>
          </a:prstGeom>
        </p:spPr>
      </p:pic>
    </p:spTree>
    <p:extLst>
      <p:ext uri="{BB962C8B-B14F-4D97-AF65-F5344CB8AC3E}">
        <p14:creationId xmlns:p14="http://schemas.microsoft.com/office/powerpoint/2010/main" val="4245846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5521" t="12500" r="17396" b="6641"/>
          <a:stretch/>
        </p:blipFill>
        <p:spPr>
          <a:xfrm>
            <a:off x="0" y="-12194"/>
            <a:ext cx="8140700" cy="6831587"/>
          </a:xfrm>
          <a:prstGeom prst="rect">
            <a:avLst/>
          </a:prstGeom>
        </p:spPr>
      </p:pic>
      <p:sp>
        <p:nvSpPr>
          <p:cNvPr id="4" name="Freeform 3"/>
          <p:cNvSpPr/>
          <p:nvPr/>
        </p:nvSpPr>
        <p:spPr>
          <a:xfrm>
            <a:off x="6113433" y="3057026"/>
            <a:ext cx="589133" cy="448174"/>
          </a:xfrm>
          <a:custGeom>
            <a:avLst/>
            <a:gdLst>
              <a:gd name="connsiteX0" fmla="*/ 33367 w 589133"/>
              <a:gd name="connsiteY0" fmla="*/ 41774 h 448174"/>
              <a:gd name="connsiteX1" fmla="*/ 7967 w 589133"/>
              <a:gd name="connsiteY1" fmla="*/ 359274 h 448174"/>
              <a:gd name="connsiteX2" fmla="*/ 20667 w 589133"/>
              <a:gd name="connsiteY2" fmla="*/ 448174 h 448174"/>
              <a:gd name="connsiteX3" fmla="*/ 503267 w 589133"/>
              <a:gd name="connsiteY3" fmla="*/ 435474 h 448174"/>
              <a:gd name="connsiteX4" fmla="*/ 554067 w 589133"/>
              <a:gd name="connsiteY4" fmla="*/ 422774 h 448174"/>
              <a:gd name="connsiteX5" fmla="*/ 388967 w 589133"/>
              <a:gd name="connsiteY5" fmla="*/ 16374 h 448174"/>
              <a:gd name="connsiteX6" fmla="*/ 338167 w 589133"/>
              <a:gd name="connsiteY6" fmla="*/ 3674 h 448174"/>
              <a:gd name="connsiteX7" fmla="*/ 33367 w 589133"/>
              <a:gd name="connsiteY7" fmla="*/ 41774 h 4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133" h="448174">
                <a:moveTo>
                  <a:pt x="33367" y="41774"/>
                </a:moveTo>
                <a:cubicBezTo>
                  <a:pt x="-21666" y="101041"/>
                  <a:pt x="7967" y="152605"/>
                  <a:pt x="7967" y="359274"/>
                </a:cubicBezTo>
                <a:cubicBezTo>
                  <a:pt x="7967" y="389208"/>
                  <a:pt x="16434" y="418541"/>
                  <a:pt x="20667" y="448174"/>
                </a:cubicBezTo>
                <a:cubicBezTo>
                  <a:pt x="181534" y="443941"/>
                  <a:pt x="342527" y="443128"/>
                  <a:pt x="503267" y="435474"/>
                </a:cubicBezTo>
                <a:cubicBezTo>
                  <a:pt x="520702" y="434644"/>
                  <a:pt x="552438" y="440152"/>
                  <a:pt x="554067" y="422774"/>
                </a:cubicBezTo>
                <a:cubicBezTo>
                  <a:pt x="595319" y="-17243"/>
                  <a:pt x="650631" y="38179"/>
                  <a:pt x="388967" y="16374"/>
                </a:cubicBezTo>
                <a:cubicBezTo>
                  <a:pt x="372034" y="12141"/>
                  <a:pt x="355621" y="3674"/>
                  <a:pt x="338167" y="3674"/>
                </a:cubicBezTo>
                <a:cubicBezTo>
                  <a:pt x="244938" y="3674"/>
                  <a:pt x="88400" y="-17493"/>
                  <a:pt x="33367" y="41774"/>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Freeform 4"/>
          <p:cNvSpPr/>
          <p:nvPr/>
        </p:nvSpPr>
        <p:spPr>
          <a:xfrm>
            <a:off x="3481217" y="3057026"/>
            <a:ext cx="544683" cy="448174"/>
          </a:xfrm>
          <a:custGeom>
            <a:avLst/>
            <a:gdLst>
              <a:gd name="connsiteX0" fmla="*/ 33367 w 589133"/>
              <a:gd name="connsiteY0" fmla="*/ 41774 h 448174"/>
              <a:gd name="connsiteX1" fmla="*/ 7967 w 589133"/>
              <a:gd name="connsiteY1" fmla="*/ 359274 h 448174"/>
              <a:gd name="connsiteX2" fmla="*/ 20667 w 589133"/>
              <a:gd name="connsiteY2" fmla="*/ 448174 h 448174"/>
              <a:gd name="connsiteX3" fmla="*/ 503267 w 589133"/>
              <a:gd name="connsiteY3" fmla="*/ 435474 h 448174"/>
              <a:gd name="connsiteX4" fmla="*/ 554067 w 589133"/>
              <a:gd name="connsiteY4" fmla="*/ 422774 h 448174"/>
              <a:gd name="connsiteX5" fmla="*/ 388967 w 589133"/>
              <a:gd name="connsiteY5" fmla="*/ 16374 h 448174"/>
              <a:gd name="connsiteX6" fmla="*/ 338167 w 589133"/>
              <a:gd name="connsiteY6" fmla="*/ 3674 h 448174"/>
              <a:gd name="connsiteX7" fmla="*/ 33367 w 589133"/>
              <a:gd name="connsiteY7" fmla="*/ 41774 h 4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133" h="448174">
                <a:moveTo>
                  <a:pt x="33367" y="41774"/>
                </a:moveTo>
                <a:cubicBezTo>
                  <a:pt x="-21666" y="101041"/>
                  <a:pt x="7967" y="152605"/>
                  <a:pt x="7967" y="359274"/>
                </a:cubicBezTo>
                <a:cubicBezTo>
                  <a:pt x="7967" y="389208"/>
                  <a:pt x="16434" y="418541"/>
                  <a:pt x="20667" y="448174"/>
                </a:cubicBezTo>
                <a:cubicBezTo>
                  <a:pt x="181534" y="443941"/>
                  <a:pt x="342527" y="443128"/>
                  <a:pt x="503267" y="435474"/>
                </a:cubicBezTo>
                <a:cubicBezTo>
                  <a:pt x="520702" y="434644"/>
                  <a:pt x="552438" y="440152"/>
                  <a:pt x="554067" y="422774"/>
                </a:cubicBezTo>
                <a:cubicBezTo>
                  <a:pt x="595319" y="-17243"/>
                  <a:pt x="650631" y="38179"/>
                  <a:pt x="388967" y="16374"/>
                </a:cubicBezTo>
                <a:cubicBezTo>
                  <a:pt x="372034" y="12141"/>
                  <a:pt x="355621" y="3674"/>
                  <a:pt x="338167" y="3674"/>
                </a:cubicBezTo>
                <a:cubicBezTo>
                  <a:pt x="244938" y="3674"/>
                  <a:pt x="88400" y="-17493"/>
                  <a:pt x="33367" y="41774"/>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Freeform 5"/>
          <p:cNvSpPr/>
          <p:nvPr/>
        </p:nvSpPr>
        <p:spPr>
          <a:xfrm>
            <a:off x="3458991" y="5203326"/>
            <a:ext cx="566909" cy="435474"/>
          </a:xfrm>
          <a:custGeom>
            <a:avLst/>
            <a:gdLst>
              <a:gd name="connsiteX0" fmla="*/ 33367 w 589133"/>
              <a:gd name="connsiteY0" fmla="*/ 41774 h 448174"/>
              <a:gd name="connsiteX1" fmla="*/ 7967 w 589133"/>
              <a:gd name="connsiteY1" fmla="*/ 359274 h 448174"/>
              <a:gd name="connsiteX2" fmla="*/ 20667 w 589133"/>
              <a:gd name="connsiteY2" fmla="*/ 448174 h 448174"/>
              <a:gd name="connsiteX3" fmla="*/ 503267 w 589133"/>
              <a:gd name="connsiteY3" fmla="*/ 435474 h 448174"/>
              <a:gd name="connsiteX4" fmla="*/ 554067 w 589133"/>
              <a:gd name="connsiteY4" fmla="*/ 422774 h 448174"/>
              <a:gd name="connsiteX5" fmla="*/ 388967 w 589133"/>
              <a:gd name="connsiteY5" fmla="*/ 16374 h 448174"/>
              <a:gd name="connsiteX6" fmla="*/ 338167 w 589133"/>
              <a:gd name="connsiteY6" fmla="*/ 3674 h 448174"/>
              <a:gd name="connsiteX7" fmla="*/ 33367 w 589133"/>
              <a:gd name="connsiteY7" fmla="*/ 41774 h 4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133" h="448174">
                <a:moveTo>
                  <a:pt x="33367" y="41774"/>
                </a:moveTo>
                <a:cubicBezTo>
                  <a:pt x="-21666" y="101041"/>
                  <a:pt x="7967" y="152605"/>
                  <a:pt x="7967" y="359274"/>
                </a:cubicBezTo>
                <a:cubicBezTo>
                  <a:pt x="7967" y="389208"/>
                  <a:pt x="16434" y="418541"/>
                  <a:pt x="20667" y="448174"/>
                </a:cubicBezTo>
                <a:cubicBezTo>
                  <a:pt x="181534" y="443941"/>
                  <a:pt x="342527" y="443128"/>
                  <a:pt x="503267" y="435474"/>
                </a:cubicBezTo>
                <a:cubicBezTo>
                  <a:pt x="520702" y="434644"/>
                  <a:pt x="552438" y="440152"/>
                  <a:pt x="554067" y="422774"/>
                </a:cubicBezTo>
                <a:cubicBezTo>
                  <a:pt x="595319" y="-17243"/>
                  <a:pt x="650631" y="38179"/>
                  <a:pt x="388967" y="16374"/>
                </a:cubicBezTo>
                <a:cubicBezTo>
                  <a:pt x="372034" y="12141"/>
                  <a:pt x="355621" y="3674"/>
                  <a:pt x="338167" y="3674"/>
                </a:cubicBezTo>
                <a:cubicBezTo>
                  <a:pt x="244938" y="3674"/>
                  <a:pt x="88400" y="-17493"/>
                  <a:pt x="33367" y="41774"/>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p:cNvPicPr>
            <a:picLocks noChangeAspect="1"/>
          </p:cNvPicPr>
          <p:nvPr/>
        </p:nvPicPr>
        <p:blipFill>
          <a:blip r:embed="rId4" cstate="print"/>
          <a:stretch>
            <a:fillRect/>
          </a:stretch>
        </p:blipFill>
        <p:spPr>
          <a:xfrm>
            <a:off x="824162" y="5203326"/>
            <a:ext cx="603556" cy="469433"/>
          </a:xfrm>
          <a:prstGeom prst="rect">
            <a:avLst/>
          </a:prstGeom>
        </p:spPr>
      </p:pic>
      <p:sp>
        <p:nvSpPr>
          <p:cNvPr id="8" name="Freeform 7"/>
          <p:cNvSpPr/>
          <p:nvPr/>
        </p:nvSpPr>
        <p:spPr>
          <a:xfrm>
            <a:off x="1143000" y="3263900"/>
            <a:ext cx="250684" cy="241300"/>
          </a:xfrm>
          <a:custGeom>
            <a:avLst/>
            <a:gdLst>
              <a:gd name="connsiteX0" fmla="*/ 33367 w 589133"/>
              <a:gd name="connsiteY0" fmla="*/ 41774 h 448174"/>
              <a:gd name="connsiteX1" fmla="*/ 7967 w 589133"/>
              <a:gd name="connsiteY1" fmla="*/ 359274 h 448174"/>
              <a:gd name="connsiteX2" fmla="*/ 20667 w 589133"/>
              <a:gd name="connsiteY2" fmla="*/ 448174 h 448174"/>
              <a:gd name="connsiteX3" fmla="*/ 503267 w 589133"/>
              <a:gd name="connsiteY3" fmla="*/ 435474 h 448174"/>
              <a:gd name="connsiteX4" fmla="*/ 554067 w 589133"/>
              <a:gd name="connsiteY4" fmla="*/ 422774 h 448174"/>
              <a:gd name="connsiteX5" fmla="*/ 388967 w 589133"/>
              <a:gd name="connsiteY5" fmla="*/ 16374 h 448174"/>
              <a:gd name="connsiteX6" fmla="*/ 338167 w 589133"/>
              <a:gd name="connsiteY6" fmla="*/ 3674 h 448174"/>
              <a:gd name="connsiteX7" fmla="*/ 33367 w 589133"/>
              <a:gd name="connsiteY7" fmla="*/ 41774 h 4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133" h="448174">
                <a:moveTo>
                  <a:pt x="33367" y="41774"/>
                </a:moveTo>
                <a:cubicBezTo>
                  <a:pt x="-21666" y="101041"/>
                  <a:pt x="7967" y="152605"/>
                  <a:pt x="7967" y="359274"/>
                </a:cubicBezTo>
                <a:cubicBezTo>
                  <a:pt x="7967" y="389208"/>
                  <a:pt x="16434" y="418541"/>
                  <a:pt x="20667" y="448174"/>
                </a:cubicBezTo>
                <a:cubicBezTo>
                  <a:pt x="181534" y="443941"/>
                  <a:pt x="342527" y="443128"/>
                  <a:pt x="503267" y="435474"/>
                </a:cubicBezTo>
                <a:cubicBezTo>
                  <a:pt x="520702" y="434644"/>
                  <a:pt x="552438" y="440152"/>
                  <a:pt x="554067" y="422774"/>
                </a:cubicBezTo>
                <a:cubicBezTo>
                  <a:pt x="595319" y="-17243"/>
                  <a:pt x="650631" y="38179"/>
                  <a:pt x="388967" y="16374"/>
                </a:cubicBezTo>
                <a:cubicBezTo>
                  <a:pt x="372034" y="12141"/>
                  <a:pt x="355621" y="3674"/>
                  <a:pt x="338167" y="3674"/>
                </a:cubicBezTo>
                <a:cubicBezTo>
                  <a:pt x="244938" y="3674"/>
                  <a:pt x="88400" y="-17493"/>
                  <a:pt x="33367" y="41774"/>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p:cNvPicPr>
            <a:picLocks noChangeAspect="1"/>
          </p:cNvPicPr>
          <p:nvPr/>
        </p:nvPicPr>
        <p:blipFill>
          <a:blip r:embed="rId5" cstate="print"/>
          <a:stretch>
            <a:fillRect/>
          </a:stretch>
        </p:blipFill>
        <p:spPr>
          <a:xfrm>
            <a:off x="8170849" y="2324403"/>
            <a:ext cx="3685658" cy="1465245"/>
          </a:xfrm>
          <a:prstGeom prst="rect">
            <a:avLst/>
          </a:prstGeom>
        </p:spPr>
      </p:pic>
      <p:sp>
        <p:nvSpPr>
          <p:cNvPr id="11" name="Rectangle 10"/>
          <p:cNvSpPr/>
          <p:nvPr/>
        </p:nvSpPr>
        <p:spPr>
          <a:xfrm>
            <a:off x="8064228" y="4702459"/>
            <a:ext cx="3898900" cy="1754326"/>
          </a:xfrm>
          <a:prstGeom prst="rect">
            <a:avLst/>
          </a:prstGeom>
        </p:spPr>
        <p:txBody>
          <a:bodyPr wrap="square">
            <a:spAutoFit/>
          </a:bodyPr>
          <a:lstStyle/>
          <a:p>
            <a:r>
              <a:rPr lang="hr-HR" dirty="0">
                <a:latin typeface="Arial" panose="020B0604020202020204" pitchFamily="34" charset="0"/>
                <a:cs typeface="Arial" panose="020B0604020202020204" pitchFamily="34" charset="0"/>
              </a:rPr>
              <a:t>ZVIJEŽĐE </a:t>
            </a:r>
            <a:r>
              <a:rPr lang="hr-HR" b="1" dirty="0">
                <a:latin typeface="Arial" panose="020B0604020202020204" pitchFamily="34" charset="0"/>
                <a:cs typeface="Arial" panose="020B0604020202020204" pitchFamily="34" charset="0"/>
              </a:rPr>
              <a:t>PEGASUS</a:t>
            </a:r>
            <a:r>
              <a:rPr lang="hr-HR" dirty="0">
                <a:latin typeface="Arial" panose="020B0604020202020204" pitchFamily="34" charset="0"/>
                <a:cs typeface="Arial" panose="020B0604020202020204" pitchFamily="34" charset="0"/>
              </a:rPr>
              <a:t> – POGLEDAJTE PREMA NEBU U PRAVCU SJVEROISTOKA I PRONAĐITE 4 JEDNAKO</a:t>
            </a:r>
            <a:br>
              <a:rPr lang="hr-HR" dirty="0">
                <a:latin typeface="Arial" panose="020B0604020202020204" pitchFamily="34" charset="0"/>
                <a:cs typeface="Arial" panose="020B0604020202020204" pitchFamily="34" charset="0"/>
              </a:rPr>
            </a:br>
            <a:r>
              <a:rPr lang="hr-HR" dirty="0">
                <a:latin typeface="Arial" panose="020B0604020202020204" pitchFamily="34" charset="0"/>
                <a:cs typeface="Arial" panose="020B0604020202020204" pitchFamily="34" charset="0"/>
              </a:rPr>
              <a:t>SJAJNE ZVIJEZDE KOJE TVORE KVADRAT</a:t>
            </a:r>
          </a:p>
        </p:txBody>
      </p:sp>
      <p:sp>
        <p:nvSpPr>
          <p:cNvPr id="12" name="TextBox 11"/>
          <p:cNvSpPr txBox="1"/>
          <p:nvPr/>
        </p:nvSpPr>
        <p:spPr>
          <a:xfrm>
            <a:off x="2818329" y="-12194"/>
            <a:ext cx="8799781" cy="523220"/>
          </a:xfrm>
          <a:prstGeom prst="rect">
            <a:avLst/>
          </a:prstGeom>
          <a:noFill/>
        </p:spPr>
        <p:txBody>
          <a:bodyPr wrap="none" rtlCol="0">
            <a:spAutoFit/>
          </a:bodyPr>
          <a:lstStyle/>
          <a:p>
            <a:r>
              <a:rPr lang="hr-HR" sz="1400" dirty="0">
                <a:latin typeface="Arial" panose="020B0604020202020204" pitchFamily="34" charset="0"/>
                <a:cs typeface="Arial" panose="020B0604020202020204" pitchFamily="34" charset="0"/>
              </a:rPr>
              <a:t>IME I PREZIME_________________________________________________Razred_________________</a:t>
            </a:r>
          </a:p>
          <a:p>
            <a:r>
              <a:rPr lang="hr-HR" sz="1400" dirty="0">
                <a:latin typeface="Arial" panose="020B0604020202020204" pitchFamily="34" charset="0"/>
                <a:cs typeface="Arial" panose="020B0604020202020204" pitchFamily="34" charset="0"/>
              </a:rPr>
              <a:t>ADRESA (VELIKA SLOVA)_________________________________________________________________</a:t>
            </a:r>
          </a:p>
        </p:txBody>
      </p:sp>
    </p:spTree>
    <p:extLst>
      <p:ext uri="{BB962C8B-B14F-4D97-AF65-F5344CB8AC3E}">
        <p14:creationId xmlns:p14="http://schemas.microsoft.com/office/powerpoint/2010/main" val="259427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b="3333"/>
          <a:stretch/>
        </p:blipFill>
        <p:spPr>
          <a:xfrm>
            <a:off x="-5954" y="0"/>
            <a:ext cx="12197954" cy="6858000"/>
          </a:xfrm>
          <a:prstGeom prst="rect">
            <a:avLst/>
          </a:prstGeom>
        </p:spPr>
      </p:pic>
      <p:pic>
        <p:nvPicPr>
          <p:cNvPr id="4" name="Picture 3"/>
          <p:cNvPicPr>
            <a:picLocks noChangeAspect="1"/>
          </p:cNvPicPr>
          <p:nvPr/>
        </p:nvPicPr>
        <p:blipFill rotWithShape="1">
          <a:blip r:embed="rId4" cstate="print"/>
          <a:srcRect l="18523" t="11287" r="19631" b="10420"/>
          <a:stretch/>
        </p:blipFill>
        <p:spPr>
          <a:xfrm>
            <a:off x="2639470" y="750486"/>
            <a:ext cx="6893170" cy="4908495"/>
          </a:xfrm>
          <a:prstGeom prst="rect">
            <a:avLst/>
          </a:prstGeom>
        </p:spPr>
      </p:pic>
    </p:spTree>
    <p:extLst>
      <p:ext uri="{BB962C8B-B14F-4D97-AF65-F5344CB8AC3E}">
        <p14:creationId xmlns:p14="http://schemas.microsoft.com/office/powerpoint/2010/main" val="1525093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422" y="0"/>
            <a:ext cx="9144000" cy="6858000"/>
          </a:xfrm>
          <a:prstGeom prst="rect">
            <a:avLst/>
          </a:prstGeom>
        </p:spPr>
      </p:pic>
    </p:spTree>
    <p:extLst>
      <p:ext uri="{BB962C8B-B14F-4D97-AF65-F5344CB8AC3E}">
        <p14:creationId xmlns:p14="http://schemas.microsoft.com/office/powerpoint/2010/main" val="144545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67390" y="641874"/>
            <a:ext cx="5761219" cy="5492972"/>
          </a:xfrm>
          <a:prstGeom prst="rect">
            <a:avLst/>
          </a:prstGeom>
        </p:spPr>
      </p:pic>
      <p:pic>
        <p:nvPicPr>
          <p:cNvPr id="3" name="Picture 2"/>
          <p:cNvPicPr>
            <a:picLocks noChangeAspect="1"/>
          </p:cNvPicPr>
          <p:nvPr/>
        </p:nvPicPr>
        <p:blipFill>
          <a:blip r:embed="rId4" cstate="print"/>
          <a:stretch>
            <a:fillRect/>
          </a:stretch>
        </p:blipFill>
        <p:spPr>
          <a:xfrm>
            <a:off x="6258560" y="729974"/>
            <a:ext cx="5461249" cy="5316772"/>
          </a:xfrm>
          <a:prstGeom prst="rect">
            <a:avLst/>
          </a:prstGeom>
        </p:spPr>
      </p:pic>
    </p:spTree>
    <p:extLst>
      <p:ext uri="{BB962C8B-B14F-4D97-AF65-F5344CB8AC3E}">
        <p14:creationId xmlns:p14="http://schemas.microsoft.com/office/powerpoint/2010/main" val="2933680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27296" y="1416959"/>
            <a:ext cx="6032310" cy="3632717"/>
          </a:xfrm>
          <a:prstGeom prst="rect">
            <a:avLst/>
          </a:prstGeom>
          <a:noFill/>
          <a:ln w="9525">
            <a:noFill/>
            <a:miter lim="800000"/>
            <a:headEnd/>
            <a:tailEnd/>
          </a:ln>
          <a:effectLst/>
        </p:spPr>
      </p:pic>
      <p:pic>
        <p:nvPicPr>
          <p:cNvPr id="3" name="Picture 3"/>
          <p:cNvPicPr>
            <a:picLocks noChangeAspect="1" noChangeArrowheads="1"/>
          </p:cNvPicPr>
          <p:nvPr/>
        </p:nvPicPr>
        <p:blipFill>
          <a:blip r:embed="rId4"/>
          <a:srcRect/>
          <a:stretch>
            <a:fillRect/>
          </a:stretch>
        </p:blipFill>
        <p:spPr bwMode="auto">
          <a:xfrm>
            <a:off x="6162655" y="1413094"/>
            <a:ext cx="5950024" cy="3636582"/>
          </a:xfrm>
          <a:prstGeom prst="rect">
            <a:avLst/>
          </a:prstGeom>
          <a:noFill/>
          <a:ln w="9525">
            <a:noFill/>
            <a:miter lim="800000"/>
            <a:headEnd/>
            <a:tailEnd/>
          </a:ln>
          <a:effectLst/>
        </p:spPr>
      </p:pic>
    </p:spTree>
    <p:extLst>
      <p:ext uri="{BB962C8B-B14F-4D97-AF65-F5344CB8AC3E}">
        <p14:creationId xmlns:p14="http://schemas.microsoft.com/office/powerpoint/2010/main" val="222187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
            <a:ext cx="12192000" cy="6027420"/>
          </a:xfrm>
          <a:prstGeom prst="rect">
            <a:avLst/>
          </a:prstGeom>
        </p:spPr>
      </p:pic>
      <p:sp>
        <p:nvSpPr>
          <p:cNvPr id="4" name="Explosion 1 3"/>
          <p:cNvSpPr/>
          <p:nvPr/>
        </p:nvSpPr>
        <p:spPr>
          <a:xfrm>
            <a:off x="2538454" y="6024281"/>
            <a:ext cx="336177" cy="268941"/>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r-HR"/>
          </a:p>
        </p:txBody>
      </p:sp>
      <p:sp>
        <p:nvSpPr>
          <p:cNvPr id="5" name="TextBox 4"/>
          <p:cNvSpPr txBox="1"/>
          <p:nvPr/>
        </p:nvSpPr>
        <p:spPr>
          <a:xfrm>
            <a:off x="2918635" y="5991972"/>
            <a:ext cx="2957730" cy="369332"/>
          </a:xfrm>
          <a:prstGeom prst="rect">
            <a:avLst/>
          </a:prstGeom>
          <a:noFill/>
        </p:spPr>
        <p:txBody>
          <a:bodyPr wrap="square" rtlCol="0">
            <a:spAutoFit/>
          </a:bodyPr>
          <a:lstStyle/>
          <a:p>
            <a:r>
              <a:rPr lang="hr-HR" dirty="0" err="1">
                <a:latin typeface="Arial" panose="020B0604020202020204" pitchFamily="34" charset="0"/>
                <a:cs typeface="Arial" panose="020B0604020202020204" pitchFamily="34" charset="0"/>
              </a:rPr>
              <a:t>Average</a:t>
            </a:r>
            <a:r>
              <a:rPr lang="hr-HR" dirty="0">
                <a:latin typeface="Arial" panose="020B0604020202020204" pitchFamily="34" charset="0"/>
                <a:cs typeface="Arial" panose="020B0604020202020204" pitchFamily="34" charset="0"/>
              </a:rPr>
              <a:t> magnitude 0 – 1 </a:t>
            </a:r>
          </a:p>
        </p:txBody>
      </p:sp>
      <p:sp>
        <p:nvSpPr>
          <p:cNvPr id="9" name="Explosion 1 8"/>
          <p:cNvSpPr/>
          <p:nvPr/>
        </p:nvSpPr>
        <p:spPr>
          <a:xfrm>
            <a:off x="2538454" y="6430795"/>
            <a:ext cx="336177" cy="268941"/>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8" name="TextBox 7"/>
          <p:cNvSpPr txBox="1"/>
          <p:nvPr/>
        </p:nvSpPr>
        <p:spPr>
          <a:xfrm>
            <a:off x="2918635" y="6393613"/>
            <a:ext cx="2971800" cy="369332"/>
          </a:xfrm>
          <a:prstGeom prst="rect">
            <a:avLst/>
          </a:prstGeom>
          <a:noFill/>
        </p:spPr>
        <p:txBody>
          <a:bodyPr wrap="square" rtlCol="0">
            <a:spAutoFit/>
          </a:bodyPr>
          <a:lstStyle/>
          <a:p>
            <a:r>
              <a:rPr lang="hr-HR" dirty="0" err="1">
                <a:latin typeface="Arial" panose="020B0604020202020204" pitchFamily="34" charset="0"/>
                <a:cs typeface="Arial" panose="020B0604020202020204" pitchFamily="34" charset="0"/>
              </a:rPr>
              <a:t>Average</a:t>
            </a:r>
            <a:r>
              <a:rPr lang="hr-HR" dirty="0">
                <a:latin typeface="Arial" panose="020B0604020202020204" pitchFamily="34" charset="0"/>
                <a:cs typeface="Arial" panose="020B0604020202020204" pitchFamily="34" charset="0"/>
              </a:rPr>
              <a:t> magnitude 1 – 2 </a:t>
            </a:r>
          </a:p>
        </p:txBody>
      </p:sp>
      <p:sp>
        <p:nvSpPr>
          <p:cNvPr id="11" name="Explosion 1 10"/>
          <p:cNvSpPr/>
          <p:nvPr/>
        </p:nvSpPr>
        <p:spPr>
          <a:xfrm>
            <a:off x="6856750" y="6074476"/>
            <a:ext cx="336177" cy="268941"/>
          </a:xfrm>
          <a:prstGeom prst="irregularSeal1">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10" name="TextBox 9"/>
          <p:cNvSpPr txBox="1"/>
          <p:nvPr/>
        </p:nvSpPr>
        <p:spPr>
          <a:xfrm>
            <a:off x="7192926" y="5991234"/>
            <a:ext cx="2823883" cy="369332"/>
          </a:xfrm>
          <a:prstGeom prst="rect">
            <a:avLst/>
          </a:prstGeom>
          <a:noFill/>
        </p:spPr>
        <p:txBody>
          <a:bodyPr wrap="square" rtlCol="0">
            <a:spAutoFit/>
          </a:bodyPr>
          <a:lstStyle/>
          <a:p>
            <a:r>
              <a:rPr lang="hr-HR" dirty="0" err="1">
                <a:latin typeface="Arial" panose="020B0604020202020204" pitchFamily="34" charset="0"/>
                <a:cs typeface="Arial" panose="020B0604020202020204" pitchFamily="34" charset="0"/>
              </a:rPr>
              <a:t>Average</a:t>
            </a:r>
            <a:r>
              <a:rPr lang="hr-HR" dirty="0">
                <a:latin typeface="Arial" panose="020B0604020202020204" pitchFamily="34" charset="0"/>
                <a:cs typeface="Arial" panose="020B0604020202020204" pitchFamily="34" charset="0"/>
              </a:rPr>
              <a:t> magnitude 2 – 3 </a:t>
            </a:r>
          </a:p>
        </p:txBody>
      </p:sp>
      <p:sp>
        <p:nvSpPr>
          <p:cNvPr id="13" name="Explosion 1 12"/>
          <p:cNvSpPr/>
          <p:nvPr/>
        </p:nvSpPr>
        <p:spPr>
          <a:xfrm>
            <a:off x="6856750" y="6454499"/>
            <a:ext cx="336177" cy="268941"/>
          </a:xfrm>
          <a:prstGeom prst="irregularSeal1">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12" name="TextBox 11"/>
          <p:cNvSpPr txBox="1"/>
          <p:nvPr/>
        </p:nvSpPr>
        <p:spPr>
          <a:xfrm>
            <a:off x="7192926" y="6393613"/>
            <a:ext cx="2823883" cy="369332"/>
          </a:xfrm>
          <a:prstGeom prst="rect">
            <a:avLst/>
          </a:prstGeom>
          <a:noFill/>
        </p:spPr>
        <p:txBody>
          <a:bodyPr wrap="square" rtlCol="0">
            <a:spAutoFit/>
          </a:bodyPr>
          <a:lstStyle/>
          <a:p>
            <a:r>
              <a:rPr lang="hr-HR" dirty="0" err="1">
                <a:latin typeface="Arial" panose="020B0604020202020204" pitchFamily="34" charset="0"/>
                <a:cs typeface="Arial" panose="020B0604020202020204" pitchFamily="34" charset="0"/>
              </a:rPr>
              <a:t>Average</a:t>
            </a:r>
            <a:r>
              <a:rPr lang="hr-HR" dirty="0">
                <a:latin typeface="Arial" panose="020B0604020202020204" pitchFamily="34" charset="0"/>
                <a:cs typeface="Arial" panose="020B0604020202020204" pitchFamily="34" charset="0"/>
              </a:rPr>
              <a:t> magnitude &gt; 3   </a:t>
            </a:r>
          </a:p>
        </p:txBody>
      </p:sp>
      <p:sp>
        <p:nvSpPr>
          <p:cNvPr id="14" name="Oval 13"/>
          <p:cNvSpPr/>
          <p:nvPr/>
        </p:nvSpPr>
        <p:spPr>
          <a:xfrm>
            <a:off x="8396437" y="193418"/>
            <a:ext cx="787904" cy="626854"/>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hr-HR"/>
          </a:p>
        </p:txBody>
      </p:sp>
    </p:spTree>
    <p:extLst>
      <p:ext uri="{BB962C8B-B14F-4D97-AF65-F5344CB8AC3E}">
        <p14:creationId xmlns:p14="http://schemas.microsoft.com/office/powerpoint/2010/main" val="363409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6275" y="130878"/>
            <a:ext cx="3321424" cy="400110"/>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Inner</a:t>
            </a:r>
            <a:r>
              <a:rPr lang="hr-HR" sz="2000" dirty="0" smtClean="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center</a:t>
            </a:r>
            <a:endParaRPr lang="hr-HR" sz="2000" dirty="0">
              <a:latin typeface="Arial" panose="020B0604020202020204" pitchFamily="34" charset="0"/>
              <a:cs typeface="Arial" panose="020B0604020202020204" pitchFamily="34" charset="0"/>
            </a:endParaRPr>
          </a:p>
        </p:txBody>
      </p:sp>
      <p:sp>
        <p:nvSpPr>
          <p:cNvPr id="6" name="TextBox 5"/>
          <p:cNvSpPr txBox="1"/>
          <p:nvPr/>
        </p:nvSpPr>
        <p:spPr>
          <a:xfrm>
            <a:off x="5232786" y="130878"/>
            <a:ext cx="2796989" cy="400110"/>
          </a:xfrm>
          <a:prstGeom prst="rect">
            <a:avLst/>
          </a:prstGeom>
          <a:noFill/>
        </p:spPr>
        <p:txBody>
          <a:bodyPr wrap="square" rtlCol="0">
            <a:spAutoFit/>
          </a:bodyPr>
          <a:lstStyle/>
          <a:p>
            <a:r>
              <a:rPr lang="hr-HR" sz="2000" dirty="0">
                <a:latin typeface="Arial" panose="020B0604020202020204" pitchFamily="34" charset="0"/>
                <a:cs typeface="Arial" panose="020B0604020202020204" pitchFamily="34" charset="0"/>
              </a:rPr>
              <a:t>Wide </a:t>
            </a:r>
            <a:r>
              <a:rPr lang="hr-HR" sz="2000" dirty="0" err="1">
                <a:latin typeface="Arial" panose="020B0604020202020204" pitchFamily="34" charset="0"/>
                <a:cs typeface="Arial" panose="020B0604020202020204" pitchFamily="34" charset="0"/>
              </a:rPr>
              <a:t>center</a:t>
            </a:r>
            <a:endParaRPr lang="hr-HR" sz="2000" dirty="0">
              <a:latin typeface="Arial" panose="020B0604020202020204" pitchFamily="34" charset="0"/>
              <a:cs typeface="Arial" panose="020B0604020202020204" pitchFamily="34" charset="0"/>
            </a:endParaRPr>
          </a:p>
        </p:txBody>
      </p:sp>
      <p:sp>
        <p:nvSpPr>
          <p:cNvPr id="7" name="TextBox 6"/>
          <p:cNvSpPr txBox="1"/>
          <p:nvPr/>
        </p:nvSpPr>
        <p:spPr>
          <a:xfrm>
            <a:off x="8824862" y="130878"/>
            <a:ext cx="2807261" cy="400110"/>
          </a:xfrm>
          <a:prstGeom prst="rect">
            <a:avLst/>
          </a:prstGeom>
          <a:noFill/>
        </p:spPr>
        <p:txBody>
          <a:bodyPr wrap="square" rtlCol="0">
            <a:spAutoFit/>
          </a:bodyPr>
          <a:lstStyle/>
          <a:p>
            <a:r>
              <a:rPr lang="hr-HR" sz="2000" dirty="0" err="1">
                <a:latin typeface="Arial" panose="020B0604020202020204" pitchFamily="34" charset="0"/>
                <a:cs typeface="Arial" panose="020B0604020202020204" pitchFamily="34" charset="0"/>
              </a:rPr>
              <a:t>Wider</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area</a:t>
            </a:r>
            <a:endParaRPr lang="hr-HR" sz="2000" dirty="0">
              <a:latin typeface="Arial" panose="020B0604020202020204" pitchFamily="34" charset="0"/>
              <a:cs typeface="Arial" panose="020B0604020202020204" pitchFamily="34" charset="0"/>
            </a:endParaRPr>
          </a:p>
        </p:txBody>
      </p:sp>
      <p:sp>
        <p:nvSpPr>
          <p:cNvPr id="8" name="TextBox 7"/>
          <p:cNvSpPr txBox="1"/>
          <p:nvPr/>
        </p:nvSpPr>
        <p:spPr>
          <a:xfrm>
            <a:off x="1461386" y="6374164"/>
            <a:ext cx="1102659" cy="461665"/>
          </a:xfrm>
          <a:prstGeom prst="rect">
            <a:avLst/>
          </a:prstGeom>
          <a:noFill/>
        </p:spPr>
        <p:txBody>
          <a:bodyPr wrap="square" rtlCol="0">
            <a:spAutoFit/>
          </a:bodyPr>
          <a:lstStyle/>
          <a:p>
            <a:r>
              <a:rPr lang="hr-HR" sz="2400" b="1" dirty="0">
                <a:solidFill>
                  <a:srgbClr val="FF0000"/>
                </a:solidFill>
                <a:latin typeface="Arial" panose="020B0604020202020204" pitchFamily="34" charset="0"/>
                <a:cs typeface="Arial" panose="020B0604020202020204" pitchFamily="34" charset="0"/>
              </a:rPr>
              <a:t>1,17</a:t>
            </a:r>
            <a:endParaRPr lang="hr-HR"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5929181" y="6347768"/>
            <a:ext cx="784189" cy="461665"/>
          </a:xfrm>
          <a:prstGeom prst="rect">
            <a:avLst/>
          </a:prstGeom>
          <a:noFill/>
        </p:spPr>
        <p:txBody>
          <a:bodyPr wrap="none" rtlCol="0">
            <a:spAutoFit/>
          </a:bodyPr>
          <a:lstStyle/>
          <a:p>
            <a:r>
              <a:rPr lang="hr-HR" sz="2400" b="1" dirty="0">
                <a:solidFill>
                  <a:srgbClr val="FF0000"/>
                </a:solidFill>
                <a:latin typeface="Arial" panose="020B0604020202020204" pitchFamily="34" charset="0"/>
                <a:cs typeface="Arial" panose="020B0604020202020204" pitchFamily="34" charset="0"/>
              </a:rPr>
              <a:t>1,26</a:t>
            </a:r>
            <a:endParaRPr lang="hr-HR" b="1"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9675773" y="6335077"/>
            <a:ext cx="784189" cy="461665"/>
          </a:xfrm>
          <a:prstGeom prst="rect">
            <a:avLst/>
          </a:prstGeom>
          <a:noFill/>
        </p:spPr>
        <p:txBody>
          <a:bodyPr wrap="none" rtlCol="0">
            <a:spAutoFit/>
          </a:bodyPr>
          <a:lstStyle/>
          <a:p>
            <a:r>
              <a:rPr lang="hr-HR" sz="2400" b="1" dirty="0">
                <a:solidFill>
                  <a:srgbClr val="FF0000"/>
                </a:solidFill>
                <a:latin typeface="Arial" panose="020B0604020202020204" pitchFamily="34" charset="0"/>
                <a:cs typeface="Arial" panose="020B0604020202020204" pitchFamily="34" charset="0"/>
              </a:rPr>
              <a:t>1,42</a:t>
            </a:r>
          </a:p>
        </p:txBody>
      </p:sp>
      <p:graphicFrame>
        <p:nvGraphicFramePr>
          <p:cNvPr id="11" name="Table 10"/>
          <p:cNvGraphicFramePr>
            <a:graphicFrameLocks noGrp="1"/>
          </p:cNvGraphicFramePr>
          <p:nvPr>
            <p:extLst>
              <p:ext uri="{D42A27DB-BD31-4B8C-83A1-F6EECF244321}">
                <p14:modId xmlns:p14="http://schemas.microsoft.com/office/powerpoint/2010/main" val="2485916288"/>
              </p:ext>
            </p:extLst>
          </p:nvPr>
        </p:nvGraphicFramePr>
        <p:xfrm>
          <a:off x="414069" y="642319"/>
          <a:ext cx="3554083" cy="5585952"/>
        </p:xfrm>
        <a:graphic>
          <a:graphicData uri="http://schemas.openxmlformats.org/drawingml/2006/table">
            <a:tbl>
              <a:tblPr/>
              <a:tblGrid>
                <a:gridCol w="226603">
                  <a:extLst>
                    <a:ext uri="{9D8B030D-6E8A-4147-A177-3AD203B41FA5}">
                      <a16:colId xmlns:a16="http://schemas.microsoft.com/office/drawing/2014/main" xmlns="" val="20000"/>
                    </a:ext>
                  </a:extLst>
                </a:gridCol>
                <a:gridCol w="1240351">
                  <a:extLst>
                    <a:ext uri="{9D8B030D-6E8A-4147-A177-3AD203B41FA5}">
                      <a16:colId xmlns:a16="http://schemas.microsoft.com/office/drawing/2014/main" xmlns="" val="20001"/>
                    </a:ext>
                  </a:extLst>
                </a:gridCol>
                <a:gridCol w="942190">
                  <a:extLst>
                    <a:ext uri="{9D8B030D-6E8A-4147-A177-3AD203B41FA5}">
                      <a16:colId xmlns:a16="http://schemas.microsoft.com/office/drawing/2014/main" xmlns="" val="20002"/>
                    </a:ext>
                  </a:extLst>
                </a:gridCol>
                <a:gridCol w="1144939">
                  <a:extLst>
                    <a:ext uri="{9D8B030D-6E8A-4147-A177-3AD203B41FA5}">
                      <a16:colId xmlns:a16="http://schemas.microsoft.com/office/drawing/2014/main" xmlns="" val="20003"/>
                    </a:ext>
                  </a:extLst>
                </a:gridCol>
              </a:tblGrid>
              <a:tr h="807449">
                <a:tc>
                  <a:txBody>
                    <a:bodyPr/>
                    <a:lstStyle/>
                    <a:p>
                      <a:pPr algn="r" fontAlgn="ctr"/>
                      <a:r>
                        <a:rPr lang="hr-HR" sz="1100" b="0" i="0" u="none" strike="noStrike" dirty="0">
                          <a:solidFill>
                            <a:srgbClr val="000000"/>
                          </a:solidFill>
                          <a:latin typeface="Calibri"/>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100" b="1" i="0" u="none" strike="noStrike" dirty="0" err="1">
                          <a:solidFill>
                            <a:srgbClr val="000000"/>
                          </a:solidFill>
                          <a:latin typeface="Calibri"/>
                        </a:rPr>
                        <a:t>Students</a:t>
                      </a:r>
                      <a:r>
                        <a:rPr lang="hr-HR" sz="1100" b="1" i="0" u="none" strike="noStrike" dirty="0">
                          <a:solidFill>
                            <a:srgbClr val="000000"/>
                          </a:solidFill>
                          <a:latin typeface="Calibri"/>
                        </a:rPr>
                        <a:t> </a:t>
                      </a:r>
                      <a:r>
                        <a:rPr lang="hr-HR" sz="1100" b="1" i="0" u="none" strike="noStrike" dirty="0" err="1">
                          <a:solidFill>
                            <a:srgbClr val="000000"/>
                          </a:solidFill>
                          <a:latin typeface="Calibri"/>
                        </a:rPr>
                        <a:t>in</a:t>
                      </a:r>
                      <a:r>
                        <a:rPr lang="hr-HR" sz="1100" b="1" i="0" u="none" strike="noStrike" dirty="0">
                          <a:solidFill>
                            <a:srgbClr val="000000"/>
                          </a:solidFill>
                          <a:latin typeface="Calibri"/>
                        </a:rPr>
                        <a:t> </a:t>
                      </a:r>
                      <a:r>
                        <a:rPr lang="hr-HR" sz="1100" b="1" i="0" u="none" strike="noStrike" dirty="0" err="1" smtClean="0">
                          <a:solidFill>
                            <a:srgbClr val="000000"/>
                          </a:solidFill>
                          <a:latin typeface="Calibri"/>
                        </a:rPr>
                        <a:t>inner</a:t>
                      </a:r>
                      <a:r>
                        <a:rPr lang="hr-HR" sz="1100" b="1" i="0" u="none" strike="noStrike" dirty="0" smtClean="0">
                          <a:solidFill>
                            <a:srgbClr val="000000"/>
                          </a:solidFill>
                          <a:latin typeface="Calibri"/>
                        </a:rPr>
                        <a:t> </a:t>
                      </a:r>
                      <a:r>
                        <a:rPr lang="hr-HR" sz="1100" b="1" i="0" u="none" strike="noStrike" dirty="0" err="1">
                          <a:solidFill>
                            <a:srgbClr val="000000"/>
                          </a:solidFill>
                          <a:latin typeface="Calibri"/>
                        </a:rPr>
                        <a:t>center</a:t>
                      </a:r>
                      <a:endParaRPr lang="hr-HR" sz="1100" b="1"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1100" b="1" i="0" u="none" strike="noStrike">
                          <a:solidFill>
                            <a:srgbClr val="000000"/>
                          </a:solidFill>
                          <a:latin typeface="Calibri"/>
                        </a:rPr>
                        <a:t>Ʃ average magnitude value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1100" b="1" i="0" u="none" strike="noStrike" dirty="0" err="1">
                          <a:solidFill>
                            <a:srgbClr val="000000"/>
                          </a:solidFill>
                          <a:latin typeface="Calibri"/>
                        </a:rPr>
                        <a:t>Average</a:t>
                      </a:r>
                      <a:r>
                        <a:rPr lang="hr-HR" sz="1100" b="1" i="0" u="none" strike="noStrike" dirty="0">
                          <a:solidFill>
                            <a:srgbClr val="000000"/>
                          </a:solidFill>
                          <a:latin typeface="Calibri"/>
                        </a:rPr>
                        <a:t> magnitude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64737">
                <a:tc>
                  <a:txBody>
                    <a:bodyPr/>
                    <a:lstStyle/>
                    <a:p>
                      <a:pPr algn="r" fontAlgn="b"/>
                      <a:r>
                        <a:rPr lang="hr-HR" sz="1100" b="0" i="0" u="none" strike="noStrike">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Beck Ira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0,78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18">
                  <a:txBody>
                    <a:bodyPr/>
                    <a:lstStyle/>
                    <a:p>
                      <a:pPr algn="ctr" fontAlgn="t"/>
                      <a:r>
                        <a:rPr lang="hr-HR" sz="1100" b="0" i="0" u="none" strike="noStrike" dirty="0">
                          <a:solidFill>
                            <a:srgbClr val="000000"/>
                          </a:solidFill>
                          <a:latin typeface="Calibri"/>
                        </a:rPr>
                        <a:t>1,17</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64737">
                <a:tc>
                  <a:txBody>
                    <a:bodyPr/>
                    <a:lstStyle/>
                    <a:p>
                      <a:pPr algn="r" fontAlgn="b"/>
                      <a:r>
                        <a:rPr lang="hr-HR" sz="1100" b="0" i="0" u="none" strike="noStrike">
                          <a:solidFill>
                            <a:srgbClr val="000000"/>
                          </a:solidFill>
                          <a:latin typeface="Calibri"/>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Belajec Matea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0,71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2"/>
                  </a:ext>
                </a:extLst>
              </a:tr>
              <a:tr h="264737">
                <a:tc>
                  <a:txBody>
                    <a:bodyPr/>
                    <a:lstStyle/>
                    <a:p>
                      <a:pPr algn="r" fontAlgn="b"/>
                      <a:r>
                        <a:rPr lang="hr-HR" sz="1100" b="0" i="0" u="none" strike="noStrike">
                          <a:solidFill>
                            <a:srgbClr val="000000"/>
                          </a:solidFill>
                          <a:latin typeface="Calibri"/>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Budimir Luka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0,90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3"/>
                  </a:ext>
                </a:extLst>
              </a:tr>
              <a:tr h="264737">
                <a:tc>
                  <a:txBody>
                    <a:bodyPr/>
                    <a:lstStyle/>
                    <a:p>
                      <a:pPr algn="r" fontAlgn="b"/>
                      <a:r>
                        <a:rPr lang="hr-HR" sz="1100" b="0" i="0" u="none" strike="noStrike">
                          <a:solidFill>
                            <a:srgbClr val="000000"/>
                          </a:solidFill>
                          <a:latin typeface="Calibri"/>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Danonić Marijana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1,60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4"/>
                  </a:ext>
                </a:extLst>
              </a:tr>
              <a:tr h="264737">
                <a:tc>
                  <a:txBody>
                    <a:bodyPr/>
                    <a:lstStyle/>
                    <a:p>
                      <a:pPr algn="r" fontAlgn="b"/>
                      <a:r>
                        <a:rPr lang="hr-HR" sz="1100" b="0" i="0" u="none" strike="noStrike">
                          <a:solidFill>
                            <a:srgbClr val="000000"/>
                          </a:solidFill>
                          <a:latin typeface="Calibri"/>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Dujo Kristijan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5"/>
                  </a:ext>
                </a:extLst>
              </a:tr>
              <a:tr h="264737">
                <a:tc>
                  <a:txBody>
                    <a:bodyPr/>
                    <a:lstStyle/>
                    <a:p>
                      <a:pPr algn="r" fontAlgn="b"/>
                      <a:r>
                        <a:rPr lang="hr-HR" sz="1100" b="0" i="0" u="none" strike="noStrike">
                          <a:solidFill>
                            <a:srgbClr val="000000"/>
                          </a:solidFill>
                          <a:latin typeface="Calibri"/>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Jurković Antonia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1,05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6"/>
                  </a:ext>
                </a:extLst>
              </a:tr>
              <a:tr h="264737">
                <a:tc>
                  <a:txBody>
                    <a:bodyPr/>
                    <a:lstStyle/>
                    <a:p>
                      <a:pPr algn="r" fontAlgn="b"/>
                      <a:r>
                        <a:rPr lang="hr-HR" sz="1100" b="0" i="0" u="none" strike="noStrike">
                          <a:solidFill>
                            <a:srgbClr val="000000"/>
                          </a:solidFill>
                          <a:latin typeface="Calibri"/>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Košić Antonija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7"/>
                  </a:ext>
                </a:extLst>
              </a:tr>
              <a:tr h="264737">
                <a:tc>
                  <a:txBody>
                    <a:bodyPr/>
                    <a:lstStyle/>
                    <a:p>
                      <a:pPr algn="r" fontAlgn="b"/>
                      <a:r>
                        <a:rPr lang="hr-HR" sz="1100" b="0" i="0" u="none" strike="noStrike">
                          <a:solidFill>
                            <a:srgbClr val="000000"/>
                          </a:solidFill>
                          <a:latin typeface="Calibri"/>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Kuprešak Antonio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8"/>
                  </a:ext>
                </a:extLst>
              </a:tr>
              <a:tr h="264737">
                <a:tc>
                  <a:txBody>
                    <a:bodyPr/>
                    <a:lstStyle/>
                    <a:p>
                      <a:pPr algn="r" fontAlgn="b"/>
                      <a:r>
                        <a:rPr lang="hr-HR" sz="1100" b="0" i="0" u="none" strike="noStrike">
                          <a:solidFill>
                            <a:srgbClr val="000000"/>
                          </a:solidFill>
                          <a:latin typeface="Calibri"/>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Matejčić Karlo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0,76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9"/>
                  </a:ext>
                </a:extLst>
              </a:tr>
              <a:tr h="264737">
                <a:tc>
                  <a:txBody>
                    <a:bodyPr/>
                    <a:lstStyle/>
                    <a:p>
                      <a:pPr algn="r" fontAlgn="b"/>
                      <a:r>
                        <a:rPr lang="hr-HR" sz="1100" b="0" i="0" u="none" strike="noStrike">
                          <a:solidFill>
                            <a:srgbClr val="000000"/>
                          </a:solidFill>
                          <a:latin typeface="Calibri"/>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Matijević Ana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1,77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0"/>
                  </a:ext>
                </a:extLst>
              </a:tr>
              <a:tr h="264737">
                <a:tc>
                  <a:txBody>
                    <a:bodyPr/>
                    <a:lstStyle/>
                    <a:p>
                      <a:pPr algn="r" fontAlgn="b"/>
                      <a:r>
                        <a:rPr lang="hr-HR" sz="1100" b="0" i="0" u="none" strike="noStrike">
                          <a:solidFill>
                            <a:srgbClr val="000000"/>
                          </a:solidFill>
                          <a:latin typeface="Calibri"/>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Matijević Ena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1"/>
                  </a:ext>
                </a:extLst>
              </a:tr>
              <a:tr h="264737">
                <a:tc>
                  <a:txBody>
                    <a:bodyPr/>
                    <a:lstStyle/>
                    <a:p>
                      <a:pPr algn="r" fontAlgn="b"/>
                      <a:r>
                        <a:rPr lang="hr-HR" sz="1100" b="0" i="0" u="none" strike="noStrike">
                          <a:solidFill>
                            <a:srgbClr val="000000"/>
                          </a:solidFill>
                          <a:latin typeface="Calibri"/>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Obrovac Andro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0,78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12"/>
                  </a:ext>
                </a:extLst>
              </a:tr>
              <a:tr h="264737">
                <a:tc>
                  <a:txBody>
                    <a:bodyPr/>
                    <a:lstStyle/>
                    <a:p>
                      <a:pPr algn="r" fontAlgn="b"/>
                      <a:r>
                        <a:rPr lang="hr-HR" sz="1100" b="0" i="0" u="none" strike="noStrike">
                          <a:solidFill>
                            <a:srgbClr val="000000"/>
                          </a:solidFill>
                          <a:latin typeface="Calibri"/>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Posavec Matija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3"/>
                  </a:ext>
                </a:extLst>
              </a:tr>
              <a:tr h="264737">
                <a:tc>
                  <a:txBody>
                    <a:bodyPr/>
                    <a:lstStyle/>
                    <a:p>
                      <a:pPr algn="r" fontAlgn="b"/>
                      <a:r>
                        <a:rPr lang="hr-HR" sz="1100" b="0" i="0" u="none" strike="noStrike">
                          <a:solidFill>
                            <a:srgbClr val="000000"/>
                          </a:solidFill>
                          <a:latin typeface="Calibri"/>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Rajniš Ivana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4"/>
                  </a:ext>
                </a:extLst>
              </a:tr>
              <a:tr h="264737">
                <a:tc>
                  <a:txBody>
                    <a:bodyPr/>
                    <a:lstStyle/>
                    <a:p>
                      <a:pPr algn="r" fontAlgn="b"/>
                      <a:r>
                        <a:rPr lang="hr-HR" sz="1100" b="0" i="0" u="none" strike="noStrike">
                          <a:solidFill>
                            <a:srgbClr val="000000"/>
                          </a:solidFill>
                          <a:latin typeface="Calibri"/>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Štefanić Aleksandra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0,53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15"/>
                  </a:ext>
                </a:extLst>
              </a:tr>
              <a:tr h="264737">
                <a:tc>
                  <a:txBody>
                    <a:bodyPr/>
                    <a:lstStyle/>
                    <a:p>
                      <a:pPr algn="r" fontAlgn="b"/>
                      <a:r>
                        <a:rPr lang="hr-HR" sz="1100" b="0" i="0" u="none" strike="noStrike">
                          <a:solidFill>
                            <a:srgbClr val="000000"/>
                          </a:solidFill>
                          <a:latin typeface="Calibri"/>
                        </a:rPr>
                        <a:t>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Štirjan Iva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1,42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6"/>
                  </a:ext>
                </a:extLst>
              </a:tr>
              <a:tr h="264737">
                <a:tc>
                  <a:txBody>
                    <a:bodyPr/>
                    <a:lstStyle/>
                    <a:p>
                      <a:pPr algn="r" fontAlgn="b"/>
                      <a:r>
                        <a:rPr lang="hr-HR" sz="1100" b="0" i="0" u="none" strike="noStrike">
                          <a:solidFill>
                            <a:srgbClr val="000000"/>
                          </a:solidFill>
                          <a:latin typeface="Calibri"/>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100" b="0" i="0" u="none" strike="noStrike">
                          <a:solidFill>
                            <a:srgbClr val="000000"/>
                          </a:solidFill>
                          <a:latin typeface="Calibri"/>
                        </a:rPr>
                        <a:t>Šućur Irena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100" b="0" i="0" u="none" strike="noStrike">
                          <a:solidFill>
                            <a:srgbClr val="000000"/>
                          </a:solidFill>
                          <a:latin typeface="Calibri"/>
                        </a:rPr>
                        <a:t>1,60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7"/>
                  </a:ext>
                </a:extLst>
              </a:tr>
              <a:tr h="277974">
                <a:tc>
                  <a:txBody>
                    <a:bodyPr/>
                    <a:lstStyle/>
                    <a:p>
                      <a:pPr algn="r" fontAlgn="b"/>
                      <a:r>
                        <a:rPr lang="hr-HR" sz="1100" b="0" i="0" u="none" strike="noStrike">
                          <a:solidFill>
                            <a:srgbClr val="000000"/>
                          </a:solidFill>
                          <a:latin typeface="Calibri"/>
                        </a:rPr>
                        <a:t>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hr-HR" sz="1100" b="0" i="0" u="none" strike="noStrike" dirty="0">
                          <a:solidFill>
                            <a:srgbClr val="000000"/>
                          </a:solidFill>
                          <a:latin typeface="Calibri"/>
                        </a:rPr>
                        <a:t>Tadić Ivana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hr-HR" sz="1100" b="0" i="0" u="none" strike="noStrike" dirty="0">
                          <a:solidFill>
                            <a:srgbClr val="000000"/>
                          </a:solidFill>
                          <a:latin typeface="Calibri"/>
                        </a:rPr>
                        <a:t>1,83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8"/>
                  </a:ext>
                </a:extLst>
              </a:tr>
            </a:tbl>
          </a:graphicData>
        </a:graphic>
      </p:graphicFrame>
      <p:graphicFrame>
        <p:nvGraphicFramePr>
          <p:cNvPr id="13" name="Table 12"/>
          <p:cNvGraphicFramePr>
            <a:graphicFrameLocks noGrp="1"/>
          </p:cNvGraphicFramePr>
          <p:nvPr/>
        </p:nvGraphicFramePr>
        <p:xfrm>
          <a:off x="4414024" y="632877"/>
          <a:ext cx="3608541" cy="5698927"/>
        </p:xfrm>
        <a:graphic>
          <a:graphicData uri="http://schemas.openxmlformats.org/drawingml/2006/table">
            <a:tbl>
              <a:tblPr/>
              <a:tblGrid>
                <a:gridCol w="230075">
                  <a:extLst>
                    <a:ext uri="{9D8B030D-6E8A-4147-A177-3AD203B41FA5}">
                      <a16:colId xmlns:a16="http://schemas.microsoft.com/office/drawing/2014/main" xmlns="" val="20000"/>
                    </a:ext>
                  </a:extLst>
                </a:gridCol>
                <a:gridCol w="1259357">
                  <a:extLst>
                    <a:ext uri="{9D8B030D-6E8A-4147-A177-3AD203B41FA5}">
                      <a16:colId xmlns:a16="http://schemas.microsoft.com/office/drawing/2014/main" xmlns="" val="20001"/>
                    </a:ext>
                  </a:extLst>
                </a:gridCol>
                <a:gridCol w="956627">
                  <a:extLst>
                    <a:ext uri="{9D8B030D-6E8A-4147-A177-3AD203B41FA5}">
                      <a16:colId xmlns:a16="http://schemas.microsoft.com/office/drawing/2014/main" xmlns="" val="20002"/>
                    </a:ext>
                  </a:extLst>
                </a:gridCol>
                <a:gridCol w="1162482">
                  <a:extLst>
                    <a:ext uri="{9D8B030D-6E8A-4147-A177-3AD203B41FA5}">
                      <a16:colId xmlns:a16="http://schemas.microsoft.com/office/drawing/2014/main" xmlns="" val="20003"/>
                    </a:ext>
                  </a:extLst>
                </a:gridCol>
              </a:tblGrid>
              <a:tr h="509727">
                <a:tc>
                  <a:txBody>
                    <a:bodyPr/>
                    <a:lstStyle/>
                    <a:p>
                      <a:pPr algn="r" fontAlgn="b"/>
                      <a:r>
                        <a:rPr lang="hr-HR" sz="900" b="0" i="0" u="none" strike="noStrike" dirty="0">
                          <a:solidFill>
                            <a:srgbClr val="000000"/>
                          </a:solidFill>
                          <a:latin typeface="Calibri"/>
                        </a:rPr>
                        <a:t> </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900" b="1" i="0" u="none" strike="noStrike" dirty="0" err="1">
                          <a:solidFill>
                            <a:srgbClr val="000000"/>
                          </a:solidFill>
                          <a:latin typeface="Calibri"/>
                        </a:rPr>
                        <a:t>Students</a:t>
                      </a:r>
                      <a:r>
                        <a:rPr lang="hr-HR" sz="900" b="1" i="0" u="none" strike="noStrike" dirty="0">
                          <a:solidFill>
                            <a:srgbClr val="000000"/>
                          </a:solidFill>
                          <a:latin typeface="Calibri"/>
                        </a:rPr>
                        <a:t> </a:t>
                      </a:r>
                      <a:r>
                        <a:rPr lang="hr-HR" sz="900" b="1" i="0" u="none" strike="noStrike" dirty="0" err="1">
                          <a:solidFill>
                            <a:srgbClr val="000000"/>
                          </a:solidFill>
                          <a:latin typeface="Calibri"/>
                        </a:rPr>
                        <a:t>in</a:t>
                      </a:r>
                      <a:r>
                        <a:rPr lang="hr-HR" sz="900" b="1" i="0" u="none" strike="noStrike" dirty="0">
                          <a:solidFill>
                            <a:srgbClr val="000000"/>
                          </a:solidFill>
                          <a:latin typeface="Calibri"/>
                        </a:rPr>
                        <a:t> wide </a:t>
                      </a:r>
                      <a:r>
                        <a:rPr lang="hr-HR" sz="900" b="1" i="0" u="none" strike="noStrike" dirty="0" err="1">
                          <a:solidFill>
                            <a:srgbClr val="000000"/>
                          </a:solidFill>
                          <a:latin typeface="Calibri"/>
                        </a:rPr>
                        <a:t>center</a:t>
                      </a:r>
                      <a:endParaRPr lang="hr-HR" sz="900" b="1" i="0" u="none" strike="noStrike" dirty="0">
                        <a:solidFill>
                          <a:srgbClr val="000000"/>
                        </a:solidFill>
                        <a:latin typeface="Calibri"/>
                      </a:endParaRPr>
                    </a:p>
                  </a:txBody>
                  <a:tcPr marL="7945" marR="7945" marT="79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900" b="1" i="0" u="none" strike="noStrike">
                          <a:solidFill>
                            <a:srgbClr val="000000"/>
                          </a:solidFill>
                          <a:latin typeface="Calibri"/>
                        </a:rPr>
                        <a:t>Ʃ average magnitude value</a:t>
                      </a:r>
                    </a:p>
                  </a:txBody>
                  <a:tcPr marL="7945" marR="7945" marT="79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900" b="1" i="0" u="none" strike="noStrike">
                          <a:solidFill>
                            <a:srgbClr val="000000"/>
                          </a:solidFill>
                          <a:latin typeface="Calibri"/>
                        </a:rPr>
                        <a:t>Average magnitude </a:t>
                      </a:r>
                    </a:p>
                  </a:txBody>
                  <a:tcPr marL="7945" marR="7945" marT="79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67124">
                <a:tc>
                  <a:txBody>
                    <a:bodyPr/>
                    <a:lstStyle/>
                    <a:p>
                      <a:pPr algn="r" fontAlgn="b"/>
                      <a:r>
                        <a:rPr lang="hr-HR" sz="900" b="0" i="0" u="none" strike="noStrike">
                          <a:solidFill>
                            <a:srgbClr val="000000"/>
                          </a:solidFill>
                          <a:latin typeface="Calibri"/>
                        </a:rPr>
                        <a:t>1</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Andrić Filip</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0,45</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31">
                  <a:txBody>
                    <a:bodyPr/>
                    <a:lstStyle/>
                    <a:p>
                      <a:pPr algn="ctr" fontAlgn="t"/>
                      <a:r>
                        <a:rPr lang="hr-HR" sz="900" b="0" i="0" u="none" strike="noStrike" dirty="0">
                          <a:solidFill>
                            <a:srgbClr val="000000"/>
                          </a:solidFill>
                          <a:latin typeface="Calibri"/>
                        </a:rPr>
                        <a:t>1,26</a:t>
                      </a:r>
                    </a:p>
                  </a:txBody>
                  <a:tcPr marL="7945" marR="7945" marT="7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7124">
                <a:tc>
                  <a:txBody>
                    <a:bodyPr/>
                    <a:lstStyle/>
                    <a:p>
                      <a:pPr algn="r" fontAlgn="b"/>
                      <a:r>
                        <a:rPr lang="hr-HR" sz="900" b="0" i="0" u="none" strike="noStrike">
                          <a:solidFill>
                            <a:srgbClr val="000000"/>
                          </a:solidFill>
                          <a:latin typeface="Calibri"/>
                        </a:rPr>
                        <a:t>2</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Antić Collina Mary</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0,77</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2"/>
                  </a:ext>
                </a:extLst>
              </a:tr>
              <a:tr h="167124">
                <a:tc>
                  <a:txBody>
                    <a:bodyPr/>
                    <a:lstStyle/>
                    <a:p>
                      <a:pPr algn="r" fontAlgn="b"/>
                      <a:r>
                        <a:rPr lang="hr-HR" sz="900" b="0" i="0" u="none" strike="noStrike">
                          <a:solidFill>
                            <a:srgbClr val="000000"/>
                          </a:solidFill>
                          <a:latin typeface="Calibri"/>
                        </a:rPr>
                        <a:t>3</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Babić Ana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dirty="0">
                          <a:solidFill>
                            <a:srgbClr val="000000"/>
                          </a:solidFill>
                          <a:latin typeface="Calibri"/>
                        </a:rPr>
                        <a:t>1,20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3"/>
                  </a:ext>
                </a:extLst>
              </a:tr>
              <a:tr h="167124">
                <a:tc>
                  <a:txBody>
                    <a:bodyPr/>
                    <a:lstStyle/>
                    <a:p>
                      <a:pPr algn="r" fontAlgn="b"/>
                      <a:r>
                        <a:rPr lang="hr-HR" sz="900" b="0" i="0" u="none" strike="noStrike">
                          <a:solidFill>
                            <a:srgbClr val="000000"/>
                          </a:solidFill>
                          <a:latin typeface="Calibri"/>
                        </a:rPr>
                        <a:t>4</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Blaževac Katarina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1,15</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4"/>
                  </a:ext>
                </a:extLst>
              </a:tr>
              <a:tr h="167124">
                <a:tc>
                  <a:txBody>
                    <a:bodyPr/>
                    <a:lstStyle/>
                    <a:p>
                      <a:pPr algn="r" fontAlgn="b"/>
                      <a:r>
                        <a:rPr lang="hr-HR" sz="900" b="0" i="0" u="none" strike="noStrike">
                          <a:solidFill>
                            <a:srgbClr val="000000"/>
                          </a:solidFill>
                          <a:latin typeface="Calibri"/>
                        </a:rPr>
                        <a:t>5</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Bogić Fran</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1,84</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5"/>
                  </a:ext>
                </a:extLst>
              </a:tr>
              <a:tr h="167124">
                <a:tc>
                  <a:txBody>
                    <a:bodyPr/>
                    <a:lstStyle/>
                    <a:p>
                      <a:pPr algn="r" fontAlgn="b"/>
                      <a:r>
                        <a:rPr lang="hr-HR" sz="900" b="0" i="0" u="none" strike="noStrike">
                          <a:solidFill>
                            <a:srgbClr val="000000"/>
                          </a:solidFill>
                          <a:latin typeface="Calibri"/>
                        </a:rPr>
                        <a:t>6</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Bogojević Dominik</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1,00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6"/>
                  </a:ext>
                </a:extLst>
              </a:tr>
              <a:tr h="167124">
                <a:tc>
                  <a:txBody>
                    <a:bodyPr/>
                    <a:lstStyle/>
                    <a:p>
                      <a:pPr algn="r" fontAlgn="b"/>
                      <a:r>
                        <a:rPr lang="hr-HR" sz="900" b="0" i="0" u="none" strike="noStrike">
                          <a:solidFill>
                            <a:srgbClr val="000000"/>
                          </a:solidFill>
                          <a:latin typeface="Calibri"/>
                        </a:rPr>
                        <a:t>7</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Čolo Lucija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0,67</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7"/>
                  </a:ext>
                </a:extLst>
              </a:tr>
              <a:tr h="167124">
                <a:tc>
                  <a:txBody>
                    <a:bodyPr/>
                    <a:lstStyle/>
                    <a:p>
                      <a:pPr algn="r" fontAlgn="b"/>
                      <a:r>
                        <a:rPr lang="hr-HR" sz="900" b="0" i="0" u="none" strike="noStrike">
                          <a:solidFill>
                            <a:srgbClr val="000000"/>
                          </a:solidFill>
                          <a:latin typeface="Calibri"/>
                        </a:rPr>
                        <a:t>8</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Dukić Novoselić Alan</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0,90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8"/>
                  </a:ext>
                </a:extLst>
              </a:tr>
              <a:tr h="167124">
                <a:tc>
                  <a:txBody>
                    <a:bodyPr/>
                    <a:lstStyle/>
                    <a:p>
                      <a:pPr algn="r" fontAlgn="b"/>
                      <a:r>
                        <a:rPr lang="hr-HR" sz="900" b="0" i="0" u="none" strike="noStrike">
                          <a:solidFill>
                            <a:srgbClr val="000000"/>
                          </a:solidFill>
                          <a:latin typeface="Calibri"/>
                        </a:rPr>
                        <a:t>9</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Duran Anita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0,94</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9"/>
                  </a:ext>
                </a:extLst>
              </a:tr>
              <a:tr h="167124">
                <a:tc>
                  <a:txBody>
                    <a:bodyPr/>
                    <a:lstStyle/>
                    <a:p>
                      <a:pPr algn="r" fontAlgn="b"/>
                      <a:r>
                        <a:rPr lang="hr-HR" sz="900" b="0" i="0" u="none" strike="noStrike">
                          <a:solidFill>
                            <a:srgbClr val="000000"/>
                          </a:solidFill>
                          <a:latin typeface="Calibri"/>
                        </a:rPr>
                        <a:t>10</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Humjan Iva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1,10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0"/>
                  </a:ext>
                </a:extLst>
              </a:tr>
              <a:tr h="167124">
                <a:tc>
                  <a:txBody>
                    <a:bodyPr/>
                    <a:lstStyle/>
                    <a:p>
                      <a:pPr algn="r" fontAlgn="b"/>
                      <a:r>
                        <a:rPr lang="hr-HR" sz="900" b="0" i="0" u="none" strike="noStrike">
                          <a:solidFill>
                            <a:srgbClr val="000000"/>
                          </a:solidFill>
                          <a:latin typeface="Calibri"/>
                        </a:rPr>
                        <a:t>11</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Ivatek Sara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1,60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1"/>
                  </a:ext>
                </a:extLst>
              </a:tr>
              <a:tr h="167124">
                <a:tc>
                  <a:txBody>
                    <a:bodyPr/>
                    <a:lstStyle/>
                    <a:p>
                      <a:pPr algn="r" fontAlgn="b"/>
                      <a:r>
                        <a:rPr lang="hr-HR" sz="900" b="0" i="0" u="none" strike="noStrike">
                          <a:solidFill>
                            <a:srgbClr val="000000"/>
                          </a:solidFill>
                          <a:latin typeface="Calibri"/>
                        </a:rPr>
                        <a:t>12</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Jovanović Milica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1,31</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2"/>
                  </a:ext>
                </a:extLst>
              </a:tr>
              <a:tr h="167124">
                <a:tc>
                  <a:txBody>
                    <a:bodyPr/>
                    <a:lstStyle/>
                    <a:p>
                      <a:pPr algn="r" fontAlgn="b"/>
                      <a:r>
                        <a:rPr lang="hr-HR" sz="900" b="0" i="0" u="none" strike="noStrike">
                          <a:solidFill>
                            <a:srgbClr val="000000"/>
                          </a:solidFill>
                          <a:latin typeface="Calibri"/>
                        </a:rPr>
                        <a:t>13</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Klaić Bruno</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0,98</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13"/>
                  </a:ext>
                </a:extLst>
              </a:tr>
              <a:tr h="167124">
                <a:tc>
                  <a:txBody>
                    <a:bodyPr/>
                    <a:lstStyle/>
                    <a:p>
                      <a:pPr algn="r" fontAlgn="b"/>
                      <a:r>
                        <a:rPr lang="hr-HR" sz="900" b="0" i="0" u="none" strike="noStrike">
                          <a:solidFill>
                            <a:srgbClr val="000000"/>
                          </a:solidFill>
                          <a:latin typeface="Calibri"/>
                        </a:rPr>
                        <a:t>14</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Kuzmanović Tin</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2,48</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14"/>
                  </a:ext>
                </a:extLst>
              </a:tr>
              <a:tr h="167124">
                <a:tc>
                  <a:txBody>
                    <a:bodyPr/>
                    <a:lstStyle/>
                    <a:p>
                      <a:pPr algn="r" fontAlgn="b"/>
                      <a:r>
                        <a:rPr lang="hr-HR" sz="900" b="0" i="0" u="none" strike="noStrike">
                          <a:solidFill>
                            <a:srgbClr val="000000"/>
                          </a:solidFill>
                          <a:latin typeface="Calibri"/>
                        </a:rPr>
                        <a:t>15</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Majić Stipo</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1,92</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5"/>
                  </a:ext>
                </a:extLst>
              </a:tr>
              <a:tr h="167124">
                <a:tc>
                  <a:txBody>
                    <a:bodyPr/>
                    <a:lstStyle/>
                    <a:p>
                      <a:pPr algn="r" fontAlgn="b"/>
                      <a:r>
                        <a:rPr lang="hr-HR" sz="900" b="0" i="0" u="none" strike="noStrike">
                          <a:solidFill>
                            <a:srgbClr val="000000"/>
                          </a:solidFill>
                          <a:latin typeface="Calibri"/>
                        </a:rPr>
                        <a:t>16</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Mlinarić Dino</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1,95</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6"/>
                  </a:ext>
                </a:extLst>
              </a:tr>
              <a:tr h="167124">
                <a:tc>
                  <a:txBody>
                    <a:bodyPr/>
                    <a:lstStyle/>
                    <a:p>
                      <a:pPr algn="r" fontAlgn="b"/>
                      <a:r>
                        <a:rPr lang="hr-HR" sz="900" b="0" i="0" u="none" strike="noStrike">
                          <a:solidFill>
                            <a:srgbClr val="000000"/>
                          </a:solidFill>
                          <a:latin typeface="Calibri"/>
                        </a:rPr>
                        <a:t>17</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Rajter Paula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1,52</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7"/>
                  </a:ext>
                </a:extLst>
              </a:tr>
              <a:tr h="167124">
                <a:tc>
                  <a:txBody>
                    <a:bodyPr/>
                    <a:lstStyle/>
                    <a:p>
                      <a:pPr algn="r" fontAlgn="b"/>
                      <a:r>
                        <a:rPr lang="hr-HR" sz="900" b="0" i="0" u="none" strike="noStrike">
                          <a:solidFill>
                            <a:srgbClr val="000000"/>
                          </a:solidFill>
                          <a:latin typeface="Calibri"/>
                        </a:rPr>
                        <a:t>18</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Ramić Ivan</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2,02</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18"/>
                  </a:ext>
                </a:extLst>
              </a:tr>
              <a:tr h="167124">
                <a:tc>
                  <a:txBody>
                    <a:bodyPr/>
                    <a:lstStyle/>
                    <a:p>
                      <a:pPr algn="r" fontAlgn="b"/>
                      <a:r>
                        <a:rPr lang="hr-HR" sz="900" b="0" i="0" u="none" strike="noStrike">
                          <a:solidFill>
                            <a:srgbClr val="000000"/>
                          </a:solidFill>
                          <a:latin typeface="Calibri"/>
                        </a:rPr>
                        <a:t>19</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Rašić Mara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1,19</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9"/>
                  </a:ext>
                </a:extLst>
              </a:tr>
              <a:tr h="167124">
                <a:tc>
                  <a:txBody>
                    <a:bodyPr/>
                    <a:lstStyle/>
                    <a:p>
                      <a:pPr algn="r" fontAlgn="b"/>
                      <a:r>
                        <a:rPr lang="hr-HR" sz="900" b="0" i="0" u="none" strike="noStrike">
                          <a:solidFill>
                            <a:srgbClr val="000000"/>
                          </a:solidFill>
                          <a:latin typeface="Calibri"/>
                        </a:rPr>
                        <a:t>20</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Ravlić Maik</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1,20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0"/>
                  </a:ext>
                </a:extLst>
              </a:tr>
              <a:tr h="167124">
                <a:tc>
                  <a:txBody>
                    <a:bodyPr/>
                    <a:lstStyle/>
                    <a:p>
                      <a:pPr algn="r" fontAlgn="b"/>
                      <a:r>
                        <a:rPr lang="hr-HR" sz="900" b="0" i="0" u="none" strike="noStrike">
                          <a:solidFill>
                            <a:srgbClr val="000000"/>
                          </a:solidFill>
                          <a:latin typeface="Calibri"/>
                        </a:rPr>
                        <a:t>21</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Stepić  Doris</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1,25</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1"/>
                  </a:ext>
                </a:extLst>
              </a:tr>
              <a:tr h="167124">
                <a:tc>
                  <a:txBody>
                    <a:bodyPr/>
                    <a:lstStyle/>
                    <a:p>
                      <a:pPr algn="r" fontAlgn="b"/>
                      <a:r>
                        <a:rPr lang="hr-HR" sz="900" b="0" i="0" u="none" strike="noStrike">
                          <a:solidFill>
                            <a:srgbClr val="000000"/>
                          </a:solidFill>
                          <a:latin typeface="Calibri"/>
                        </a:rPr>
                        <a:t>22</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Sužnjević Dorian</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1,50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2"/>
                  </a:ext>
                </a:extLst>
              </a:tr>
              <a:tr h="167124">
                <a:tc>
                  <a:txBody>
                    <a:bodyPr/>
                    <a:lstStyle/>
                    <a:p>
                      <a:pPr algn="r" fontAlgn="b"/>
                      <a:r>
                        <a:rPr lang="hr-HR" sz="900" b="0" i="0" u="none" strike="noStrike">
                          <a:solidFill>
                            <a:srgbClr val="000000"/>
                          </a:solidFill>
                          <a:latin typeface="Calibri"/>
                        </a:rPr>
                        <a:t>23</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Šćrbec Lucija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1,17</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3"/>
                  </a:ext>
                </a:extLst>
              </a:tr>
              <a:tr h="167124">
                <a:tc>
                  <a:txBody>
                    <a:bodyPr/>
                    <a:lstStyle/>
                    <a:p>
                      <a:pPr algn="r" fontAlgn="b"/>
                      <a:r>
                        <a:rPr lang="hr-HR" sz="900" b="0" i="0" u="none" strike="noStrike">
                          <a:solidFill>
                            <a:srgbClr val="000000"/>
                          </a:solidFill>
                          <a:latin typeface="Calibri"/>
                        </a:rPr>
                        <a:t>24</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Šijanski Luka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0,88</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24"/>
                  </a:ext>
                </a:extLst>
              </a:tr>
              <a:tr h="167124">
                <a:tc>
                  <a:txBody>
                    <a:bodyPr/>
                    <a:lstStyle/>
                    <a:p>
                      <a:pPr algn="r" fontAlgn="b"/>
                      <a:r>
                        <a:rPr lang="hr-HR" sz="900" b="0" i="0" u="none" strike="noStrike">
                          <a:solidFill>
                            <a:srgbClr val="000000"/>
                          </a:solidFill>
                          <a:latin typeface="Calibri"/>
                        </a:rPr>
                        <a:t>25</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Štrk Petra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0,10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25"/>
                  </a:ext>
                </a:extLst>
              </a:tr>
              <a:tr h="167124">
                <a:tc>
                  <a:txBody>
                    <a:bodyPr/>
                    <a:lstStyle/>
                    <a:p>
                      <a:pPr algn="r" fontAlgn="b"/>
                      <a:r>
                        <a:rPr lang="hr-HR" sz="900" b="0" i="0" u="none" strike="noStrike">
                          <a:solidFill>
                            <a:srgbClr val="000000"/>
                          </a:solidFill>
                          <a:latin typeface="Calibri"/>
                        </a:rPr>
                        <a:t>26</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Telinec Paula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1,63</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6"/>
                  </a:ext>
                </a:extLst>
              </a:tr>
              <a:tr h="167124">
                <a:tc>
                  <a:txBody>
                    <a:bodyPr/>
                    <a:lstStyle/>
                    <a:p>
                      <a:pPr algn="r" fontAlgn="b"/>
                      <a:r>
                        <a:rPr lang="hr-HR" sz="900" b="0" i="0" u="none" strike="noStrike">
                          <a:solidFill>
                            <a:srgbClr val="000000"/>
                          </a:solidFill>
                          <a:latin typeface="Calibri"/>
                        </a:rPr>
                        <a:t>27</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Ugrenović Petra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1,62</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7"/>
                  </a:ext>
                </a:extLst>
              </a:tr>
              <a:tr h="167124">
                <a:tc>
                  <a:txBody>
                    <a:bodyPr/>
                    <a:lstStyle/>
                    <a:p>
                      <a:pPr algn="r" fontAlgn="b"/>
                      <a:r>
                        <a:rPr lang="hr-HR" sz="900" b="0" i="0" u="none" strike="noStrike">
                          <a:solidFill>
                            <a:srgbClr val="000000"/>
                          </a:solidFill>
                          <a:latin typeface="Calibri"/>
                        </a:rPr>
                        <a:t>28</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Uremović Ivana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1,31</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8"/>
                  </a:ext>
                </a:extLst>
              </a:tr>
              <a:tr h="167124">
                <a:tc>
                  <a:txBody>
                    <a:bodyPr/>
                    <a:lstStyle/>
                    <a:p>
                      <a:pPr algn="r" fontAlgn="b"/>
                      <a:r>
                        <a:rPr lang="hr-HR" sz="900" b="0" i="0" u="none" strike="noStrike">
                          <a:solidFill>
                            <a:srgbClr val="000000"/>
                          </a:solidFill>
                          <a:latin typeface="Calibri"/>
                        </a:rPr>
                        <a:t>29</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Volarić Ana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1,36</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9"/>
                  </a:ext>
                </a:extLst>
              </a:tr>
              <a:tr h="167124">
                <a:tc>
                  <a:txBody>
                    <a:bodyPr/>
                    <a:lstStyle/>
                    <a:p>
                      <a:pPr algn="r" fontAlgn="b"/>
                      <a:r>
                        <a:rPr lang="hr-HR" sz="900" b="0" i="0" u="none" strike="noStrike">
                          <a:solidFill>
                            <a:srgbClr val="000000"/>
                          </a:solidFill>
                          <a:latin typeface="Calibri"/>
                        </a:rPr>
                        <a:t>30</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Vrbanec Anamarija</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900" b="0" i="0" u="none" strike="noStrike">
                          <a:solidFill>
                            <a:srgbClr val="000000"/>
                          </a:solidFill>
                          <a:latin typeface="Calibri"/>
                        </a:rPr>
                        <a:t>1,34</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0"/>
                  </a:ext>
                </a:extLst>
              </a:tr>
              <a:tr h="175480">
                <a:tc>
                  <a:txBody>
                    <a:bodyPr/>
                    <a:lstStyle/>
                    <a:p>
                      <a:pPr algn="r" fontAlgn="b"/>
                      <a:r>
                        <a:rPr lang="hr-HR" sz="900" b="0" i="0" u="none" strike="noStrike">
                          <a:solidFill>
                            <a:srgbClr val="000000"/>
                          </a:solidFill>
                          <a:latin typeface="Calibri"/>
                        </a:rPr>
                        <a:t>31</a:t>
                      </a:r>
                    </a:p>
                  </a:txBody>
                  <a:tcPr marL="7945" marR="7945" marT="79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hr-HR" sz="900" b="0" i="0" u="none" strike="noStrike">
                          <a:solidFill>
                            <a:srgbClr val="000000"/>
                          </a:solidFill>
                          <a:latin typeface="Calibri"/>
                        </a:rPr>
                        <a:t>Vugrinčić Sandro</a:t>
                      </a:r>
                    </a:p>
                  </a:txBody>
                  <a:tcPr marL="7945" marR="7945" marT="79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hr-HR" sz="900" b="0" i="0" u="none" strike="noStrike" dirty="0">
                          <a:solidFill>
                            <a:srgbClr val="000000"/>
                          </a:solidFill>
                          <a:latin typeface="Calibri"/>
                        </a:rPr>
                        <a:t>0,80</a:t>
                      </a:r>
                    </a:p>
                  </a:txBody>
                  <a:tcPr marL="7945" marR="7945" marT="79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31"/>
                  </a:ext>
                </a:extLst>
              </a:tr>
            </a:tbl>
          </a:graphicData>
        </a:graphic>
      </p:graphicFrame>
      <p:graphicFrame>
        <p:nvGraphicFramePr>
          <p:cNvPr id="14" name="Table 13"/>
          <p:cNvGraphicFramePr>
            <a:graphicFrameLocks noGrp="1"/>
          </p:cNvGraphicFramePr>
          <p:nvPr/>
        </p:nvGraphicFramePr>
        <p:xfrm>
          <a:off x="8676970" y="650135"/>
          <a:ext cx="2968690" cy="5716152"/>
        </p:xfrm>
        <a:graphic>
          <a:graphicData uri="http://schemas.openxmlformats.org/drawingml/2006/table">
            <a:tbl>
              <a:tblPr/>
              <a:tblGrid>
                <a:gridCol w="189279">
                  <a:extLst>
                    <a:ext uri="{9D8B030D-6E8A-4147-A177-3AD203B41FA5}">
                      <a16:colId xmlns:a16="http://schemas.microsoft.com/office/drawing/2014/main" xmlns="" val="20000"/>
                    </a:ext>
                  </a:extLst>
                </a:gridCol>
                <a:gridCol w="1036054">
                  <a:extLst>
                    <a:ext uri="{9D8B030D-6E8A-4147-A177-3AD203B41FA5}">
                      <a16:colId xmlns:a16="http://schemas.microsoft.com/office/drawing/2014/main" xmlns="" val="20001"/>
                    </a:ext>
                  </a:extLst>
                </a:gridCol>
                <a:gridCol w="787001">
                  <a:extLst>
                    <a:ext uri="{9D8B030D-6E8A-4147-A177-3AD203B41FA5}">
                      <a16:colId xmlns:a16="http://schemas.microsoft.com/office/drawing/2014/main" xmlns="" val="20002"/>
                    </a:ext>
                  </a:extLst>
                </a:gridCol>
                <a:gridCol w="956356">
                  <a:extLst>
                    <a:ext uri="{9D8B030D-6E8A-4147-A177-3AD203B41FA5}">
                      <a16:colId xmlns:a16="http://schemas.microsoft.com/office/drawing/2014/main" xmlns="" val="20003"/>
                    </a:ext>
                  </a:extLst>
                </a:gridCol>
              </a:tblGrid>
              <a:tr h="276078">
                <a:tc>
                  <a:txBody>
                    <a:bodyPr/>
                    <a:lstStyle/>
                    <a:p>
                      <a:pPr algn="r" fontAlgn="ctr"/>
                      <a:r>
                        <a:rPr lang="hr-HR" sz="500" b="1" i="0" u="none" strike="noStrike" dirty="0">
                          <a:solidFill>
                            <a:srgbClr val="000000"/>
                          </a:solidFill>
                          <a:latin typeface="Calibri"/>
                        </a:rPr>
                        <a:t> </a:t>
                      </a:r>
                    </a:p>
                  </a:txBody>
                  <a:tcPr marL="4290" marR="4290" marT="42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dirty="0" err="1">
                          <a:solidFill>
                            <a:srgbClr val="000000"/>
                          </a:solidFill>
                          <a:latin typeface="Calibri"/>
                        </a:rPr>
                        <a:t>Students</a:t>
                      </a:r>
                      <a:r>
                        <a:rPr lang="hr-HR" sz="500" b="1" i="0" u="none" strike="noStrike" dirty="0">
                          <a:solidFill>
                            <a:srgbClr val="000000"/>
                          </a:solidFill>
                          <a:latin typeface="Calibri"/>
                        </a:rPr>
                        <a:t> </a:t>
                      </a:r>
                      <a:r>
                        <a:rPr lang="hr-HR" sz="500" b="1" i="0" u="none" strike="noStrike" dirty="0" err="1">
                          <a:solidFill>
                            <a:srgbClr val="000000"/>
                          </a:solidFill>
                          <a:latin typeface="Calibri"/>
                        </a:rPr>
                        <a:t>in</a:t>
                      </a:r>
                      <a:r>
                        <a:rPr lang="hr-HR" sz="500" b="1" i="0" u="none" strike="noStrike" dirty="0">
                          <a:solidFill>
                            <a:srgbClr val="000000"/>
                          </a:solidFill>
                          <a:latin typeface="Calibri"/>
                        </a:rPr>
                        <a:t> </a:t>
                      </a:r>
                      <a:r>
                        <a:rPr lang="hr-HR" sz="500" b="1" i="0" u="none" strike="noStrike" dirty="0" err="1">
                          <a:solidFill>
                            <a:srgbClr val="000000"/>
                          </a:solidFill>
                          <a:latin typeface="Calibri"/>
                        </a:rPr>
                        <a:t>wider</a:t>
                      </a:r>
                      <a:r>
                        <a:rPr lang="hr-HR" sz="500" b="1" i="0" u="none" strike="noStrike" dirty="0">
                          <a:solidFill>
                            <a:srgbClr val="000000"/>
                          </a:solidFill>
                          <a:latin typeface="Calibri"/>
                        </a:rPr>
                        <a:t> </a:t>
                      </a:r>
                      <a:r>
                        <a:rPr lang="hr-HR" sz="500" b="1" i="0" u="none" strike="noStrike" dirty="0" err="1">
                          <a:solidFill>
                            <a:srgbClr val="000000"/>
                          </a:solidFill>
                          <a:latin typeface="Calibri"/>
                        </a:rPr>
                        <a:t>area</a:t>
                      </a:r>
                      <a:endParaRPr lang="hr-HR" sz="500" b="1" i="0" u="none" strike="noStrike" dirty="0">
                        <a:solidFill>
                          <a:srgbClr val="000000"/>
                        </a:solidFill>
                        <a:latin typeface="Calibri"/>
                      </a:endParaRPr>
                    </a:p>
                  </a:txBody>
                  <a:tcPr marL="4290" marR="4290" marT="42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latin typeface="Calibri"/>
                        </a:rPr>
                        <a:t>Ʃ average magnitude value</a:t>
                      </a:r>
                    </a:p>
                  </a:txBody>
                  <a:tcPr marL="4290" marR="4290" marT="42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latin typeface="Calibri"/>
                        </a:rPr>
                        <a:t>Average magnitude </a:t>
                      </a:r>
                    </a:p>
                  </a:txBody>
                  <a:tcPr marL="4290" marR="4290" marT="42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0517">
                <a:tc>
                  <a:txBody>
                    <a:bodyPr/>
                    <a:lstStyle/>
                    <a:p>
                      <a:pPr algn="r" fontAlgn="b"/>
                      <a:r>
                        <a:rPr lang="hr-HR" sz="500" b="0" i="0" u="none" strike="noStrike">
                          <a:solidFill>
                            <a:srgbClr val="000000"/>
                          </a:solidFill>
                          <a:latin typeface="Calibri"/>
                        </a:rPr>
                        <a:t>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Anić Martina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1,90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60">
                  <a:txBody>
                    <a:bodyPr/>
                    <a:lstStyle/>
                    <a:p>
                      <a:pPr algn="ctr" fontAlgn="t"/>
                      <a:r>
                        <a:rPr lang="hr-HR" sz="500" b="0" i="0" u="none" strike="noStrike" dirty="0">
                          <a:solidFill>
                            <a:srgbClr val="000000"/>
                          </a:solidFill>
                          <a:latin typeface="Calibri"/>
                        </a:rPr>
                        <a:t>1,42</a:t>
                      </a:r>
                    </a:p>
                  </a:txBody>
                  <a:tcPr marL="4290" marR="4290" marT="42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0517">
                <a:tc>
                  <a:txBody>
                    <a:bodyPr/>
                    <a:lstStyle/>
                    <a:p>
                      <a:pPr algn="r" fontAlgn="b"/>
                      <a:r>
                        <a:rPr lang="hr-HR" sz="500" b="0" i="0" u="none" strike="noStrike">
                          <a:solidFill>
                            <a:srgbClr val="000000"/>
                          </a:solidFill>
                          <a:latin typeface="Calibri"/>
                        </a:rPr>
                        <a:t>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Barišić Marijana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1,88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2"/>
                  </a:ext>
                </a:extLst>
              </a:tr>
              <a:tr h="90517">
                <a:tc>
                  <a:txBody>
                    <a:bodyPr/>
                    <a:lstStyle/>
                    <a:p>
                      <a:pPr algn="r" fontAlgn="b"/>
                      <a:r>
                        <a:rPr lang="hr-HR" sz="500" b="0" i="0" u="none" strike="noStrike">
                          <a:solidFill>
                            <a:srgbClr val="000000"/>
                          </a:solidFill>
                          <a:latin typeface="Calibri"/>
                        </a:rPr>
                        <a:t>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Barukčić Matej</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1,55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3"/>
                  </a:ext>
                </a:extLst>
              </a:tr>
              <a:tr h="90517">
                <a:tc>
                  <a:txBody>
                    <a:bodyPr/>
                    <a:lstStyle/>
                    <a:p>
                      <a:pPr algn="r" fontAlgn="b"/>
                      <a:r>
                        <a:rPr lang="hr-HR" sz="500" b="0" i="0" u="none" strike="noStrike">
                          <a:solidFill>
                            <a:srgbClr val="000000"/>
                          </a:solidFill>
                          <a:latin typeface="Calibri"/>
                        </a:rPr>
                        <a:t>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Bilanović Jelena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1,43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4"/>
                  </a:ext>
                </a:extLst>
              </a:tr>
              <a:tr h="90517">
                <a:tc>
                  <a:txBody>
                    <a:bodyPr/>
                    <a:lstStyle/>
                    <a:p>
                      <a:pPr algn="r" fontAlgn="b"/>
                      <a:r>
                        <a:rPr lang="hr-HR" sz="500" b="0" i="0" u="none" strike="noStrike">
                          <a:solidFill>
                            <a:srgbClr val="000000"/>
                          </a:solidFill>
                          <a:latin typeface="Calibri"/>
                        </a:rPr>
                        <a:t>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Bošnjak Martina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5"/>
                  </a:ext>
                </a:extLst>
              </a:tr>
              <a:tr h="90517">
                <a:tc>
                  <a:txBody>
                    <a:bodyPr/>
                    <a:lstStyle/>
                    <a:p>
                      <a:pPr algn="r" fontAlgn="b"/>
                      <a:r>
                        <a:rPr lang="hr-HR" sz="500" b="0" i="0" u="none" strike="noStrike">
                          <a:solidFill>
                            <a:srgbClr val="000000"/>
                          </a:solidFill>
                          <a:latin typeface="Calibri"/>
                        </a:rPr>
                        <a:t>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Car Petra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1,10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6"/>
                  </a:ext>
                </a:extLst>
              </a:tr>
              <a:tr h="90517">
                <a:tc>
                  <a:txBody>
                    <a:bodyPr/>
                    <a:lstStyle/>
                    <a:p>
                      <a:pPr algn="r" fontAlgn="b"/>
                      <a:r>
                        <a:rPr lang="hr-HR" sz="500" b="0" i="0" u="none" strike="noStrike">
                          <a:solidFill>
                            <a:srgbClr val="000000"/>
                          </a:solidFill>
                          <a:latin typeface="Calibri"/>
                        </a:rPr>
                        <a:t>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Carek Philip</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1,57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07"/>
                  </a:ext>
                </a:extLst>
              </a:tr>
              <a:tr h="90517">
                <a:tc>
                  <a:txBody>
                    <a:bodyPr/>
                    <a:lstStyle/>
                    <a:p>
                      <a:pPr algn="r" fontAlgn="b"/>
                      <a:r>
                        <a:rPr lang="hr-HR" sz="500" b="0" i="0" u="none" strike="noStrike">
                          <a:solidFill>
                            <a:srgbClr val="000000"/>
                          </a:solidFill>
                          <a:latin typeface="Calibri"/>
                        </a:rPr>
                        <a:t>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Dujmović Tin</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0,97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08"/>
                  </a:ext>
                </a:extLst>
              </a:tr>
              <a:tr h="90517">
                <a:tc>
                  <a:txBody>
                    <a:bodyPr/>
                    <a:lstStyle/>
                    <a:p>
                      <a:pPr algn="r" fontAlgn="b"/>
                      <a:r>
                        <a:rPr lang="hr-HR" sz="500" b="0" i="0" u="none" strike="noStrike">
                          <a:solidFill>
                            <a:srgbClr val="000000"/>
                          </a:solidFill>
                          <a:latin typeface="Calibri"/>
                        </a:rPr>
                        <a:t>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Džidić Sandra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2,02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vMerge="1">
                  <a:txBody>
                    <a:bodyPr/>
                    <a:lstStyle/>
                    <a:p>
                      <a:endParaRPr lang="hr-HR"/>
                    </a:p>
                  </a:txBody>
                  <a:tcPr/>
                </a:tc>
                <a:extLst>
                  <a:ext uri="{0D108BD9-81ED-4DB2-BD59-A6C34878D82A}">
                    <a16:rowId xmlns:a16="http://schemas.microsoft.com/office/drawing/2014/main" xmlns="" val="10009"/>
                  </a:ext>
                </a:extLst>
              </a:tr>
              <a:tr h="90517">
                <a:tc>
                  <a:txBody>
                    <a:bodyPr/>
                    <a:lstStyle/>
                    <a:p>
                      <a:pPr algn="r" fontAlgn="b"/>
                      <a:r>
                        <a:rPr lang="hr-HR" sz="500" b="0" i="0" u="none" strike="noStrike">
                          <a:solidFill>
                            <a:srgbClr val="000000"/>
                          </a:solidFill>
                          <a:latin typeface="Calibri"/>
                        </a:rPr>
                        <a:t>10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Filković Patricia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0,90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10"/>
                  </a:ext>
                </a:extLst>
              </a:tr>
              <a:tr h="90517">
                <a:tc>
                  <a:txBody>
                    <a:bodyPr/>
                    <a:lstStyle/>
                    <a:p>
                      <a:pPr algn="r" fontAlgn="b"/>
                      <a:r>
                        <a:rPr lang="hr-HR" sz="500" b="0" i="0" u="none" strike="noStrike">
                          <a:solidFill>
                            <a:srgbClr val="000000"/>
                          </a:solidFill>
                          <a:latin typeface="Calibri"/>
                        </a:rPr>
                        <a:t>11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Gabud Ana Marija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1,64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1"/>
                  </a:ext>
                </a:extLst>
              </a:tr>
              <a:tr h="90517">
                <a:tc>
                  <a:txBody>
                    <a:bodyPr/>
                    <a:lstStyle/>
                    <a:p>
                      <a:pPr algn="r" fontAlgn="b"/>
                      <a:r>
                        <a:rPr lang="hr-HR" sz="500" b="0" i="0" u="none" strike="noStrike">
                          <a:solidFill>
                            <a:srgbClr val="000000"/>
                          </a:solidFill>
                          <a:latin typeface="Calibri"/>
                        </a:rPr>
                        <a:t>12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Gavran Marina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1,87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2"/>
                  </a:ext>
                </a:extLst>
              </a:tr>
              <a:tr h="90517">
                <a:tc>
                  <a:txBody>
                    <a:bodyPr/>
                    <a:lstStyle/>
                    <a:p>
                      <a:pPr algn="r" fontAlgn="b"/>
                      <a:r>
                        <a:rPr lang="hr-HR" sz="500" b="0" i="0" u="none" strike="noStrike">
                          <a:solidFill>
                            <a:srgbClr val="000000"/>
                          </a:solidFill>
                          <a:latin typeface="Calibri"/>
                        </a:rPr>
                        <a:t>13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Gorički Sara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1,58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3"/>
                  </a:ext>
                </a:extLst>
              </a:tr>
              <a:tr h="90517">
                <a:tc>
                  <a:txBody>
                    <a:bodyPr/>
                    <a:lstStyle/>
                    <a:p>
                      <a:pPr algn="r" fontAlgn="b"/>
                      <a:r>
                        <a:rPr lang="hr-HR" sz="500" b="0" i="0" u="none" strike="noStrike">
                          <a:solidFill>
                            <a:srgbClr val="000000"/>
                          </a:solidFill>
                          <a:latin typeface="Calibri"/>
                        </a:rPr>
                        <a:t>14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Hedžet Petra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1,95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4"/>
                  </a:ext>
                </a:extLst>
              </a:tr>
              <a:tr h="90517">
                <a:tc>
                  <a:txBody>
                    <a:bodyPr/>
                    <a:lstStyle/>
                    <a:p>
                      <a:pPr algn="r" fontAlgn="b"/>
                      <a:r>
                        <a:rPr lang="hr-HR" sz="500" b="0" i="0" u="none" strike="noStrike">
                          <a:solidFill>
                            <a:srgbClr val="000000"/>
                          </a:solidFill>
                          <a:latin typeface="Calibri"/>
                        </a:rPr>
                        <a:t>15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Hunić Mirela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1,32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5"/>
                  </a:ext>
                </a:extLst>
              </a:tr>
              <a:tr h="90517">
                <a:tc>
                  <a:txBody>
                    <a:bodyPr/>
                    <a:lstStyle/>
                    <a:p>
                      <a:pPr algn="r" fontAlgn="b"/>
                      <a:r>
                        <a:rPr lang="hr-HR" sz="500" b="0" i="0" u="none" strike="noStrike">
                          <a:solidFill>
                            <a:srgbClr val="000000"/>
                          </a:solidFill>
                          <a:latin typeface="Calibri"/>
                        </a:rPr>
                        <a:t>16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Huzjan Nikolina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2,02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16"/>
                  </a:ext>
                </a:extLst>
              </a:tr>
              <a:tr h="90517">
                <a:tc>
                  <a:txBody>
                    <a:bodyPr/>
                    <a:lstStyle/>
                    <a:p>
                      <a:pPr algn="r" fontAlgn="b"/>
                      <a:r>
                        <a:rPr lang="hr-HR" sz="500" b="0" i="0" u="none" strike="noStrike">
                          <a:solidFill>
                            <a:srgbClr val="000000"/>
                          </a:solidFill>
                          <a:latin typeface="Calibri"/>
                        </a:rPr>
                        <a:t>17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Ivanišević Mihael</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1,03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7"/>
                  </a:ext>
                </a:extLst>
              </a:tr>
              <a:tr h="90517">
                <a:tc>
                  <a:txBody>
                    <a:bodyPr/>
                    <a:lstStyle/>
                    <a:p>
                      <a:pPr algn="r" fontAlgn="b"/>
                      <a:r>
                        <a:rPr lang="hr-HR" sz="500" b="0" i="0" u="none" strike="noStrike">
                          <a:solidFill>
                            <a:srgbClr val="000000"/>
                          </a:solidFill>
                          <a:latin typeface="Calibri"/>
                        </a:rPr>
                        <a:t>18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Ivanko Antonela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8"/>
                  </a:ext>
                </a:extLst>
              </a:tr>
              <a:tr h="90517">
                <a:tc>
                  <a:txBody>
                    <a:bodyPr/>
                    <a:lstStyle/>
                    <a:p>
                      <a:pPr algn="r" fontAlgn="b"/>
                      <a:r>
                        <a:rPr lang="hr-HR" sz="500" b="0" i="0" u="none" strike="noStrike">
                          <a:solidFill>
                            <a:srgbClr val="000000"/>
                          </a:solidFill>
                          <a:latin typeface="Calibri"/>
                        </a:rPr>
                        <a:t>19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Ivanko Nikola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1,50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19"/>
                  </a:ext>
                </a:extLst>
              </a:tr>
              <a:tr h="90517">
                <a:tc>
                  <a:txBody>
                    <a:bodyPr/>
                    <a:lstStyle/>
                    <a:p>
                      <a:pPr algn="r" fontAlgn="b"/>
                      <a:r>
                        <a:rPr lang="hr-HR" sz="500" b="0" i="0" u="none" strike="noStrike">
                          <a:solidFill>
                            <a:srgbClr val="000000"/>
                          </a:solidFill>
                          <a:latin typeface="Calibri"/>
                        </a:rPr>
                        <a:t>20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Josipović Amarela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1,83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0"/>
                  </a:ext>
                </a:extLst>
              </a:tr>
              <a:tr h="90517">
                <a:tc>
                  <a:txBody>
                    <a:bodyPr/>
                    <a:lstStyle/>
                    <a:p>
                      <a:pPr algn="r" fontAlgn="b"/>
                      <a:r>
                        <a:rPr lang="hr-HR" sz="500" b="0" i="0" u="none" strike="noStrike">
                          <a:solidFill>
                            <a:srgbClr val="000000"/>
                          </a:solidFill>
                          <a:latin typeface="Calibri"/>
                        </a:rPr>
                        <a:t>21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Jug Barbara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2,40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21"/>
                  </a:ext>
                </a:extLst>
              </a:tr>
              <a:tr h="90517">
                <a:tc>
                  <a:txBody>
                    <a:bodyPr/>
                    <a:lstStyle/>
                    <a:p>
                      <a:pPr algn="r" fontAlgn="b"/>
                      <a:r>
                        <a:rPr lang="hr-HR" sz="500" b="0" i="0" u="none" strike="noStrike">
                          <a:solidFill>
                            <a:srgbClr val="000000"/>
                          </a:solidFill>
                          <a:latin typeface="Calibri"/>
                        </a:rPr>
                        <a:t>22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Jularić Filip</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2,07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22"/>
                  </a:ext>
                </a:extLst>
              </a:tr>
              <a:tr h="90517">
                <a:tc>
                  <a:txBody>
                    <a:bodyPr/>
                    <a:lstStyle/>
                    <a:p>
                      <a:pPr algn="r" fontAlgn="b"/>
                      <a:r>
                        <a:rPr lang="hr-HR" sz="500" b="0" i="0" u="none" strike="noStrike">
                          <a:solidFill>
                            <a:srgbClr val="000000"/>
                          </a:solidFill>
                          <a:latin typeface="Calibri"/>
                        </a:rPr>
                        <a:t>23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Juratovac Matej</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0,90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23"/>
                  </a:ext>
                </a:extLst>
              </a:tr>
              <a:tr h="90517">
                <a:tc>
                  <a:txBody>
                    <a:bodyPr/>
                    <a:lstStyle/>
                    <a:p>
                      <a:pPr algn="r" fontAlgn="b"/>
                      <a:r>
                        <a:rPr lang="hr-HR" sz="500" b="0" i="0" u="none" strike="noStrike">
                          <a:solidFill>
                            <a:srgbClr val="000000"/>
                          </a:solidFill>
                          <a:latin typeface="Calibri"/>
                        </a:rPr>
                        <a:t>24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Klanjčić Patricia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1,44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4"/>
                  </a:ext>
                </a:extLst>
              </a:tr>
              <a:tr h="90517">
                <a:tc>
                  <a:txBody>
                    <a:bodyPr/>
                    <a:lstStyle/>
                    <a:p>
                      <a:pPr algn="r" fontAlgn="b"/>
                      <a:r>
                        <a:rPr lang="hr-HR" sz="500" b="0" i="0" u="none" strike="noStrike">
                          <a:solidFill>
                            <a:srgbClr val="000000"/>
                          </a:solidFill>
                          <a:latin typeface="Calibri"/>
                        </a:rPr>
                        <a:t>25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Kleščić Josip</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1,75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5"/>
                  </a:ext>
                </a:extLst>
              </a:tr>
              <a:tr h="90517">
                <a:tc>
                  <a:txBody>
                    <a:bodyPr/>
                    <a:lstStyle/>
                    <a:p>
                      <a:pPr algn="r" fontAlgn="b"/>
                      <a:r>
                        <a:rPr lang="hr-HR" sz="500" b="0" i="0" u="none" strike="noStrike">
                          <a:solidFill>
                            <a:srgbClr val="000000"/>
                          </a:solidFill>
                          <a:latin typeface="Calibri"/>
                        </a:rPr>
                        <a:t>26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Kos Sebastijan</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2,01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26"/>
                  </a:ext>
                </a:extLst>
              </a:tr>
              <a:tr h="90517">
                <a:tc>
                  <a:txBody>
                    <a:bodyPr/>
                    <a:lstStyle/>
                    <a:p>
                      <a:pPr algn="r" fontAlgn="b"/>
                      <a:r>
                        <a:rPr lang="hr-HR" sz="500" b="0" i="0" u="none" strike="noStrike">
                          <a:solidFill>
                            <a:srgbClr val="000000"/>
                          </a:solidFill>
                          <a:latin typeface="Calibri"/>
                        </a:rPr>
                        <a:t>27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Košić Karla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1,68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7"/>
                  </a:ext>
                </a:extLst>
              </a:tr>
              <a:tr h="90517">
                <a:tc>
                  <a:txBody>
                    <a:bodyPr/>
                    <a:lstStyle/>
                    <a:p>
                      <a:pPr algn="r" fontAlgn="b"/>
                      <a:r>
                        <a:rPr lang="hr-HR" sz="500" b="0" i="0" u="none" strike="noStrike">
                          <a:solidFill>
                            <a:srgbClr val="000000"/>
                          </a:solidFill>
                          <a:latin typeface="Calibri"/>
                        </a:rPr>
                        <a:t>28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Kuntić 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1,10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8"/>
                  </a:ext>
                </a:extLst>
              </a:tr>
              <a:tr h="90517">
                <a:tc>
                  <a:txBody>
                    <a:bodyPr/>
                    <a:lstStyle/>
                    <a:p>
                      <a:pPr algn="r" fontAlgn="b"/>
                      <a:r>
                        <a:rPr lang="hr-HR" sz="500" b="0" i="0" u="none" strike="noStrike">
                          <a:solidFill>
                            <a:srgbClr val="000000"/>
                          </a:solidFill>
                          <a:latin typeface="Calibri"/>
                        </a:rPr>
                        <a:t>29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Kuten Lucija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1,09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29"/>
                  </a:ext>
                </a:extLst>
              </a:tr>
              <a:tr h="90517">
                <a:tc>
                  <a:txBody>
                    <a:bodyPr/>
                    <a:lstStyle/>
                    <a:p>
                      <a:pPr algn="r" fontAlgn="b"/>
                      <a:r>
                        <a:rPr lang="hr-HR" sz="500" b="0" i="0" u="none" strike="noStrike">
                          <a:solidFill>
                            <a:srgbClr val="000000"/>
                          </a:solidFill>
                          <a:latin typeface="Calibri"/>
                        </a:rPr>
                        <a:t>30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Laljak Eugen</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1,65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0"/>
                  </a:ext>
                </a:extLst>
              </a:tr>
              <a:tr h="90517">
                <a:tc>
                  <a:txBody>
                    <a:bodyPr/>
                    <a:lstStyle/>
                    <a:p>
                      <a:pPr algn="r" fontAlgn="b"/>
                      <a:r>
                        <a:rPr lang="hr-HR" sz="500" b="0" i="0" u="none" strike="noStrike">
                          <a:solidFill>
                            <a:srgbClr val="000000"/>
                          </a:solidFill>
                          <a:latin typeface="Calibri"/>
                        </a:rPr>
                        <a:t>31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Laljak Mario</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1,65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1"/>
                  </a:ext>
                </a:extLst>
              </a:tr>
              <a:tr h="90517">
                <a:tc>
                  <a:txBody>
                    <a:bodyPr/>
                    <a:lstStyle/>
                    <a:p>
                      <a:pPr algn="r" fontAlgn="b"/>
                      <a:r>
                        <a:rPr lang="hr-HR" sz="500" b="0" i="0" u="none" strike="noStrike">
                          <a:solidFill>
                            <a:srgbClr val="000000"/>
                          </a:solidFill>
                          <a:latin typeface="Calibri"/>
                        </a:rPr>
                        <a:t>32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Litvić Karlo</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3,26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0497B"/>
                    </a:solidFill>
                  </a:tcPr>
                </a:tc>
                <a:tc vMerge="1">
                  <a:txBody>
                    <a:bodyPr/>
                    <a:lstStyle/>
                    <a:p>
                      <a:endParaRPr lang="hr-HR"/>
                    </a:p>
                  </a:txBody>
                  <a:tcPr/>
                </a:tc>
                <a:extLst>
                  <a:ext uri="{0D108BD9-81ED-4DB2-BD59-A6C34878D82A}">
                    <a16:rowId xmlns:a16="http://schemas.microsoft.com/office/drawing/2014/main" xmlns="" val="10032"/>
                  </a:ext>
                </a:extLst>
              </a:tr>
              <a:tr h="90517">
                <a:tc>
                  <a:txBody>
                    <a:bodyPr/>
                    <a:lstStyle/>
                    <a:p>
                      <a:pPr algn="r" fontAlgn="b"/>
                      <a:r>
                        <a:rPr lang="hr-HR" sz="500" b="0" i="0" u="none" strike="noStrike">
                          <a:solidFill>
                            <a:srgbClr val="000000"/>
                          </a:solidFill>
                          <a:latin typeface="Calibri"/>
                        </a:rPr>
                        <a:t>33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Lovrek Martina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0,80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33"/>
                  </a:ext>
                </a:extLst>
              </a:tr>
              <a:tr h="90517">
                <a:tc>
                  <a:txBody>
                    <a:bodyPr/>
                    <a:lstStyle/>
                    <a:p>
                      <a:pPr algn="r" fontAlgn="b"/>
                      <a:r>
                        <a:rPr lang="hr-HR" sz="500" b="0" i="0" u="none" strike="noStrike">
                          <a:solidFill>
                            <a:srgbClr val="000000"/>
                          </a:solidFill>
                          <a:latin typeface="Calibri"/>
                        </a:rPr>
                        <a:t>34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Lovrek Matea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1,58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4"/>
                  </a:ext>
                </a:extLst>
              </a:tr>
              <a:tr h="95044">
                <a:tc>
                  <a:txBody>
                    <a:bodyPr/>
                    <a:lstStyle/>
                    <a:p>
                      <a:pPr algn="r" fontAlgn="b"/>
                      <a:r>
                        <a:rPr lang="hr-HR" sz="500" b="0" i="0" u="none" strike="noStrike">
                          <a:solidFill>
                            <a:srgbClr val="000000"/>
                          </a:solidFill>
                          <a:latin typeface="Calibri"/>
                        </a:rPr>
                        <a:t>35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Ložnjak Karlo</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5"/>
                  </a:ext>
                </a:extLst>
              </a:tr>
              <a:tr h="90517">
                <a:tc>
                  <a:txBody>
                    <a:bodyPr/>
                    <a:lstStyle/>
                    <a:p>
                      <a:pPr algn="r" fontAlgn="b"/>
                      <a:r>
                        <a:rPr lang="hr-HR" sz="500" b="0" i="0" u="none" strike="noStrike">
                          <a:solidFill>
                            <a:srgbClr val="000000"/>
                          </a:solidFill>
                          <a:latin typeface="Calibri"/>
                        </a:rPr>
                        <a:t>36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Maleković Marta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1,65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6"/>
                  </a:ext>
                </a:extLst>
              </a:tr>
              <a:tr h="90517">
                <a:tc>
                  <a:txBody>
                    <a:bodyPr/>
                    <a:lstStyle/>
                    <a:p>
                      <a:pPr algn="r" fontAlgn="b"/>
                      <a:r>
                        <a:rPr lang="hr-HR" sz="500" b="0" i="0" u="none" strike="noStrike">
                          <a:solidFill>
                            <a:srgbClr val="000000"/>
                          </a:solidFill>
                          <a:latin typeface="Calibri"/>
                        </a:rPr>
                        <a:t>37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Malina Petra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1,53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7"/>
                  </a:ext>
                </a:extLst>
              </a:tr>
              <a:tr h="90517">
                <a:tc>
                  <a:txBody>
                    <a:bodyPr/>
                    <a:lstStyle/>
                    <a:p>
                      <a:pPr algn="r" fontAlgn="b"/>
                      <a:r>
                        <a:rPr lang="hr-HR" sz="500" b="0" i="0" u="none" strike="noStrike">
                          <a:solidFill>
                            <a:srgbClr val="000000"/>
                          </a:solidFill>
                          <a:latin typeface="Calibri"/>
                        </a:rPr>
                        <a:t>38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Marić Antonija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0,20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38"/>
                  </a:ext>
                </a:extLst>
              </a:tr>
              <a:tr h="90517">
                <a:tc>
                  <a:txBody>
                    <a:bodyPr/>
                    <a:lstStyle/>
                    <a:p>
                      <a:pPr algn="r" fontAlgn="b"/>
                      <a:r>
                        <a:rPr lang="hr-HR" sz="500" b="0" i="0" u="none" strike="noStrike">
                          <a:solidFill>
                            <a:srgbClr val="000000"/>
                          </a:solidFill>
                          <a:latin typeface="Calibri"/>
                        </a:rPr>
                        <a:t>39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Markov Luka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1,46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39"/>
                  </a:ext>
                </a:extLst>
              </a:tr>
              <a:tr h="90517">
                <a:tc>
                  <a:txBody>
                    <a:bodyPr/>
                    <a:lstStyle/>
                    <a:p>
                      <a:pPr algn="r" fontAlgn="b"/>
                      <a:r>
                        <a:rPr lang="hr-HR" sz="500" b="0" i="0" u="none" strike="noStrike">
                          <a:solidFill>
                            <a:srgbClr val="000000"/>
                          </a:solidFill>
                          <a:latin typeface="Calibri"/>
                        </a:rPr>
                        <a:t>40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Mihić Maja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40"/>
                  </a:ext>
                </a:extLst>
              </a:tr>
              <a:tr h="90517">
                <a:tc>
                  <a:txBody>
                    <a:bodyPr/>
                    <a:lstStyle/>
                    <a:p>
                      <a:pPr algn="r" fontAlgn="b"/>
                      <a:r>
                        <a:rPr lang="hr-HR" sz="500" b="0" i="0" u="none" strike="noStrike">
                          <a:solidFill>
                            <a:srgbClr val="000000"/>
                          </a:solidFill>
                          <a:latin typeface="Calibri"/>
                        </a:rPr>
                        <a:t>41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Minković Michaela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1,03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41"/>
                  </a:ext>
                </a:extLst>
              </a:tr>
              <a:tr h="90517">
                <a:tc>
                  <a:txBody>
                    <a:bodyPr/>
                    <a:lstStyle/>
                    <a:p>
                      <a:pPr algn="r" fontAlgn="b"/>
                      <a:r>
                        <a:rPr lang="hr-HR" sz="500" b="0" i="0" u="none" strike="noStrike">
                          <a:solidFill>
                            <a:srgbClr val="000000"/>
                          </a:solidFill>
                          <a:latin typeface="Calibri"/>
                        </a:rPr>
                        <a:t>42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Patrlj Neda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0,83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42"/>
                  </a:ext>
                </a:extLst>
              </a:tr>
              <a:tr h="90517">
                <a:tc>
                  <a:txBody>
                    <a:bodyPr/>
                    <a:lstStyle/>
                    <a:p>
                      <a:pPr algn="r" fontAlgn="b"/>
                      <a:r>
                        <a:rPr lang="hr-HR" sz="500" b="0" i="0" u="none" strike="noStrike">
                          <a:solidFill>
                            <a:srgbClr val="000000"/>
                          </a:solidFill>
                          <a:latin typeface="Calibri"/>
                        </a:rPr>
                        <a:t>43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Pejić 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2,10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43"/>
                  </a:ext>
                </a:extLst>
              </a:tr>
              <a:tr h="90517">
                <a:tc>
                  <a:txBody>
                    <a:bodyPr/>
                    <a:lstStyle/>
                    <a:p>
                      <a:pPr algn="r" fontAlgn="b"/>
                      <a:r>
                        <a:rPr lang="hr-HR" sz="500" b="0" i="0" u="none" strike="noStrike">
                          <a:solidFill>
                            <a:srgbClr val="000000"/>
                          </a:solidFill>
                          <a:latin typeface="Calibri"/>
                        </a:rPr>
                        <a:t>44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Poturak Laura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0,60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44"/>
                  </a:ext>
                </a:extLst>
              </a:tr>
              <a:tr h="90517">
                <a:tc>
                  <a:txBody>
                    <a:bodyPr/>
                    <a:lstStyle/>
                    <a:p>
                      <a:pPr algn="r" fontAlgn="b"/>
                      <a:r>
                        <a:rPr lang="hr-HR" sz="500" b="0" i="0" u="none" strike="noStrike">
                          <a:solidFill>
                            <a:srgbClr val="000000"/>
                          </a:solidFill>
                          <a:latin typeface="Calibri"/>
                        </a:rPr>
                        <a:t>45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Relić Diana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2,08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vMerge="1">
                  <a:txBody>
                    <a:bodyPr/>
                    <a:lstStyle/>
                    <a:p>
                      <a:endParaRPr lang="hr-HR"/>
                    </a:p>
                  </a:txBody>
                  <a:tcPr/>
                </a:tc>
                <a:extLst>
                  <a:ext uri="{0D108BD9-81ED-4DB2-BD59-A6C34878D82A}">
                    <a16:rowId xmlns:a16="http://schemas.microsoft.com/office/drawing/2014/main" xmlns="" val="10045"/>
                  </a:ext>
                </a:extLst>
              </a:tr>
              <a:tr h="90517">
                <a:tc>
                  <a:txBody>
                    <a:bodyPr/>
                    <a:lstStyle/>
                    <a:p>
                      <a:pPr algn="r" fontAlgn="b"/>
                      <a:r>
                        <a:rPr lang="hr-HR" sz="500" b="0" i="0" u="none" strike="noStrike">
                          <a:solidFill>
                            <a:srgbClr val="000000"/>
                          </a:solidFill>
                          <a:latin typeface="Calibri"/>
                        </a:rPr>
                        <a:t>46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Skupnjak Bruno</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46"/>
                  </a:ext>
                </a:extLst>
              </a:tr>
              <a:tr h="90517">
                <a:tc>
                  <a:txBody>
                    <a:bodyPr/>
                    <a:lstStyle/>
                    <a:p>
                      <a:pPr algn="r" fontAlgn="b"/>
                      <a:r>
                        <a:rPr lang="hr-HR" sz="500" b="0" i="0" u="none" strike="noStrike">
                          <a:solidFill>
                            <a:srgbClr val="000000"/>
                          </a:solidFill>
                          <a:latin typeface="Calibri"/>
                        </a:rPr>
                        <a:t>47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Smiljanec Tea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1,08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47"/>
                  </a:ext>
                </a:extLst>
              </a:tr>
              <a:tr h="90517">
                <a:tc>
                  <a:txBody>
                    <a:bodyPr/>
                    <a:lstStyle/>
                    <a:p>
                      <a:pPr algn="r" fontAlgn="b"/>
                      <a:r>
                        <a:rPr lang="hr-HR" sz="500" b="0" i="0" u="none" strike="noStrike">
                          <a:solidFill>
                            <a:srgbClr val="000000"/>
                          </a:solidFill>
                          <a:latin typeface="Calibri"/>
                        </a:rPr>
                        <a:t>48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Šarlija 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1,39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48"/>
                  </a:ext>
                </a:extLst>
              </a:tr>
              <a:tr h="90517">
                <a:tc>
                  <a:txBody>
                    <a:bodyPr/>
                    <a:lstStyle/>
                    <a:p>
                      <a:pPr algn="r" fontAlgn="b"/>
                      <a:r>
                        <a:rPr lang="hr-HR" sz="500" b="0" i="0" u="none" strike="noStrike">
                          <a:solidFill>
                            <a:srgbClr val="000000"/>
                          </a:solidFill>
                          <a:latin typeface="Calibri"/>
                        </a:rPr>
                        <a:t>49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Šikac Lana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1,08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49"/>
                  </a:ext>
                </a:extLst>
              </a:tr>
              <a:tr h="90517">
                <a:tc>
                  <a:txBody>
                    <a:bodyPr/>
                    <a:lstStyle/>
                    <a:p>
                      <a:pPr algn="r" fontAlgn="b"/>
                      <a:r>
                        <a:rPr lang="hr-HR" sz="500" b="0" i="0" u="none" strike="noStrike">
                          <a:solidFill>
                            <a:srgbClr val="000000"/>
                          </a:solidFill>
                          <a:latin typeface="Calibri"/>
                        </a:rPr>
                        <a:t>50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Šikac Satti Katja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50"/>
                  </a:ext>
                </a:extLst>
              </a:tr>
              <a:tr h="90517">
                <a:tc>
                  <a:txBody>
                    <a:bodyPr/>
                    <a:lstStyle/>
                    <a:p>
                      <a:pPr algn="r" fontAlgn="b"/>
                      <a:r>
                        <a:rPr lang="hr-HR" sz="500" b="0" i="0" u="none" strike="noStrike">
                          <a:solidFill>
                            <a:srgbClr val="000000"/>
                          </a:solidFill>
                          <a:latin typeface="Calibri"/>
                        </a:rPr>
                        <a:t>51</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Škalić Nikola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1,37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51"/>
                  </a:ext>
                </a:extLst>
              </a:tr>
              <a:tr h="90517">
                <a:tc>
                  <a:txBody>
                    <a:bodyPr/>
                    <a:lstStyle/>
                    <a:p>
                      <a:pPr algn="r" fontAlgn="b"/>
                      <a:r>
                        <a:rPr lang="hr-HR" sz="500" b="0" i="0" u="none" strike="noStrike">
                          <a:solidFill>
                            <a:srgbClr val="000000"/>
                          </a:solidFill>
                          <a:latin typeface="Calibri"/>
                        </a:rPr>
                        <a:t>52</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Švec Karla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52"/>
                  </a:ext>
                </a:extLst>
              </a:tr>
              <a:tr h="90517">
                <a:tc>
                  <a:txBody>
                    <a:bodyPr/>
                    <a:lstStyle/>
                    <a:p>
                      <a:pPr algn="r" fontAlgn="b"/>
                      <a:r>
                        <a:rPr lang="hr-HR" sz="500" b="0" i="0" u="none" strike="noStrike">
                          <a:solidFill>
                            <a:srgbClr val="000000"/>
                          </a:solidFill>
                          <a:latin typeface="Calibri"/>
                        </a:rPr>
                        <a:t>53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Tkalec Barbara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1,24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53"/>
                  </a:ext>
                </a:extLst>
              </a:tr>
              <a:tr h="90517">
                <a:tc>
                  <a:txBody>
                    <a:bodyPr/>
                    <a:lstStyle/>
                    <a:p>
                      <a:pPr algn="r" fontAlgn="b"/>
                      <a:r>
                        <a:rPr lang="hr-HR" sz="500" b="0" i="0" u="none" strike="noStrike">
                          <a:solidFill>
                            <a:srgbClr val="000000"/>
                          </a:solidFill>
                          <a:latin typeface="Calibri"/>
                        </a:rPr>
                        <a:t>54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Turkalj Dora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0,75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54"/>
                  </a:ext>
                </a:extLst>
              </a:tr>
              <a:tr h="90517">
                <a:tc>
                  <a:txBody>
                    <a:bodyPr/>
                    <a:lstStyle/>
                    <a:p>
                      <a:pPr algn="r" fontAlgn="b"/>
                      <a:r>
                        <a:rPr lang="hr-HR" sz="500" b="0" i="0" u="none" strike="noStrike">
                          <a:solidFill>
                            <a:srgbClr val="000000"/>
                          </a:solidFill>
                          <a:latin typeface="Calibri"/>
                        </a:rPr>
                        <a:t>55</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Vereš Vanna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0,90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55"/>
                  </a:ext>
                </a:extLst>
              </a:tr>
              <a:tr h="90517">
                <a:tc>
                  <a:txBody>
                    <a:bodyPr/>
                    <a:lstStyle/>
                    <a:p>
                      <a:pPr algn="r" fontAlgn="b"/>
                      <a:r>
                        <a:rPr lang="hr-HR" sz="500" b="0" i="0" u="none" strike="noStrike">
                          <a:solidFill>
                            <a:srgbClr val="000000"/>
                          </a:solidFill>
                          <a:latin typeface="Calibri"/>
                        </a:rPr>
                        <a:t>56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Vitko Ivona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1,36</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56"/>
                  </a:ext>
                </a:extLst>
              </a:tr>
              <a:tr h="90517">
                <a:tc>
                  <a:txBody>
                    <a:bodyPr/>
                    <a:lstStyle/>
                    <a:p>
                      <a:pPr algn="r" fontAlgn="b"/>
                      <a:r>
                        <a:rPr lang="hr-HR" sz="500" b="0" i="0" u="none" strike="noStrike">
                          <a:solidFill>
                            <a:srgbClr val="000000"/>
                          </a:solidFill>
                          <a:latin typeface="Calibri"/>
                        </a:rPr>
                        <a:t>57</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Vraneković Mia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0,94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57"/>
                  </a:ext>
                </a:extLst>
              </a:tr>
              <a:tr h="90517">
                <a:tc>
                  <a:txBody>
                    <a:bodyPr/>
                    <a:lstStyle/>
                    <a:p>
                      <a:pPr algn="r" fontAlgn="b"/>
                      <a:r>
                        <a:rPr lang="hr-HR" sz="500" b="0" i="0" u="none" strike="noStrike">
                          <a:solidFill>
                            <a:srgbClr val="000000"/>
                          </a:solidFill>
                          <a:latin typeface="Calibri"/>
                        </a:rPr>
                        <a:t>58</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Vrbić Dajana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1,04</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58"/>
                  </a:ext>
                </a:extLst>
              </a:tr>
              <a:tr h="90517">
                <a:tc>
                  <a:txBody>
                    <a:bodyPr/>
                    <a:lstStyle/>
                    <a:p>
                      <a:pPr algn="r" fontAlgn="b"/>
                      <a:r>
                        <a:rPr lang="hr-HR" sz="500" b="0" i="0" u="none" strike="noStrike">
                          <a:solidFill>
                            <a:srgbClr val="000000"/>
                          </a:solidFill>
                          <a:latin typeface="Calibri"/>
                        </a:rPr>
                        <a:t>59</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latin typeface="Calibri"/>
                        </a:rPr>
                        <a:t>Zajec Ana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500" b="0" i="0" u="none" strike="noStrike">
                          <a:solidFill>
                            <a:srgbClr val="000000"/>
                          </a:solidFill>
                          <a:latin typeface="Calibri"/>
                        </a:rPr>
                        <a:t>0,93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hr-HR"/>
                    </a:p>
                  </a:txBody>
                  <a:tcPr/>
                </a:tc>
                <a:extLst>
                  <a:ext uri="{0D108BD9-81ED-4DB2-BD59-A6C34878D82A}">
                    <a16:rowId xmlns:a16="http://schemas.microsoft.com/office/drawing/2014/main" xmlns="" val="10059"/>
                  </a:ext>
                </a:extLst>
              </a:tr>
              <a:tr h="95044">
                <a:tc>
                  <a:txBody>
                    <a:bodyPr/>
                    <a:lstStyle/>
                    <a:p>
                      <a:pPr algn="r" fontAlgn="b"/>
                      <a:r>
                        <a:rPr lang="hr-HR" sz="500" b="0" i="0" u="none" strike="noStrike">
                          <a:solidFill>
                            <a:srgbClr val="000000"/>
                          </a:solidFill>
                          <a:latin typeface="Calibri"/>
                        </a:rPr>
                        <a:t>60</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hr-HR" sz="500" b="0" i="0" u="none" strike="noStrike" dirty="0" err="1">
                          <a:solidFill>
                            <a:srgbClr val="000000"/>
                          </a:solidFill>
                          <a:latin typeface="Calibri"/>
                        </a:rPr>
                        <a:t>Zverković</a:t>
                      </a:r>
                      <a:r>
                        <a:rPr lang="hr-HR" sz="500" b="0" i="0" u="none" strike="noStrike" dirty="0">
                          <a:solidFill>
                            <a:srgbClr val="000000"/>
                          </a:solidFill>
                          <a:latin typeface="Calibri"/>
                        </a:rPr>
                        <a:t> Roberta</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hr-HR" sz="500" b="0" i="0" u="none" strike="noStrike" dirty="0">
                          <a:solidFill>
                            <a:srgbClr val="000000"/>
                          </a:solidFill>
                          <a:latin typeface="Calibri"/>
                        </a:rPr>
                        <a:t>1,73</a:t>
                      </a:r>
                    </a:p>
                  </a:txBody>
                  <a:tcPr marL="4290" marR="4290" marT="42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hr-HR"/>
                    </a:p>
                  </a:txBody>
                  <a:tcPr/>
                </a:tc>
                <a:extLst>
                  <a:ext uri="{0D108BD9-81ED-4DB2-BD59-A6C34878D82A}">
                    <a16:rowId xmlns:a16="http://schemas.microsoft.com/office/drawing/2014/main" xmlns="" val="10060"/>
                  </a:ext>
                </a:extLst>
              </a:tr>
            </a:tbl>
          </a:graphicData>
        </a:graphic>
      </p:graphicFrame>
    </p:spTree>
    <p:extLst>
      <p:ext uri="{BB962C8B-B14F-4D97-AF65-F5344CB8AC3E}">
        <p14:creationId xmlns:p14="http://schemas.microsoft.com/office/powerpoint/2010/main" val="330594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2640" y="465658"/>
            <a:ext cx="9452208" cy="5854459"/>
            <a:chOff x="1182640" y="465658"/>
            <a:chExt cx="9452208" cy="5854459"/>
          </a:xfrm>
        </p:grpSpPr>
        <p:pic>
          <p:nvPicPr>
            <p:cNvPr id="4" name="Picture 3"/>
            <p:cNvPicPr>
              <a:picLocks noChangeAspect="1"/>
            </p:cNvPicPr>
            <p:nvPr/>
          </p:nvPicPr>
          <p:blipFill rotWithShape="1">
            <a:blip r:embed="rId3" cstate="print"/>
            <a:srcRect r="31146"/>
            <a:stretch/>
          </p:blipFill>
          <p:spPr>
            <a:xfrm>
              <a:off x="1182640" y="465658"/>
              <a:ext cx="9452208" cy="5854459"/>
            </a:xfrm>
            <a:prstGeom prst="rect">
              <a:avLst/>
            </a:prstGeom>
            <a:solidFill>
              <a:schemeClr val="bg1"/>
            </a:solidFill>
          </p:spPr>
        </p:pic>
        <p:sp>
          <p:nvSpPr>
            <p:cNvPr id="3" name="TextBox 2"/>
            <p:cNvSpPr txBox="1"/>
            <p:nvPr/>
          </p:nvSpPr>
          <p:spPr>
            <a:xfrm>
              <a:off x="2501660" y="655608"/>
              <a:ext cx="7039155" cy="461665"/>
            </a:xfrm>
            <a:prstGeom prst="rect">
              <a:avLst/>
            </a:prstGeom>
            <a:solidFill>
              <a:schemeClr val="bg1"/>
            </a:solidFill>
          </p:spPr>
          <p:txBody>
            <a:bodyPr wrap="square" rtlCol="0">
              <a:spAutoFit/>
            </a:bodyPr>
            <a:lstStyle/>
            <a:p>
              <a:pPr algn="ctr"/>
              <a:r>
                <a:rPr lang="hr-HR" sz="2400" dirty="0" err="1"/>
                <a:t>Daily</a:t>
              </a:r>
              <a:r>
                <a:rPr lang="hr-HR" sz="2400" dirty="0"/>
                <a:t> </a:t>
              </a:r>
              <a:r>
                <a:rPr lang="hr-HR" sz="2400" dirty="0" err="1"/>
                <a:t>average</a:t>
              </a:r>
              <a:r>
                <a:rPr lang="hr-HR" sz="2400" dirty="0"/>
                <a:t> magnitude </a:t>
              </a:r>
              <a:r>
                <a:rPr lang="hr-HR" sz="2400" dirty="0" err="1"/>
                <a:t>value</a:t>
              </a:r>
              <a:r>
                <a:rPr lang="hr-HR" sz="2400" dirty="0"/>
                <a:t> for </a:t>
              </a:r>
              <a:r>
                <a:rPr lang="hr-HR" sz="2400" dirty="0" err="1"/>
                <a:t>Orion</a:t>
              </a:r>
              <a:r>
                <a:rPr lang="hr-HR" sz="2400" dirty="0"/>
                <a:t> </a:t>
              </a:r>
              <a:r>
                <a:rPr lang="hr-HR" sz="2400" dirty="0" err="1"/>
                <a:t>constelation</a:t>
              </a:r>
              <a:endParaRPr lang="hr-HR" sz="2400" dirty="0"/>
            </a:p>
          </p:txBody>
        </p:sp>
        <p:sp>
          <p:nvSpPr>
            <p:cNvPr id="8" name="TextBox 7"/>
            <p:cNvSpPr txBox="1"/>
            <p:nvPr/>
          </p:nvSpPr>
          <p:spPr>
            <a:xfrm>
              <a:off x="3238376" y="5779696"/>
              <a:ext cx="1695934" cy="292388"/>
            </a:xfrm>
            <a:prstGeom prst="rect">
              <a:avLst/>
            </a:prstGeom>
            <a:solidFill>
              <a:schemeClr val="bg1"/>
            </a:solidFill>
          </p:spPr>
          <p:txBody>
            <a:bodyPr wrap="square" rtlCol="0">
              <a:spAutoFit/>
            </a:bodyPr>
            <a:lstStyle/>
            <a:p>
              <a:r>
                <a:rPr lang="hr-HR" sz="1300" dirty="0" err="1" smtClean="0">
                  <a:latin typeface="Arial" panose="020B0604020202020204" pitchFamily="34" charset="0"/>
                  <a:cs typeface="Arial" panose="020B0604020202020204" pitchFamily="34" charset="0"/>
                </a:rPr>
                <a:t>Inner</a:t>
              </a:r>
              <a:r>
                <a:rPr lang="hr-HR" sz="1300" dirty="0" smtClean="0">
                  <a:latin typeface="Arial" panose="020B0604020202020204" pitchFamily="34" charset="0"/>
                  <a:cs typeface="Arial" panose="020B0604020202020204" pitchFamily="34" charset="0"/>
                </a:rPr>
                <a:t> </a:t>
              </a:r>
              <a:r>
                <a:rPr lang="hr-HR" sz="1300" dirty="0" err="1">
                  <a:latin typeface="Arial" panose="020B0604020202020204" pitchFamily="34" charset="0"/>
                  <a:cs typeface="Arial" panose="020B0604020202020204" pitchFamily="34" charset="0"/>
                </a:rPr>
                <a:t>center</a:t>
              </a:r>
              <a:endParaRPr lang="hr-HR" sz="1300" dirty="0">
                <a:latin typeface="Arial" panose="020B0604020202020204" pitchFamily="34" charset="0"/>
                <a:cs typeface="Arial" panose="020B0604020202020204" pitchFamily="34" charset="0"/>
              </a:endParaRPr>
            </a:p>
          </p:txBody>
        </p:sp>
        <p:sp>
          <p:nvSpPr>
            <p:cNvPr id="9" name="TextBox 8"/>
            <p:cNvSpPr txBox="1"/>
            <p:nvPr/>
          </p:nvSpPr>
          <p:spPr>
            <a:xfrm>
              <a:off x="5370810" y="5779696"/>
              <a:ext cx="1426805" cy="293299"/>
            </a:xfrm>
            <a:prstGeom prst="rect">
              <a:avLst/>
            </a:prstGeom>
            <a:solidFill>
              <a:schemeClr val="bg1"/>
            </a:solidFill>
          </p:spPr>
          <p:txBody>
            <a:bodyPr wrap="square" rtlCol="0">
              <a:spAutoFit/>
            </a:bodyPr>
            <a:lstStyle/>
            <a:p>
              <a:r>
                <a:rPr lang="hr-HR" sz="1300" dirty="0" smtClean="0">
                  <a:latin typeface="Arial" panose="020B0604020202020204" pitchFamily="34" charset="0"/>
                  <a:cs typeface="Arial" panose="020B0604020202020204" pitchFamily="34" charset="0"/>
                </a:rPr>
                <a:t>Wide </a:t>
              </a:r>
              <a:r>
                <a:rPr lang="hr-HR" sz="1300" dirty="0" err="1">
                  <a:latin typeface="Arial" panose="020B0604020202020204" pitchFamily="34" charset="0"/>
                  <a:cs typeface="Arial" panose="020B0604020202020204" pitchFamily="34" charset="0"/>
                </a:rPr>
                <a:t>center</a:t>
              </a:r>
              <a:endParaRPr lang="hr-HR" sz="1300" dirty="0">
                <a:latin typeface="Arial" panose="020B0604020202020204" pitchFamily="34" charset="0"/>
                <a:cs typeface="Arial" panose="020B0604020202020204" pitchFamily="34" charset="0"/>
              </a:endParaRPr>
            </a:p>
          </p:txBody>
        </p:sp>
        <p:sp>
          <p:nvSpPr>
            <p:cNvPr id="10" name="TextBox 9"/>
            <p:cNvSpPr txBox="1"/>
            <p:nvPr/>
          </p:nvSpPr>
          <p:spPr>
            <a:xfrm>
              <a:off x="7496397" y="5796950"/>
              <a:ext cx="1785626" cy="292388"/>
            </a:xfrm>
            <a:prstGeom prst="rect">
              <a:avLst/>
            </a:prstGeom>
            <a:solidFill>
              <a:schemeClr val="bg1"/>
            </a:solidFill>
          </p:spPr>
          <p:txBody>
            <a:bodyPr wrap="square" rtlCol="0">
              <a:spAutoFit/>
            </a:bodyPr>
            <a:lstStyle/>
            <a:p>
              <a:r>
                <a:rPr lang="hr-HR" sz="1300" dirty="0" err="1" smtClean="0">
                  <a:latin typeface="Arial" panose="020B0604020202020204" pitchFamily="34" charset="0"/>
                  <a:cs typeface="Arial" panose="020B0604020202020204" pitchFamily="34" charset="0"/>
                </a:rPr>
                <a:t>Wider</a:t>
              </a:r>
              <a:r>
                <a:rPr lang="hr-HR" sz="1300" dirty="0" smtClean="0">
                  <a:latin typeface="Arial" panose="020B0604020202020204" pitchFamily="34" charset="0"/>
                  <a:cs typeface="Arial" panose="020B0604020202020204" pitchFamily="34" charset="0"/>
                </a:rPr>
                <a:t> </a:t>
              </a:r>
              <a:r>
                <a:rPr lang="hr-HR" sz="1300" dirty="0" err="1">
                  <a:latin typeface="Arial" panose="020B0604020202020204" pitchFamily="34" charset="0"/>
                  <a:cs typeface="Arial" panose="020B0604020202020204" pitchFamily="34" charset="0"/>
                </a:rPr>
                <a:t>area</a:t>
              </a:r>
              <a:endParaRPr lang="hr-HR" sz="1300" dirty="0">
                <a:latin typeface="Arial" panose="020B0604020202020204" pitchFamily="34" charset="0"/>
                <a:cs typeface="Arial" panose="020B0604020202020204" pitchFamily="34" charset="0"/>
              </a:endParaRPr>
            </a:p>
          </p:txBody>
        </p:sp>
        <p:sp>
          <p:nvSpPr>
            <p:cNvPr id="13" name="TextBox 12"/>
            <p:cNvSpPr txBox="1"/>
            <p:nvPr/>
          </p:nvSpPr>
          <p:spPr>
            <a:xfrm rot="16200000">
              <a:off x="422693" y="2583245"/>
              <a:ext cx="2395805" cy="369332"/>
            </a:xfrm>
            <a:prstGeom prst="rect">
              <a:avLst/>
            </a:prstGeom>
            <a:solidFill>
              <a:schemeClr val="bg1"/>
            </a:solidFill>
          </p:spPr>
          <p:txBody>
            <a:bodyPr wrap="square" rtlCol="0">
              <a:spAutoFit/>
            </a:bodyPr>
            <a:lstStyle/>
            <a:p>
              <a:r>
                <a:rPr lang="hr-HR" dirty="0" err="1"/>
                <a:t>Average</a:t>
              </a:r>
              <a:r>
                <a:rPr lang="hr-HR" dirty="0"/>
                <a:t> magnitude</a:t>
              </a:r>
            </a:p>
          </p:txBody>
        </p:sp>
        <p:sp>
          <p:nvSpPr>
            <p:cNvPr id="14" name="TextBox 13"/>
            <p:cNvSpPr txBox="1"/>
            <p:nvPr/>
          </p:nvSpPr>
          <p:spPr>
            <a:xfrm>
              <a:off x="5952227" y="5210354"/>
              <a:ext cx="948906" cy="369332"/>
            </a:xfrm>
            <a:prstGeom prst="rect">
              <a:avLst/>
            </a:prstGeom>
            <a:solidFill>
              <a:schemeClr val="bg1"/>
            </a:solidFill>
          </p:spPr>
          <p:txBody>
            <a:bodyPr wrap="square" rtlCol="0">
              <a:spAutoFit/>
            </a:bodyPr>
            <a:lstStyle/>
            <a:p>
              <a:r>
                <a:rPr lang="hr-HR" dirty="0"/>
                <a:t>Date</a:t>
              </a:r>
            </a:p>
          </p:txBody>
        </p:sp>
      </p:grpSp>
    </p:spTree>
    <p:extLst>
      <p:ext uri="{BB962C8B-B14F-4D97-AF65-F5344CB8AC3E}">
        <p14:creationId xmlns:p14="http://schemas.microsoft.com/office/powerpoint/2010/main" val="406252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23" y="0"/>
            <a:ext cx="11305729" cy="6858000"/>
          </a:xfrm>
          <a:prstGeom prst="rect">
            <a:avLst/>
          </a:prstGeom>
        </p:spPr>
      </p:pic>
    </p:spTree>
    <p:extLst>
      <p:ext uri="{BB962C8B-B14F-4D97-AF65-F5344CB8AC3E}">
        <p14:creationId xmlns:p14="http://schemas.microsoft.com/office/powerpoint/2010/main" val="3466702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453" y="282388"/>
            <a:ext cx="11255188"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Graphical representation for relative air humidity at 21,00 at </a:t>
            </a:r>
            <a:r>
              <a:rPr lang="en-US" sz="2400" dirty="0" err="1">
                <a:latin typeface="Arial" panose="020B0604020202020204" pitchFamily="34" charset="0"/>
                <a:cs typeface="Arial" panose="020B0604020202020204" pitchFamily="34" charset="0"/>
              </a:rPr>
              <a:t>Samobor</a:t>
            </a:r>
            <a:r>
              <a:rPr lang="hr-HR" sz="2400" dirty="0">
                <a:latin typeface="Arial" panose="020B0604020202020204" pitchFamily="34" charset="0"/>
                <a:cs typeface="Arial" panose="020B0604020202020204" pitchFamily="34" charset="0"/>
              </a:rPr>
              <a:t> and Šibice </a:t>
            </a:r>
            <a:r>
              <a:rPr lang="en-US" sz="2400" dirty="0">
                <a:latin typeface="Arial" panose="020B0604020202020204" pitchFamily="34" charset="0"/>
                <a:cs typeface="Arial" panose="020B0604020202020204" pitchFamily="34" charset="0"/>
              </a:rPr>
              <a:t> station</a:t>
            </a:r>
            <a:r>
              <a:rPr lang="hr-HR" sz="2400"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and mean magnitude of Orion's visibility </a:t>
            </a:r>
            <a:r>
              <a:rPr lang="en-US" sz="2400" dirty="0" smtClean="0">
                <a:latin typeface="Arial" panose="020B0604020202020204" pitchFamily="34" charset="0"/>
                <a:cs typeface="Arial" panose="020B0604020202020204" pitchFamily="34" charset="0"/>
              </a:rPr>
              <a:t>comparison</a:t>
            </a:r>
            <a:endParaRPr lang="hr-HR" sz="2400" dirty="0">
              <a:latin typeface="Arial" panose="020B0604020202020204" pitchFamily="34" charset="0"/>
              <a:cs typeface="Arial" panose="020B0604020202020204" pitchFamily="34" charset="0"/>
            </a:endParaRPr>
          </a:p>
        </p:txBody>
      </p:sp>
      <p:grpSp>
        <p:nvGrpSpPr>
          <p:cNvPr id="8" name="Group 18"/>
          <p:cNvGrpSpPr/>
          <p:nvPr/>
        </p:nvGrpSpPr>
        <p:grpSpPr>
          <a:xfrm>
            <a:off x="0" y="1893955"/>
            <a:ext cx="12135972" cy="3454307"/>
            <a:chOff x="0" y="1561446"/>
            <a:chExt cx="12135972" cy="3454307"/>
          </a:xfrm>
        </p:grpSpPr>
        <p:pic>
          <p:nvPicPr>
            <p:cNvPr id="9" name="Chart 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61446"/>
              <a:ext cx="5957047" cy="345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art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4453" y="1561446"/>
              <a:ext cx="6091519" cy="344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p:nvPr/>
          </p:nvSpPr>
          <p:spPr>
            <a:xfrm>
              <a:off x="2122098" y="1621767"/>
              <a:ext cx="2561470" cy="369332"/>
            </a:xfrm>
            <a:prstGeom prst="rect">
              <a:avLst/>
            </a:prstGeom>
            <a:solidFill>
              <a:schemeClr val="bg1"/>
            </a:solidFill>
          </p:spPr>
          <p:txBody>
            <a:bodyPr wrap="none" rtlCol="0">
              <a:spAutoFit/>
            </a:bodyPr>
            <a:lstStyle/>
            <a:p>
              <a:r>
                <a:rPr lang="hr-HR" dirty="0"/>
                <a:t>Samobor </a:t>
              </a:r>
              <a:r>
                <a:rPr lang="hr-HR" dirty="0" err="1"/>
                <a:t>weather</a:t>
              </a:r>
              <a:r>
                <a:rPr lang="hr-HR" dirty="0"/>
                <a:t> station</a:t>
              </a:r>
            </a:p>
          </p:txBody>
        </p:sp>
        <p:sp>
          <p:nvSpPr>
            <p:cNvPr id="12" name="TextBox 6"/>
            <p:cNvSpPr txBox="1"/>
            <p:nvPr/>
          </p:nvSpPr>
          <p:spPr>
            <a:xfrm>
              <a:off x="8123208" y="1636145"/>
              <a:ext cx="2261709" cy="369332"/>
            </a:xfrm>
            <a:prstGeom prst="rect">
              <a:avLst/>
            </a:prstGeom>
            <a:solidFill>
              <a:schemeClr val="bg1"/>
            </a:solidFill>
          </p:spPr>
          <p:txBody>
            <a:bodyPr wrap="none" rtlCol="0">
              <a:spAutoFit/>
            </a:bodyPr>
            <a:lstStyle/>
            <a:p>
              <a:r>
                <a:rPr lang="hr-HR" dirty="0"/>
                <a:t>Šibice </a:t>
              </a:r>
              <a:r>
                <a:rPr lang="hr-HR" dirty="0" err="1"/>
                <a:t>weather</a:t>
              </a:r>
              <a:r>
                <a:rPr lang="hr-HR" dirty="0"/>
                <a:t> station</a:t>
              </a:r>
            </a:p>
          </p:txBody>
        </p:sp>
        <p:sp>
          <p:nvSpPr>
            <p:cNvPr id="13" name="TextBox 7"/>
            <p:cNvSpPr txBox="1"/>
            <p:nvPr/>
          </p:nvSpPr>
          <p:spPr>
            <a:xfrm>
              <a:off x="1897812" y="4658265"/>
              <a:ext cx="1270732" cy="276999"/>
            </a:xfrm>
            <a:prstGeom prst="rect">
              <a:avLst/>
            </a:prstGeom>
            <a:solidFill>
              <a:schemeClr val="bg1"/>
            </a:solidFill>
          </p:spPr>
          <p:txBody>
            <a:bodyPr wrap="none" rtlCol="0">
              <a:spAutoFit/>
            </a:bodyPr>
            <a:lstStyle/>
            <a:p>
              <a:r>
                <a:rPr lang="hr-HR" sz="1200" dirty="0" err="1">
                  <a:solidFill>
                    <a:schemeClr val="bg2">
                      <a:lumMod val="50000"/>
                    </a:schemeClr>
                  </a:solidFill>
                </a:rPr>
                <a:t>Relative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14" name="TextBox 8"/>
            <p:cNvSpPr txBox="1"/>
            <p:nvPr/>
          </p:nvSpPr>
          <p:spPr>
            <a:xfrm>
              <a:off x="7916174" y="4620883"/>
              <a:ext cx="1270732" cy="276999"/>
            </a:xfrm>
            <a:prstGeom prst="rect">
              <a:avLst/>
            </a:prstGeom>
            <a:solidFill>
              <a:schemeClr val="bg1"/>
            </a:solidFill>
          </p:spPr>
          <p:txBody>
            <a:bodyPr wrap="none" rtlCol="0">
              <a:spAutoFit/>
            </a:bodyPr>
            <a:lstStyle/>
            <a:p>
              <a:r>
                <a:rPr lang="hr-HR" sz="1200" dirty="0" err="1">
                  <a:solidFill>
                    <a:schemeClr val="bg2">
                      <a:lumMod val="50000"/>
                    </a:schemeClr>
                  </a:solidFill>
                </a:rPr>
                <a:t>Relative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15" name="TextBox 9"/>
            <p:cNvSpPr txBox="1"/>
            <p:nvPr/>
          </p:nvSpPr>
          <p:spPr>
            <a:xfrm>
              <a:off x="3395932" y="4672643"/>
              <a:ext cx="1277144"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16" name="TextBox 10"/>
            <p:cNvSpPr txBox="1"/>
            <p:nvPr/>
          </p:nvSpPr>
          <p:spPr>
            <a:xfrm>
              <a:off x="9397042" y="4635261"/>
              <a:ext cx="1277144"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17" name="TextBox 11"/>
            <p:cNvSpPr txBox="1"/>
            <p:nvPr/>
          </p:nvSpPr>
          <p:spPr>
            <a:xfrm>
              <a:off x="2762732" y="4311903"/>
              <a:ext cx="478144" cy="276999"/>
            </a:xfrm>
            <a:prstGeom prst="rect">
              <a:avLst/>
            </a:prstGeom>
            <a:solidFill>
              <a:schemeClr val="bg1"/>
            </a:solidFill>
          </p:spPr>
          <p:txBody>
            <a:bodyPr wrap="none" rtlCol="0">
              <a:spAutoFit/>
            </a:bodyPr>
            <a:lstStyle/>
            <a:p>
              <a:r>
                <a:rPr lang="hr-HR" sz="1200" dirty="0">
                  <a:solidFill>
                    <a:schemeClr val="bg2">
                      <a:lumMod val="50000"/>
                    </a:schemeClr>
                  </a:solidFill>
                </a:rPr>
                <a:t>Date</a:t>
              </a:r>
            </a:p>
          </p:txBody>
        </p:sp>
        <p:sp>
          <p:nvSpPr>
            <p:cNvPr id="18" name="TextBox 12"/>
            <p:cNvSpPr txBox="1"/>
            <p:nvPr/>
          </p:nvSpPr>
          <p:spPr>
            <a:xfrm>
              <a:off x="8781539" y="4309925"/>
              <a:ext cx="588091" cy="276999"/>
            </a:xfrm>
            <a:prstGeom prst="rect">
              <a:avLst/>
            </a:prstGeom>
            <a:solidFill>
              <a:schemeClr val="bg1"/>
            </a:solidFill>
          </p:spPr>
          <p:txBody>
            <a:bodyPr wrap="square" rtlCol="0">
              <a:spAutoFit/>
            </a:bodyPr>
            <a:lstStyle/>
            <a:p>
              <a:r>
                <a:rPr lang="hr-HR" sz="1200" dirty="0">
                  <a:solidFill>
                    <a:schemeClr val="bg2">
                      <a:lumMod val="50000"/>
                    </a:schemeClr>
                  </a:solidFill>
                </a:rPr>
                <a:t>Date</a:t>
              </a:r>
            </a:p>
          </p:txBody>
        </p:sp>
        <p:sp>
          <p:nvSpPr>
            <p:cNvPr id="19" name="TextBox 13"/>
            <p:cNvSpPr txBox="1"/>
            <p:nvPr/>
          </p:nvSpPr>
          <p:spPr>
            <a:xfrm rot="16200000">
              <a:off x="5068373" y="2865615"/>
              <a:ext cx="1395767"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magnitude</a:t>
              </a:r>
            </a:p>
          </p:txBody>
        </p:sp>
        <p:sp>
          <p:nvSpPr>
            <p:cNvPr id="20" name="TextBox 14"/>
            <p:cNvSpPr txBox="1"/>
            <p:nvPr/>
          </p:nvSpPr>
          <p:spPr>
            <a:xfrm rot="16200000">
              <a:off x="11201242" y="2756757"/>
              <a:ext cx="1395767"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magnitude</a:t>
              </a:r>
            </a:p>
          </p:txBody>
        </p:sp>
        <p:sp>
          <p:nvSpPr>
            <p:cNvPr id="21" name="TextBox 15"/>
            <p:cNvSpPr txBox="1"/>
            <p:nvPr/>
          </p:nvSpPr>
          <p:spPr>
            <a:xfrm rot="16200000">
              <a:off x="-674410" y="2768632"/>
              <a:ext cx="1934569" cy="276999"/>
            </a:xfrm>
            <a:prstGeom prst="rect">
              <a:avLst/>
            </a:prstGeom>
            <a:solidFill>
              <a:schemeClr val="bg1"/>
            </a:solidFill>
          </p:spPr>
          <p:txBody>
            <a:bodyPr wrap="none" rtlCol="0">
              <a:spAutoFit/>
            </a:bodyPr>
            <a:lstStyle/>
            <a:p>
              <a:r>
                <a:rPr lang="hr-HR" sz="1200" dirty="0" err="1">
                  <a:solidFill>
                    <a:schemeClr val="bg2">
                      <a:lumMod val="50000"/>
                    </a:schemeClr>
                  </a:solidFill>
                </a:rPr>
                <a:t>Relative</a:t>
              </a:r>
              <a:r>
                <a:rPr lang="hr-HR" sz="1200" dirty="0">
                  <a:solidFill>
                    <a:schemeClr val="bg2">
                      <a:lumMod val="50000"/>
                    </a:schemeClr>
                  </a:solidFill>
                </a:rPr>
                <a:t> air </a:t>
              </a:r>
              <a:r>
                <a:rPr lang="hr-HR" sz="1200" dirty="0" err="1">
                  <a:solidFill>
                    <a:schemeClr val="bg2">
                      <a:lumMod val="50000"/>
                    </a:schemeClr>
                  </a:solidFill>
                </a:rPr>
                <a:t>humidity</a:t>
              </a:r>
              <a:r>
                <a:rPr lang="hr-HR" sz="1200" dirty="0">
                  <a:solidFill>
                    <a:schemeClr val="bg2">
                      <a:lumMod val="50000"/>
                    </a:schemeClr>
                  </a:solidFill>
                </a:rPr>
                <a:t> at 21 h</a:t>
              </a:r>
            </a:p>
          </p:txBody>
        </p:sp>
        <p:sp>
          <p:nvSpPr>
            <p:cNvPr id="22" name="TextBox 16"/>
            <p:cNvSpPr txBox="1"/>
            <p:nvPr/>
          </p:nvSpPr>
          <p:spPr>
            <a:xfrm rot="16200000">
              <a:off x="5427528" y="2814157"/>
              <a:ext cx="1934569" cy="276999"/>
            </a:xfrm>
            <a:prstGeom prst="rect">
              <a:avLst/>
            </a:prstGeom>
            <a:solidFill>
              <a:schemeClr val="bg1"/>
            </a:solidFill>
          </p:spPr>
          <p:txBody>
            <a:bodyPr wrap="none" rtlCol="0">
              <a:spAutoFit/>
            </a:bodyPr>
            <a:lstStyle/>
            <a:p>
              <a:r>
                <a:rPr lang="hr-HR" sz="1200" dirty="0" err="1">
                  <a:solidFill>
                    <a:schemeClr val="bg2">
                      <a:lumMod val="50000"/>
                    </a:schemeClr>
                  </a:solidFill>
                </a:rPr>
                <a:t>Relative</a:t>
              </a:r>
              <a:r>
                <a:rPr lang="hr-HR" sz="1200" dirty="0">
                  <a:solidFill>
                    <a:schemeClr val="bg2">
                      <a:lumMod val="50000"/>
                    </a:schemeClr>
                  </a:solidFill>
                </a:rPr>
                <a:t> air </a:t>
              </a:r>
              <a:r>
                <a:rPr lang="hr-HR" sz="1200" dirty="0" err="1">
                  <a:solidFill>
                    <a:schemeClr val="bg2">
                      <a:lumMod val="50000"/>
                    </a:schemeClr>
                  </a:solidFill>
                </a:rPr>
                <a:t>humidity</a:t>
              </a:r>
              <a:r>
                <a:rPr lang="hr-HR" sz="1200" dirty="0">
                  <a:solidFill>
                    <a:schemeClr val="bg2">
                      <a:lumMod val="50000"/>
                    </a:schemeClr>
                  </a:solidFill>
                </a:rPr>
                <a:t> at 21 h</a:t>
              </a:r>
            </a:p>
          </p:txBody>
        </p:sp>
      </p:grpSp>
    </p:spTree>
    <p:extLst>
      <p:ext uri="{BB962C8B-B14F-4D97-AF65-F5344CB8AC3E}">
        <p14:creationId xmlns:p14="http://schemas.microsoft.com/office/powerpoint/2010/main" val="343744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4435" y="287915"/>
            <a:ext cx="10919012"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Graphical representation for relative air humidity at 21,00 at </a:t>
            </a:r>
            <a:r>
              <a:rPr lang="hr-HR" sz="2400" dirty="0">
                <a:latin typeface="Arial" panose="020B0604020202020204" pitchFamily="34" charset="0"/>
                <a:cs typeface="Arial" panose="020B0604020202020204" pitchFamily="34" charset="0"/>
              </a:rPr>
              <a:t>Vrapče and Grič </a:t>
            </a:r>
            <a:r>
              <a:rPr lang="en-US" sz="2400" dirty="0">
                <a:latin typeface="Arial" panose="020B0604020202020204" pitchFamily="34" charset="0"/>
                <a:cs typeface="Arial" panose="020B0604020202020204" pitchFamily="34" charset="0"/>
              </a:rPr>
              <a:t> station</a:t>
            </a:r>
            <a:r>
              <a:rPr lang="hr-HR" sz="2400"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and mean magnitude of Orion's visibility </a:t>
            </a:r>
            <a:r>
              <a:rPr lang="en-US" sz="2400" dirty="0" smtClean="0">
                <a:latin typeface="Arial" panose="020B0604020202020204" pitchFamily="34" charset="0"/>
                <a:cs typeface="Arial" panose="020B0604020202020204" pitchFamily="34" charset="0"/>
              </a:rPr>
              <a:t>comparison</a:t>
            </a:r>
            <a:endParaRPr lang="hr-HR" sz="2400" dirty="0">
              <a:latin typeface="Arial" panose="020B0604020202020204" pitchFamily="34" charset="0"/>
              <a:cs typeface="Arial" panose="020B0604020202020204" pitchFamily="34" charset="0"/>
            </a:endParaRPr>
          </a:p>
        </p:txBody>
      </p:sp>
      <p:grpSp>
        <p:nvGrpSpPr>
          <p:cNvPr id="5" name="Group 16"/>
          <p:cNvGrpSpPr/>
          <p:nvPr/>
        </p:nvGrpSpPr>
        <p:grpSpPr>
          <a:xfrm>
            <a:off x="-1" y="1615233"/>
            <a:ext cx="12192002" cy="3723249"/>
            <a:chOff x="-1" y="1615233"/>
            <a:chExt cx="12192002" cy="3723249"/>
          </a:xfrm>
        </p:grpSpPr>
        <p:pic>
          <p:nvPicPr>
            <p:cNvPr id="6" name="Chart 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615233"/>
              <a:ext cx="5983942" cy="37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hart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1518" y="1615234"/>
              <a:ext cx="6100483" cy="37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p:nvPr/>
          </p:nvSpPr>
          <p:spPr>
            <a:xfrm>
              <a:off x="1874062" y="4978890"/>
              <a:ext cx="1296650" cy="276999"/>
            </a:xfrm>
            <a:prstGeom prst="rect">
              <a:avLst/>
            </a:prstGeom>
            <a:solidFill>
              <a:schemeClr val="bg1"/>
            </a:solidFill>
          </p:spPr>
          <p:txBody>
            <a:bodyPr wrap="square" rtlCol="0">
              <a:spAutoFit/>
            </a:bodyPr>
            <a:lstStyle/>
            <a:p>
              <a:r>
                <a:rPr lang="hr-HR" sz="1200" dirty="0" err="1">
                  <a:solidFill>
                    <a:schemeClr val="bg2">
                      <a:lumMod val="50000"/>
                    </a:schemeClr>
                  </a:solidFill>
                </a:rPr>
                <a:t>Relative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9" name="TextBox 5"/>
            <p:cNvSpPr txBox="1"/>
            <p:nvPr/>
          </p:nvSpPr>
          <p:spPr>
            <a:xfrm>
              <a:off x="7916174" y="4941508"/>
              <a:ext cx="1270732" cy="276999"/>
            </a:xfrm>
            <a:prstGeom prst="rect">
              <a:avLst/>
            </a:prstGeom>
            <a:solidFill>
              <a:schemeClr val="bg1"/>
            </a:solidFill>
          </p:spPr>
          <p:txBody>
            <a:bodyPr wrap="none" rtlCol="0">
              <a:spAutoFit/>
            </a:bodyPr>
            <a:lstStyle/>
            <a:p>
              <a:r>
                <a:rPr lang="hr-HR" sz="1200" dirty="0" err="1">
                  <a:solidFill>
                    <a:schemeClr val="bg2">
                      <a:lumMod val="50000"/>
                    </a:schemeClr>
                  </a:solidFill>
                </a:rPr>
                <a:t>Relative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10" name="TextBox 6"/>
            <p:cNvSpPr txBox="1"/>
            <p:nvPr/>
          </p:nvSpPr>
          <p:spPr>
            <a:xfrm>
              <a:off x="3395932" y="4993268"/>
              <a:ext cx="1277144"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11" name="TextBox 7"/>
            <p:cNvSpPr txBox="1"/>
            <p:nvPr/>
          </p:nvSpPr>
          <p:spPr>
            <a:xfrm>
              <a:off x="9587047" y="4955887"/>
              <a:ext cx="1277144"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a:t>
              </a:r>
              <a:r>
                <a:rPr lang="hr-HR" sz="1200" dirty="0" err="1">
                  <a:solidFill>
                    <a:schemeClr val="bg2">
                      <a:lumMod val="50000"/>
                    </a:schemeClr>
                  </a:solidFill>
                </a:rPr>
                <a:t>humidity</a:t>
              </a:r>
              <a:endParaRPr lang="hr-HR" sz="1200" dirty="0">
                <a:solidFill>
                  <a:schemeClr val="bg2">
                    <a:lumMod val="50000"/>
                  </a:schemeClr>
                </a:solidFill>
              </a:endParaRPr>
            </a:p>
          </p:txBody>
        </p:sp>
        <p:sp>
          <p:nvSpPr>
            <p:cNvPr id="12" name="TextBox 8"/>
            <p:cNvSpPr txBox="1"/>
            <p:nvPr/>
          </p:nvSpPr>
          <p:spPr>
            <a:xfrm>
              <a:off x="2750857" y="4585033"/>
              <a:ext cx="478144" cy="276999"/>
            </a:xfrm>
            <a:prstGeom prst="rect">
              <a:avLst/>
            </a:prstGeom>
            <a:solidFill>
              <a:schemeClr val="bg1"/>
            </a:solidFill>
          </p:spPr>
          <p:txBody>
            <a:bodyPr wrap="none" rtlCol="0">
              <a:spAutoFit/>
            </a:bodyPr>
            <a:lstStyle/>
            <a:p>
              <a:r>
                <a:rPr lang="hr-HR" sz="1200" dirty="0">
                  <a:solidFill>
                    <a:schemeClr val="bg2">
                      <a:lumMod val="50000"/>
                    </a:schemeClr>
                  </a:solidFill>
                </a:rPr>
                <a:t>Date</a:t>
              </a:r>
            </a:p>
          </p:txBody>
        </p:sp>
        <p:sp>
          <p:nvSpPr>
            <p:cNvPr id="13" name="TextBox 9"/>
            <p:cNvSpPr txBox="1"/>
            <p:nvPr/>
          </p:nvSpPr>
          <p:spPr>
            <a:xfrm>
              <a:off x="8864666" y="4618684"/>
              <a:ext cx="588091" cy="276999"/>
            </a:xfrm>
            <a:prstGeom prst="rect">
              <a:avLst/>
            </a:prstGeom>
            <a:solidFill>
              <a:schemeClr val="bg1"/>
            </a:solidFill>
          </p:spPr>
          <p:txBody>
            <a:bodyPr wrap="square" rtlCol="0">
              <a:spAutoFit/>
            </a:bodyPr>
            <a:lstStyle/>
            <a:p>
              <a:r>
                <a:rPr lang="hr-HR" sz="1200" dirty="0">
                  <a:solidFill>
                    <a:schemeClr val="bg2">
                      <a:lumMod val="50000"/>
                    </a:schemeClr>
                  </a:solidFill>
                </a:rPr>
                <a:t>Date</a:t>
              </a:r>
            </a:p>
          </p:txBody>
        </p:sp>
        <p:sp>
          <p:nvSpPr>
            <p:cNvPr id="14" name="TextBox 10"/>
            <p:cNvSpPr txBox="1"/>
            <p:nvPr/>
          </p:nvSpPr>
          <p:spPr>
            <a:xfrm rot="16200000">
              <a:off x="5020872" y="2913116"/>
              <a:ext cx="1395767"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magnitude</a:t>
              </a:r>
            </a:p>
          </p:txBody>
        </p:sp>
        <p:sp>
          <p:nvSpPr>
            <p:cNvPr id="15" name="TextBox 11"/>
            <p:cNvSpPr txBox="1"/>
            <p:nvPr/>
          </p:nvSpPr>
          <p:spPr>
            <a:xfrm rot="16200000">
              <a:off x="11248742" y="2934888"/>
              <a:ext cx="1395767" cy="276999"/>
            </a:xfrm>
            <a:prstGeom prst="rect">
              <a:avLst/>
            </a:prstGeom>
            <a:solidFill>
              <a:schemeClr val="bg1"/>
            </a:solidFill>
          </p:spPr>
          <p:txBody>
            <a:bodyPr wrap="none" rtlCol="0">
              <a:spAutoFit/>
            </a:bodyPr>
            <a:lstStyle/>
            <a:p>
              <a:r>
                <a:rPr lang="hr-HR" sz="1200" dirty="0" err="1">
                  <a:solidFill>
                    <a:schemeClr val="bg2">
                      <a:lumMod val="50000"/>
                    </a:schemeClr>
                  </a:solidFill>
                </a:rPr>
                <a:t>Average</a:t>
              </a:r>
              <a:r>
                <a:rPr lang="hr-HR" sz="1200" dirty="0">
                  <a:solidFill>
                    <a:schemeClr val="bg2">
                      <a:lumMod val="50000"/>
                    </a:schemeClr>
                  </a:solidFill>
                </a:rPr>
                <a:t> magnitude</a:t>
              </a:r>
            </a:p>
          </p:txBody>
        </p:sp>
        <p:sp>
          <p:nvSpPr>
            <p:cNvPr id="16" name="TextBox 12"/>
            <p:cNvSpPr txBox="1"/>
            <p:nvPr/>
          </p:nvSpPr>
          <p:spPr>
            <a:xfrm rot="16200000">
              <a:off x="-674410" y="2982382"/>
              <a:ext cx="1934569" cy="276999"/>
            </a:xfrm>
            <a:prstGeom prst="rect">
              <a:avLst/>
            </a:prstGeom>
            <a:solidFill>
              <a:schemeClr val="bg1"/>
            </a:solidFill>
          </p:spPr>
          <p:txBody>
            <a:bodyPr wrap="none" rtlCol="0">
              <a:spAutoFit/>
            </a:bodyPr>
            <a:lstStyle/>
            <a:p>
              <a:r>
                <a:rPr lang="hr-HR" sz="1200" dirty="0" err="1">
                  <a:solidFill>
                    <a:schemeClr val="bg2">
                      <a:lumMod val="50000"/>
                    </a:schemeClr>
                  </a:solidFill>
                </a:rPr>
                <a:t>Relative</a:t>
              </a:r>
              <a:r>
                <a:rPr lang="hr-HR" sz="1200" dirty="0">
                  <a:solidFill>
                    <a:schemeClr val="bg2">
                      <a:lumMod val="50000"/>
                    </a:schemeClr>
                  </a:solidFill>
                </a:rPr>
                <a:t> air </a:t>
              </a:r>
              <a:r>
                <a:rPr lang="hr-HR" sz="1200" dirty="0" err="1">
                  <a:solidFill>
                    <a:schemeClr val="bg2">
                      <a:lumMod val="50000"/>
                    </a:schemeClr>
                  </a:solidFill>
                </a:rPr>
                <a:t>humidity</a:t>
              </a:r>
              <a:r>
                <a:rPr lang="hr-HR" sz="1200" dirty="0">
                  <a:solidFill>
                    <a:schemeClr val="bg2">
                      <a:lumMod val="50000"/>
                    </a:schemeClr>
                  </a:solidFill>
                </a:rPr>
                <a:t> at 21 h</a:t>
              </a:r>
            </a:p>
          </p:txBody>
        </p:sp>
        <p:sp>
          <p:nvSpPr>
            <p:cNvPr id="17" name="TextBox 13"/>
            <p:cNvSpPr txBox="1"/>
            <p:nvPr/>
          </p:nvSpPr>
          <p:spPr>
            <a:xfrm rot="16200000">
              <a:off x="5415653" y="2968532"/>
              <a:ext cx="1934569" cy="276999"/>
            </a:xfrm>
            <a:prstGeom prst="rect">
              <a:avLst/>
            </a:prstGeom>
            <a:solidFill>
              <a:schemeClr val="bg1"/>
            </a:solidFill>
          </p:spPr>
          <p:txBody>
            <a:bodyPr wrap="none" rtlCol="0">
              <a:spAutoFit/>
            </a:bodyPr>
            <a:lstStyle/>
            <a:p>
              <a:r>
                <a:rPr lang="hr-HR" sz="1200" dirty="0" err="1">
                  <a:solidFill>
                    <a:schemeClr val="bg2">
                      <a:lumMod val="50000"/>
                    </a:schemeClr>
                  </a:solidFill>
                </a:rPr>
                <a:t>Relative</a:t>
              </a:r>
              <a:r>
                <a:rPr lang="hr-HR" sz="1200" dirty="0">
                  <a:solidFill>
                    <a:schemeClr val="bg2">
                      <a:lumMod val="50000"/>
                    </a:schemeClr>
                  </a:solidFill>
                </a:rPr>
                <a:t> air </a:t>
              </a:r>
              <a:r>
                <a:rPr lang="hr-HR" sz="1200" dirty="0" err="1">
                  <a:solidFill>
                    <a:schemeClr val="bg2">
                      <a:lumMod val="50000"/>
                    </a:schemeClr>
                  </a:solidFill>
                </a:rPr>
                <a:t>humidity</a:t>
              </a:r>
              <a:r>
                <a:rPr lang="hr-HR" sz="1200" dirty="0">
                  <a:solidFill>
                    <a:schemeClr val="bg2">
                      <a:lumMod val="50000"/>
                    </a:schemeClr>
                  </a:solidFill>
                </a:rPr>
                <a:t> at 21 h</a:t>
              </a:r>
            </a:p>
          </p:txBody>
        </p:sp>
        <p:sp>
          <p:nvSpPr>
            <p:cNvPr id="18" name="TextBox 14"/>
            <p:cNvSpPr txBox="1"/>
            <p:nvPr/>
          </p:nvSpPr>
          <p:spPr>
            <a:xfrm>
              <a:off x="2122098" y="1704901"/>
              <a:ext cx="2361929" cy="369332"/>
            </a:xfrm>
            <a:prstGeom prst="rect">
              <a:avLst/>
            </a:prstGeom>
            <a:solidFill>
              <a:schemeClr val="bg1"/>
            </a:solidFill>
          </p:spPr>
          <p:txBody>
            <a:bodyPr wrap="none" rtlCol="0">
              <a:spAutoFit/>
            </a:bodyPr>
            <a:lstStyle/>
            <a:p>
              <a:r>
                <a:rPr lang="hr-HR" dirty="0"/>
                <a:t>Vrapče </a:t>
              </a:r>
              <a:r>
                <a:rPr lang="hr-HR" dirty="0" err="1"/>
                <a:t>weather</a:t>
              </a:r>
              <a:r>
                <a:rPr lang="hr-HR" dirty="0"/>
                <a:t> station</a:t>
              </a:r>
            </a:p>
          </p:txBody>
        </p:sp>
        <p:sp>
          <p:nvSpPr>
            <p:cNvPr id="19" name="TextBox 15"/>
            <p:cNvSpPr txBox="1"/>
            <p:nvPr/>
          </p:nvSpPr>
          <p:spPr>
            <a:xfrm>
              <a:off x="8123208" y="1719279"/>
              <a:ext cx="2091791" cy="369332"/>
            </a:xfrm>
            <a:prstGeom prst="rect">
              <a:avLst/>
            </a:prstGeom>
            <a:solidFill>
              <a:schemeClr val="bg1"/>
            </a:solidFill>
          </p:spPr>
          <p:txBody>
            <a:bodyPr wrap="none" rtlCol="0">
              <a:spAutoFit/>
            </a:bodyPr>
            <a:lstStyle/>
            <a:p>
              <a:r>
                <a:rPr lang="hr-HR" dirty="0"/>
                <a:t>Grič </a:t>
              </a:r>
              <a:r>
                <a:rPr lang="hr-HR" dirty="0" err="1"/>
                <a:t>weather</a:t>
              </a:r>
              <a:r>
                <a:rPr lang="hr-HR" dirty="0"/>
                <a:t> station</a:t>
              </a:r>
            </a:p>
          </p:txBody>
        </p:sp>
      </p:grpSp>
    </p:spTree>
    <p:extLst>
      <p:ext uri="{BB962C8B-B14F-4D97-AF65-F5344CB8AC3E}">
        <p14:creationId xmlns:p14="http://schemas.microsoft.com/office/powerpoint/2010/main" val="3947380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46809" y="0"/>
            <a:ext cx="11758332" cy="6750424"/>
            <a:chOff x="246809" y="0"/>
            <a:chExt cx="11758332" cy="6750424"/>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2565" y="0"/>
              <a:ext cx="5543269" cy="663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809" y="0"/>
              <a:ext cx="5543269" cy="663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214377" y="5889812"/>
              <a:ext cx="809906" cy="8606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Oval 6"/>
            <p:cNvSpPr/>
            <p:nvPr/>
          </p:nvSpPr>
          <p:spPr>
            <a:xfrm>
              <a:off x="11135565" y="5903259"/>
              <a:ext cx="869576" cy="8471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TextBox 7"/>
            <p:cNvSpPr txBox="1"/>
            <p:nvPr/>
          </p:nvSpPr>
          <p:spPr>
            <a:xfrm>
              <a:off x="9589313" y="64390"/>
              <a:ext cx="2081798" cy="914096"/>
            </a:xfrm>
            <a:prstGeom prst="rect">
              <a:avLst/>
            </a:prstGeom>
            <a:solidFill>
              <a:schemeClr val="accent1">
                <a:lumMod val="20000"/>
                <a:lumOff val="80000"/>
              </a:schemeClr>
            </a:solidFill>
          </p:spPr>
          <p:txBody>
            <a:bodyPr wrap="square" rtlCol="0">
              <a:spAutoFit/>
            </a:bodyPr>
            <a:lstStyle/>
            <a:p>
              <a:pPr algn="ctr"/>
              <a:r>
                <a:rPr lang="hr-HR" sz="1780" b="1" dirty="0" err="1"/>
                <a:t>Number</a:t>
              </a:r>
              <a:r>
                <a:rPr lang="hr-HR" sz="1780" b="1" dirty="0"/>
                <a:t> </a:t>
              </a:r>
              <a:r>
                <a:rPr lang="hr-HR" sz="1780" b="1" dirty="0" err="1"/>
                <a:t>of</a:t>
              </a:r>
              <a:r>
                <a:rPr lang="hr-HR" sz="1780" b="1" dirty="0"/>
                <a:t> </a:t>
              </a:r>
              <a:r>
                <a:rPr lang="hr-HR" sz="1780" b="1" dirty="0" err="1"/>
                <a:t>reported</a:t>
              </a:r>
              <a:r>
                <a:rPr lang="hr-HR" sz="1780" b="1" dirty="0"/>
                <a:t> </a:t>
              </a:r>
            </a:p>
            <a:p>
              <a:pPr algn="ctr"/>
              <a:r>
                <a:rPr lang="hr-HR" sz="1780" b="1" dirty="0" err="1"/>
                <a:t>problems</a:t>
              </a:r>
              <a:r>
                <a:rPr lang="hr-HR" sz="1780" b="1" dirty="0"/>
                <a:t> </a:t>
              </a:r>
              <a:r>
                <a:rPr lang="hr-HR" sz="1780" b="1" dirty="0" err="1"/>
                <a:t>with</a:t>
              </a:r>
              <a:r>
                <a:rPr lang="hr-HR" sz="1780" b="1" dirty="0"/>
                <a:t> </a:t>
              </a:r>
              <a:r>
                <a:rPr lang="hr-HR" sz="1780" b="1" dirty="0" err="1"/>
                <a:t>sleep</a:t>
              </a:r>
              <a:endParaRPr lang="hr-HR" sz="1780" b="1" dirty="0"/>
            </a:p>
          </p:txBody>
        </p:sp>
        <p:sp>
          <p:nvSpPr>
            <p:cNvPr id="9" name="TextBox 8"/>
            <p:cNvSpPr txBox="1"/>
            <p:nvPr/>
          </p:nvSpPr>
          <p:spPr>
            <a:xfrm>
              <a:off x="3636615" y="70165"/>
              <a:ext cx="2081798" cy="914096"/>
            </a:xfrm>
            <a:prstGeom prst="rect">
              <a:avLst/>
            </a:prstGeom>
            <a:solidFill>
              <a:schemeClr val="accent1">
                <a:lumMod val="20000"/>
                <a:lumOff val="80000"/>
              </a:schemeClr>
            </a:solidFill>
          </p:spPr>
          <p:txBody>
            <a:bodyPr wrap="square" rtlCol="0">
              <a:spAutoFit/>
            </a:bodyPr>
            <a:lstStyle/>
            <a:p>
              <a:pPr algn="ctr"/>
              <a:r>
                <a:rPr lang="hr-HR" sz="1780" b="1" dirty="0" err="1"/>
                <a:t>Number</a:t>
              </a:r>
              <a:r>
                <a:rPr lang="hr-HR" sz="1780" b="1" dirty="0"/>
                <a:t> </a:t>
              </a:r>
              <a:r>
                <a:rPr lang="hr-HR" sz="1780" b="1" dirty="0" err="1"/>
                <a:t>of</a:t>
              </a:r>
              <a:r>
                <a:rPr lang="hr-HR" sz="1780" b="1" dirty="0"/>
                <a:t> </a:t>
              </a:r>
              <a:r>
                <a:rPr lang="hr-HR" sz="1780" b="1" dirty="0" err="1"/>
                <a:t>reported</a:t>
              </a:r>
              <a:r>
                <a:rPr lang="hr-HR" sz="1780" b="1" dirty="0"/>
                <a:t> </a:t>
              </a:r>
            </a:p>
            <a:p>
              <a:pPr algn="ctr"/>
              <a:r>
                <a:rPr lang="hr-HR" sz="1780" b="1" dirty="0" err="1"/>
                <a:t>problems</a:t>
              </a:r>
              <a:r>
                <a:rPr lang="hr-HR" sz="1780" b="1" dirty="0"/>
                <a:t> </a:t>
              </a:r>
              <a:r>
                <a:rPr lang="hr-HR" sz="1780" b="1" dirty="0" err="1"/>
                <a:t>with</a:t>
              </a:r>
              <a:r>
                <a:rPr lang="hr-HR" sz="1780" b="1" dirty="0"/>
                <a:t> </a:t>
              </a:r>
              <a:r>
                <a:rPr lang="hr-HR" sz="1780" b="1" dirty="0" err="1"/>
                <a:t>sleep</a:t>
              </a:r>
              <a:endParaRPr lang="hr-HR" sz="1780" b="1" dirty="0"/>
            </a:p>
          </p:txBody>
        </p:sp>
        <p:sp>
          <p:nvSpPr>
            <p:cNvPr id="11" name="TextBox 10"/>
            <p:cNvSpPr txBox="1"/>
            <p:nvPr/>
          </p:nvSpPr>
          <p:spPr>
            <a:xfrm>
              <a:off x="1323830" y="5950424"/>
              <a:ext cx="2224587" cy="646331"/>
            </a:xfrm>
            <a:prstGeom prst="rect">
              <a:avLst/>
            </a:prstGeom>
            <a:solidFill>
              <a:schemeClr val="bg1"/>
            </a:solidFill>
          </p:spPr>
          <p:txBody>
            <a:bodyPr wrap="square" rtlCol="0">
              <a:spAutoFit/>
            </a:bodyPr>
            <a:lstStyle/>
            <a:p>
              <a:r>
                <a:rPr lang="hr-HR" dirty="0"/>
                <a:t>Total </a:t>
              </a:r>
              <a:r>
                <a:rPr lang="hr-HR" dirty="0" err="1"/>
                <a:t>number</a:t>
              </a:r>
              <a:endParaRPr lang="hr-HR" dirty="0"/>
            </a:p>
            <a:p>
              <a:r>
                <a:rPr lang="hr-HR" dirty="0" err="1"/>
                <a:t>Average</a:t>
              </a:r>
              <a:r>
                <a:rPr lang="hr-HR" dirty="0"/>
                <a:t> </a:t>
              </a:r>
              <a:r>
                <a:rPr lang="hr-HR" dirty="0" err="1"/>
                <a:t>per</a:t>
              </a:r>
              <a:r>
                <a:rPr lang="hr-HR" dirty="0"/>
                <a:t> student</a:t>
              </a:r>
            </a:p>
          </p:txBody>
        </p:sp>
        <p:sp>
          <p:nvSpPr>
            <p:cNvPr id="13" name="TextBox 12"/>
            <p:cNvSpPr txBox="1"/>
            <p:nvPr/>
          </p:nvSpPr>
          <p:spPr>
            <a:xfrm>
              <a:off x="7262882" y="5939051"/>
              <a:ext cx="2224587" cy="646331"/>
            </a:xfrm>
            <a:prstGeom prst="rect">
              <a:avLst/>
            </a:prstGeom>
            <a:solidFill>
              <a:schemeClr val="bg1"/>
            </a:solidFill>
          </p:spPr>
          <p:txBody>
            <a:bodyPr wrap="square" rtlCol="0">
              <a:spAutoFit/>
            </a:bodyPr>
            <a:lstStyle/>
            <a:p>
              <a:r>
                <a:rPr lang="hr-HR" dirty="0"/>
                <a:t>Total </a:t>
              </a:r>
              <a:r>
                <a:rPr lang="hr-HR" dirty="0" err="1"/>
                <a:t>number</a:t>
              </a:r>
              <a:endParaRPr lang="hr-HR" dirty="0"/>
            </a:p>
            <a:p>
              <a:r>
                <a:rPr lang="hr-HR" dirty="0" err="1"/>
                <a:t>Average</a:t>
              </a:r>
              <a:r>
                <a:rPr lang="hr-HR" dirty="0"/>
                <a:t> </a:t>
              </a:r>
              <a:r>
                <a:rPr lang="hr-HR" dirty="0" err="1"/>
                <a:t>per</a:t>
              </a:r>
              <a:r>
                <a:rPr lang="hr-HR" dirty="0"/>
                <a:t> student</a:t>
              </a:r>
            </a:p>
          </p:txBody>
        </p:sp>
        <p:sp>
          <p:nvSpPr>
            <p:cNvPr id="12" name="TextBox 11"/>
            <p:cNvSpPr txBox="1"/>
            <p:nvPr/>
          </p:nvSpPr>
          <p:spPr>
            <a:xfrm rot="16200000">
              <a:off x="-2142699" y="3084394"/>
              <a:ext cx="5858655" cy="369332"/>
            </a:xfrm>
            <a:prstGeom prst="rect">
              <a:avLst/>
            </a:prstGeom>
            <a:solidFill>
              <a:schemeClr val="bg1"/>
            </a:solidFill>
          </p:spPr>
          <p:txBody>
            <a:bodyPr wrap="none" rtlCol="0">
              <a:spAutoFit/>
            </a:bodyPr>
            <a:lstStyle/>
            <a:p>
              <a:r>
                <a:rPr lang="hr-HR" b="1" dirty="0"/>
                <a:t>STUDENTS TO WHOME LIGHT DOES NOT REACH THE ROOM</a:t>
              </a:r>
            </a:p>
          </p:txBody>
        </p:sp>
        <p:sp>
          <p:nvSpPr>
            <p:cNvPr id="15" name="TextBox 14"/>
            <p:cNvSpPr txBox="1"/>
            <p:nvPr/>
          </p:nvSpPr>
          <p:spPr>
            <a:xfrm rot="16200000">
              <a:off x="4221843" y="3236795"/>
              <a:ext cx="5034968" cy="369332"/>
            </a:xfrm>
            <a:prstGeom prst="rect">
              <a:avLst/>
            </a:prstGeom>
            <a:solidFill>
              <a:schemeClr val="bg1"/>
            </a:solidFill>
          </p:spPr>
          <p:txBody>
            <a:bodyPr wrap="none" rtlCol="0">
              <a:spAutoFit/>
            </a:bodyPr>
            <a:lstStyle/>
            <a:p>
              <a:r>
                <a:rPr lang="hr-HR" b="1" dirty="0"/>
                <a:t>STUDENTS TO WHOME LIGHT REACHES THE ROOM</a:t>
              </a:r>
            </a:p>
          </p:txBody>
        </p:sp>
      </p:grpSp>
    </p:spTree>
    <p:extLst>
      <p:ext uri="{BB962C8B-B14F-4D97-AF65-F5344CB8AC3E}">
        <p14:creationId xmlns:p14="http://schemas.microsoft.com/office/powerpoint/2010/main" val="498042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72116" y="433422"/>
            <a:ext cx="11776449" cy="6375272"/>
            <a:chOff x="272116" y="433422"/>
            <a:chExt cx="11776449" cy="6375272"/>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16" y="433422"/>
              <a:ext cx="5664594" cy="618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513" y="433423"/>
              <a:ext cx="5669562" cy="618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1131083" y="6182723"/>
              <a:ext cx="917482" cy="5782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Oval 6"/>
            <p:cNvSpPr/>
            <p:nvPr/>
          </p:nvSpPr>
          <p:spPr>
            <a:xfrm>
              <a:off x="5222541" y="6230470"/>
              <a:ext cx="917482" cy="5782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TextBox 7"/>
            <p:cNvSpPr txBox="1"/>
            <p:nvPr/>
          </p:nvSpPr>
          <p:spPr>
            <a:xfrm rot="16200000">
              <a:off x="-2142699" y="3330054"/>
              <a:ext cx="5858655" cy="369332"/>
            </a:xfrm>
            <a:prstGeom prst="rect">
              <a:avLst/>
            </a:prstGeom>
            <a:solidFill>
              <a:schemeClr val="bg1"/>
            </a:solidFill>
          </p:spPr>
          <p:txBody>
            <a:bodyPr wrap="none" rtlCol="0">
              <a:spAutoFit/>
            </a:bodyPr>
            <a:lstStyle/>
            <a:p>
              <a:r>
                <a:rPr lang="hr-HR" b="1" dirty="0"/>
                <a:t>STUDENTS TO WHOME LIGHT DOES NOT REACH THE ROOM</a:t>
              </a:r>
            </a:p>
          </p:txBody>
        </p:sp>
        <p:sp>
          <p:nvSpPr>
            <p:cNvPr id="9" name="TextBox 8"/>
            <p:cNvSpPr txBox="1"/>
            <p:nvPr/>
          </p:nvSpPr>
          <p:spPr>
            <a:xfrm rot="16200000">
              <a:off x="4276435" y="3373271"/>
              <a:ext cx="5034968" cy="369332"/>
            </a:xfrm>
            <a:prstGeom prst="rect">
              <a:avLst/>
            </a:prstGeom>
            <a:solidFill>
              <a:schemeClr val="bg1"/>
            </a:solidFill>
          </p:spPr>
          <p:txBody>
            <a:bodyPr wrap="none" rtlCol="0">
              <a:spAutoFit/>
            </a:bodyPr>
            <a:lstStyle/>
            <a:p>
              <a:r>
                <a:rPr lang="hr-HR" b="1" dirty="0"/>
                <a:t>STUDENTS TO WHOME LIGHT REACHES THE ROOM</a:t>
              </a:r>
            </a:p>
          </p:txBody>
        </p:sp>
        <p:sp>
          <p:nvSpPr>
            <p:cNvPr id="10" name="TextBox 9"/>
            <p:cNvSpPr txBox="1"/>
            <p:nvPr/>
          </p:nvSpPr>
          <p:spPr>
            <a:xfrm>
              <a:off x="3750345" y="655093"/>
              <a:ext cx="2081798" cy="366254"/>
            </a:xfrm>
            <a:prstGeom prst="rect">
              <a:avLst/>
            </a:prstGeom>
            <a:solidFill>
              <a:schemeClr val="accent1">
                <a:lumMod val="20000"/>
                <a:lumOff val="80000"/>
              </a:schemeClr>
            </a:solidFill>
          </p:spPr>
          <p:txBody>
            <a:bodyPr wrap="square" rtlCol="0">
              <a:spAutoFit/>
            </a:bodyPr>
            <a:lstStyle/>
            <a:p>
              <a:pPr algn="ctr"/>
              <a:r>
                <a:rPr lang="hr-HR" sz="1780" b="1" dirty="0" err="1"/>
                <a:t>Average</a:t>
              </a:r>
              <a:r>
                <a:rPr lang="hr-HR" sz="1780" b="1" dirty="0"/>
                <a:t> magnitude</a:t>
              </a:r>
            </a:p>
          </p:txBody>
        </p:sp>
        <p:sp>
          <p:nvSpPr>
            <p:cNvPr id="11" name="TextBox 10"/>
            <p:cNvSpPr txBox="1"/>
            <p:nvPr/>
          </p:nvSpPr>
          <p:spPr>
            <a:xfrm>
              <a:off x="9743987" y="657368"/>
              <a:ext cx="2081798" cy="366254"/>
            </a:xfrm>
            <a:prstGeom prst="rect">
              <a:avLst/>
            </a:prstGeom>
            <a:solidFill>
              <a:schemeClr val="accent1">
                <a:lumMod val="20000"/>
                <a:lumOff val="80000"/>
              </a:schemeClr>
            </a:solidFill>
          </p:spPr>
          <p:txBody>
            <a:bodyPr wrap="square" rtlCol="0">
              <a:spAutoFit/>
            </a:bodyPr>
            <a:lstStyle/>
            <a:p>
              <a:pPr algn="ctr"/>
              <a:r>
                <a:rPr lang="hr-HR" sz="1780" b="1" dirty="0" err="1"/>
                <a:t>Average</a:t>
              </a:r>
              <a:r>
                <a:rPr lang="hr-HR" sz="1780" b="1" dirty="0"/>
                <a:t> magnitude</a:t>
              </a:r>
            </a:p>
          </p:txBody>
        </p:sp>
        <p:sp>
          <p:nvSpPr>
            <p:cNvPr id="12" name="TextBox 11"/>
            <p:cNvSpPr txBox="1"/>
            <p:nvPr/>
          </p:nvSpPr>
          <p:spPr>
            <a:xfrm>
              <a:off x="1392071" y="6250675"/>
              <a:ext cx="2016147" cy="368394"/>
            </a:xfrm>
            <a:prstGeom prst="rect">
              <a:avLst/>
            </a:prstGeom>
            <a:solidFill>
              <a:schemeClr val="bg1"/>
            </a:solidFill>
          </p:spPr>
          <p:txBody>
            <a:bodyPr wrap="square" rtlCol="0">
              <a:spAutoFit/>
            </a:bodyPr>
            <a:lstStyle/>
            <a:p>
              <a:r>
                <a:rPr lang="hr-HR" dirty="0" err="1"/>
                <a:t>Average</a:t>
              </a:r>
              <a:r>
                <a:rPr lang="hr-HR" dirty="0"/>
                <a:t> </a:t>
              </a:r>
              <a:r>
                <a:rPr lang="hr-HR" dirty="0" err="1"/>
                <a:t>value</a:t>
              </a:r>
              <a:endParaRPr lang="hr-HR" dirty="0"/>
            </a:p>
          </p:txBody>
        </p:sp>
        <p:sp>
          <p:nvSpPr>
            <p:cNvPr id="13" name="TextBox 12"/>
            <p:cNvSpPr txBox="1"/>
            <p:nvPr/>
          </p:nvSpPr>
          <p:spPr>
            <a:xfrm>
              <a:off x="7385712" y="6252950"/>
              <a:ext cx="2060811" cy="369332"/>
            </a:xfrm>
            <a:prstGeom prst="rect">
              <a:avLst/>
            </a:prstGeom>
            <a:solidFill>
              <a:schemeClr val="bg1"/>
            </a:solidFill>
          </p:spPr>
          <p:txBody>
            <a:bodyPr wrap="square" rtlCol="0">
              <a:spAutoFit/>
            </a:bodyPr>
            <a:lstStyle/>
            <a:p>
              <a:r>
                <a:rPr lang="hr-HR" dirty="0" err="1"/>
                <a:t>Average</a:t>
              </a:r>
              <a:r>
                <a:rPr lang="hr-HR" dirty="0"/>
                <a:t> </a:t>
              </a:r>
              <a:r>
                <a:rPr lang="hr-HR" dirty="0" err="1"/>
                <a:t>value</a:t>
              </a:r>
              <a:endParaRPr lang="hr-HR" dirty="0"/>
            </a:p>
          </p:txBody>
        </p:sp>
        <p:sp>
          <p:nvSpPr>
            <p:cNvPr id="15" name="TextBox 11"/>
            <p:cNvSpPr txBox="1"/>
            <p:nvPr/>
          </p:nvSpPr>
          <p:spPr>
            <a:xfrm>
              <a:off x="1437855" y="6250675"/>
              <a:ext cx="2016147" cy="368394"/>
            </a:xfrm>
            <a:prstGeom prst="rect">
              <a:avLst/>
            </a:prstGeom>
            <a:solidFill>
              <a:schemeClr val="bg1"/>
            </a:solidFill>
          </p:spPr>
          <p:txBody>
            <a:bodyPr wrap="square" rtlCol="0">
              <a:spAutoFit/>
            </a:bodyPr>
            <a:lstStyle/>
            <a:p>
              <a:r>
                <a:rPr lang="hr-HR" dirty="0" err="1"/>
                <a:t>Average</a:t>
              </a:r>
              <a:r>
                <a:rPr lang="hr-HR" dirty="0"/>
                <a:t> </a:t>
              </a:r>
              <a:r>
                <a:rPr lang="hr-HR" dirty="0" err="1"/>
                <a:t>value</a:t>
              </a:r>
              <a:endParaRPr lang="hr-HR" dirty="0"/>
            </a:p>
          </p:txBody>
        </p:sp>
      </p:grpSp>
    </p:spTree>
    <p:extLst>
      <p:ext uri="{BB962C8B-B14F-4D97-AF65-F5344CB8AC3E}">
        <p14:creationId xmlns:p14="http://schemas.microsoft.com/office/powerpoint/2010/main" val="3582527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572941"/>
            <a:ext cx="12074148" cy="5152879"/>
            <a:chOff x="0" y="572941"/>
            <a:chExt cx="12074148" cy="5152879"/>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2941"/>
              <a:ext cx="5954227" cy="511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9027" y="572942"/>
              <a:ext cx="5952565" cy="511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448821" y="5327655"/>
              <a:ext cx="651353" cy="3981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Oval 8"/>
            <p:cNvSpPr/>
            <p:nvPr/>
          </p:nvSpPr>
          <p:spPr>
            <a:xfrm>
              <a:off x="11422795" y="5327655"/>
              <a:ext cx="651353" cy="3981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TextBox 6"/>
            <p:cNvSpPr txBox="1"/>
            <p:nvPr/>
          </p:nvSpPr>
          <p:spPr>
            <a:xfrm rot="16200000">
              <a:off x="-2081299" y="2957350"/>
              <a:ext cx="4916987" cy="323165"/>
            </a:xfrm>
            <a:prstGeom prst="rect">
              <a:avLst/>
            </a:prstGeom>
            <a:solidFill>
              <a:schemeClr val="bg1"/>
            </a:solidFill>
          </p:spPr>
          <p:txBody>
            <a:bodyPr wrap="none" rtlCol="0">
              <a:spAutoFit/>
            </a:bodyPr>
            <a:lstStyle/>
            <a:p>
              <a:r>
                <a:rPr lang="hr-HR" sz="1500" b="1" dirty="0"/>
                <a:t>STUDENTS TO WHOME LIGHT DOES NOT REACH THE ROOM</a:t>
              </a:r>
            </a:p>
          </p:txBody>
        </p:sp>
        <p:sp>
          <p:nvSpPr>
            <p:cNvPr id="8" name="TextBox 7"/>
            <p:cNvSpPr txBox="1"/>
            <p:nvPr/>
          </p:nvSpPr>
          <p:spPr>
            <a:xfrm rot="16200000">
              <a:off x="4336755" y="2973266"/>
              <a:ext cx="4231928" cy="323165"/>
            </a:xfrm>
            <a:prstGeom prst="rect">
              <a:avLst/>
            </a:prstGeom>
            <a:solidFill>
              <a:schemeClr val="bg1"/>
            </a:solidFill>
          </p:spPr>
          <p:txBody>
            <a:bodyPr wrap="none" rtlCol="0">
              <a:spAutoFit/>
            </a:bodyPr>
            <a:lstStyle/>
            <a:p>
              <a:r>
                <a:rPr lang="hr-HR" sz="1500" b="1" dirty="0"/>
                <a:t>STUDENTS TO WHOME LIGHT REACHES THE ROOM</a:t>
              </a:r>
            </a:p>
          </p:txBody>
        </p:sp>
        <p:sp>
          <p:nvSpPr>
            <p:cNvPr id="10" name="TextBox 9"/>
            <p:cNvSpPr txBox="1"/>
            <p:nvPr/>
          </p:nvSpPr>
          <p:spPr>
            <a:xfrm>
              <a:off x="832514" y="5377218"/>
              <a:ext cx="1719618" cy="327546"/>
            </a:xfrm>
            <a:prstGeom prst="rect">
              <a:avLst/>
            </a:prstGeom>
            <a:solidFill>
              <a:schemeClr val="bg1"/>
            </a:solidFill>
          </p:spPr>
          <p:txBody>
            <a:bodyPr wrap="square" rtlCol="0">
              <a:spAutoFit/>
            </a:bodyPr>
            <a:lstStyle/>
            <a:p>
              <a:r>
                <a:rPr lang="hr-HR" sz="1500" dirty="0" err="1"/>
                <a:t>Average</a:t>
              </a:r>
              <a:r>
                <a:rPr lang="hr-HR" sz="1500" dirty="0"/>
                <a:t> </a:t>
              </a:r>
              <a:r>
                <a:rPr lang="hr-HR" sz="1500" dirty="0" err="1"/>
                <a:t>value</a:t>
              </a:r>
              <a:endParaRPr lang="hr-HR" sz="1500" dirty="0"/>
            </a:p>
          </p:txBody>
        </p:sp>
        <p:sp>
          <p:nvSpPr>
            <p:cNvPr id="11" name="TextBox 10"/>
            <p:cNvSpPr txBox="1"/>
            <p:nvPr/>
          </p:nvSpPr>
          <p:spPr>
            <a:xfrm>
              <a:off x="6839802" y="5379492"/>
              <a:ext cx="1730992" cy="323165"/>
            </a:xfrm>
            <a:prstGeom prst="rect">
              <a:avLst/>
            </a:prstGeom>
            <a:solidFill>
              <a:schemeClr val="bg1"/>
            </a:solidFill>
          </p:spPr>
          <p:txBody>
            <a:bodyPr wrap="square" rtlCol="0">
              <a:spAutoFit/>
            </a:bodyPr>
            <a:lstStyle/>
            <a:p>
              <a:r>
                <a:rPr lang="hr-HR" sz="1500" dirty="0" err="1"/>
                <a:t>Average</a:t>
              </a:r>
              <a:r>
                <a:rPr lang="hr-HR" sz="1500" dirty="0"/>
                <a:t> </a:t>
              </a:r>
              <a:r>
                <a:rPr lang="hr-HR" sz="1500" dirty="0" err="1"/>
                <a:t>value</a:t>
              </a:r>
              <a:endParaRPr lang="hr-HR" sz="1500" dirty="0"/>
            </a:p>
          </p:txBody>
        </p:sp>
        <p:sp>
          <p:nvSpPr>
            <p:cNvPr id="12" name="TextBox 11"/>
            <p:cNvSpPr txBox="1"/>
            <p:nvPr/>
          </p:nvSpPr>
          <p:spPr>
            <a:xfrm>
              <a:off x="2827363" y="698311"/>
              <a:ext cx="1198728" cy="323165"/>
            </a:xfrm>
            <a:prstGeom prst="rect">
              <a:avLst/>
            </a:prstGeom>
            <a:solidFill>
              <a:schemeClr val="bg1"/>
            </a:solidFill>
          </p:spPr>
          <p:txBody>
            <a:bodyPr wrap="square" rtlCol="0">
              <a:spAutoFit/>
            </a:bodyPr>
            <a:lstStyle/>
            <a:p>
              <a:pPr algn="ctr"/>
              <a:r>
                <a:rPr lang="hr-HR" sz="1500" b="1" dirty="0"/>
                <a:t>City </a:t>
              </a:r>
              <a:r>
                <a:rPr lang="hr-HR" sz="1500" b="1" dirty="0" err="1"/>
                <a:t>area</a:t>
              </a:r>
              <a:endParaRPr lang="hr-HR" sz="1500" b="1" dirty="0"/>
            </a:p>
          </p:txBody>
        </p:sp>
        <p:sp>
          <p:nvSpPr>
            <p:cNvPr id="13" name="TextBox 12"/>
            <p:cNvSpPr txBox="1"/>
            <p:nvPr/>
          </p:nvSpPr>
          <p:spPr>
            <a:xfrm>
              <a:off x="8821006" y="714233"/>
              <a:ext cx="1198728" cy="323165"/>
            </a:xfrm>
            <a:prstGeom prst="rect">
              <a:avLst/>
            </a:prstGeom>
            <a:solidFill>
              <a:schemeClr val="bg1"/>
            </a:solidFill>
          </p:spPr>
          <p:txBody>
            <a:bodyPr wrap="square" rtlCol="0">
              <a:spAutoFit/>
            </a:bodyPr>
            <a:lstStyle/>
            <a:p>
              <a:pPr algn="ctr"/>
              <a:r>
                <a:rPr lang="hr-HR" sz="1500" b="1" dirty="0"/>
                <a:t>City </a:t>
              </a:r>
              <a:r>
                <a:rPr lang="hr-HR" sz="1500" b="1" dirty="0" err="1"/>
                <a:t>area</a:t>
              </a:r>
              <a:endParaRPr lang="hr-HR" sz="1500" b="1" dirty="0"/>
            </a:p>
          </p:txBody>
        </p:sp>
        <p:sp>
          <p:nvSpPr>
            <p:cNvPr id="14" name="TextBox 13"/>
            <p:cNvSpPr txBox="1"/>
            <p:nvPr/>
          </p:nvSpPr>
          <p:spPr>
            <a:xfrm>
              <a:off x="4285397" y="573207"/>
              <a:ext cx="1624084" cy="553998"/>
            </a:xfrm>
            <a:prstGeom prst="rect">
              <a:avLst/>
            </a:prstGeom>
            <a:solidFill>
              <a:schemeClr val="accent1">
                <a:lumMod val="20000"/>
                <a:lumOff val="80000"/>
              </a:schemeClr>
            </a:solidFill>
            <a:ln>
              <a:solidFill>
                <a:schemeClr val="tx1"/>
              </a:solidFill>
            </a:ln>
          </p:spPr>
          <p:txBody>
            <a:bodyPr wrap="square" rtlCol="0">
              <a:spAutoFit/>
            </a:bodyPr>
            <a:lstStyle/>
            <a:p>
              <a:pPr algn="ctr"/>
              <a:r>
                <a:rPr lang="hr-HR" sz="1500" b="1" dirty="0"/>
                <a:t>City </a:t>
              </a:r>
              <a:r>
                <a:rPr lang="hr-HR" sz="1500" b="1" dirty="0" err="1"/>
                <a:t>area</a:t>
              </a:r>
              <a:r>
                <a:rPr lang="hr-HR" sz="1500" b="1" dirty="0"/>
                <a:t> –</a:t>
              </a:r>
            </a:p>
            <a:p>
              <a:pPr algn="ctr"/>
              <a:r>
                <a:rPr lang="hr-HR" sz="1500" b="1" dirty="0" err="1"/>
                <a:t>category</a:t>
              </a:r>
              <a:endParaRPr lang="hr-HR" sz="1500" b="1" dirty="0"/>
            </a:p>
          </p:txBody>
        </p:sp>
        <p:sp>
          <p:nvSpPr>
            <p:cNvPr id="17" name="TextBox 16"/>
            <p:cNvSpPr txBox="1"/>
            <p:nvPr/>
          </p:nvSpPr>
          <p:spPr>
            <a:xfrm>
              <a:off x="10292687" y="575481"/>
              <a:ext cx="1624084" cy="553998"/>
            </a:xfrm>
            <a:prstGeom prst="rect">
              <a:avLst/>
            </a:prstGeom>
            <a:solidFill>
              <a:schemeClr val="accent1">
                <a:lumMod val="20000"/>
                <a:lumOff val="80000"/>
              </a:schemeClr>
            </a:solidFill>
            <a:ln>
              <a:solidFill>
                <a:schemeClr val="tx1"/>
              </a:solidFill>
            </a:ln>
          </p:spPr>
          <p:txBody>
            <a:bodyPr wrap="square" rtlCol="0">
              <a:spAutoFit/>
            </a:bodyPr>
            <a:lstStyle/>
            <a:p>
              <a:pPr algn="ctr"/>
              <a:r>
                <a:rPr lang="hr-HR" sz="1500" b="1" dirty="0"/>
                <a:t>City </a:t>
              </a:r>
              <a:r>
                <a:rPr lang="hr-HR" sz="1500" b="1" dirty="0" err="1"/>
                <a:t>area</a:t>
              </a:r>
              <a:r>
                <a:rPr lang="hr-HR" sz="1500" b="1" dirty="0"/>
                <a:t> –</a:t>
              </a:r>
            </a:p>
            <a:p>
              <a:pPr algn="ctr"/>
              <a:r>
                <a:rPr lang="hr-HR" sz="1500" b="1" dirty="0" err="1"/>
                <a:t>category</a:t>
              </a:r>
              <a:endParaRPr lang="hr-HR" sz="1500" b="1" dirty="0"/>
            </a:p>
          </p:txBody>
        </p:sp>
      </p:grpSp>
    </p:spTree>
    <p:extLst>
      <p:ext uri="{BB962C8B-B14F-4D97-AF65-F5344CB8AC3E}">
        <p14:creationId xmlns:p14="http://schemas.microsoft.com/office/powerpoint/2010/main" val="2853211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70" y="0"/>
            <a:ext cx="10354235" cy="6858000"/>
          </a:xfrm>
          <a:prstGeom prst="rect">
            <a:avLst/>
          </a:prstGeom>
        </p:spPr>
      </p:pic>
      <p:sp>
        <p:nvSpPr>
          <p:cNvPr id="4" name="Freeform 3"/>
          <p:cNvSpPr/>
          <p:nvPr/>
        </p:nvSpPr>
        <p:spPr>
          <a:xfrm>
            <a:off x="6225987" y="2443786"/>
            <a:ext cx="4273702" cy="1748593"/>
          </a:xfrm>
          <a:custGeom>
            <a:avLst/>
            <a:gdLst>
              <a:gd name="connsiteX0" fmla="*/ 143733 w 4273702"/>
              <a:gd name="connsiteY0" fmla="*/ 27369 h 1748593"/>
              <a:gd name="connsiteX1" fmla="*/ 76497 w 4273702"/>
              <a:gd name="connsiteY1" fmla="*/ 475 h 1748593"/>
              <a:gd name="connsiteX2" fmla="*/ 63050 w 4273702"/>
              <a:gd name="connsiteY2" fmla="*/ 40816 h 1748593"/>
              <a:gd name="connsiteX3" fmla="*/ 36156 w 4273702"/>
              <a:gd name="connsiteY3" fmla="*/ 81157 h 1748593"/>
              <a:gd name="connsiteX4" fmla="*/ 22709 w 4273702"/>
              <a:gd name="connsiteY4" fmla="*/ 336651 h 1748593"/>
              <a:gd name="connsiteX5" fmla="*/ 89944 w 4273702"/>
              <a:gd name="connsiteY5" fmla="*/ 403887 h 1748593"/>
              <a:gd name="connsiteX6" fmla="*/ 116839 w 4273702"/>
              <a:gd name="connsiteY6" fmla="*/ 430781 h 1748593"/>
              <a:gd name="connsiteX7" fmla="*/ 197521 w 4273702"/>
              <a:gd name="connsiteY7" fmla="*/ 457675 h 1748593"/>
              <a:gd name="connsiteX8" fmla="*/ 237862 w 4273702"/>
              <a:gd name="connsiteY8" fmla="*/ 498016 h 1748593"/>
              <a:gd name="connsiteX9" fmla="*/ 318544 w 4273702"/>
              <a:gd name="connsiteY9" fmla="*/ 551804 h 1748593"/>
              <a:gd name="connsiteX10" fmla="*/ 345439 w 4273702"/>
              <a:gd name="connsiteY10" fmla="*/ 578699 h 1748593"/>
              <a:gd name="connsiteX11" fmla="*/ 385780 w 4273702"/>
              <a:gd name="connsiteY11" fmla="*/ 592146 h 1748593"/>
              <a:gd name="connsiteX12" fmla="*/ 466462 w 4273702"/>
              <a:gd name="connsiteY12" fmla="*/ 645934 h 1748593"/>
              <a:gd name="connsiteX13" fmla="*/ 493356 w 4273702"/>
              <a:gd name="connsiteY13" fmla="*/ 686275 h 1748593"/>
              <a:gd name="connsiteX14" fmla="*/ 574039 w 4273702"/>
              <a:gd name="connsiteY14" fmla="*/ 713169 h 1748593"/>
              <a:gd name="connsiteX15" fmla="*/ 654721 w 4273702"/>
              <a:gd name="connsiteY15" fmla="*/ 766957 h 1748593"/>
              <a:gd name="connsiteX16" fmla="*/ 695062 w 4273702"/>
              <a:gd name="connsiteY16" fmla="*/ 793851 h 1748593"/>
              <a:gd name="connsiteX17" fmla="*/ 789192 w 4273702"/>
              <a:gd name="connsiteY17" fmla="*/ 820746 h 1748593"/>
              <a:gd name="connsiteX18" fmla="*/ 856427 w 4273702"/>
              <a:gd name="connsiteY18" fmla="*/ 874534 h 1748593"/>
              <a:gd name="connsiteX19" fmla="*/ 977450 w 4273702"/>
              <a:gd name="connsiteY19" fmla="*/ 941769 h 1748593"/>
              <a:gd name="connsiteX20" fmla="*/ 1017792 w 4273702"/>
              <a:gd name="connsiteY20" fmla="*/ 955216 h 1748593"/>
              <a:gd name="connsiteX21" fmla="*/ 1058133 w 4273702"/>
              <a:gd name="connsiteY21" fmla="*/ 968663 h 1748593"/>
              <a:gd name="connsiteX22" fmla="*/ 1138815 w 4273702"/>
              <a:gd name="connsiteY22" fmla="*/ 1022451 h 1748593"/>
              <a:gd name="connsiteX23" fmla="*/ 1165709 w 4273702"/>
              <a:gd name="connsiteY23" fmla="*/ 1049346 h 1748593"/>
              <a:gd name="connsiteX24" fmla="*/ 1246392 w 4273702"/>
              <a:gd name="connsiteY24" fmla="*/ 1076240 h 1748593"/>
              <a:gd name="connsiteX25" fmla="*/ 1300180 w 4273702"/>
              <a:gd name="connsiteY25" fmla="*/ 1103134 h 1748593"/>
              <a:gd name="connsiteX26" fmla="*/ 1380862 w 4273702"/>
              <a:gd name="connsiteY26" fmla="*/ 1116581 h 1748593"/>
              <a:gd name="connsiteX27" fmla="*/ 1461544 w 4273702"/>
              <a:gd name="connsiteY27" fmla="*/ 1143475 h 1748593"/>
              <a:gd name="connsiteX28" fmla="*/ 1501886 w 4273702"/>
              <a:gd name="connsiteY28" fmla="*/ 1156922 h 1748593"/>
              <a:gd name="connsiteX29" fmla="*/ 1622909 w 4273702"/>
              <a:gd name="connsiteY29" fmla="*/ 1210710 h 1748593"/>
              <a:gd name="connsiteX30" fmla="*/ 1703592 w 4273702"/>
              <a:gd name="connsiteY30" fmla="*/ 1237604 h 1748593"/>
              <a:gd name="connsiteX31" fmla="*/ 1905297 w 4273702"/>
              <a:gd name="connsiteY31" fmla="*/ 1264499 h 1748593"/>
              <a:gd name="connsiteX32" fmla="*/ 2039768 w 4273702"/>
              <a:gd name="connsiteY32" fmla="*/ 1318287 h 1748593"/>
              <a:gd name="connsiteX33" fmla="*/ 2080109 w 4273702"/>
              <a:gd name="connsiteY33" fmla="*/ 1331734 h 1748593"/>
              <a:gd name="connsiteX34" fmla="*/ 2160792 w 4273702"/>
              <a:gd name="connsiteY34" fmla="*/ 1372075 h 1748593"/>
              <a:gd name="connsiteX35" fmla="*/ 2241474 w 4273702"/>
              <a:gd name="connsiteY35" fmla="*/ 1425863 h 1748593"/>
              <a:gd name="connsiteX36" fmla="*/ 2389392 w 4273702"/>
              <a:gd name="connsiteY36" fmla="*/ 1452757 h 1748593"/>
              <a:gd name="connsiteX37" fmla="*/ 2564203 w 4273702"/>
              <a:gd name="connsiteY37" fmla="*/ 1479651 h 1748593"/>
              <a:gd name="connsiteX38" fmla="*/ 2604544 w 4273702"/>
              <a:gd name="connsiteY38" fmla="*/ 1493099 h 1748593"/>
              <a:gd name="connsiteX39" fmla="*/ 2685227 w 4273702"/>
              <a:gd name="connsiteY39" fmla="*/ 1506546 h 1748593"/>
              <a:gd name="connsiteX40" fmla="*/ 2779356 w 4273702"/>
              <a:gd name="connsiteY40" fmla="*/ 1560334 h 1748593"/>
              <a:gd name="connsiteX41" fmla="*/ 2860039 w 4273702"/>
              <a:gd name="connsiteY41" fmla="*/ 1573781 h 1748593"/>
              <a:gd name="connsiteX42" fmla="*/ 2994509 w 4273702"/>
              <a:gd name="connsiteY42" fmla="*/ 1600675 h 1748593"/>
              <a:gd name="connsiteX43" fmla="*/ 3209662 w 4273702"/>
              <a:gd name="connsiteY43" fmla="*/ 1627569 h 1748593"/>
              <a:gd name="connsiteX44" fmla="*/ 3303792 w 4273702"/>
              <a:gd name="connsiteY44" fmla="*/ 1641016 h 1748593"/>
              <a:gd name="connsiteX45" fmla="*/ 3680309 w 4273702"/>
              <a:gd name="connsiteY45" fmla="*/ 1667910 h 1748593"/>
              <a:gd name="connsiteX46" fmla="*/ 3868568 w 4273702"/>
              <a:gd name="connsiteY46" fmla="*/ 1694804 h 1748593"/>
              <a:gd name="connsiteX47" fmla="*/ 3935803 w 4273702"/>
              <a:gd name="connsiteY47" fmla="*/ 1708251 h 1748593"/>
              <a:gd name="connsiteX48" fmla="*/ 4043380 w 4273702"/>
              <a:gd name="connsiteY48" fmla="*/ 1721699 h 1748593"/>
              <a:gd name="connsiteX49" fmla="*/ 4083721 w 4273702"/>
              <a:gd name="connsiteY49" fmla="*/ 1748593 h 1748593"/>
              <a:gd name="connsiteX50" fmla="*/ 4218192 w 4273702"/>
              <a:gd name="connsiteY50" fmla="*/ 1721699 h 1748593"/>
              <a:gd name="connsiteX51" fmla="*/ 4271980 w 4273702"/>
              <a:gd name="connsiteY51" fmla="*/ 1654463 h 1748593"/>
              <a:gd name="connsiteX52" fmla="*/ 4258533 w 4273702"/>
              <a:gd name="connsiteY52" fmla="*/ 1493099 h 1748593"/>
              <a:gd name="connsiteX53" fmla="*/ 4164403 w 4273702"/>
              <a:gd name="connsiteY53" fmla="*/ 1425863 h 1748593"/>
              <a:gd name="connsiteX54" fmla="*/ 4124062 w 4273702"/>
              <a:gd name="connsiteY54" fmla="*/ 1398969 h 1748593"/>
              <a:gd name="connsiteX55" fmla="*/ 4083721 w 4273702"/>
              <a:gd name="connsiteY55" fmla="*/ 1385522 h 1748593"/>
              <a:gd name="connsiteX56" fmla="*/ 4003039 w 4273702"/>
              <a:gd name="connsiteY56" fmla="*/ 1345181 h 1748593"/>
              <a:gd name="connsiteX57" fmla="*/ 3895462 w 4273702"/>
              <a:gd name="connsiteY57" fmla="*/ 1331734 h 1748593"/>
              <a:gd name="connsiteX58" fmla="*/ 3801333 w 4273702"/>
              <a:gd name="connsiteY58" fmla="*/ 1318287 h 1748593"/>
              <a:gd name="connsiteX59" fmla="*/ 3760992 w 4273702"/>
              <a:gd name="connsiteY59" fmla="*/ 1291393 h 1748593"/>
              <a:gd name="connsiteX60" fmla="*/ 3572733 w 4273702"/>
              <a:gd name="connsiteY60" fmla="*/ 1237604 h 1748593"/>
              <a:gd name="connsiteX61" fmla="*/ 3451709 w 4273702"/>
              <a:gd name="connsiteY61" fmla="*/ 1210710 h 1748593"/>
              <a:gd name="connsiteX62" fmla="*/ 3371027 w 4273702"/>
              <a:gd name="connsiteY62" fmla="*/ 1197263 h 1748593"/>
              <a:gd name="connsiteX63" fmla="*/ 3330686 w 4273702"/>
              <a:gd name="connsiteY63" fmla="*/ 1183816 h 1748593"/>
              <a:gd name="connsiteX64" fmla="*/ 3182768 w 4273702"/>
              <a:gd name="connsiteY64" fmla="*/ 1170369 h 1748593"/>
              <a:gd name="connsiteX65" fmla="*/ 3088639 w 4273702"/>
              <a:gd name="connsiteY65" fmla="*/ 1156922 h 1748593"/>
              <a:gd name="connsiteX66" fmla="*/ 3048297 w 4273702"/>
              <a:gd name="connsiteY66" fmla="*/ 1143475 h 1748593"/>
              <a:gd name="connsiteX67" fmla="*/ 3007956 w 4273702"/>
              <a:gd name="connsiteY67" fmla="*/ 1116581 h 1748593"/>
              <a:gd name="connsiteX68" fmla="*/ 2940721 w 4273702"/>
              <a:gd name="connsiteY68" fmla="*/ 1103134 h 1748593"/>
              <a:gd name="connsiteX69" fmla="*/ 2860039 w 4273702"/>
              <a:gd name="connsiteY69" fmla="*/ 1076240 h 1748593"/>
              <a:gd name="connsiteX70" fmla="*/ 2644886 w 4273702"/>
              <a:gd name="connsiteY70" fmla="*/ 1035899 h 1748593"/>
              <a:gd name="connsiteX71" fmla="*/ 2456627 w 4273702"/>
              <a:gd name="connsiteY71" fmla="*/ 1022451 h 1748593"/>
              <a:gd name="connsiteX72" fmla="*/ 2322156 w 4273702"/>
              <a:gd name="connsiteY72" fmla="*/ 995557 h 1748593"/>
              <a:gd name="connsiteX73" fmla="*/ 2281815 w 4273702"/>
              <a:gd name="connsiteY73" fmla="*/ 982110 h 1748593"/>
              <a:gd name="connsiteX74" fmla="*/ 2241474 w 4273702"/>
              <a:gd name="connsiteY74" fmla="*/ 955216 h 1748593"/>
              <a:gd name="connsiteX75" fmla="*/ 2201133 w 4273702"/>
              <a:gd name="connsiteY75" fmla="*/ 941769 h 1748593"/>
              <a:gd name="connsiteX76" fmla="*/ 2107003 w 4273702"/>
              <a:gd name="connsiteY76" fmla="*/ 901428 h 1748593"/>
              <a:gd name="connsiteX77" fmla="*/ 1797721 w 4273702"/>
              <a:gd name="connsiteY77" fmla="*/ 874534 h 1748593"/>
              <a:gd name="connsiteX78" fmla="*/ 1757380 w 4273702"/>
              <a:gd name="connsiteY78" fmla="*/ 861087 h 1748593"/>
              <a:gd name="connsiteX79" fmla="*/ 1649803 w 4273702"/>
              <a:gd name="connsiteY79" fmla="*/ 834193 h 1748593"/>
              <a:gd name="connsiteX80" fmla="*/ 1609462 w 4273702"/>
              <a:gd name="connsiteY80" fmla="*/ 820746 h 1748593"/>
              <a:gd name="connsiteX81" fmla="*/ 1488439 w 4273702"/>
              <a:gd name="connsiteY81" fmla="*/ 766957 h 1748593"/>
              <a:gd name="connsiteX82" fmla="*/ 1407756 w 4273702"/>
              <a:gd name="connsiteY82" fmla="*/ 740063 h 1748593"/>
              <a:gd name="connsiteX83" fmla="*/ 1367415 w 4273702"/>
              <a:gd name="connsiteY83" fmla="*/ 713169 h 1748593"/>
              <a:gd name="connsiteX84" fmla="*/ 1327074 w 4273702"/>
              <a:gd name="connsiteY84" fmla="*/ 699722 h 1748593"/>
              <a:gd name="connsiteX85" fmla="*/ 1246392 w 4273702"/>
              <a:gd name="connsiteY85" fmla="*/ 645934 h 1748593"/>
              <a:gd name="connsiteX86" fmla="*/ 1219497 w 4273702"/>
              <a:gd name="connsiteY86" fmla="*/ 619040 h 1748593"/>
              <a:gd name="connsiteX87" fmla="*/ 1179156 w 4273702"/>
              <a:gd name="connsiteY87" fmla="*/ 605593 h 1748593"/>
              <a:gd name="connsiteX88" fmla="*/ 1085027 w 4273702"/>
              <a:gd name="connsiteY88" fmla="*/ 578699 h 1748593"/>
              <a:gd name="connsiteX89" fmla="*/ 1017792 w 4273702"/>
              <a:gd name="connsiteY89" fmla="*/ 538357 h 1748593"/>
              <a:gd name="connsiteX90" fmla="*/ 950556 w 4273702"/>
              <a:gd name="connsiteY90" fmla="*/ 498016 h 1748593"/>
              <a:gd name="connsiteX91" fmla="*/ 910215 w 4273702"/>
              <a:gd name="connsiteY91" fmla="*/ 457675 h 1748593"/>
              <a:gd name="connsiteX92" fmla="*/ 869874 w 4273702"/>
              <a:gd name="connsiteY92" fmla="*/ 444228 h 1748593"/>
              <a:gd name="connsiteX93" fmla="*/ 829533 w 4273702"/>
              <a:gd name="connsiteY93" fmla="*/ 417334 h 1748593"/>
              <a:gd name="connsiteX94" fmla="*/ 775744 w 4273702"/>
              <a:gd name="connsiteY94" fmla="*/ 363546 h 1748593"/>
              <a:gd name="connsiteX95" fmla="*/ 748850 w 4273702"/>
              <a:gd name="connsiteY95" fmla="*/ 323204 h 1748593"/>
              <a:gd name="connsiteX96" fmla="*/ 627827 w 4273702"/>
              <a:gd name="connsiteY96" fmla="*/ 255969 h 1748593"/>
              <a:gd name="connsiteX97" fmla="*/ 547144 w 4273702"/>
              <a:gd name="connsiteY97" fmla="*/ 215628 h 1748593"/>
              <a:gd name="connsiteX98" fmla="*/ 506803 w 4273702"/>
              <a:gd name="connsiteY98" fmla="*/ 188734 h 1748593"/>
              <a:gd name="connsiteX99" fmla="*/ 372333 w 4273702"/>
              <a:gd name="connsiteY99" fmla="*/ 148393 h 1748593"/>
              <a:gd name="connsiteX100" fmla="*/ 331992 w 4273702"/>
              <a:gd name="connsiteY100" fmla="*/ 134946 h 1748593"/>
              <a:gd name="connsiteX101" fmla="*/ 224415 w 4273702"/>
              <a:gd name="connsiteY101" fmla="*/ 108051 h 1748593"/>
              <a:gd name="connsiteX102" fmla="*/ 143733 w 4273702"/>
              <a:gd name="connsiteY102" fmla="*/ 81157 h 1748593"/>
              <a:gd name="connsiteX103" fmla="*/ 103392 w 4273702"/>
              <a:gd name="connsiteY103" fmla="*/ 67710 h 1748593"/>
              <a:gd name="connsiteX104" fmla="*/ 89944 w 4273702"/>
              <a:gd name="connsiteY104" fmla="*/ 13922 h 174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273702" h="1748593">
                <a:moveTo>
                  <a:pt x="143733" y="27369"/>
                </a:moveTo>
                <a:cubicBezTo>
                  <a:pt x="121321" y="18404"/>
                  <a:pt x="100307" y="-3493"/>
                  <a:pt x="76497" y="475"/>
                </a:cubicBezTo>
                <a:cubicBezTo>
                  <a:pt x="62515" y="2805"/>
                  <a:pt x="69389" y="28138"/>
                  <a:pt x="63050" y="40816"/>
                </a:cubicBezTo>
                <a:cubicBezTo>
                  <a:pt x="55822" y="55271"/>
                  <a:pt x="45121" y="67710"/>
                  <a:pt x="36156" y="81157"/>
                </a:cubicBezTo>
                <a:cubicBezTo>
                  <a:pt x="3410" y="179396"/>
                  <a:pt x="-18947" y="211681"/>
                  <a:pt x="22709" y="336651"/>
                </a:cubicBezTo>
                <a:cubicBezTo>
                  <a:pt x="32732" y="366720"/>
                  <a:pt x="67532" y="381475"/>
                  <a:pt x="89944" y="403887"/>
                </a:cubicBezTo>
                <a:cubicBezTo>
                  <a:pt x="98909" y="412852"/>
                  <a:pt x="104811" y="426772"/>
                  <a:pt x="116839" y="430781"/>
                </a:cubicBezTo>
                <a:lnTo>
                  <a:pt x="197521" y="457675"/>
                </a:lnTo>
                <a:cubicBezTo>
                  <a:pt x="210968" y="471122"/>
                  <a:pt x="222851" y="486341"/>
                  <a:pt x="237862" y="498016"/>
                </a:cubicBezTo>
                <a:cubicBezTo>
                  <a:pt x="263376" y="517860"/>
                  <a:pt x="295688" y="528948"/>
                  <a:pt x="318544" y="551804"/>
                </a:cubicBezTo>
                <a:cubicBezTo>
                  <a:pt x="327509" y="560769"/>
                  <a:pt x="334567" y="572176"/>
                  <a:pt x="345439" y="578699"/>
                </a:cubicBezTo>
                <a:cubicBezTo>
                  <a:pt x="357593" y="585992"/>
                  <a:pt x="373389" y="585262"/>
                  <a:pt x="385780" y="592146"/>
                </a:cubicBezTo>
                <a:cubicBezTo>
                  <a:pt x="414035" y="607843"/>
                  <a:pt x="466462" y="645934"/>
                  <a:pt x="466462" y="645934"/>
                </a:cubicBezTo>
                <a:cubicBezTo>
                  <a:pt x="475427" y="659381"/>
                  <a:pt x="479651" y="677710"/>
                  <a:pt x="493356" y="686275"/>
                </a:cubicBezTo>
                <a:cubicBezTo>
                  <a:pt x="517396" y="701300"/>
                  <a:pt x="574039" y="713169"/>
                  <a:pt x="574039" y="713169"/>
                </a:cubicBezTo>
                <a:lnTo>
                  <a:pt x="654721" y="766957"/>
                </a:lnTo>
                <a:cubicBezTo>
                  <a:pt x="668168" y="775922"/>
                  <a:pt x="679383" y="789931"/>
                  <a:pt x="695062" y="793851"/>
                </a:cubicBezTo>
                <a:cubicBezTo>
                  <a:pt x="762601" y="810737"/>
                  <a:pt x="731317" y="801455"/>
                  <a:pt x="789192" y="820746"/>
                </a:cubicBezTo>
                <a:cubicBezTo>
                  <a:pt x="849339" y="910967"/>
                  <a:pt x="778485" y="822573"/>
                  <a:pt x="856427" y="874534"/>
                </a:cubicBezTo>
                <a:cubicBezTo>
                  <a:pt x="977199" y="955049"/>
                  <a:pt x="788709" y="878856"/>
                  <a:pt x="977450" y="941769"/>
                </a:cubicBezTo>
                <a:lnTo>
                  <a:pt x="1017792" y="955216"/>
                </a:lnTo>
                <a:lnTo>
                  <a:pt x="1058133" y="968663"/>
                </a:lnTo>
                <a:cubicBezTo>
                  <a:pt x="1160720" y="1071250"/>
                  <a:pt x="1041508" y="964065"/>
                  <a:pt x="1138815" y="1022451"/>
                </a:cubicBezTo>
                <a:cubicBezTo>
                  <a:pt x="1149686" y="1028974"/>
                  <a:pt x="1154369" y="1043676"/>
                  <a:pt x="1165709" y="1049346"/>
                </a:cubicBezTo>
                <a:cubicBezTo>
                  <a:pt x="1191065" y="1062024"/>
                  <a:pt x="1221036" y="1063562"/>
                  <a:pt x="1246392" y="1076240"/>
                </a:cubicBezTo>
                <a:cubicBezTo>
                  <a:pt x="1264321" y="1085205"/>
                  <a:pt x="1280980" y="1097374"/>
                  <a:pt x="1300180" y="1103134"/>
                </a:cubicBezTo>
                <a:cubicBezTo>
                  <a:pt x="1326295" y="1110969"/>
                  <a:pt x="1354411" y="1109968"/>
                  <a:pt x="1380862" y="1116581"/>
                </a:cubicBezTo>
                <a:cubicBezTo>
                  <a:pt x="1408364" y="1123457"/>
                  <a:pt x="1434650" y="1134510"/>
                  <a:pt x="1461544" y="1143475"/>
                </a:cubicBezTo>
                <a:lnTo>
                  <a:pt x="1501886" y="1156922"/>
                </a:lnTo>
                <a:cubicBezTo>
                  <a:pt x="1565815" y="1199541"/>
                  <a:pt x="1526895" y="1178705"/>
                  <a:pt x="1622909" y="1210710"/>
                </a:cubicBezTo>
                <a:lnTo>
                  <a:pt x="1703592" y="1237604"/>
                </a:lnTo>
                <a:cubicBezTo>
                  <a:pt x="1824311" y="1257724"/>
                  <a:pt x="1757176" y="1248040"/>
                  <a:pt x="1905297" y="1264499"/>
                </a:cubicBezTo>
                <a:cubicBezTo>
                  <a:pt x="2088939" y="1325712"/>
                  <a:pt x="1901268" y="1258930"/>
                  <a:pt x="2039768" y="1318287"/>
                </a:cubicBezTo>
                <a:cubicBezTo>
                  <a:pt x="2052796" y="1323871"/>
                  <a:pt x="2067431" y="1325395"/>
                  <a:pt x="2080109" y="1331734"/>
                </a:cubicBezTo>
                <a:cubicBezTo>
                  <a:pt x="2184377" y="1383868"/>
                  <a:pt x="2059394" y="1338276"/>
                  <a:pt x="2160792" y="1372075"/>
                </a:cubicBezTo>
                <a:cubicBezTo>
                  <a:pt x="2187686" y="1390004"/>
                  <a:pt x="2209779" y="1419524"/>
                  <a:pt x="2241474" y="1425863"/>
                </a:cubicBezTo>
                <a:cubicBezTo>
                  <a:pt x="2335445" y="1444657"/>
                  <a:pt x="2286164" y="1435553"/>
                  <a:pt x="2389392" y="1452757"/>
                </a:cubicBezTo>
                <a:cubicBezTo>
                  <a:pt x="2486495" y="1485125"/>
                  <a:pt x="2371051" y="1449934"/>
                  <a:pt x="2564203" y="1479651"/>
                </a:cubicBezTo>
                <a:cubicBezTo>
                  <a:pt x="2578213" y="1481806"/>
                  <a:pt x="2590707" y="1490024"/>
                  <a:pt x="2604544" y="1493099"/>
                </a:cubicBezTo>
                <a:cubicBezTo>
                  <a:pt x="2631160" y="1499014"/>
                  <a:pt x="2658333" y="1502064"/>
                  <a:pt x="2685227" y="1506546"/>
                </a:cubicBezTo>
                <a:cubicBezTo>
                  <a:pt x="2712236" y="1524552"/>
                  <a:pt x="2748337" y="1551028"/>
                  <a:pt x="2779356" y="1560334"/>
                </a:cubicBezTo>
                <a:cubicBezTo>
                  <a:pt x="2805471" y="1568169"/>
                  <a:pt x="2833241" y="1568756"/>
                  <a:pt x="2860039" y="1573781"/>
                </a:cubicBezTo>
                <a:cubicBezTo>
                  <a:pt x="2904967" y="1582205"/>
                  <a:pt x="2949420" y="1593160"/>
                  <a:pt x="2994509" y="1600675"/>
                </a:cubicBezTo>
                <a:cubicBezTo>
                  <a:pt x="3154838" y="1627396"/>
                  <a:pt x="2989886" y="1601713"/>
                  <a:pt x="3209662" y="1627569"/>
                </a:cubicBezTo>
                <a:cubicBezTo>
                  <a:pt x="3241140" y="1631272"/>
                  <a:pt x="3272254" y="1637862"/>
                  <a:pt x="3303792" y="1641016"/>
                </a:cubicBezTo>
                <a:cubicBezTo>
                  <a:pt x="3378255" y="1648462"/>
                  <a:pt x="3613458" y="1663453"/>
                  <a:pt x="3680309" y="1667910"/>
                </a:cubicBezTo>
                <a:cubicBezTo>
                  <a:pt x="3775210" y="1699544"/>
                  <a:pt x="3680019" y="1671236"/>
                  <a:pt x="3868568" y="1694804"/>
                </a:cubicBezTo>
                <a:cubicBezTo>
                  <a:pt x="3891247" y="1697639"/>
                  <a:pt x="3913213" y="1704776"/>
                  <a:pt x="3935803" y="1708251"/>
                </a:cubicBezTo>
                <a:cubicBezTo>
                  <a:pt x="3971521" y="1713746"/>
                  <a:pt x="4007521" y="1717216"/>
                  <a:pt x="4043380" y="1721699"/>
                </a:cubicBezTo>
                <a:cubicBezTo>
                  <a:pt x="4056827" y="1730664"/>
                  <a:pt x="4067560" y="1748593"/>
                  <a:pt x="4083721" y="1748593"/>
                </a:cubicBezTo>
                <a:cubicBezTo>
                  <a:pt x="4129432" y="1748593"/>
                  <a:pt x="4218192" y="1721699"/>
                  <a:pt x="4218192" y="1721699"/>
                </a:cubicBezTo>
                <a:cubicBezTo>
                  <a:pt x="4230849" y="1709041"/>
                  <a:pt x="4270768" y="1672637"/>
                  <a:pt x="4271980" y="1654463"/>
                </a:cubicBezTo>
                <a:cubicBezTo>
                  <a:pt x="4275570" y="1600608"/>
                  <a:pt x="4274632" y="1544616"/>
                  <a:pt x="4258533" y="1493099"/>
                </a:cubicBezTo>
                <a:cubicBezTo>
                  <a:pt x="4239605" y="1432529"/>
                  <a:pt x="4203709" y="1445516"/>
                  <a:pt x="4164403" y="1425863"/>
                </a:cubicBezTo>
                <a:cubicBezTo>
                  <a:pt x="4149948" y="1418635"/>
                  <a:pt x="4138517" y="1406197"/>
                  <a:pt x="4124062" y="1398969"/>
                </a:cubicBezTo>
                <a:cubicBezTo>
                  <a:pt x="4111384" y="1392630"/>
                  <a:pt x="4096399" y="1391861"/>
                  <a:pt x="4083721" y="1385522"/>
                </a:cubicBezTo>
                <a:cubicBezTo>
                  <a:pt x="4034505" y="1360914"/>
                  <a:pt x="4056152" y="1354838"/>
                  <a:pt x="4003039" y="1345181"/>
                </a:cubicBezTo>
                <a:cubicBezTo>
                  <a:pt x="3967484" y="1338716"/>
                  <a:pt x="3931283" y="1336510"/>
                  <a:pt x="3895462" y="1331734"/>
                </a:cubicBezTo>
                <a:lnTo>
                  <a:pt x="3801333" y="1318287"/>
                </a:lnTo>
                <a:cubicBezTo>
                  <a:pt x="3787886" y="1309322"/>
                  <a:pt x="3775760" y="1297957"/>
                  <a:pt x="3760992" y="1291393"/>
                </a:cubicBezTo>
                <a:cubicBezTo>
                  <a:pt x="3711391" y="1269348"/>
                  <a:pt x="3621566" y="1249813"/>
                  <a:pt x="3572733" y="1237604"/>
                </a:cubicBezTo>
                <a:cubicBezTo>
                  <a:pt x="3515186" y="1223217"/>
                  <a:pt x="3514293" y="1222089"/>
                  <a:pt x="3451709" y="1210710"/>
                </a:cubicBezTo>
                <a:cubicBezTo>
                  <a:pt x="3424884" y="1205833"/>
                  <a:pt x="3397643" y="1203178"/>
                  <a:pt x="3371027" y="1197263"/>
                </a:cubicBezTo>
                <a:cubicBezTo>
                  <a:pt x="3357190" y="1194188"/>
                  <a:pt x="3344718" y="1185821"/>
                  <a:pt x="3330686" y="1183816"/>
                </a:cubicBezTo>
                <a:cubicBezTo>
                  <a:pt x="3281674" y="1176814"/>
                  <a:pt x="3231975" y="1175836"/>
                  <a:pt x="3182768" y="1170369"/>
                </a:cubicBezTo>
                <a:cubicBezTo>
                  <a:pt x="3151267" y="1166869"/>
                  <a:pt x="3120015" y="1161404"/>
                  <a:pt x="3088639" y="1156922"/>
                </a:cubicBezTo>
                <a:cubicBezTo>
                  <a:pt x="3075192" y="1152440"/>
                  <a:pt x="3060975" y="1149814"/>
                  <a:pt x="3048297" y="1143475"/>
                </a:cubicBezTo>
                <a:cubicBezTo>
                  <a:pt x="3033842" y="1136248"/>
                  <a:pt x="3023088" y="1122256"/>
                  <a:pt x="3007956" y="1116581"/>
                </a:cubicBezTo>
                <a:cubicBezTo>
                  <a:pt x="2986556" y="1108556"/>
                  <a:pt x="2962771" y="1109148"/>
                  <a:pt x="2940721" y="1103134"/>
                </a:cubicBezTo>
                <a:cubicBezTo>
                  <a:pt x="2913371" y="1095675"/>
                  <a:pt x="2887837" y="1081800"/>
                  <a:pt x="2860039" y="1076240"/>
                </a:cubicBezTo>
                <a:cubicBezTo>
                  <a:pt x="2839408" y="1072114"/>
                  <a:pt x="2686810" y="1040092"/>
                  <a:pt x="2644886" y="1035899"/>
                </a:cubicBezTo>
                <a:cubicBezTo>
                  <a:pt x="2582285" y="1029639"/>
                  <a:pt x="2519380" y="1026934"/>
                  <a:pt x="2456627" y="1022451"/>
                </a:cubicBezTo>
                <a:cubicBezTo>
                  <a:pt x="2411803" y="1013486"/>
                  <a:pt x="2365522" y="1010012"/>
                  <a:pt x="2322156" y="995557"/>
                </a:cubicBezTo>
                <a:cubicBezTo>
                  <a:pt x="2308709" y="991075"/>
                  <a:pt x="2294493" y="988449"/>
                  <a:pt x="2281815" y="982110"/>
                </a:cubicBezTo>
                <a:cubicBezTo>
                  <a:pt x="2267360" y="974882"/>
                  <a:pt x="2255929" y="962444"/>
                  <a:pt x="2241474" y="955216"/>
                </a:cubicBezTo>
                <a:cubicBezTo>
                  <a:pt x="2228796" y="948877"/>
                  <a:pt x="2214161" y="947353"/>
                  <a:pt x="2201133" y="941769"/>
                </a:cubicBezTo>
                <a:cubicBezTo>
                  <a:pt x="2177927" y="931824"/>
                  <a:pt x="2135771" y="904747"/>
                  <a:pt x="2107003" y="901428"/>
                </a:cubicBezTo>
                <a:cubicBezTo>
                  <a:pt x="2004202" y="889566"/>
                  <a:pt x="1797721" y="874534"/>
                  <a:pt x="1797721" y="874534"/>
                </a:cubicBezTo>
                <a:cubicBezTo>
                  <a:pt x="1784274" y="870052"/>
                  <a:pt x="1771055" y="864817"/>
                  <a:pt x="1757380" y="861087"/>
                </a:cubicBezTo>
                <a:cubicBezTo>
                  <a:pt x="1721720" y="851362"/>
                  <a:pt x="1684869" y="845882"/>
                  <a:pt x="1649803" y="834193"/>
                </a:cubicBezTo>
                <a:lnTo>
                  <a:pt x="1609462" y="820746"/>
                </a:lnTo>
                <a:cubicBezTo>
                  <a:pt x="1545534" y="778126"/>
                  <a:pt x="1584452" y="798961"/>
                  <a:pt x="1488439" y="766957"/>
                </a:cubicBezTo>
                <a:cubicBezTo>
                  <a:pt x="1488438" y="766957"/>
                  <a:pt x="1407757" y="740064"/>
                  <a:pt x="1407756" y="740063"/>
                </a:cubicBezTo>
                <a:cubicBezTo>
                  <a:pt x="1394309" y="731098"/>
                  <a:pt x="1381870" y="720397"/>
                  <a:pt x="1367415" y="713169"/>
                </a:cubicBezTo>
                <a:cubicBezTo>
                  <a:pt x="1354737" y="706830"/>
                  <a:pt x="1339465" y="706606"/>
                  <a:pt x="1327074" y="699722"/>
                </a:cubicBezTo>
                <a:cubicBezTo>
                  <a:pt x="1298819" y="684025"/>
                  <a:pt x="1269248" y="668789"/>
                  <a:pt x="1246392" y="645934"/>
                </a:cubicBezTo>
                <a:cubicBezTo>
                  <a:pt x="1237427" y="636969"/>
                  <a:pt x="1230369" y="625563"/>
                  <a:pt x="1219497" y="619040"/>
                </a:cubicBezTo>
                <a:cubicBezTo>
                  <a:pt x="1207343" y="611747"/>
                  <a:pt x="1192785" y="609487"/>
                  <a:pt x="1179156" y="605593"/>
                </a:cubicBezTo>
                <a:cubicBezTo>
                  <a:pt x="1060962" y="571823"/>
                  <a:pt x="1181751" y="610940"/>
                  <a:pt x="1085027" y="578699"/>
                </a:cubicBezTo>
                <a:cubicBezTo>
                  <a:pt x="1016888" y="510557"/>
                  <a:pt x="1105068" y="590722"/>
                  <a:pt x="1017792" y="538357"/>
                </a:cubicBezTo>
                <a:cubicBezTo>
                  <a:pt x="925499" y="482982"/>
                  <a:pt x="1064834" y="536109"/>
                  <a:pt x="950556" y="498016"/>
                </a:cubicBezTo>
                <a:cubicBezTo>
                  <a:pt x="937109" y="484569"/>
                  <a:pt x="926038" y="468224"/>
                  <a:pt x="910215" y="457675"/>
                </a:cubicBezTo>
                <a:cubicBezTo>
                  <a:pt x="898421" y="449812"/>
                  <a:pt x="882552" y="450567"/>
                  <a:pt x="869874" y="444228"/>
                </a:cubicBezTo>
                <a:cubicBezTo>
                  <a:pt x="855419" y="437000"/>
                  <a:pt x="842980" y="426299"/>
                  <a:pt x="829533" y="417334"/>
                </a:cubicBezTo>
                <a:cubicBezTo>
                  <a:pt x="800194" y="329316"/>
                  <a:pt x="840943" y="415705"/>
                  <a:pt x="775744" y="363546"/>
                </a:cubicBezTo>
                <a:cubicBezTo>
                  <a:pt x="763124" y="353450"/>
                  <a:pt x="761013" y="333847"/>
                  <a:pt x="748850" y="323204"/>
                </a:cubicBezTo>
                <a:cubicBezTo>
                  <a:pt x="635790" y="224275"/>
                  <a:pt x="707859" y="295985"/>
                  <a:pt x="627827" y="255969"/>
                </a:cubicBezTo>
                <a:cubicBezTo>
                  <a:pt x="523559" y="203835"/>
                  <a:pt x="648542" y="249427"/>
                  <a:pt x="547144" y="215628"/>
                </a:cubicBezTo>
                <a:cubicBezTo>
                  <a:pt x="533697" y="206663"/>
                  <a:pt x="521571" y="195298"/>
                  <a:pt x="506803" y="188734"/>
                </a:cubicBezTo>
                <a:cubicBezTo>
                  <a:pt x="449282" y="163169"/>
                  <a:pt x="427094" y="164039"/>
                  <a:pt x="372333" y="148393"/>
                </a:cubicBezTo>
                <a:cubicBezTo>
                  <a:pt x="358704" y="144499"/>
                  <a:pt x="345667" y="138676"/>
                  <a:pt x="331992" y="134946"/>
                </a:cubicBezTo>
                <a:cubicBezTo>
                  <a:pt x="296332" y="125220"/>
                  <a:pt x="259481" y="119740"/>
                  <a:pt x="224415" y="108051"/>
                </a:cubicBezTo>
                <a:lnTo>
                  <a:pt x="143733" y="81157"/>
                </a:lnTo>
                <a:lnTo>
                  <a:pt x="103392" y="67710"/>
                </a:lnTo>
                <a:lnTo>
                  <a:pt x="89944" y="13922"/>
                </a:ln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6" name="Straight Arrow Connector 5"/>
          <p:cNvCxnSpPr/>
          <p:nvPr/>
        </p:nvCxnSpPr>
        <p:spPr>
          <a:xfrm flipV="1">
            <a:off x="6225988" y="4020671"/>
            <a:ext cx="2329295" cy="57822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88558" y="4993668"/>
            <a:ext cx="8103576" cy="1323439"/>
          </a:xfrm>
          <a:prstGeom prst="rect">
            <a:avLst/>
          </a:prstGeom>
          <a:noFill/>
        </p:spPr>
        <p:txBody>
          <a:bodyPr wrap="square" rtlCol="0">
            <a:spAutoFit/>
          </a:bodyPr>
          <a:lstStyle/>
          <a:p>
            <a:r>
              <a:rPr lang="hr-HR" sz="4000" b="1" dirty="0">
                <a:solidFill>
                  <a:srgbClr val="FFFF00"/>
                </a:solidFill>
                <a:latin typeface="Arial" panose="020B0604020202020204" pitchFamily="34" charset="0"/>
                <a:cs typeface="Arial" panose="020B0604020202020204" pitchFamily="34" charset="0"/>
              </a:rPr>
              <a:t>Katadiopters, Mesnička street, center of Zagreb</a:t>
            </a:r>
          </a:p>
        </p:txBody>
      </p:sp>
    </p:spTree>
    <p:extLst>
      <p:ext uri="{BB962C8B-B14F-4D97-AF65-F5344CB8AC3E}">
        <p14:creationId xmlns:p14="http://schemas.microsoft.com/office/powerpoint/2010/main" val="329861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3729" y="215154"/>
            <a:ext cx="10515600" cy="1331258"/>
          </a:xfrm>
        </p:spPr>
        <p:txBody>
          <a:bodyPr/>
          <a:lstStyle/>
          <a:p>
            <a:pPr algn="ct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Conclusions</a:t>
            </a:r>
          </a:p>
        </p:txBody>
      </p:sp>
      <p:sp>
        <p:nvSpPr>
          <p:cNvPr id="3" name="Content Placeholder 2"/>
          <p:cNvSpPr>
            <a:spLocks noGrp="1"/>
          </p:cNvSpPr>
          <p:nvPr>
            <p:ph idx="1"/>
          </p:nvPr>
        </p:nvSpPr>
        <p:spPr>
          <a:xfrm>
            <a:off x="703729" y="2326340"/>
            <a:ext cx="10901083" cy="4410636"/>
          </a:xfrm>
        </p:spPr>
        <p:txBody>
          <a:bodyPr>
            <a:normAutofit/>
          </a:bodyPr>
          <a:lstStyle/>
          <a:p>
            <a:pPr>
              <a:buFont typeface="Wingdings" panose="05000000000000000000" pitchFamily="2" charset="2"/>
              <a:buChar char="ü"/>
            </a:pP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Inner center has minimum, wider area maximum visibility magnitude.</a:t>
            </a:r>
          </a:p>
          <a:p>
            <a:pPr marL="0" indent="0">
              <a:buNone/>
            </a:pPr>
            <a:endPar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anose="05000000000000000000" pitchFamily="2" charset="2"/>
              <a:buChar char="ü"/>
            </a:pP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elative air humidity </a:t>
            </a: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not </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affect constellation's visibility</a:t>
            </a: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hr-HR"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significantly</a:t>
            </a:r>
            <a:r>
              <a:rPr lang="hr-HR"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4861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466164" y="575118"/>
            <a:ext cx="11335871" cy="2554545"/>
          </a:xfrm>
          <a:prstGeom prst="rect">
            <a:avLst/>
          </a:prstGeom>
        </p:spPr>
        <p:txBody>
          <a:bodyPr wrap="square">
            <a:spAutoFit/>
          </a:bodyPr>
          <a:lstStyle/>
          <a:p>
            <a:pPr>
              <a:buFont typeface="Wingdings" panose="05000000000000000000" pitchFamily="2" charset="2"/>
              <a:buChar char="ü"/>
            </a:pPr>
            <a:r>
              <a:rPr lang="hr-HR"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Lightning affects our sleep, especially artificial light that enters room.</a:t>
            </a:r>
            <a:endParaRPr lang="hr-HR"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hr-HR"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anose="05000000000000000000" pitchFamily="2" charset="2"/>
              <a:buChar char="ü"/>
            </a:pPr>
            <a:r>
              <a:rPr lang="hr-HR"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t>
            </a:r>
            <a:r>
              <a:rPr lang="en-US" sz="3200"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uch</a:t>
            </a:r>
            <a:r>
              <a:rPr lang="en-US"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more artificial lightning </a:t>
            </a:r>
            <a:r>
              <a:rPr lang="hr-HR" sz="3200"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a:t>
            </a:r>
            <a:r>
              <a:rPr lang="en-US"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disrupts sleeping is </a:t>
            </a:r>
            <a:r>
              <a:rPr lang="hr-HR" sz="3200"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
            </a:r>
            <a:r>
              <a:rPr lang="hr-HR"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inner and wider center than in wider area</a:t>
            </a:r>
            <a:r>
              <a:rPr lang="hr-HR" sz="3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99448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689412" y="0"/>
            <a:ext cx="6864096" cy="5675583"/>
          </a:xfrm>
          <a:prstGeom prst="rect">
            <a:avLst/>
          </a:prstGeom>
        </p:spPr>
      </p:pic>
      <p:sp>
        <p:nvSpPr>
          <p:cNvPr id="3" name="Rectangle 2"/>
          <p:cNvSpPr/>
          <p:nvPr/>
        </p:nvSpPr>
        <p:spPr>
          <a:xfrm>
            <a:off x="685800" y="5843260"/>
            <a:ext cx="11645154" cy="1015663"/>
          </a:xfrm>
          <a:prstGeom prst="rect">
            <a:avLst/>
          </a:prstGeom>
        </p:spPr>
        <p:txBody>
          <a:bodyPr wrap="square">
            <a:spAutoFit/>
          </a:bodyPr>
          <a:lstStyle/>
          <a:p>
            <a:r>
              <a:rPr lang="hr-HR" sz="2000" i="1"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Check out Zagreb, Croatia! The city of Zagreb and the surrounding area have contributed 1966 data points! These data points have helped to skyrocket Croatia from 443 data points in the month of April, to 2164 in May! Great job Zagreb. Keep up the good work!</a:t>
            </a:r>
            <a:r>
              <a:rPr lang="hr-HR" sz="2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95569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Š]\GLOBE\2014-2015 spavanje\klub 100.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3" name="Oval 2"/>
          <p:cNvSpPr/>
          <p:nvPr/>
        </p:nvSpPr>
        <p:spPr>
          <a:xfrm>
            <a:off x="5434642" y="655608"/>
            <a:ext cx="1466490" cy="517583"/>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2507015" y="2539698"/>
            <a:ext cx="9075385" cy="1938992"/>
          </a:xfrm>
          <a:prstGeom prst="rect">
            <a:avLst/>
          </a:prstGeom>
          <a:noFill/>
        </p:spPr>
        <p:txBody>
          <a:bodyPr wrap="square" rtlCol="0">
            <a:spAutoFit/>
          </a:bodyPr>
          <a:lstStyle/>
          <a:p>
            <a:r>
              <a:rPr lang="hr-HR" sz="6000" i="1" dirty="0">
                <a:solidFill>
                  <a:schemeClr val="bg1"/>
                </a:solidFill>
                <a:latin typeface="Arial" pitchFamily="34" charset="0"/>
                <a:cs typeface="Arial" pitchFamily="34" charset="0"/>
              </a:rPr>
              <a:t>It was all about lightning </a:t>
            </a:r>
          </a:p>
          <a:p>
            <a:r>
              <a:rPr lang="hr-HR" sz="6000" i="1" dirty="0">
                <a:solidFill>
                  <a:schemeClr val="bg1"/>
                </a:solidFill>
                <a:latin typeface="Arial" pitchFamily="34" charset="0"/>
                <a:cs typeface="Arial" pitchFamily="34" charset="0"/>
              </a:rPr>
              <a:t>For your enlightning!</a:t>
            </a:r>
          </a:p>
        </p:txBody>
      </p:sp>
    </p:spTree>
    <p:extLst>
      <p:ext uri="{BB962C8B-B14F-4D97-AF65-F5344CB8AC3E}">
        <p14:creationId xmlns:p14="http://schemas.microsoft.com/office/powerpoint/2010/main" val="3015796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888" y="354776"/>
            <a:ext cx="11815762" cy="6001643"/>
          </a:xfrm>
          <a:prstGeom prst="rect">
            <a:avLst/>
          </a:prstGeom>
        </p:spPr>
        <p:txBody>
          <a:bodyPr wrap="square">
            <a:spAutoFit/>
          </a:bodyPr>
          <a:lstStyle/>
          <a:p>
            <a:r>
              <a:rPr lang="hr-HR" sz="3200" dirty="0" smtClean="0"/>
              <a:t>Literature:</a:t>
            </a:r>
          </a:p>
          <a:p>
            <a:endParaRPr lang="hr-HR" sz="3200" dirty="0"/>
          </a:p>
          <a:p>
            <a:r>
              <a:rPr lang="hr-HR" sz="3200" dirty="0"/>
              <a:t>http://rgn.hr/~zandreic/studenti/lp/lp_p1.pdf - Problematika svjetlosnog onečišćenja, prof. Željko Andreić Rudarsko-geološko-naftni fakultet Sveučilište u Zagrebu </a:t>
            </a:r>
          </a:p>
          <a:p>
            <a:r>
              <a:rPr lang="hr-HR" sz="3200" dirty="0"/>
              <a:t>http://www.darksky.org/</a:t>
            </a:r>
          </a:p>
          <a:p>
            <a:r>
              <a:rPr lang="hr-HR" sz="3200" dirty="0"/>
              <a:t>http://visibleearth.nasa.gov/view.php?id=55167</a:t>
            </a:r>
          </a:p>
          <a:p>
            <a:r>
              <a:rPr lang="hr-HR" sz="3200" dirty="0"/>
              <a:t>http://www.astro.hr/lp_cdsa/</a:t>
            </a:r>
          </a:p>
          <a:p>
            <a:r>
              <a:rPr lang="hr-HR" sz="3200" dirty="0"/>
              <a:t>http://www.zvjezdarnica.hr/</a:t>
            </a:r>
          </a:p>
          <a:p>
            <a:r>
              <a:rPr lang="hr-HR" sz="3200" dirty="0"/>
              <a:t>http://www.zagreb.hr/default.aspx?id=12917</a:t>
            </a:r>
          </a:p>
          <a:p>
            <a:r>
              <a:rPr lang="hr-HR" sz="3200" dirty="0"/>
              <a:t>http://prognoza.hr/karte_postaja.php?id=glavne</a:t>
            </a:r>
          </a:p>
          <a:p>
            <a:r>
              <a:rPr lang="hr-HR" sz="3200" dirty="0"/>
              <a:t>http://prognoza.hr/karte_postaja.php?id=klimatoloske</a:t>
            </a:r>
          </a:p>
        </p:txBody>
      </p:sp>
    </p:spTree>
    <p:extLst>
      <p:ext uri="{BB962C8B-B14F-4D97-AF65-F5344CB8AC3E}">
        <p14:creationId xmlns:p14="http://schemas.microsoft.com/office/powerpoint/2010/main" val="8884011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256" y="0"/>
            <a:ext cx="10354236"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7706" y="205191"/>
            <a:ext cx="2557463" cy="1693904"/>
          </a:xfrm>
          <a:prstGeom prst="rect">
            <a:avLst/>
          </a:prstGeom>
        </p:spPr>
      </p:pic>
    </p:spTree>
    <p:extLst>
      <p:ext uri="{BB962C8B-B14F-4D97-AF65-F5344CB8AC3E}">
        <p14:creationId xmlns:p14="http://schemas.microsoft.com/office/powerpoint/2010/main" val="1059537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31800" y="137261"/>
            <a:ext cx="10515600" cy="1325563"/>
          </a:xfrm>
        </p:spPr>
        <p:txBody>
          <a:bodyPr>
            <a:normAutofit fontScale="90000"/>
          </a:bodyPr>
          <a:lstStyle/>
          <a:p>
            <a:r>
              <a:rPr lang="hr-HR" sz="3600" dirty="0">
                <a:latin typeface="Times New Roman" pitchFamily="18" charset="0"/>
                <a:cs typeface="Times New Roman" pitchFamily="18" charset="0"/>
              </a:rPr>
              <a:t/>
            </a:r>
            <a:br>
              <a:rPr lang="hr-HR" sz="3600" dirty="0">
                <a:latin typeface="Times New Roman" pitchFamily="18" charset="0"/>
                <a:cs typeface="Times New Roman" pitchFamily="18" charset="0"/>
              </a:rPr>
            </a:br>
            <a:r>
              <a:rPr lang="hr-HR" sz="4000" dirty="0">
                <a:latin typeface="Arial" panose="020B0604020202020204" pitchFamily="34" charset="0"/>
                <a:cs typeface="Arial" panose="020B0604020202020204" pitchFamily="34" charset="0"/>
              </a:rPr>
              <a:t>Negative impact on human health</a:t>
            </a:r>
            <a:br>
              <a:rPr lang="hr-HR" sz="4000" dirty="0">
                <a:latin typeface="Arial" panose="020B0604020202020204" pitchFamily="34" charset="0"/>
                <a:cs typeface="Arial" panose="020B0604020202020204" pitchFamily="34" charset="0"/>
              </a:rPr>
            </a:br>
            <a:endParaRPr lang="hr-HR" sz="4000" dirty="0">
              <a:latin typeface="Arial" panose="020B0604020202020204" pitchFamily="34" charset="0"/>
              <a:cs typeface="Arial" panose="020B0604020202020204" pitchFamily="34" charset="0"/>
            </a:endParaRPr>
          </a:p>
        </p:txBody>
      </p:sp>
      <p:pic>
        <p:nvPicPr>
          <p:cNvPr id="4" name="Picture 3" descr="C:\Documents and Settings\JDuffek\Local Settings\Temporary Internet Files\Content.IE5\95O56NQV\MCj02868540000[1].wmf"/>
          <p:cNvPicPr>
            <a:picLocks noChangeAspect="1" noChangeArrowheads="1"/>
          </p:cNvPicPr>
          <p:nvPr/>
        </p:nvPicPr>
        <p:blipFill>
          <a:blip r:embed="rId3" cstate="print"/>
          <a:srcRect/>
          <a:stretch>
            <a:fillRect/>
          </a:stretch>
        </p:blipFill>
        <p:spPr bwMode="auto">
          <a:xfrm>
            <a:off x="2939383" y="1650048"/>
            <a:ext cx="4346152" cy="4134881"/>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7784003" y="1462824"/>
            <a:ext cx="4136310" cy="4136310"/>
          </a:xfrm>
          <a:prstGeom prst="rect">
            <a:avLst/>
          </a:prstGeom>
        </p:spPr>
      </p:pic>
      <p:pic>
        <p:nvPicPr>
          <p:cNvPr id="2" name="Picture 1"/>
          <p:cNvPicPr>
            <a:picLocks noChangeAspect="1"/>
          </p:cNvPicPr>
          <p:nvPr/>
        </p:nvPicPr>
        <p:blipFill>
          <a:blip r:embed="rId5" cstate="print"/>
          <a:stretch>
            <a:fillRect/>
          </a:stretch>
        </p:blipFill>
        <p:spPr>
          <a:xfrm>
            <a:off x="195945" y="2733718"/>
            <a:ext cx="2743438" cy="1828959"/>
          </a:xfrm>
          <a:prstGeom prst="rect">
            <a:avLst/>
          </a:prstGeom>
        </p:spPr>
      </p:pic>
    </p:spTree>
    <p:extLst>
      <p:ext uri="{BB962C8B-B14F-4D97-AF65-F5344CB8AC3E}">
        <p14:creationId xmlns:p14="http://schemas.microsoft.com/office/powerpoint/2010/main" val="342437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229379" y="1070337"/>
            <a:ext cx="3271568" cy="5394453"/>
          </a:xfrm>
          <a:prstGeom prst="rect">
            <a:avLst/>
          </a:prstGeom>
        </p:spPr>
      </p:pic>
      <p:pic>
        <p:nvPicPr>
          <p:cNvPr id="3" name="Picture 2"/>
          <p:cNvPicPr>
            <a:picLocks noChangeAspect="1"/>
          </p:cNvPicPr>
          <p:nvPr/>
        </p:nvPicPr>
        <p:blipFill>
          <a:blip r:embed="rId4" cstate="print"/>
          <a:stretch>
            <a:fillRect/>
          </a:stretch>
        </p:blipFill>
        <p:spPr>
          <a:xfrm>
            <a:off x="6546939" y="1433407"/>
            <a:ext cx="4253753" cy="3434905"/>
          </a:xfrm>
          <a:prstGeom prst="rect">
            <a:avLst/>
          </a:prstGeom>
        </p:spPr>
      </p:pic>
      <p:sp>
        <p:nvSpPr>
          <p:cNvPr id="4" name="Title 1"/>
          <p:cNvSpPr txBox="1">
            <a:spLocks/>
          </p:cNvSpPr>
          <p:nvPr/>
        </p:nvSpPr>
        <p:spPr>
          <a:xfrm>
            <a:off x="474561" y="281079"/>
            <a:ext cx="9571313" cy="1325563"/>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hr-HR" sz="3600" dirty="0">
                <a:latin typeface="Arial" panose="020B0604020202020204" pitchFamily="34" charset="0"/>
                <a:cs typeface="Arial" panose="020B0604020202020204" pitchFamily="34" charset="0"/>
              </a:rPr>
              <a:t>Negative impact on the ecosystem</a:t>
            </a:r>
          </a:p>
        </p:txBody>
      </p:sp>
    </p:spTree>
    <p:extLst>
      <p:ext uri="{BB962C8B-B14F-4D97-AF65-F5344CB8AC3E}">
        <p14:creationId xmlns:p14="http://schemas.microsoft.com/office/powerpoint/2010/main" val="138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b="4889"/>
          <a:stretch/>
        </p:blipFill>
        <p:spPr>
          <a:xfrm>
            <a:off x="0" y="0"/>
            <a:ext cx="12192000" cy="6858000"/>
          </a:xfrm>
          <a:prstGeom prst="rect">
            <a:avLst/>
          </a:prstGeom>
        </p:spPr>
      </p:pic>
    </p:spTree>
    <p:extLst>
      <p:ext uri="{BB962C8B-B14F-4D97-AF65-F5344CB8AC3E}">
        <p14:creationId xmlns:p14="http://schemas.microsoft.com/office/powerpoint/2010/main" val="3377880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99247" y="0"/>
            <a:ext cx="10673930" cy="6858000"/>
          </a:xfrm>
          <a:prstGeom prst="rect">
            <a:avLst/>
          </a:prstGeom>
        </p:spPr>
      </p:pic>
    </p:spTree>
    <p:extLst>
      <p:ext uri="{BB962C8B-B14F-4D97-AF65-F5344CB8AC3E}">
        <p14:creationId xmlns:p14="http://schemas.microsoft.com/office/powerpoint/2010/main" val="156970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38199" y="419734"/>
            <a:ext cx="6876394" cy="989387"/>
          </a:xfrm>
        </p:spPr>
        <p:txBody>
          <a:bodyPr>
            <a:normAutofit/>
          </a:bodyPr>
          <a:lstStyle/>
          <a:p>
            <a:r>
              <a:rPr lang="en-US" sz="3600" dirty="0">
                <a:latin typeface="Arial" panose="020B0604020202020204" pitchFamily="34" charset="0"/>
                <a:cs typeface="Arial" panose="020B0604020202020204" pitchFamily="34" charset="0"/>
              </a:rPr>
              <a:t>What makes outdoor lighting?</a:t>
            </a:r>
            <a:endParaRPr lang="hr-HR"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srcRect l="34134" t="39437" r="35200" b="15525"/>
          <a:stretch/>
        </p:blipFill>
        <p:spPr>
          <a:xfrm>
            <a:off x="5653144" y="1409121"/>
            <a:ext cx="6197600" cy="5119757"/>
          </a:xfrm>
          <a:prstGeom prst="rect">
            <a:avLst/>
          </a:prstGeom>
        </p:spPr>
      </p:pic>
      <p:sp>
        <p:nvSpPr>
          <p:cNvPr id="3" name="Rectangle 2"/>
          <p:cNvSpPr/>
          <p:nvPr/>
        </p:nvSpPr>
        <p:spPr>
          <a:xfrm>
            <a:off x="231887" y="2014120"/>
            <a:ext cx="6096000" cy="3416320"/>
          </a:xfrm>
          <a:prstGeom prst="rect">
            <a:avLst/>
          </a:prstGeom>
        </p:spPr>
        <p:txBody>
          <a:bodyPr>
            <a:spAutoFit/>
          </a:bodyPr>
          <a:lstStyle/>
          <a:p>
            <a:r>
              <a:rPr lang="en-US" sz="2400" dirty="0">
                <a:latin typeface="Arial" panose="020B0604020202020204" pitchFamily="34" charset="0"/>
                <a:cs typeface="Arial" panose="020B0604020202020204" pitchFamily="34" charset="0"/>
              </a:rPr>
              <a:t>street lighting</a:t>
            </a:r>
          </a:p>
          <a:p>
            <a:r>
              <a:rPr lang="en-US" sz="2400" dirty="0">
                <a:latin typeface="Arial" panose="020B0604020202020204" pitchFamily="34" charset="0"/>
                <a:cs typeface="Arial" panose="020B0604020202020204" pitchFamily="34" charset="0"/>
              </a:rPr>
              <a:t>lighting highway</a:t>
            </a:r>
          </a:p>
          <a:p>
            <a:r>
              <a:rPr lang="hr-HR" sz="2400" dirty="0">
                <a:latin typeface="Arial" panose="020B0604020202020204" pitchFamily="34" charset="0"/>
                <a:cs typeface="Arial" panose="020B0604020202020204" pitchFamily="34" charset="0"/>
              </a:rPr>
              <a:t>l</a:t>
            </a:r>
            <a:r>
              <a:rPr lang="en-US" sz="2400" dirty="0" err="1">
                <a:latin typeface="Arial" panose="020B0604020202020204" pitchFamily="34" charset="0"/>
                <a:cs typeface="Arial" panose="020B0604020202020204" pitchFamily="34" charset="0"/>
              </a:rPr>
              <a:t>ighting</a:t>
            </a:r>
            <a:r>
              <a:rPr lang="en-US" sz="2400" dirty="0">
                <a:latin typeface="Arial" panose="020B0604020202020204" pitchFamily="34" charset="0"/>
                <a:cs typeface="Arial" panose="020B0604020202020204" pitchFamily="34" charset="0"/>
              </a:rPr>
              <a:t> in parks</a:t>
            </a:r>
          </a:p>
          <a:p>
            <a:r>
              <a:rPr lang="hr-HR" sz="2400" dirty="0">
                <a:latin typeface="Arial" panose="020B0604020202020204" pitchFamily="34" charset="0"/>
                <a:cs typeface="Arial" panose="020B0604020202020204" pitchFamily="34" charset="0"/>
              </a:rPr>
              <a:t>l</a:t>
            </a:r>
            <a:r>
              <a:rPr lang="en-US" sz="2400" dirty="0" err="1">
                <a:latin typeface="Arial" panose="020B0604020202020204" pitchFamily="34" charset="0"/>
                <a:cs typeface="Arial" panose="020B0604020202020204" pitchFamily="34" charset="0"/>
              </a:rPr>
              <a:t>ighting</a:t>
            </a:r>
            <a:r>
              <a:rPr lang="en-US" sz="2400" dirty="0">
                <a:latin typeface="Arial" panose="020B0604020202020204" pitchFamily="34" charset="0"/>
                <a:cs typeface="Arial" panose="020B0604020202020204" pitchFamily="34" charset="0"/>
              </a:rPr>
              <a:t> in stadiums</a:t>
            </a:r>
          </a:p>
          <a:p>
            <a:r>
              <a:rPr lang="hr-HR" sz="2400" dirty="0">
                <a:latin typeface="Arial" panose="020B0604020202020204" pitchFamily="34" charset="0"/>
                <a:cs typeface="Arial" panose="020B0604020202020204" pitchFamily="34" charset="0"/>
              </a:rPr>
              <a:t>l</a:t>
            </a:r>
            <a:r>
              <a:rPr lang="en-US" sz="2400" dirty="0" err="1">
                <a:latin typeface="Arial" panose="020B0604020202020204" pitchFamily="34" charset="0"/>
                <a:cs typeface="Arial" panose="020B0604020202020204" pitchFamily="34" charset="0"/>
              </a:rPr>
              <a:t>ighting</a:t>
            </a:r>
            <a:r>
              <a:rPr lang="en-US" sz="2400" dirty="0">
                <a:latin typeface="Arial" panose="020B0604020202020204" pitchFamily="34" charset="0"/>
                <a:cs typeface="Arial" panose="020B0604020202020204" pitchFamily="34" charset="0"/>
              </a:rPr>
              <a:t> in parking lots</a:t>
            </a:r>
          </a:p>
          <a:p>
            <a:r>
              <a:rPr lang="en-US" sz="2400" dirty="0">
                <a:latin typeface="Arial" panose="020B0604020202020204" pitchFamily="34" charset="0"/>
                <a:cs typeface="Arial" panose="020B0604020202020204" pitchFamily="34" charset="0"/>
              </a:rPr>
              <a:t>lighting landscape</a:t>
            </a:r>
          </a:p>
          <a:p>
            <a:r>
              <a:rPr lang="hr-HR" sz="2400" dirty="0">
                <a:latin typeface="Arial" panose="020B0604020202020204" pitchFamily="34" charset="0"/>
                <a:cs typeface="Arial" panose="020B0604020202020204" pitchFamily="34" charset="0"/>
              </a:rPr>
              <a:t>l</a:t>
            </a:r>
            <a:r>
              <a:rPr lang="en-US" sz="2400" dirty="0" err="1">
                <a:latin typeface="Arial" panose="020B0604020202020204" pitchFamily="34" charset="0"/>
                <a:cs typeface="Arial" panose="020B0604020202020204" pitchFamily="34" charset="0"/>
              </a:rPr>
              <a:t>ighting</a:t>
            </a:r>
            <a:r>
              <a:rPr lang="en-US" sz="2400" dirty="0">
                <a:latin typeface="Arial" panose="020B0604020202020204" pitchFamily="34" charset="0"/>
                <a:cs typeface="Arial" panose="020B0604020202020204" pitchFamily="34" charset="0"/>
              </a:rPr>
              <a:t> residential areas</a:t>
            </a:r>
          </a:p>
          <a:p>
            <a:r>
              <a:rPr lang="hr-HR" sz="2400" dirty="0">
                <a:latin typeface="Arial" panose="020B0604020202020204" pitchFamily="34" charset="0"/>
                <a:cs typeface="Arial" panose="020B0604020202020204" pitchFamily="34" charset="0"/>
              </a:rPr>
              <a:t>l</a:t>
            </a:r>
            <a:r>
              <a:rPr lang="en-US" sz="2400" dirty="0" err="1">
                <a:latin typeface="Arial" panose="020B0604020202020204" pitchFamily="34" charset="0"/>
                <a:cs typeface="Arial" panose="020B0604020202020204" pitchFamily="34" charset="0"/>
              </a:rPr>
              <a:t>ighting</a:t>
            </a:r>
            <a:r>
              <a:rPr lang="en-US" sz="2400" dirty="0">
                <a:latin typeface="Arial" panose="020B0604020202020204" pitchFamily="34" charset="0"/>
                <a:cs typeface="Arial" panose="020B0604020202020204" pitchFamily="34" charset="0"/>
              </a:rPr>
              <a:t> office buildings</a:t>
            </a:r>
          </a:p>
          <a:p>
            <a:r>
              <a:rPr lang="hr-HR" sz="2400" dirty="0">
                <a:latin typeface="Arial" panose="020B0604020202020204" pitchFamily="34" charset="0"/>
                <a:cs typeface="Arial" panose="020B0604020202020204" pitchFamily="34" charset="0"/>
              </a:rPr>
              <a:t>l</a:t>
            </a:r>
            <a:r>
              <a:rPr lang="en-US" sz="2400" dirty="0" err="1">
                <a:latin typeface="Arial" panose="020B0604020202020204" pitchFamily="34" charset="0"/>
                <a:cs typeface="Arial" panose="020B0604020202020204" pitchFamily="34" charset="0"/>
              </a:rPr>
              <a:t>ighting</a:t>
            </a:r>
            <a:r>
              <a:rPr lang="en-US" sz="2400" dirty="0">
                <a:latin typeface="Arial" panose="020B0604020202020204" pitchFamily="34" charset="0"/>
                <a:cs typeface="Arial" panose="020B0604020202020204" pitchFamily="34" charset="0"/>
              </a:rPr>
              <a:t> hiking and biking trails</a:t>
            </a:r>
          </a:p>
        </p:txBody>
      </p:sp>
    </p:spTree>
    <p:extLst>
      <p:ext uri="{BB962C8B-B14F-4D97-AF65-F5344CB8AC3E}">
        <p14:creationId xmlns:p14="http://schemas.microsoft.com/office/powerpoint/2010/main" val="122787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737479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TotalTime>
  <Words>2896</Words>
  <Application>Microsoft Office PowerPoint</Application>
  <PresentationFormat>Widescreen</PresentationFormat>
  <Paragraphs>580</Paragraphs>
  <Slides>36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 Negative impact on human health </vt:lpstr>
      <vt:lpstr>PowerPoint Presentation</vt:lpstr>
      <vt:lpstr>PowerPoint Presentation</vt:lpstr>
      <vt:lpstr>PowerPoint Presentation</vt:lpstr>
      <vt:lpstr>What makes outdoor lighting?</vt:lpstr>
      <vt:lpstr>PowerPoint Presentation</vt:lpstr>
      <vt:lpstr>PowerPoint Presentation</vt:lpstr>
      <vt:lpstr>Hypothesis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GLOBE</dc:creator>
  <cp:lastModifiedBy>GLOBE</cp:lastModifiedBy>
  <cp:revision>135</cp:revision>
  <dcterms:created xsi:type="dcterms:W3CDTF">2015-04-27T08:55:35Z</dcterms:created>
  <dcterms:modified xsi:type="dcterms:W3CDTF">2017-02-25T13:39:30Z</dcterms:modified>
</cp:coreProperties>
</file>