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75" r:id="rId7"/>
    <p:sldId id="262" r:id="rId8"/>
    <p:sldId id="264" r:id="rId9"/>
    <p:sldId id="263" r:id="rId10"/>
    <p:sldId id="266" r:id="rId11"/>
    <p:sldId id="265" r:id="rId12"/>
    <p:sldId id="267" r:id="rId13"/>
    <p:sldId id="269" r:id="rId14"/>
    <p:sldId id="270" r:id="rId15"/>
    <p:sldId id="271" r:id="rId16"/>
    <p:sldId id="272" r:id="rId17"/>
    <p:sldId id="273" r:id="rId18"/>
    <p:sldId id="274" r:id="rId19"/>
    <p:sldId id="268"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F2D"/>
    <a:srgbClr val="99FF33"/>
    <a:srgbClr val="66FF66"/>
    <a:srgbClr val="00FF00"/>
    <a:srgbClr val="5BE1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สไตล์สีปานกลาง 2 - เน้น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12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5"/>
      <c:rAngAx val="0"/>
      <c:perspective val="8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Dust cover on upper surface(Adaxial) (%)</c:v>
                </c:pt>
              </c:strCache>
            </c:strRef>
          </c:tx>
          <c:invertIfNegative val="0"/>
          <c:cat>
            <c:strRef>
              <c:f>Sheet1!$A$2:$A$13</c:f>
              <c:strCache>
                <c:ptCount val="12"/>
                <c:pt idx="0">
                  <c:v>Yellow Poinciana </c:v>
                </c:pt>
                <c:pt idx="1">
                  <c:v>False Mahogany</c:v>
                </c:pt>
                <c:pt idx="2">
                  <c:v>Yellow Poinciana 2</c:v>
                </c:pt>
                <c:pt idx="3">
                  <c:v>Yellow Poinciana 3</c:v>
                </c:pt>
                <c:pt idx="4">
                  <c:v>Golden Shower</c:v>
                </c:pt>
                <c:pt idx="5">
                  <c:v>Malay rose apple </c:v>
                </c:pt>
                <c:pt idx="6">
                  <c:v>Orange Jasmine</c:v>
                </c:pt>
                <c:pt idx="7">
                  <c:v>Rosy trumpet tree</c:v>
                </c:pt>
                <c:pt idx="8">
                  <c:v>Golden Fig</c:v>
                </c:pt>
                <c:pt idx="9">
                  <c:v>Krapeechan</c:v>
                </c:pt>
                <c:pt idx="10">
                  <c:v>Rain Tree </c:v>
                </c:pt>
                <c:pt idx="11">
                  <c:v>Purple Orchid Tree</c:v>
                </c:pt>
              </c:strCache>
            </c:strRef>
          </c:cat>
          <c:val>
            <c:numRef>
              <c:f>Sheet1!$B$2:$B$13</c:f>
              <c:numCache>
                <c:formatCode>General</c:formatCode>
                <c:ptCount val="12"/>
                <c:pt idx="0">
                  <c:v>99.28</c:v>
                </c:pt>
                <c:pt idx="1">
                  <c:v>85.95</c:v>
                </c:pt>
                <c:pt idx="2">
                  <c:v>92.38</c:v>
                </c:pt>
                <c:pt idx="3">
                  <c:v>83.07</c:v>
                </c:pt>
                <c:pt idx="4">
                  <c:v>73.150000000000006</c:v>
                </c:pt>
                <c:pt idx="5">
                  <c:v>85.89</c:v>
                </c:pt>
                <c:pt idx="6">
                  <c:v>98.51</c:v>
                </c:pt>
                <c:pt idx="7">
                  <c:v>79.47</c:v>
                </c:pt>
                <c:pt idx="8">
                  <c:v>65.87</c:v>
                </c:pt>
                <c:pt idx="9">
                  <c:v>74.39</c:v>
                </c:pt>
                <c:pt idx="10">
                  <c:v>74.989999999999995</c:v>
                </c:pt>
                <c:pt idx="11">
                  <c:v>83.64</c:v>
                </c:pt>
              </c:numCache>
            </c:numRef>
          </c:val>
        </c:ser>
        <c:ser>
          <c:idx val="1"/>
          <c:order val="1"/>
          <c:tx>
            <c:strRef>
              <c:f>Sheet1!$C$1</c:f>
              <c:strCache>
                <c:ptCount val="1"/>
                <c:pt idx="0">
                  <c:v>Dust cover on lower surface(Abaxial) (%)</c:v>
                </c:pt>
              </c:strCache>
            </c:strRef>
          </c:tx>
          <c:invertIfNegative val="0"/>
          <c:cat>
            <c:strRef>
              <c:f>Sheet1!$A$2:$A$13</c:f>
              <c:strCache>
                <c:ptCount val="12"/>
                <c:pt idx="0">
                  <c:v>Yellow Poinciana </c:v>
                </c:pt>
                <c:pt idx="1">
                  <c:v>False Mahogany</c:v>
                </c:pt>
                <c:pt idx="2">
                  <c:v>Yellow Poinciana 2</c:v>
                </c:pt>
                <c:pt idx="3">
                  <c:v>Yellow Poinciana 3</c:v>
                </c:pt>
                <c:pt idx="4">
                  <c:v>Golden Shower</c:v>
                </c:pt>
                <c:pt idx="5">
                  <c:v>Malay rose apple </c:v>
                </c:pt>
                <c:pt idx="6">
                  <c:v>Orange Jasmine</c:v>
                </c:pt>
                <c:pt idx="7">
                  <c:v>Rosy trumpet tree</c:v>
                </c:pt>
                <c:pt idx="8">
                  <c:v>Golden Fig</c:v>
                </c:pt>
                <c:pt idx="9">
                  <c:v>Krapeechan</c:v>
                </c:pt>
                <c:pt idx="10">
                  <c:v>Rain Tree </c:v>
                </c:pt>
                <c:pt idx="11">
                  <c:v>Purple Orchid Tree</c:v>
                </c:pt>
              </c:strCache>
            </c:strRef>
          </c:cat>
          <c:val>
            <c:numRef>
              <c:f>Sheet1!$C$2:$C$13</c:f>
              <c:numCache>
                <c:formatCode>General</c:formatCode>
                <c:ptCount val="12"/>
                <c:pt idx="0">
                  <c:v>79.89</c:v>
                </c:pt>
                <c:pt idx="1">
                  <c:v>17.11</c:v>
                </c:pt>
                <c:pt idx="2">
                  <c:v>27.83</c:v>
                </c:pt>
                <c:pt idx="3">
                  <c:v>50.42</c:v>
                </c:pt>
                <c:pt idx="4">
                  <c:v>9.73</c:v>
                </c:pt>
                <c:pt idx="5">
                  <c:v>5.43</c:v>
                </c:pt>
                <c:pt idx="6">
                  <c:v>12.99</c:v>
                </c:pt>
                <c:pt idx="7">
                  <c:v>16.600000000000001</c:v>
                </c:pt>
                <c:pt idx="8">
                  <c:v>23.67</c:v>
                </c:pt>
                <c:pt idx="9">
                  <c:v>48.89</c:v>
                </c:pt>
                <c:pt idx="10">
                  <c:v>32.880000000000003</c:v>
                </c:pt>
                <c:pt idx="11">
                  <c:v>15.73</c:v>
                </c:pt>
              </c:numCache>
            </c:numRef>
          </c:val>
        </c:ser>
        <c:dLbls>
          <c:showLegendKey val="0"/>
          <c:showVal val="0"/>
          <c:showCatName val="0"/>
          <c:showSerName val="0"/>
          <c:showPercent val="0"/>
          <c:showBubbleSize val="0"/>
        </c:dLbls>
        <c:gapWidth val="150"/>
        <c:shape val="box"/>
        <c:axId val="-1214398256"/>
        <c:axId val="-1214391728"/>
        <c:axId val="0"/>
      </c:bar3DChart>
      <c:catAx>
        <c:axId val="-1214398256"/>
        <c:scaling>
          <c:orientation val="minMax"/>
        </c:scaling>
        <c:delete val="0"/>
        <c:axPos val="b"/>
        <c:numFmt formatCode="General" sourceLinked="0"/>
        <c:majorTickMark val="out"/>
        <c:minorTickMark val="none"/>
        <c:tickLblPos val="nextTo"/>
        <c:crossAx val="-1214391728"/>
        <c:crosses val="autoZero"/>
        <c:auto val="1"/>
        <c:lblAlgn val="ctr"/>
        <c:lblOffset val="100"/>
        <c:noMultiLvlLbl val="0"/>
      </c:catAx>
      <c:valAx>
        <c:axId val="-1214391728"/>
        <c:scaling>
          <c:orientation val="minMax"/>
        </c:scaling>
        <c:delete val="0"/>
        <c:axPos val="l"/>
        <c:majorGridlines/>
        <c:numFmt formatCode="General" sourceLinked="1"/>
        <c:majorTickMark val="out"/>
        <c:minorTickMark val="none"/>
        <c:tickLblPos val="nextTo"/>
        <c:crossAx val="-12143982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5"/>
      <c:rAngAx val="0"/>
      <c:perspective val="8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Dust cover on upper surface(Adaxial) (%)</c:v>
                </c:pt>
              </c:strCache>
            </c:strRef>
          </c:tx>
          <c:invertIfNegative val="0"/>
          <c:cat>
            <c:strRef>
              <c:f>Sheet1!$A$2:$A$13</c:f>
              <c:strCache>
                <c:ptCount val="12"/>
                <c:pt idx="0">
                  <c:v>Yellow Poinciana </c:v>
                </c:pt>
                <c:pt idx="1">
                  <c:v>False Mahogany</c:v>
                </c:pt>
                <c:pt idx="2">
                  <c:v>Yellow Poinciana 2</c:v>
                </c:pt>
                <c:pt idx="3">
                  <c:v>Yellow Poinciana 3</c:v>
                </c:pt>
                <c:pt idx="4">
                  <c:v>Golden Shower</c:v>
                </c:pt>
                <c:pt idx="5">
                  <c:v>Malay rose apple </c:v>
                </c:pt>
                <c:pt idx="6">
                  <c:v>Orange Jasmine</c:v>
                </c:pt>
                <c:pt idx="7">
                  <c:v>Rosy trumpet tree</c:v>
                </c:pt>
                <c:pt idx="8">
                  <c:v>Golden Fig</c:v>
                </c:pt>
                <c:pt idx="9">
                  <c:v>Krapeechan</c:v>
                </c:pt>
                <c:pt idx="10">
                  <c:v>Rain Tree </c:v>
                </c:pt>
                <c:pt idx="11">
                  <c:v>Purple Orchid Tree</c:v>
                </c:pt>
              </c:strCache>
            </c:strRef>
          </c:cat>
          <c:val>
            <c:numRef>
              <c:f>Sheet1!$B$2:$B$13</c:f>
              <c:numCache>
                <c:formatCode>General</c:formatCode>
                <c:ptCount val="12"/>
                <c:pt idx="0">
                  <c:v>94.87</c:v>
                </c:pt>
                <c:pt idx="1">
                  <c:v>96.33</c:v>
                </c:pt>
                <c:pt idx="2">
                  <c:v>98.13</c:v>
                </c:pt>
                <c:pt idx="3">
                  <c:v>94.73</c:v>
                </c:pt>
                <c:pt idx="4">
                  <c:v>89.61</c:v>
                </c:pt>
                <c:pt idx="5">
                  <c:v>87.48</c:v>
                </c:pt>
                <c:pt idx="6">
                  <c:v>94.44</c:v>
                </c:pt>
                <c:pt idx="7">
                  <c:v>87.4</c:v>
                </c:pt>
                <c:pt idx="8">
                  <c:v>86.3</c:v>
                </c:pt>
                <c:pt idx="9">
                  <c:v>81.680000000000007</c:v>
                </c:pt>
                <c:pt idx="10">
                  <c:v>90.65</c:v>
                </c:pt>
                <c:pt idx="11">
                  <c:v>94.66</c:v>
                </c:pt>
              </c:numCache>
            </c:numRef>
          </c:val>
        </c:ser>
        <c:ser>
          <c:idx val="1"/>
          <c:order val="1"/>
          <c:tx>
            <c:strRef>
              <c:f>Sheet1!$C$1</c:f>
              <c:strCache>
                <c:ptCount val="1"/>
                <c:pt idx="0">
                  <c:v>Dust cover on lower surface(Abaxial) (%)</c:v>
                </c:pt>
              </c:strCache>
            </c:strRef>
          </c:tx>
          <c:invertIfNegative val="0"/>
          <c:cat>
            <c:strRef>
              <c:f>Sheet1!$A$2:$A$13</c:f>
              <c:strCache>
                <c:ptCount val="12"/>
                <c:pt idx="0">
                  <c:v>Yellow Poinciana </c:v>
                </c:pt>
                <c:pt idx="1">
                  <c:v>False Mahogany</c:v>
                </c:pt>
                <c:pt idx="2">
                  <c:v>Yellow Poinciana 2</c:v>
                </c:pt>
                <c:pt idx="3">
                  <c:v>Yellow Poinciana 3</c:v>
                </c:pt>
                <c:pt idx="4">
                  <c:v>Golden Shower</c:v>
                </c:pt>
                <c:pt idx="5">
                  <c:v>Malay rose apple </c:v>
                </c:pt>
                <c:pt idx="6">
                  <c:v>Orange Jasmine</c:v>
                </c:pt>
                <c:pt idx="7">
                  <c:v>Rosy trumpet tree</c:v>
                </c:pt>
                <c:pt idx="8">
                  <c:v>Golden Fig</c:v>
                </c:pt>
                <c:pt idx="9">
                  <c:v>Krapeechan</c:v>
                </c:pt>
                <c:pt idx="10">
                  <c:v>Rain Tree </c:v>
                </c:pt>
                <c:pt idx="11">
                  <c:v>Purple Orchid Tree</c:v>
                </c:pt>
              </c:strCache>
            </c:strRef>
          </c:cat>
          <c:val>
            <c:numRef>
              <c:f>Sheet1!$C$2:$C$13</c:f>
              <c:numCache>
                <c:formatCode>General</c:formatCode>
                <c:ptCount val="12"/>
                <c:pt idx="0">
                  <c:v>74.84</c:v>
                </c:pt>
                <c:pt idx="1">
                  <c:v>75.209999999999994</c:v>
                </c:pt>
                <c:pt idx="2">
                  <c:v>91.4</c:v>
                </c:pt>
                <c:pt idx="3">
                  <c:v>38.89</c:v>
                </c:pt>
                <c:pt idx="4">
                  <c:v>0.36</c:v>
                </c:pt>
                <c:pt idx="5">
                  <c:v>0</c:v>
                </c:pt>
                <c:pt idx="6">
                  <c:v>0</c:v>
                </c:pt>
                <c:pt idx="7">
                  <c:v>39.630000000000003</c:v>
                </c:pt>
                <c:pt idx="8">
                  <c:v>57.45</c:v>
                </c:pt>
                <c:pt idx="9">
                  <c:v>28.14</c:v>
                </c:pt>
                <c:pt idx="10">
                  <c:v>46.07</c:v>
                </c:pt>
                <c:pt idx="11">
                  <c:v>3.66</c:v>
                </c:pt>
              </c:numCache>
            </c:numRef>
          </c:val>
        </c:ser>
        <c:dLbls>
          <c:showLegendKey val="0"/>
          <c:showVal val="0"/>
          <c:showCatName val="0"/>
          <c:showSerName val="0"/>
          <c:showPercent val="0"/>
          <c:showBubbleSize val="0"/>
        </c:dLbls>
        <c:gapWidth val="150"/>
        <c:shape val="box"/>
        <c:axId val="-1214397712"/>
        <c:axId val="-1214396080"/>
        <c:axId val="0"/>
      </c:bar3DChart>
      <c:catAx>
        <c:axId val="-1214397712"/>
        <c:scaling>
          <c:orientation val="minMax"/>
        </c:scaling>
        <c:delete val="0"/>
        <c:axPos val="b"/>
        <c:numFmt formatCode="General" sourceLinked="1"/>
        <c:majorTickMark val="out"/>
        <c:minorTickMark val="none"/>
        <c:tickLblPos val="nextTo"/>
        <c:crossAx val="-1214396080"/>
        <c:crosses val="autoZero"/>
        <c:auto val="1"/>
        <c:lblAlgn val="ctr"/>
        <c:lblOffset val="100"/>
        <c:noMultiLvlLbl val="0"/>
      </c:catAx>
      <c:valAx>
        <c:axId val="-1214396080"/>
        <c:scaling>
          <c:orientation val="minMax"/>
        </c:scaling>
        <c:delete val="0"/>
        <c:axPos val="l"/>
        <c:majorGridlines/>
        <c:numFmt formatCode="General" sourceLinked="1"/>
        <c:majorTickMark val="out"/>
        <c:minorTickMark val="none"/>
        <c:tickLblPos val="nextTo"/>
        <c:crossAx val="-1214397712"/>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h-TH" smtClean="0"/>
              <a:t>คลิกเพื่อแก้ไขสไตล์ชื่อเรื่องต้นแบบ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smtClean="0"/>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F9863518-864B-41C5-A1AC-36E79C99F665}"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AA794-B8F9-433B-BFA2-7BB5119C0F32}" type="slidenum">
              <a:rPr lang="en-GB" smtClean="0"/>
              <a:t>‹#›</a:t>
            </a:fld>
            <a:endParaRPr lang="en-GB"/>
          </a:p>
        </p:txBody>
      </p:sp>
    </p:spTree>
    <p:extLst>
      <p:ext uri="{BB962C8B-B14F-4D97-AF65-F5344CB8AC3E}">
        <p14:creationId xmlns:p14="http://schemas.microsoft.com/office/powerpoint/2010/main" val="200176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F9863518-864B-41C5-A1AC-36E79C99F665}"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AA794-B8F9-433B-BFA2-7BB5119C0F32}" type="slidenum">
              <a:rPr lang="en-GB" smtClean="0"/>
              <a:t>‹#›</a:t>
            </a:fld>
            <a:endParaRPr lang="en-GB"/>
          </a:p>
        </p:txBody>
      </p:sp>
    </p:spTree>
    <p:extLst>
      <p:ext uri="{BB962C8B-B14F-4D97-AF65-F5344CB8AC3E}">
        <p14:creationId xmlns:p14="http://schemas.microsoft.com/office/powerpoint/2010/main" val="252073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F9863518-864B-41C5-A1AC-36E79C99F665}"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AA794-B8F9-433B-BFA2-7BB5119C0F32}" type="slidenum">
              <a:rPr lang="en-GB" smtClean="0"/>
              <a:t>‹#›</a:t>
            </a:fld>
            <a:endParaRPr lang="en-GB"/>
          </a:p>
        </p:txBody>
      </p:sp>
    </p:spTree>
    <p:extLst>
      <p:ext uri="{BB962C8B-B14F-4D97-AF65-F5344CB8AC3E}">
        <p14:creationId xmlns:p14="http://schemas.microsoft.com/office/powerpoint/2010/main" val="307284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F9863518-864B-41C5-A1AC-36E79C99F665}"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AA794-B8F9-433B-BFA2-7BB5119C0F32}" type="slidenum">
              <a:rPr lang="en-GB" smtClean="0"/>
              <a:t>‹#›</a:t>
            </a:fld>
            <a:endParaRPr lang="en-GB"/>
          </a:p>
        </p:txBody>
      </p:sp>
    </p:spTree>
    <p:extLst>
      <p:ext uri="{BB962C8B-B14F-4D97-AF65-F5344CB8AC3E}">
        <p14:creationId xmlns:p14="http://schemas.microsoft.com/office/powerpoint/2010/main" val="386884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F9863518-864B-41C5-A1AC-36E79C99F665}"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AA794-B8F9-433B-BFA2-7BB5119C0F32}" type="slidenum">
              <a:rPr lang="en-GB" smtClean="0"/>
              <a:t>‹#›</a:t>
            </a:fld>
            <a:endParaRPr lang="en-GB"/>
          </a:p>
        </p:txBody>
      </p:sp>
    </p:spTree>
    <p:extLst>
      <p:ext uri="{BB962C8B-B14F-4D97-AF65-F5344CB8AC3E}">
        <p14:creationId xmlns:p14="http://schemas.microsoft.com/office/powerpoint/2010/main" val="40260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Date Placeholder 4"/>
          <p:cNvSpPr>
            <a:spLocks noGrp="1"/>
          </p:cNvSpPr>
          <p:nvPr>
            <p:ph type="dt" sz="half" idx="10"/>
          </p:nvPr>
        </p:nvSpPr>
        <p:spPr/>
        <p:txBody>
          <a:bodyPr/>
          <a:lstStyle/>
          <a:p>
            <a:fld id="{F9863518-864B-41C5-A1AC-36E79C99F665}"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2AA794-B8F9-433B-BFA2-7BB5119C0F32}" type="slidenum">
              <a:rPr lang="en-GB" smtClean="0"/>
              <a:t>‹#›</a:t>
            </a:fld>
            <a:endParaRPr lang="en-GB"/>
          </a:p>
        </p:txBody>
      </p:sp>
    </p:spTree>
    <p:extLst>
      <p:ext uri="{BB962C8B-B14F-4D97-AF65-F5344CB8AC3E}">
        <p14:creationId xmlns:p14="http://schemas.microsoft.com/office/powerpoint/2010/main" val="155254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4" name="Content Placeholder 3"/>
          <p:cNvSpPr>
            <a:spLocks noGrp="1"/>
          </p:cNvSpPr>
          <p:nvPr>
            <p:ph sz="half" idx="2"/>
          </p:nvPr>
        </p:nvSpPr>
        <p:spPr>
          <a:xfrm>
            <a:off x="629842" y="2505075"/>
            <a:ext cx="3868340" cy="368458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6" name="Content Placeholder 5"/>
          <p:cNvSpPr>
            <a:spLocks noGrp="1"/>
          </p:cNvSpPr>
          <p:nvPr>
            <p:ph sz="quarter" idx="4"/>
          </p:nvPr>
        </p:nvSpPr>
        <p:spPr>
          <a:xfrm>
            <a:off x="4629150" y="2505075"/>
            <a:ext cx="3887391" cy="368458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7" name="Date Placeholder 6"/>
          <p:cNvSpPr>
            <a:spLocks noGrp="1"/>
          </p:cNvSpPr>
          <p:nvPr>
            <p:ph type="dt" sz="half" idx="10"/>
          </p:nvPr>
        </p:nvSpPr>
        <p:spPr/>
        <p:txBody>
          <a:bodyPr/>
          <a:lstStyle/>
          <a:p>
            <a:fld id="{F9863518-864B-41C5-A1AC-36E79C99F665}" type="datetimeFigureOut">
              <a:rPr lang="en-GB" smtClean="0"/>
              <a:t>10/04/2019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2AA794-B8F9-433B-BFA2-7BB5119C0F32}" type="slidenum">
              <a:rPr lang="en-GB" smtClean="0"/>
              <a:t>‹#›</a:t>
            </a:fld>
            <a:endParaRPr lang="en-GB"/>
          </a:p>
        </p:txBody>
      </p:sp>
    </p:spTree>
    <p:extLst>
      <p:ext uri="{BB962C8B-B14F-4D97-AF65-F5344CB8AC3E}">
        <p14:creationId xmlns:p14="http://schemas.microsoft.com/office/powerpoint/2010/main" val="201267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F9863518-864B-41C5-A1AC-36E79C99F665}" type="datetimeFigureOut">
              <a:rPr lang="en-GB" smtClean="0"/>
              <a:t>10/04/2019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2AA794-B8F9-433B-BFA2-7BB5119C0F32}" type="slidenum">
              <a:rPr lang="en-GB" smtClean="0"/>
              <a:t>‹#›</a:t>
            </a:fld>
            <a:endParaRPr lang="en-GB"/>
          </a:p>
        </p:txBody>
      </p:sp>
    </p:spTree>
    <p:extLst>
      <p:ext uri="{BB962C8B-B14F-4D97-AF65-F5344CB8AC3E}">
        <p14:creationId xmlns:p14="http://schemas.microsoft.com/office/powerpoint/2010/main" val="42494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3518-864B-41C5-A1AC-36E79C99F665}" type="datetimeFigureOut">
              <a:rPr lang="en-GB" smtClean="0"/>
              <a:t>10/04/2019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2AA794-B8F9-433B-BFA2-7BB5119C0F32}" type="slidenum">
              <a:rPr lang="en-GB" smtClean="0"/>
              <a:t>‹#›</a:t>
            </a:fld>
            <a:endParaRPr lang="en-GB"/>
          </a:p>
        </p:txBody>
      </p:sp>
    </p:spTree>
    <p:extLst>
      <p:ext uri="{BB962C8B-B14F-4D97-AF65-F5344CB8AC3E}">
        <p14:creationId xmlns:p14="http://schemas.microsoft.com/office/powerpoint/2010/main" val="252424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F9863518-864B-41C5-A1AC-36E79C99F665}"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2AA794-B8F9-433B-BFA2-7BB5119C0F32}" type="slidenum">
              <a:rPr lang="en-GB" smtClean="0"/>
              <a:t>‹#›</a:t>
            </a:fld>
            <a:endParaRPr lang="en-GB"/>
          </a:p>
        </p:txBody>
      </p:sp>
    </p:spTree>
    <p:extLst>
      <p:ext uri="{BB962C8B-B14F-4D97-AF65-F5344CB8AC3E}">
        <p14:creationId xmlns:p14="http://schemas.microsoft.com/office/powerpoint/2010/main" val="397378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h-TH" smtClean="0"/>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คลิกไอคอนเพื่อเพิ่มรูปภาพ</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F9863518-864B-41C5-A1AC-36E79C99F665}"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2AA794-B8F9-433B-BFA2-7BB5119C0F32}" type="slidenum">
              <a:rPr lang="en-GB" smtClean="0"/>
              <a:t>‹#›</a:t>
            </a:fld>
            <a:endParaRPr lang="en-GB"/>
          </a:p>
        </p:txBody>
      </p:sp>
    </p:spTree>
    <p:extLst>
      <p:ext uri="{BB962C8B-B14F-4D97-AF65-F5344CB8AC3E}">
        <p14:creationId xmlns:p14="http://schemas.microsoft.com/office/powerpoint/2010/main" val="247849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3518-864B-41C5-A1AC-36E79C99F665}" type="datetimeFigureOut">
              <a:rPr lang="en-GB" smtClean="0"/>
              <a:t>10/04/2019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AA794-B8F9-433B-BFA2-7BB5119C0F32}" type="slidenum">
              <a:rPr lang="en-GB" smtClean="0"/>
              <a:t>‹#›</a:t>
            </a:fld>
            <a:endParaRPr lang="en-GB"/>
          </a:p>
        </p:txBody>
      </p:sp>
    </p:spTree>
    <p:extLst>
      <p:ext uri="{BB962C8B-B14F-4D97-AF65-F5344CB8AC3E}">
        <p14:creationId xmlns:p14="http://schemas.microsoft.com/office/powerpoint/2010/main" val="2997206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6.jpeg"/><Relationship Id="rId3" Type="http://schemas.openxmlformats.org/officeDocument/2006/relationships/image" Target="../media/image29.png"/><Relationship Id="rId7" Type="http://schemas.openxmlformats.org/officeDocument/2006/relationships/image" Target="../media/image32.jpeg"/><Relationship Id="rId12" Type="http://schemas.openxmlformats.org/officeDocument/2006/relationships/image" Target="../media/image35.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hyperlink" Target="https://www.google.com/url?sa=i&amp;rct=j&amp;q=&amp;esrc=s&amp;source=images&amp;cd=&amp;ved=2ahUKEwiFgqS394XhAhUW_XMBHewsBwUQjRx6BAgBEAU&amp;url=https://medthai.com/%E0%B9%84%E0%B8%97%E0%B8%A3%E0%B8%A2%E0%B9%89%E0%B8%AD%E0%B8%A2/&amp;psig=AOvVaw0-GFejaFutS3WXcBFATs2F&amp;ust=1552800627320942" TargetMode="External"/><Relationship Id="rId5" Type="http://schemas.openxmlformats.org/officeDocument/2006/relationships/hyperlink" Target="https://www.google.com/url?sa=i&amp;rct=j&amp;q=&amp;esrc=s&amp;source=images&amp;cd=&amp;cad=rja&amp;uact=8&amp;ved=2ahUKEwi7i6Wx8IXhAhVNXSsKHe5IBt8QjRx6BAgBEAU&amp;url=https://sites.google.com/site/phanthumi60903/tn-chmphu-ma-hemiyw&amp;psig=AOvVaw1uPHFr6ndiJhoirUB8ovZL&amp;ust=1552798773531117" TargetMode="External"/><Relationship Id="rId15" Type="http://schemas.openxmlformats.org/officeDocument/2006/relationships/image" Target="../media/image38.jpeg"/><Relationship Id="rId10" Type="http://schemas.openxmlformats.org/officeDocument/2006/relationships/image" Target="../media/image34.jpeg"/><Relationship Id="rId4" Type="http://schemas.openxmlformats.org/officeDocument/2006/relationships/image" Target="../media/image30.jpeg"/><Relationship Id="rId9" Type="http://schemas.openxmlformats.org/officeDocument/2006/relationships/hyperlink" Target="https://www.google.com/url?sa=i&amp;rct=j&amp;q=&amp;esrc=s&amp;source=images&amp;cd=&amp;cad=rja&amp;uact=8&amp;ved=2ahUKEwjPwov-8YXhAhWYXCsKHWyeAMkQjRx6BAgBEAU&amp;url=https://medthai.com/%E0%B9%81%E0%B8%81%E0%B9%89%E0%B8%A7/&amp;psig=AOvVaw3j9qu6qz31SCsZTFWz6c46&amp;ust=1552799181593922" TargetMode="External"/><Relationship Id="rId1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7.jpeg"/><Relationship Id="rId3" Type="http://schemas.openxmlformats.org/officeDocument/2006/relationships/image" Target="../media/image39.png"/><Relationship Id="rId7" Type="http://schemas.openxmlformats.org/officeDocument/2006/relationships/hyperlink" Target="https://www.google.com/url?sa=i&amp;rct=j&amp;q=&amp;esrc=s&amp;source=images&amp;cd=&amp;cad=rja&amp;uact=8&amp;ved=2ahUKEwj27ZW084XhAhUaXysKHcVhAVEQjRx6BAgBEAU&amp;url=https://sites.google.com/site/html38m503/home/culalngkrn-mhawithyalay&amp;psig=AOvVaw03z-JipLTraNsVoOI0Jzqa&amp;ust=1552799582582548" TargetMode="External"/><Relationship Id="rId12" Type="http://schemas.openxmlformats.org/officeDocument/2006/relationships/image" Target="../media/image46.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5.jpeg"/><Relationship Id="rId5" Type="http://schemas.openxmlformats.org/officeDocument/2006/relationships/image" Target="../media/image41.jpeg"/><Relationship Id="rId10" Type="http://schemas.openxmlformats.org/officeDocument/2006/relationships/hyperlink" Target="https://www.google.com/url?sa=i&amp;rct=j&amp;q=&amp;esrc=s&amp;source=images&amp;cd=&amp;cad=rja&amp;uact=8&amp;ved=2ahUKEwjB0o_e84XhAhVaXCsKHVYIA_sQjRx6BAgBEAU&amp;url=https://puechkaset.com/%E0%B8%8A%E0%B8%87%E0%B9%82%E0%B8%84/&amp;psig=AOvVaw1GPOzJLItiPhezaZhvKLA_&amp;ust=1552799666129210" TargetMode="External"/><Relationship Id="rId4" Type="http://schemas.openxmlformats.org/officeDocument/2006/relationships/image" Target="../media/image40.jpeg"/><Relationship Id="rId9" Type="http://schemas.openxmlformats.org/officeDocument/2006/relationships/image" Target="../media/image44.jpeg"/><Relationship Id="rId1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p:txBody>
          <a:bodyPr/>
          <a:lstStyle/>
          <a:p>
            <a:endParaRPr lang="en-GB"/>
          </a:p>
        </p:txBody>
      </p:sp>
      <p:sp>
        <p:nvSpPr>
          <p:cNvPr id="3" name="ชื่อเรื่องรอง 2"/>
          <p:cNvSpPr>
            <a:spLocks noGrp="1"/>
          </p:cNvSpPr>
          <p:nvPr>
            <p:ph type="subTitle" idx="1"/>
          </p:nvPr>
        </p:nvSpPr>
        <p:spPr/>
        <p:txBody>
          <a:bodyPr/>
          <a:lstStyle/>
          <a:p>
            <a:endParaRPr lang="en-GB"/>
          </a:p>
        </p:txBody>
      </p:sp>
      <p:pic>
        <p:nvPicPr>
          <p:cNvPr id="4" name="รูปภาพ 3"/>
          <p:cNvPicPr>
            <a:picLocks noChangeAspect="1"/>
          </p:cNvPicPr>
          <p:nvPr/>
        </p:nvPicPr>
        <p:blipFill rotWithShape="1">
          <a:blip r:embed="rId2">
            <a:extLst>
              <a:ext uri="{28A0092B-C50C-407E-A947-70E740481C1C}">
                <a14:useLocalDpi xmlns:a14="http://schemas.microsoft.com/office/drawing/2010/main" val="0"/>
              </a:ext>
            </a:extLst>
          </a:blip>
          <a:srcRect t="37383" r="37926"/>
          <a:stretch/>
        </p:blipFill>
        <p:spPr>
          <a:xfrm>
            <a:off x="0" y="-43543"/>
            <a:ext cx="9122229" cy="6901542"/>
          </a:xfrm>
          <a:prstGeom prst="rect">
            <a:avLst/>
          </a:prstGeom>
        </p:spPr>
      </p:pic>
      <p:pic>
        <p:nvPicPr>
          <p:cNvPr id="5" name="รูปภาพ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8190" y="35390"/>
            <a:ext cx="1741877" cy="1741877"/>
          </a:xfrm>
          <a:prstGeom prst="rect">
            <a:avLst/>
          </a:prstGeom>
        </p:spPr>
      </p:pic>
      <p:sp>
        <p:nvSpPr>
          <p:cNvPr id="7" name="สี่เหลี่ยมผืนผ้า 6"/>
          <p:cNvSpPr/>
          <p:nvPr/>
        </p:nvSpPr>
        <p:spPr>
          <a:xfrm>
            <a:off x="326486" y="1824798"/>
            <a:ext cx="8491028" cy="2153139"/>
          </a:xfrm>
          <a:prstGeom prst="rect">
            <a:avLst/>
          </a:prstGeom>
          <a:solidFill>
            <a:srgbClr val="99FF33">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2060"/>
                </a:solidFill>
                <a:latin typeface="Arial" panose="020B0604020202020204" pitchFamily="34" charset="0"/>
                <a:cs typeface="Arial" panose="020B0604020202020204" pitchFamily="34" charset="0"/>
              </a:rPr>
              <a:t>Leaf surface characteristics and the amount of dust covering the leaf surface of perennial trees growing along the perimeters of </a:t>
            </a:r>
            <a:r>
              <a:rPr lang="en-US" sz="2600" b="1" dirty="0" err="1">
                <a:solidFill>
                  <a:srgbClr val="002060"/>
                </a:solidFill>
                <a:latin typeface="Arial" panose="020B0604020202020204" pitchFamily="34" charset="0"/>
                <a:cs typeface="Arial" panose="020B0604020202020204" pitchFamily="34" charset="0"/>
              </a:rPr>
              <a:t>Kasetsart</a:t>
            </a:r>
            <a:r>
              <a:rPr lang="en-US" sz="2600" b="1" dirty="0">
                <a:solidFill>
                  <a:srgbClr val="002060"/>
                </a:solidFill>
                <a:latin typeface="Arial" panose="020B0604020202020204" pitchFamily="34" charset="0"/>
                <a:cs typeface="Arial" panose="020B0604020202020204" pitchFamily="34" charset="0"/>
              </a:rPr>
              <a:t> University Laboratory School, Bangkok, Thailand</a:t>
            </a:r>
            <a:endParaRPr lang="en-GB" sz="26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4479724" y="4341613"/>
            <a:ext cx="4390031" cy="1951611"/>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1075" indent="-981075"/>
            <a:r>
              <a:rPr lang="en-US" dirty="0" smtClean="0">
                <a:solidFill>
                  <a:srgbClr val="002060"/>
                </a:solidFill>
                <a:latin typeface="Arial" panose="020B0604020202020204" pitchFamily="34" charset="0"/>
                <a:cs typeface="Arial" panose="020B0604020202020204" pitchFamily="34" charset="0"/>
              </a:rPr>
              <a:t>School :  </a:t>
            </a:r>
            <a:r>
              <a:rPr lang="en-US" dirty="0" err="1" smtClean="0">
                <a:solidFill>
                  <a:srgbClr val="002060"/>
                </a:solidFill>
                <a:latin typeface="Arial" panose="020B0604020202020204" pitchFamily="34" charset="0"/>
                <a:cs typeface="Arial" panose="020B0604020202020204" pitchFamily="34" charset="0"/>
              </a:rPr>
              <a:t>Kasetsart</a:t>
            </a:r>
            <a:r>
              <a:rPr lang="en-US" dirty="0" smtClean="0">
                <a:solidFill>
                  <a:srgbClr val="002060"/>
                </a:solidFill>
                <a:latin typeface="Arial" panose="020B0604020202020204" pitchFamily="34" charset="0"/>
                <a:cs typeface="Arial" panose="020B0604020202020204" pitchFamily="34" charset="0"/>
              </a:rPr>
              <a:t> University Laboratory School Center for Educational Research and development</a:t>
            </a:r>
          </a:p>
          <a:p>
            <a:r>
              <a:rPr lang="en-US" dirty="0" smtClean="0">
                <a:solidFill>
                  <a:srgbClr val="002060"/>
                </a:solidFill>
                <a:latin typeface="Arial" panose="020B0604020202020204" pitchFamily="34" charset="0"/>
                <a:cs typeface="Arial" panose="020B0604020202020204" pitchFamily="34" charset="0"/>
              </a:rPr>
              <a:t>Level    : Grade 8</a:t>
            </a:r>
            <a:endParaRPr lang="en-GB" dirty="0">
              <a:solidFill>
                <a:srgbClr val="002060"/>
              </a:solidFill>
              <a:latin typeface="Arial" panose="020B0604020202020204" pitchFamily="34" charset="0"/>
              <a:cs typeface="Arial" panose="020B0604020202020204" pitchFamily="34" charset="0"/>
            </a:endParaRPr>
          </a:p>
        </p:txBody>
      </p:sp>
      <p:sp>
        <p:nvSpPr>
          <p:cNvPr id="9" name="สี่เหลี่ยมผืนผ้า 8"/>
          <p:cNvSpPr/>
          <p:nvPr/>
        </p:nvSpPr>
        <p:spPr>
          <a:xfrm>
            <a:off x="161366" y="4341613"/>
            <a:ext cx="4026148" cy="1951611"/>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2060"/>
                </a:solidFill>
                <a:latin typeface="Arial" panose="020B0604020202020204" pitchFamily="34" charset="0"/>
                <a:cs typeface="Arial" panose="020B0604020202020204" pitchFamily="34" charset="0"/>
              </a:rPr>
              <a:t>Student :  </a:t>
            </a:r>
          </a:p>
          <a:p>
            <a:pPr defTabSz="538163"/>
            <a:r>
              <a:rPr lang="en-US" dirty="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Mr.Sirapop</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Attapun</a:t>
            </a:r>
            <a:endParaRPr lang="en-US" dirty="0" smtClean="0">
              <a:solidFill>
                <a:srgbClr val="002060"/>
              </a:solidFill>
              <a:latin typeface="Arial" panose="020B0604020202020204" pitchFamily="34" charset="0"/>
              <a:cs typeface="Arial" panose="020B0604020202020204" pitchFamily="34" charset="0"/>
            </a:endParaRPr>
          </a:p>
          <a:p>
            <a:pPr defTabSz="538163"/>
            <a:r>
              <a:rPr lang="en-US" dirty="0" smtClean="0">
                <a:solidFill>
                  <a:srgbClr val="002060"/>
                </a:solidFill>
                <a:latin typeface="Arial" panose="020B0604020202020204" pitchFamily="34" charset="0"/>
                <a:cs typeface="Arial" panose="020B0604020202020204" pitchFamily="34" charset="0"/>
              </a:rPr>
              <a:t>	Mr</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Poovis</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Boonyamongkonrat</a:t>
            </a:r>
            <a:endParaRPr lang="en-US"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Teacher :  </a:t>
            </a:r>
          </a:p>
          <a:p>
            <a:pPr defTabSz="538163"/>
            <a:r>
              <a:rPr lang="en-US" dirty="0" smtClean="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Ms. </a:t>
            </a:r>
            <a:r>
              <a:rPr lang="en-US" dirty="0" err="1">
                <a:solidFill>
                  <a:srgbClr val="002060"/>
                </a:solidFill>
                <a:latin typeface="Arial" panose="020B0604020202020204" pitchFamily="34" charset="0"/>
                <a:cs typeface="Arial" panose="020B0604020202020204" pitchFamily="34" charset="0"/>
              </a:rPr>
              <a:t>Krissana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Pokpun</a:t>
            </a:r>
            <a:endParaRPr lang="en-US" dirty="0" smtClean="0">
              <a:solidFill>
                <a:srgbClr val="002060"/>
              </a:solidFill>
              <a:latin typeface="Arial" panose="020B0604020202020204" pitchFamily="34" charset="0"/>
              <a:cs typeface="Arial" panose="020B0604020202020204" pitchFamily="34" charset="0"/>
            </a:endParaRPr>
          </a:p>
          <a:p>
            <a:pPr defTabSz="538163"/>
            <a:r>
              <a:rPr lang="en-US" dirty="0">
                <a:solidFill>
                  <a:srgbClr val="002060"/>
                </a:solidFill>
                <a:latin typeface="Arial" panose="020B0604020202020204" pitchFamily="34" charset="0"/>
                <a:cs typeface="Arial" panose="020B0604020202020204" pitchFamily="34" charset="0"/>
              </a:rPr>
              <a:t>	Mr. </a:t>
            </a:r>
            <a:r>
              <a:rPr lang="en-US" dirty="0" err="1">
                <a:solidFill>
                  <a:srgbClr val="002060"/>
                </a:solidFill>
                <a:latin typeface="Arial" panose="020B0604020202020204" pitchFamily="34" charset="0"/>
                <a:cs typeface="Arial" panose="020B0604020202020204" pitchFamily="34" charset="0"/>
              </a:rPr>
              <a:t>Santichai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Anuworrachai</a:t>
            </a:r>
            <a:endParaRPr lang="en-GB" dirty="0">
              <a:solidFill>
                <a:srgbClr val="002060"/>
              </a:solidFill>
              <a:latin typeface="Arial" panose="020B0604020202020204" pitchFamily="34" charset="0"/>
              <a:cs typeface="Arial" panose="020B0604020202020204" pitchFamily="34" charset="0"/>
            </a:endParaRPr>
          </a:p>
        </p:txBody>
      </p:sp>
      <p:pic>
        <p:nvPicPr>
          <p:cNvPr id="10" name="รูปภาพ 9"/>
          <p:cNvPicPr>
            <a:picLocks noChangeAspect="1"/>
          </p:cNvPicPr>
          <p:nvPr/>
        </p:nvPicPr>
        <p:blipFill>
          <a:blip r:embed="rId4"/>
          <a:stretch>
            <a:fillRect/>
          </a:stretch>
        </p:blipFill>
        <p:spPr>
          <a:xfrm>
            <a:off x="4479724" y="0"/>
            <a:ext cx="1882976" cy="1682660"/>
          </a:xfrm>
          <a:prstGeom prst="rect">
            <a:avLst/>
          </a:prstGeom>
        </p:spPr>
      </p:pic>
    </p:spTree>
    <p:extLst>
      <p:ext uri="{BB962C8B-B14F-4D97-AF65-F5344CB8AC3E}">
        <p14:creationId xmlns:p14="http://schemas.microsoft.com/office/powerpoint/2010/main" val="297504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Method</a:t>
            </a:r>
            <a:endParaRPr lang="en-GB" sz="3200" b="1" dirty="0">
              <a:solidFill>
                <a:srgbClr val="002060"/>
              </a:solidFill>
              <a:latin typeface="Arial" panose="020B0604020202020204" pitchFamily="34" charset="0"/>
              <a:cs typeface="Arial" panose="020B0604020202020204" pitchFamily="34" charset="0"/>
            </a:endParaRPr>
          </a:p>
        </p:txBody>
      </p:sp>
      <p:pic>
        <p:nvPicPr>
          <p:cNvPr id="9" name="รูปภาพ 8"/>
          <p:cNvPicPr>
            <a:picLocks noChangeAspect="1"/>
          </p:cNvPicPr>
          <p:nvPr/>
        </p:nvPicPr>
        <p:blipFill rotWithShape="1">
          <a:blip r:embed="rId3" cstate="print">
            <a:extLst>
              <a:ext uri="{28A0092B-C50C-407E-A947-70E740481C1C}">
                <a14:useLocalDpi xmlns:a14="http://schemas.microsoft.com/office/drawing/2010/main" val="0"/>
              </a:ext>
            </a:extLst>
          </a:blip>
          <a:srcRect l="24255"/>
          <a:stretch/>
        </p:blipFill>
        <p:spPr>
          <a:xfrm rot="5400000">
            <a:off x="6252161" y="2004375"/>
            <a:ext cx="2285225" cy="2016309"/>
          </a:xfrm>
          <a:prstGeom prst="rect">
            <a:avLst/>
          </a:prstGeom>
        </p:spPr>
      </p:pic>
      <p:pic>
        <p:nvPicPr>
          <p:cNvPr id="3" name="รูปภาพ 2"/>
          <p:cNvPicPr>
            <a:picLocks noChangeAspect="1"/>
          </p:cNvPicPr>
          <p:nvPr/>
        </p:nvPicPr>
        <p:blipFill>
          <a:blip r:embed="rId4"/>
          <a:stretch>
            <a:fillRect/>
          </a:stretch>
        </p:blipFill>
        <p:spPr>
          <a:xfrm>
            <a:off x="4832586" y="4333785"/>
            <a:ext cx="2307802" cy="1719756"/>
          </a:xfrm>
          <a:prstGeom prst="rect">
            <a:avLst/>
          </a:prstGeom>
        </p:spPr>
      </p:pic>
      <p:sp>
        <p:nvSpPr>
          <p:cNvPr id="10" name="สี่เหลี่ยมผืนผ้า 9"/>
          <p:cNvSpPr/>
          <p:nvPr/>
        </p:nvSpPr>
        <p:spPr>
          <a:xfrm>
            <a:off x="260919" y="1117600"/>
            <a:ext cx="8622163" cy="571347"/>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sz="2400" dirty="0">
                <a:solidFill>
                  <a:srgbClr val="002060"/>
                </a:solidFill>
                <a:latin typeface="Arial" panose="020B0604020202020204" pitchFamily="34" charset="0"/>
                <a:cs typeface="Arial" panose="020B0604020202020204" pitchFamily="34" charset="0"/>
              </a:rPr>
              <a:t>3</a:t>
            </a:r>
            <a:r>
              <a:rPr lang="en-US" sz="2400" dirty="0" smtClean="0">
                <a:solidFill>
                  <a:srgbClr val="00206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Quantification of dust covered area</a:t>
            </a:r>
          </a:p>
        </p:txBody>
      </p:sp>
      <p:sp>
        <p:nvSpPr>
          <p:cNvPr id="12" name="สี่เหลี่ยมผืนผ้า 11"/>
          <p:cNvSpPr/>
          <p:nvPr/>
        </p:nvSpPr>
        <p:spPr>
          <a:xfrm>
            <a:off x="260918" y="1830138"/>
            <a:ext cx="5830599" cy="2325004"/>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indent="-444500" algn="just"/>
            <a:r>
              <a:rPr lang="en-US" dirty="0">
                <a:solidFill>
                  <a:srgbClr val="002060"/>
                </a:solidFill>
                <a:latin typeface="Arial" panose="020B0604020202020204" pitchFamily="34" charset="0"/>
                <a:cs typeface="Arial" panose="020B0604020202020204" pitchFamily="34" charset="0"/>
              </a:rPr>
              <a:t>3.1 We determined the total leaf surface area by counting the number of grids on the table paper</a:t>
            </a:r>
            <a:r>
              <a:rPr lang="en-US" dirty="0" smtClean="0">
                <a:solidFill>
                  <a:srgbClr val="002060"/>
                </a:solidFill>
                <a:latin typeface="Arial" panose="020B0604020202020204" pitchFamily="34" charset="0"/>
                <a:cs typeface="Arial" panose="020B0604020202020204" pitchFamily="34" charset="0"/>
              </a:rPr>
              <a:t>.</a:t>
            </a:r>
          </a:p>
          <a:p>
            <a:pPr marL="444500" indent="-444500" algn="just"/>
            <a:r>
              <a:rPr lang="en-US" dirty="0" smtClean="0">
                <a:solidFill>
                  <a:srgbClr val="002060"/>
                </a:solidFill>
                <a:latin typeface="Arial" panose="020B0604020202020204" pitchFamily="34" charset="0"/>
                <a:cs typeface="Arial" panose="020B0604020202020204" pitchFamily="34" charset="0"/>
              </a:rPr>
              <a:t> </a:t>
            </a:r>
            <a:endParaRPr lang="en-US" dirty="0">
              <a:solidFill>
                <a:srgbClr val="002060"/>
              </a:solidFill>
              <a:latin typeface="Arial" panose="020B0604020202020204" pitchFamily="34" charset="0"/>
              <a:cs typeface="Arial" panose="020B0604020202020204" pitchFamily="34" charset="0"/>
            </a:endParaRPr>
          </a:p>
          <a:p>
            <a:pPr marL="444500" indent="-444500" algn="just"/>
            <a:r>
              <a:rPr lang="en-US" dirty="0" smtClean="0">
                <a:solidFill>
                  <a:srgbClr val="002060"/>
                </a:solidFill>
                <a:latin typeface="Arial" panose="020B0604020202020204" pitchFamily="34" charset="0"/>
                <a:cs typeface="Arial" panose="020B0604020202020204" pitchFamily="34" charset="0"/>
              </a:rPr>
              <a:t>3.2 We </a:t>
            </a:r>
            <a:r>
              <a:rPr lang="en-US" dirty="0">
                <a:solidFill>
                  <a:srgbClr val="002060"/>
                </a:solidFill>
                <a:latin typeface="Arial" panose="020B0604020202020204" pitchFamily="34" charset="0"/>
                <a:cs typeface="Arial" panose="020B0604020202020204" pitchFamily="34" charset="0"/>
              </a:rPr>
              <a:t>then determined  the amount of dust covered area on the leaf surface using a USB Digital Microscope camera. If each grid of 0.5 x 0.5 cm was covered by more than 50% of the total are, we considered it as a dust covered area.</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0445" y="4333785"/>
            <a:ext cx="2573264" cy="1719756"/>
          </a:xfrm>
          <a:prstGeom prst="rect">
            <a:avLst/>
          </a:prstGeom>
        </p:spPr>
      </p:pic>
    </p:spTree>
    <p:extLst>
      <p:ext uri="{BB962C8B-B14F-4D97-AF65-F5344CB8AC3E}">
        <p14:creationId xmlns:p14="http://schemas.microsoft.com/office/powerpoint/2010/main" val="1666534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Method</a:t>
            </a:r>
            <a:endParaRPr lang="en-GB" sz="3200" b="1" dirty="0">
              <a:solidFill>
                <a:srgbClr val="002060"/>
              </a:solidFill>
              <a:latin typeface="Arial" panose="020B0604020202020204" pitchFamily="34" charset="0"/>
              <a:cs typeface="Arial" panose="020B0604020202020204" pitchFamily="34" charset="0"/>
            </a:endParaRPr>
          </a:p>
        </p:txBody>
      </p:sp>
      <p:sp>
        <p:nvSpPr>
          <p:cNvPr id="13" name="สี่เหลี่ยมผืนผ้า 12"/>
          <p:cNvSpPr/>
          <p:nvPr/>
        </p:nvSpPr>
        <p:spPr>
          <a:xfrm>
            <a:off x="517510" y="1153185"/>
            <a:ext cx="8486790" cy="1134139"/>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dirty="0" smtClean="0">
                <a:solidFill>
                  <a:srgbClr val="002060"/>
                </a:solidFill>
                <a:latin typeface="Arial" panose="020B0604020202020204" pitchFamily="34" charset="0"/>
                <a:cs typeface="Arial" panose="020B0604020202020204" pitchFamily="34" charset="0"/>
              </a:rPr>
              <a:t>3.3 We </a:t>
            </a:r>
            <a:r>
              <a:rPr lang="en-US" dirty="0">
                <a:solidFill>
                  <a:srgbClr val="002060"/>
                </a:solidFill>
                <a:latin typeface="Arial" panose="020B0604020202020204" pitchFamily="34" charset="0"/>
                <a:cs typeface="Arial" panose="020B0604020202020204" pitchFamily="34" charset="0"/>
              </a:rPr>
              <a:t>calculated the ratio of dust covered area versus the total leaf area and compared it to the leaf surface characteristics observed in the previous steps</a:t>
            </a:r>
            <a:r>
              <a:rPr lang="en-US" dirty="0" smtClean="0">
                <a:solidFill>
                  <a:srgbClr val="002060"/>
                </a:solidFill>
                <a:latin typeface="Arial" panose="020B0604020202020204" pitchFamily="34" charset="0"/>
                <a:cs typeface="Arial" panose="020B0604020202020204" pitchFamily="34" charset="0"/>
              </a:rPr>
              <a:t>.</a:t>
            </a:r>
          </a:p>
        </p:txBody>
      </p:sp>
      <p:sp>
        <p:nvSpPr>
          <p:cNvPr id="19" name="สี่เหลี่ยมผืนผ้า 18"/>
          <p:cNvSpPr/>
          <p:nvPr/>
        </p:nvSpPr>
        <p:spPr>
          <a:xfrm>
            <a:off x="1648609" y="4264361"/>
            <a:ext cx="2320915" cy="39789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ctr"/>
            <a:r>
              <a:rPr lang="en-US" sz="1600" dirty="0" smtClean="0">
                <a:solidFill>
                  <a:srgbClr val="002060"/>
                </a:solidFill>
                <a:latin typeface="Arial" panose="020B0604020202020204" pitchFamily="34" charset="0"/>
                <a:cs typeface="Arial" panose="020B0604020202020204" pitchFamily="34" charset="0"/>
              </a:rPr>
              <a:t>Leaf surface area</a:t>
            </a:r>
            <a:endParaRPr lang="en-US" sz="1600" dirty="0">
              <a:solidFill>
                <a:srgbClr val="002060"/>
              </a:solidFill>
              <a:latin typeface="Arial" panose="020B0604020202020204" pitchFamily="34" charset="0"/>
              <a:cs typeface="Arial" panose="020B0604020202020204" pitchFamily="34" charset="0"/>
            </a:endParaRPr>
          </a:p>
        </p:txBody>
      </p:sp>
      <p:sp>
        <p:nvSpPr>
          <p:cNvPr id="21" name="สี่เหลี่ยมผืนผ้า 20"/>
          <p:cNvSpPr/>
          <p:nvPr/>
        </p:nvSpPr>
        <p:spPr>
          <a:xfrm>
            <a:off x="4810333" y="4274895"/>
            <a:ext cx="3608479" cy="39789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ctr"/>
            <a:r>
              <a:rPr lang="en-US" sz="1600" dirty="0">
                <a:solidFill>
                  <a:srgbClr val="002060"/>
                </a:solidFill>
                <a:latin typeface="Arial" panose="020B0604020202020204" pitchFamily="34" charset="0"/>
                <a:cs typeface="Arial" panose="020B0604020202020204" pitchFamily="34" charset="0"/>
              </a:rPr>
              <a:t>The leaf area that cover with the dust </a:t>
            </a:r>
          </a:p>
        </p:txBody>
      </p:sp>
      <p:sp>
        <p:nvSpPr>
          <p:cNvPr id="12" name="สี่เหลี่ยมผืนผ้า 11"/>
          <p:cNvSpPr/>
          <p:nvPr/>
        </p:nvSpPr>
        <p:spPr>
          <a:xfrm>
            <a:off x="342699" y="4822675"/>
            <a:ext cx="8486790" cy="1345301"/>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dirty="0" smtClean="0">
                <a:solidFill>
                  <a:srgbClr val="002060"/>
                </a:solidFill>
                <a:latin typeface="Arial" panose="020B0604020202020204" pitchFamily="34" charset="0"/>
                <a:cs typeface="Arial" panose="020B0604020202020204" pitchFamily="34" charset="0"/>
              </a:rPr>
              <a:t>e.g. Leaf surface area = 7.5 sq.cm</a:t>
            </a:r>
          </a:p>
          <a:p>
            <a:pPr marL="363538" indent="-363538" algn="just"/>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	The </a:t>
            </a:r>
            <a:r>
              <a:rPr lang="en-US" dirty="0">
                <a:solidFill>
                  <a:srgbClr val="002060"/>
                </a:solidFill>
                <a:latin typeface="Arial" panose="020B0604020202020204" pitchFamily="34" charset="0"/>
                <a:cs typeface="Arial" panose="020B0604020202020204" pitchFamily="34" charset="0"/>
              </a:rPr>
              <a:t>leaf area that cover with the </a:t>
            </a:r>
            <a:r>
              <a:rPr lang="en-US" dirty="0" smtClean="0">
                <a:solidFill>
                  <a:srgbClr val="002060"/>
                </a:solidFill>
                <a:latin typeface="Arial" panose="020B0604020202020204" pitchFamily="34" charset="0"/>
                <a:cs typeface="Arial" panose="020B0604020202020204" pitchFamily="34" charset="0"/>
              </a:rPr>
              <a:t>dust = 2.5 sq.cm.</a:t>
            </a:r>
          </a:p>
          <a:p>
            <a:pPr marL="363538" indent="-363538" algn="just"/>
            <a:r>
              <a:rPr lang="en-US" dirty="0" smtClean="0">
                <a:solidFill>
                  <a:srgbClr val="002060"/>
                </a:solidFill>
                <a:latin typeface="Arial" panose="020B0604020202020204" pitchFamily="34" charset="0"/>
                <a:cs typeface="Arial" panose="020B0604020202020204" pitchFamily="34" charset="0"/>
              </a:rPr>
              <a:t>	Then the percentage of dust covering the leaf surface = 2.5 x 7.5 x 100 </a:t>
            </a:r>
          </a:p>
          <a:p>
            <a:pPr marL="363538" indent="-363538" algn="just"/>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						      = 33.33%</a:t>
            </a:r>
            <a:endParaRPr lang="en-US" dirty="0">
              <a:solidFill>
                <a:srgbClr val="00206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090" y="2481459"/>
            <a:ext cx="3014584" cy="1782902"/>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8762" t="3742" b="15810"/>
          <a:stretch/>
        </p:blipFill>
        <p:spPr>
          <a:xfrm>
            <a:off x="1235676" y="2470925"/>
            <a:ext cx="2852314" cy="1793436"/>
          </a:xfrm>
          <a:prstGeom prst="rect">
            <a:avLst/>
          </a:prstGeom>
        </p:spPr>
      </p:pic>
    </p:spTree>
    <p:extLst>
      <p:ext uri="{BB962C8B-B14F-4D97-AF65-F5344CB8AC3E}">
        <p14:creationId xmlns:p14="http://schemas.microsoft.com/office/powerpoint/2010/main" val="3561559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Result</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677256" y="1123875"/>
            <a:ext cx="7807042" cy="864553"/>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just"/>
            <a:r>
              <a:rPr lang="en-US" sz="2000" dirty="0" smtClean="0">
                <a:solidFill>
                  <a:srgbClr val="002060"/>
                </a:solidFill>
                <a:latin typeface="Arial" panose="020B0604020202020204" pitchFamily="34" charset="0"/>
                <a:cs typeface="Arial" panose="020B0604020202020204" pitchFamily="34" charset="0"/>
              </a:rPr>
              <a:t>1. </a:t>
            </a:r>
            <a:r>
              <a:rPr lang="en-US" sz="2000" dirty="0">
                <a:solidFill>
                  <a:srgbClr val="002060"/>
                </a:solidFill>
                <a:latin typeface="Arial" panose="020B0604020202020204" pitchFamily="34" charset="0"/>
                <a:cs typeface="Arial" panose="020B0604020202020204" pitchFamily="34" charset="0"/>
              </a:rPr>
              <a:t>T</a:t>
            </a:r>
            <a:r>
              <a:rPr lang="en-US" sz="2000" dirty="0" smtClean="0">
                <a:solidFill>
                  <a:srgbClr val="002060"/>
                </a:solidFill>
                <a:latin typeface="Arial" panose="020B0604020202020204" pitchFamily="34" charset="0"/>
                <a:cs typeface="Arial" panose="020B0604020202020204" pitchFamily="34" charset="0"/>
              </a:rPr>
              <a:t>he </a:t>
            </a:r>
            <a:r>
              <a:rPr lang="en-US" sz="2000" dirty="0">
                <a:solidFill>
                  <a:srgbClr val="002060"/>
                </a:solidFill>
                <a:latin typeface="Arial" panose="020B0604020202020204" pitchFamily="34" charset="0"/>
                <a:cs typeface="Arial" panose="020B0604020202020204" pitchFamily="34" charset="0"/>
              </a:rPr>
              <a:t>perennial plants, which are found composed of 10 species, consisting of 12 </a:t>
            </a:r>
            <a:r>
              <a:rPr lang="en-US" sz="2000" dirty="0" smtClean="0">
                <a:solidFill>
                  <a:srgbClr val="002060"/>
                </a:solidFill>
                <a:latin typeface="Arial" panose="020B0604020202020204" pitchFamily="34" charset="0"/>
                <a:cs typeface="Arial" panose="020B0604020202020204" pitchFamily="34" charset="0"/>
              </a:rPr>
              <a:t>trees.</a:t>
            </a:r>
            <a:endParaRPr lang="en-US" sz="2000" dirty="0">
              <a:solidFill>
                <a:srgbClr val="002060"/>
              </a:solidFill>
              <a:latin typeface="Arial" panose="020B0604020202020204" pitchFamily="34" charset="0"/>
              <a:cs typeface="Arial" panose="020B0604020202020204" pitchFamily="34" charset="0"/>
            </a:endParaRPr>
          </a:p>
        </p:txBody>
      </p:sp>
      <p:graphicFrame>
        <p:nvGraphicFramePr>
          <p:cNvPr id="3" name="ตาราง 2"/>
          <p:cNvGraphicFramePr>
            <a:graphicFrameLocks noGrp="1"/>
          </p:cNvGraphicFramePr>
          <p:nvPr>
            <p:extLst>
              <p:ext uri="{D42A27DB-BD31-4B8C-83A1-F6EECF244321}">
                <p14:modId xmlns:p14="http://schemas.microsoft.com/office/powerpoint/2010/main" val="802486618"/>
              </p:ext>
            </p:extLst>
          </p:nvPr>
        </p:nvGraphicFramePr>
        <p:xfrm>
          <a:off x="44449" y="2096455"/>
          <a:ext cx="9072657" cy="3982902"/>
        </p:xfrm>
        <a:graphic>
          <a:graphicData uri="http://schemas.openxmlformats.org/drawingml/2006/table">
            <a:tbl>
              <a:tblPr firstRow="1" bandRow="1">
                <a:tableStyleId>{93296810-A885-4BE3-A3E7-6D5BEEA58F35}</a:tableStyleId>
              </a:tblPr>
              <a:tblGrid>
                <a:gridCol w="2012950"/>
                <a:gridCol w="1932586"/>
                <a:gridCol w="1832591"/>
                <a:gridCol w="1707777"/>
                <a:gridCol w="1586753"/>
              </a:tblGrid>
              <a:tr h="648031">
                <a:tc>
                  <a:txBody>
                    <a:bodyPr/>
                    <a:lstStyle/>
                    <a:p>
                      <a:pPr algn="ctr"/>
                      <a:r>
                        <a:rPr lang="en-US" dirty="0" smtClean="0">
                          <a:solidFill>
                            <a:srgbClr val="FFFF00"/>
                          </a:solidFill>
                          <a:latin typeface="Arial" panose="020B0604020202020204" pitchFamily="34" charset="0"/>
                          <a:cs typeface="Arial" panose="020B0604020202020204" pitchFamily="34" charset="0"/>
                        </a:rPr>
                        <a:t>False Mahogany</a:t>
                      </a:r>
                      <a:endParaRPr lang="en-GB" dirty="0">
                        <a:solidFill>
                          <a:srgbClr val="FFFF00"/>
                        </a:solidFill>
                        <a:latin typeface="Arial" panose="020B0604020202020204" pitchFamily="34" charset="0"/>
                        <a:cs typeface="Arial" panose="020B0604020202020204" pitchFamily="34" charset="0"/>
                      </a:endParaRPr>
                    </a:p>
                  </a:txBody>
                  <a:tcPr/>
                </a:tc>
                <a:tc>
                  <a:txBody>
                    <a:bodyPr/>
                    <a:lstStyle/>
                    <a:p>
                      <a:pPr algn="ctr"/>
                      <a:r>
                        <a:rPr lang="en-US" dirty="0" smtClean="0">
                          <a:solidFill>
                            <a:srgbClr val="FFFF00"/>
                          </a:solidFill>
                          <a:latin typeface="Arial" panose="020B0604020202020204" pitchFamily="34" charset="0"/>
                          <a:cs typeface="Arial" panose="020B0604020202020204" pitchFamily="34" charset="0"/>
                        </a:rPr>
                        <a:t>Golden Shower</a:t>
                      </a:r>
                      <a:endParaRPr lang="en-GB" dirty="0">
                        <a:solidFill>
                          <a:srgbClr val="FFFF00"/>
                        </a:solidFill>
                        <a:latin typeface="Arial" panose="020B0604020202020204" pitchFamily="34" charset="0"/>
                        <a:cs typeface="Arial" panose="020B0604020202020204" pitchFamily="34" charset="0"/>
                      </a:endParaRPr>
                    </a:p>
                  </a:txBody>
                  <a:tcPr/>
                </a:tc>
                <a:tc>
                  <a:txBody>
                    <a:bodyPr/>
                    <a:lstStyle/>
                    <a:p>
                      <a:pPr algn="ctr"/>
                      <a:r>
                        <a:rPr lang="en-US" dirty="0" smtClean="0">
                          <a:solidFill>
                            <a:srgbClr val="FFFF00"/>
                          </a:solidFill>
                          <a:latin typeface="Arial" panose="020B0604020202020204" pitchFamily="34" charset="0"/>
                          <a:cs typeface="Arial" panose="020B0604020202020204" pitchFamily="34" charset="0"/>
                        </a:rPr>
                        <a:t>Malay rose apple </a:t>
                      </a:r>
                      <a:endParaRPr lang="en-GB" dirty="0">
                        <a:solidFill>
                          <a:srgbClr val="FFFF00"/>
                        </a:solidFill>
                        <a:latin typeface="Arial" panose="020B0604020202020204" pitchFamily="34" charset="0"/>
                        <a:cs typeface="Arial" panose="020B0604020202020204" pitchFamily="34" charset="0"/>
                      </a:endParaRPr>
                    </a:p>
                  </a:txBody>
                  <a:tcPr/>
                </a:tc>
                <a:tc>
                  <a:txBody>
                    <a:bodyPr/>
                    <a:lstStyle/>
                    <a:p>
                      <a:pPr algn="ctr"/>
                      <a:r>
                        <a:rPr lang="en-US" dirty="0" smtClean="0">
                          <a:solidFill>
                            <a:srgbClr val="FFFF00"/>
                          </a:solidFill>
                          <a:latin typeface="Arial" panose="020B0604020202020204" pitchFamily="34" charset="0"/>
                          <a:cs typeface="Arial" panose="020B0604020202020204" pitchFamily="34" charset="0"/>
                        </a:rPr>
                        <a:t>Orange Jasmine</a:t>
                      </a:r>
                      <a:endParaRPr lang="en-GB" dirty="0">
                        <a:solidFill>
                          <a:srgbClr val="FFFF00"/>
                        </a:solidFill>
                        <a:latin typeface="Arial" panose="020B0604020202020204" pitchFamily="34" charset="0"/>
                        <a:cs typeface="Arial" panose="020B0604020202020204" pitchFamily="34" charset="0"/>
                      </a:endParaRPr>
                    </a:p>
                  </a:txBody>
                  <a:tcPr/>
                </a:tc>
                <a:tc>
                  <a:txBody>
                    <a:bodyPr/>
                    <a:lstStyle/>
                    <a:p>
                      <a:pPr algn="ctr"/>
                      <a:r>
                        <a:rPr lang="en-US" dirty="0" smtClean="0">
                          <a:solidFill>
                            <a:srgbClr val="FFFF00"/>
                          </a:solidFill>
                          <a:latin typeface="Arial" panose="020B0604020202020204" pitchFamily="34" charset="0"/>
                          <a:cs typeface="Arial" panose="020B0604020202020204" pitchFamily="34" charset="0"/>
                        </a:rPr>
                        <a:t>Golden Fig</a:t>
                      </a:r>
                      <a:endParaRPr lang="en-GB" dirty="0">
                        <a:solidFill>
                          <a:srgbClr val="FFFF00"/>
                        </a:solidFill>
                        <a:latin typeface="Arial" panose="020B0604020202020204" pitchFamily="34" charset="0"/>
                        <a:cs typeface="Arial" panose="020B0604020202020204" pitchFamily="34" charset="0"/>
                      </a:endParaRPr>
                    </a:p>
                  </a:txBody>
                  <a:tcPr/>
                </a:tc>
              </a:tr>
              <a:tr h="1761565">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a:solidFill>
                          <a:srgbClr val="002060"/>
                        </a:solidFill>
                        <a:latin typeface="Arial" panose="020B0604020202020204" pitchFamily="34" charset="0"/>
                        <a:cs typeface="Arial" panose="020B0604020202020204" pitchFamily="34" charset="0"/>
                      </a:endParaRPr>
                    </a:p>
                  </a:txBody>
                  <a:tcPr/>
                </a:tc>
              </a:tr>
              <a:tr h="1573306">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dirty="0" smtClean="0">
                        <a:solidFill>
                          <a:srgbClr val="002060"/>
                        </a:solidFill>
                        <a:latin typeface="Arial" panose="020B0604020202020204" pitchFamily="34" charset="0"/>
                        <a:cs typeface="Arial" panose="020B0604020202020204" pitchFamily="34" charset="0"/>
                      </a:endParaRPr>
                    </a:p>
                    <a:p>
                      <a:pPr algn="ctr"/>
                      <a:endParaRPr lang="en-US" dirty="0" smtClean="0">
                        <a:solidFill>
                          <a:srgbClr val="002060"/>
                        </a:solidFill>
                        <a:latin typeface="Arial" panose="020B0604020202020204" pitchFamily="34" charset="0"/>
                        <a:cs typeface="Arial" panose="020B0604020202020204" pitchFamily="34" charset="0"/>
                      </a:endParaRPr>
                    </a:p>
                    <a:p>
                      <a:pPr algn="ctr"/>
                      <a:endParaRPr lang="en-US" dirty="0" smtClean="0">
                        <a:solidFill>
                          <a:srgbClr val="002060"/>
                        </a:solidFill>
                        <a:latin typeface="Arial" panose="020B0604020202020204" pitchFamily="34" charset="0"/>
                        <a:cs typeface="Arial" panose="020B0604020202020204" pitchFamily="34" charset="0"/>
                      </a:endParaRPr>
                    </a:p>
                    <a:p>
                      <a:pPr algn="ctr"/>
                      <a:endParaRPr lang="en-US" dirty="0" smtClean="0">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r>
            </a:tbl>
          </a:graphicData>
        </a:graphic>
      </p:graphicFrame>
      <p:pic>
        <p:nvPicPr>
          <p:cNvPr id="13" name="รูปภาพ 12"/>
          <p:cNvPicPr>
            <a:picLocks noChangeAspect="1"/>
          </p:cNvPicPr>
          <p:nvPr/>
        </p:nvPicPr>
        <p:blipFill>
          <a:blip r:embed="rId3"/>
          <a:stretch>
            <a:fillRect/>
          </a:stretch>
        </p:blipFill>
        <p:spPr>
          <a:xfrm>
            <a:off x="2197714" y="2897987"/>
            <a:ext cx="1682642" cy="1518036"/>
          </a:xfrm>
          <a:prstGeom prst="rect">
            <a:avLst/>
          </a:prstGeom>
        </p:spPr>
      </p:pic>
      <p:pic>
        <p:nvPicPr>
          <p:cNvPr id="9" name="irc_mi" descr="ผลการค้นหารูปภาพสำหรับ ต้นมะฮอกกานี"/>
          <p:cNvPicPr/>
          <p:nvPr/>
        </p:nvPicPr>
        <p:blipFill rotWithShape="1">
          <a:blip r:embed="rId4" cstate="print"/>
          <a:srcRect l="20634" t="25513" r="18745"/>
          <a:stretch/>
        </p:blipFill>
        <p:spPr bwMode="auto">
          <a:xfrm>
            <a:off x="44450" y="2897987"/>
            <a:ext cx="1976717" cy="1518036"/>
          </a:xfrm>
          <a:prstGeom prst="rect">
            <a:avLst/>
          </a:prstGeom>
          <a:noFill/>
          <a:ln w="9525">
            <a:noFill/>
            <a:miter lim="800000"/>
            <a:headEnd/>
            <a:tailEnd/>
          </a:ln>
        </p:spPr>
      </p:pic>
      <p:pic>
        <p:nvPicPr>
          <p:cNvPr id="11" name="irc_mi" descr="ผลการค้นหารูปภาพสำหรับ ต้นชมพู่มะเหมี่ยว">
            <a:hlinkClick r:id="rId5"/>
          </p:cNvPr>
          <p:cNvPicPr/>
          <p:nvPr/>
        </p:nvPicPr>
        <p:blipFill>
          <a:blip r:embed="rId6" cstate="print"/>
          <a:srcRect/>
          <a:stretch>
            <a:fillRect/>
          </a:stretch>
        </p:blipFill>
        <p:spPr bwMode="auto">
          <a:xfrm>
            <a:off x="4064506" y="2965222"/>
            <a:ext cx="1704283" cy="1337837"/>
          </a:xfrm>
          <a:prstGeom prst="rect">
            <a:avLst/>
          </a:prstGeom>
          <a:noFill/>
          <a:ln w="9525">
            <a:noFill/>
            <a:miter lim="800000"/>
            <a:headEnd/>
            <a:tailEnd/>
          </a:ln>
        </p:spPr>
      </p:pic>
      <p:pic>
        <p:nvPicPr>
          <p:cNvPr id="12" name="Picture 14" descr="IMG_20190314_171806.jpg"/>
          <p:cNvPicPr/>
          <p:nvPr/>
        </p:nvPicPr>
        <p:blipFill>
          <a:blip r:embed="rId7" cstate="print"/>
          <a:srcRect l="9390" t="3600" r="2137" b="3200"/>
          <a:stretch>
            <a:fillRect/>
          </a:stretch>
        </p:blipFill>
        <p:spPr>
          <a:xfrm>
            <a:off x="4098272" y="4643717"/>
            <a:ext cx="1670517" cy="1327613"/>
          </a:xfrm>
          <a:prstGeom prst="rect">
            <a:avLst/>
          </a:prstGeom>
        </p:spPr>
      </p:pic>
      <p:pic>
        <p:nvPicPr>
          <p:cNvPr id="15" name="Picture 1" descr="C:\Users\kus\Desktop\Globe\IMG_20190314_171259.jpg"/>
          <p:cNvPicPr/>
          <p:nvPr/>
        </p:nvPicPr>
        <p:blipFill rotWithShape="1">
          <a:blip r:embed="rId8" cstate="print"/>
          <a:srcRect l="26317" t="22924" r="16937" b="19408"/>
          <a:stretch/>
        </p:blipFill>
        <p:spPr bwMode="auto">
          <a:xfrm>
            <a:off x="5813663" y="4606548"/>
            <a:ext cx="1802178" cy="1321338"/>
          </a:xfrm>
          <a:prstGeom prst="rect">
            <a:avLst/>
          </a:prstGeom>
          <a:noFill/>
          <a:ln w="9525">
            <a:noFill/>
            <a:miter lim="800000"/>
            <a:headEnd/>
            <a:tailEnd/>
          </a:ln>
        </p:spPr>
      </p:pic>
      <p:pic>
        <p:nvPicPr>
          <p:cNvPr id="16" name="irc_mi" descr="ผลการค้นหารูปภาพสำหรับ ต้นแก้ว">
            <a:hlinkClick r:id="rId9"/>
          </p:cNvPr>
          <p:cNvPicPr/>
          <p:nvPr/>
        </p:nvPicPr>
        <p:blipFill>
          <a:blip r:embed="rId10" cstate="print"/>
          <a:srcRect/>
          <a:stretch>
            <a:fillRect/>
          </a:stretch>
        </p:blipFill>
        <p:spPr bwMode="auto">
          <a:xfrm>
            <a:off x="5872257" y="3019674"/>
            <a:ext cx="1684990" cy="1228931"/>
          </a:xfrm>
          <a:prstGeom prst="rect">
            <a:avLst/>
          </a:prstGeom>
          <a:noFill/>
          <a:ln w="9525">
            <a:noFill/>
            <a:miter lim="800000"/>
            <a:headEnd/>
            <a:tailEnd/>
          </a:ln>
        </p:spPr>
      </p:pic>
      <p:pic>
        <p:nvPicPr>
          <p:cNvPr id="17" name="irc_mi" descr="ผลการค้นหารูปภาพสำหรับ ต้นไทรใบแหลม">
            <a:hlinkClick r:id="rId11"/>
          </p:cNvPr>
          <p:cNvPicPr/>
          <p:nvPr/>
        </p:nvPicPr>
        <p:blipFill>
          <a:blip r:embed="rId12" cstate="print"/>
          <a:srcRect/>
          <a:stretch>
            <a:fillRect/>
          </a:stretch>
        </p:blipFill>
        <p:spPr bwMode="auto">
          <a:xfrm>
            <a:off x="7584141" y="2965222"/>
            <a:ext cx="1559859" cy="1149578"/>
          </a:xfrm>
          <a:prstGeom prst="rect">
            <a:avLst/>
          </a:prstGeom>
          <a:noFill/>
          <a:ln w="9525">
            <a:noFill/>
            <a:miter lim="800000"/>
            <a:headEnd/>
            <a:tailEnd/>
          </a:ln>
        </p:spPr>
      </p:pic>
      <p:pic>
        <p:nvPicPr>
          <p:cNvPr id="18" name="Picture 2" descr="C:\Users\kus\Desktop\Globe\New folder (3)\IMG_20190318_133207.jpg"/>
          <p:cNvPicPr/>
          <p:nvPr/>
        </p:nvPicPr>
        <p:blipFill rotWithShape="1">
          <a:blip r:embed="rId13" cstate="print"/>
          <a:srcRect l="29367" t="26311" r="23677" b="27220"/>
          <a:stretch/>
        </p:blipFill>
        <p:spPr bwMode="auto">
          <a:xfrm>
            <a:off x="7557246" y="4612983"/>
            <a:ext cx="1586753" cy="1277733"/>
          </a:xfrm>
          <a:prstGeom prst="rect">
            <a:avLst/>
          </a:prstGeom>
          <a:noFill/>
          <a:ln w="9525">
            <a:noFill/>
            <a:miter lim="800000"/>
            <a:headEnd/>
            <a:tailEnd/>
          </a:ln>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118" y="4620208"/>
            <a:ext cx="1909379" cy="1347528"/>
          </a:xfrm>
          <a:prstGeom prst="rect">
            <a:avLst/>
          </a:prstGeom>
        </p:spPr>
      </p:pic>
      <p:pic>
        <p:nvPicPr>
          <p:cNvPr id="20" name="Picture 12" descr="IMG_20190314_171439.jpg"/>
          <p:cNvPicPr/>
          <p:nvPr/>
        </p:nvPicPr>
        <p:blipFill rotWithShape="1">
          <a:blip r:embed="rId15" cstate="print"/>
          <a:srcRect l="25817" t="26341" r="27932" b="29590"/>
          <a:stretch/>
        </p:blipFill>
        <p:spPr>
          <a:xfrm>
            <a:off x="2092045" y="4594289"/>
            <a:ext cx="1893979" cy="1401951"/>
          </a:xfrm>
          <a:prstGeom prst="rect">
            <a:avLst/>
          </a:prstGeom>
        </p:spPr>
      </p:pic>
    </p:spTree>
    <p:extLst>
      <p:ext uri="{BB962C8B-B14F-4D97-AF65-F5344CB8AC3E}">
        <p14:creationId xmlns:p14="http://schemas.microsoft.com/office/powerpoint/2010/main" val="1671193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Result</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209059" y="1084190"/>
            <a:ext cx="8698987" cy="864553"/>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rgbClr val="002060"/>
                </a:solidFill>
                <a:latin typeface="Arial" panose="020B0604020202020204" pitchFamily="34" charset="0"/>
                <a:cs typeface="Arial" panose="020B0604020202020204" pitchFamily="34" charset="0"/>
              </a:rPr>
              <a:t>From </a:t>
            </a:r>
            <a:r>
              <a:rPr lang="en-US" sz="2000" dirty="0">
                <a:solidFill>
                  <a:srgbClr val="002060"/>
                </a:solidFill>
                <a:latin typeface="Arial" panose="020B0604020202020204" pitchFamily="34" charset="0"/>
                <a:cs typeface="Arial" panose="020B0604020202020204" pitchFamily="34" charset="0"/>
              </a:rPr>
              <a:t>the observations found that every tree that grows </a:t>
            </a:r>
            <a:r>
              <a:rPr lang="en-US" sz="2000" dirty="0" smtClean="0">
                <a:solidFill>
                  <a:srgbClr val="002060"/>
                </a:solidFill>
                <a:latin typeface="Arial" panose="020B0604020202020204" pitchFamily="34" charset="0"/>
                <a:cs typeface="Arial" panose="020B0604020202020204" pitchFamily="34" charset="0"/>
              </a:rPr>
              <a:t>fully Observed </a:t>
            </a:r>
            <a:r>
              <a:rPr lang="en-US" sz="2000" dirty="0">
                <a:solidFill>
                  <a:srgbClr val="002060"/>
                </a:solidFill>
                <a:latin typeface="Arial" panose="020B0604020202020204" pitchFamily="34" charset="0"/>
                <a:cs typeface="Arial" panose="020B0604020202020204" pitchFamily="34" charset="0"/>
              </a:rPr>
              <a:t>from the size of the trunk, height </a:t>
            </a:r>
            <a:r>
              <a:rPr lang="en-US" sz="2000" dirty="0" smtClean="0">
                <a:solidFill>
                  <a:srgbClr val="002060"/>
                </a:solidFill>
                <a:latin typeface="Arial" panose="020B0604020202020204" pitchFamily="34" charset="0"/>
                <a:cs typeface="Arial" panose="020B0604020202020204" pitchFamily="34" charset="0"/>
              </a:rPr>
              <a:t>and some </a:t>
            </a:r>
            <a:r>
              <a:rPr lang="en-US" sz="2000" dirty="0">
                <a:solidFill>
                  <a:srgbClr val="002060"/>
                </a:solidFill>
                <a:latin typeface="Arial" panose="020B0604020202020204" pitchFamily="34" charset="0"/>
                <a:cs typeface="Arial" panose="020B0604020202020204" pitchFamily="34" charset="0"/>
              </a:rPr>
              <a:t>species bloom and are effective</a:t>
            </a:r>
          </a:p>
        </p:txBody>
      </p:sp>
      <p:graphicFrame>
        <p:nvGraphicFramePr>
          <p:cNvPr id="3" name="ตาราง 2"/>
          <p:cNvGraphicFramePr>
            <a:graphicFrameLocks noGrp="1"/>
          </p:cNvGraphicFramePr>
          <p:nvPr>
            <p:extLst>
              <p:ext uri="{D42A27DB-BD31-4B8C-83A1-F6EECF244321}">
                <p14:modId xmlns:p14="http://schemas.microsoft.com/office/powerpoint/2010/main" val="3549251328"/>
              </p:ext>
            </p:extLst>
          </p:nvPr>
        </p:nvGraphicFramePr>
        <p:xfrm>
          <a:off x="0" y="2096455"/>
          <a:ext cx="9117106" cy="3834984"/>
        </p:xfrm>
        <a:graphic>
          <a:graphicData uri="http://schemas.openxmlformats.org/drawingml/2006/table">
            <a:tbl>
              <a:tblPr firstRow="1" bandRow="1">
                <a:tableStyleId>{93296810-A885-4BE3-A3E7-6D5BEEA58F35}</a:tableStyleId>
              </a:tblPr>
              <a:tblGrid>
                <a:gridCol w="1721224"/>
                <a:gridCol w="1788458"/>
                <a:gridCol w="1788459"/>
                <a:gridCol w="1909483"/>
                <a:gridCol w="1909482"/>
              </a:tblGrid>
              <a:tr h="882206">
                <a:tc>
                  <a:txBody>
                    <a:bodyPr/>
                    <a:lstStyle/>
                    <a:p>
                      <a:pPr algn="ctr"/>
                      <a:r>
                        <a:rPr lang="en-US" dirty="0" smtClean="0">
                          <a:solidFill>
                            <a:srgbClr val="FFFF00"/>
                          </a:solidFill>
                          <a:latin typeface="Arial" panose="020B0604020202020204" pitchFamily="34" charset="0"/>
                          <a:cs typeface="Arial" panose="020B0604020202020204" pitchFamily="34" charset="0"/>
                        </a:rPr>
                        <a:t>Rain Tree </a:t>
                      </a:r>
                      <a:endParaRPr lang="en-GB" dirty="0">
                        <a:solidFill>
                          <a:srgbClr val="FFFF00"/>
                        </a:solidFill>
                        <a:latin typeface="Arial" panose="020B0604020202020204" pitchFamily="34" charset="0"/>
                        <a:cs typeface="Arial" panose="020B0604020202020204" pitchFamily="34" charset="0"/>
                      </a:endParaRPr>
                    </a:p>
                  </a:txBody>
                  <a:tcPr/>
                </a:tc>
                <a:tc>
                  <a:txBody>
                    <a:bodyPr/>
                    <a:lstStyle/>
                    <a:p>
                      <a:pPr algn="ctr"/>
                      <a:r>
                        <a:rPr lang="en-GB" dirty="0" smtClean="0">
                          <a:solidFill>
                            <a:srgbClr val="FFFF00"/>
                          </a:solidFill>
                          <a:latin typeface="Arial" panose="020B0604020202020204" pitchFamily="34" charset="0"/>
                          <a:cs typeface="Arial" panose="020B0604020202020204" pitchFamily="34" charset="0"/>
                        </a:rPr>
                        <a:t>Purple Orchid Tree</a:t>
                      </a:r>
                      <a:endParaRPr lang="en-GB" dirty="0">
                        <a:solidFill>
                          <a:srgbClr val="FFFF00"/>
                        </a:solidFill>
                        <a:latin typeface="Arial" panose="020B0604020202020204" pitchFamily="34" charset="0"/>
                        <a:cs typeface="Arial" panose="020B0604020202020204" pitchFamily="34" charset="0"/>
                      </a:endParaRPr>
                    </a:p>
                  </a:txBody>
                  <a:tcPr/>
                </a:tc>
                <a:tc>
                  <a:txBody>
                    <a:bodyPr/>
                    <a:lstStyle/>
                    <a:p>
                      <a:pPr algn="ctr"/>
                      <a:r>
                        <a:rPr lang="en-US" dirty="0" err="1" smtClean="0">
                          <a:solidFill>
                            <a:srgbClr val="FFFF00"/>
                          </a:solidFill>
                          <a:latin typeface="Arial" panose="020B0604020202020204" pitchFamily="34" charset="0"/>
                          <a:cs typeface="Arial" panose="020B0604020202020204" pitchFamily="34" charset="0"/>
                        </a:rPr>
                        <a:t>Krapeechan</a:t>
                      </a:r>
                      <a:endParaRPr lang="en-GB" dirty="0">
                        <a:solidFill>
                          <a:srgbClr val="FFFF00"/>
                        </a:solidFill>
                        <a:latin typeface="Arial" panose="020B0604020202020204" pitchFamily="34" charset="0"/>
                        <a:cs typeface="Arial" panose="020B0604020202020204" pitchFamily="34" charset="0"/>
                      </a:endParaRPr>
                    </a:p>
                  </a:txBody>
                  <a:tcPr/>
                </a:tc>
                <a:tc>
                  <a:txBody>
                    <a:bodyPr/>
                    <a:lstStyle/>
                    <a:p>
                      <a:pPr algn="ctr"/>
                      <a:r>
                        <a:rPr lang="en-US" dirty="0" smtClean="0">
                          <a:solidFill>
                            <a:srgbClr val="FFFF00"/>
                          </a:solidFill>
                          <a:latin typeface="Arial" panose="020B0604020202020204" pitchFamily="34" charset="0"/>
                          <a:cs typeface="Arial" panose="020B0604020202020204" pitchFamily="34" charset="0"/>
                        </a:rPr>
                        <a:t>Rosy trumpet tree</a:t>
                      </a:r>
                      <a:endParaRPr lang="en-GB" dirty="0">
                        <a:solidFill>
                          <a:srgbClr val="FFFF00"/>
                        </a:solidFill>
                        <a:latin typeface="Arial" panose="020B0604020202020204" pitchFamily="34" charset="0"/>
                        <a:cs typeface="Arial" panose="020B0604020202020204" pitchFamily="34" charset="0"/>
                      </a:endParaRPr>
                    </a:p>
                  </a:txBody>
                  <a:tcPr/>
                </a:tc>
                <a:tc>
                  <a:txBody>
                    <a:bodyPr/>
                    <a:lstStyle/>
                    <a:p>
                      <a:pPr algn="ctr"/>
                      <a:r>
                        <a:rPr lang="en-US" dirty="0" smtClean="0">
                          <a:solidFill>
                            <a:srgbClr val="FFFF00"/>
                          </a:solidFill>
                          <a:latin typeface="Arial" panose="020B0604020202020204" pitchFamily="34" charset="0"/>
                          <a:cs typeface="Arial" panose="020B0604020202020204" pitchFamily="34" charset="0"/>
                        </a:rPr>
                        <a:t>Yellow Poinciana 1,2,3</a:t>
                      </a:r>
                      <a:endParaRPr lang="en-GB" dirty="0">
                        <a:solidFill>
                          <a:srgbClr val="FFFF00"/>
                        </a:solidFill>
                        <a:latin typeface="Arial" panose="020B0604020202020204" pitchFamily="34" charset="0"/>
                        <a:cs typeface="Arial" panose="020B0604020202020204" pitchFamily="34" charset="0"/>
                      </a:endParaRPr>
                    </a:p>
                  </a:txBody>
                  <a:tcPr/>
                </a:tc>
              </a:tr>
              <a:tr h="1513943">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r>
              <a:tr h="1438835">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dirty="0" smtClean="0">
                        <a:solidFill>
                          <a:srgbClr val="002060"/>
                        </a:solidFill>
                        <a:latin typeface="Arial" panose="020B0604020202020204" pitchFamily="34" charset="0"/>
                        <a:cs typeface="Arial" panose="020B0604020202020204" pitchFamily="34" charset="0"/>
                      </a:endParaRPr>
                    </a:p>
                    <a:p>
                      <a:pPr algn="ctr"/>
                      <a:endParaRPr lang="en-US" dirty="0" smtClean="0">
                        <a:solidFill>
                          <a:srgbClr val="002060"/>
                        </a:solidFill>
                        <a:latin typeface="Arial" panose="020B0604020202020204" pitchFamily="34" charset="0"/>
                        <a:cs typeface="Arial" panose="020B0604020202020204" pitchFamily="34" charset="0"/>
                      </a:endParaRPr>
                    </a:p>
                    <a:p>
                      <a:pPr algn="ctr"/>
                      <a:endParaRPr lang="en-US" dirty="0" smtClean="0">
                        <a:solidFill>
                          <a:srgbClr val="002060"/>
                        </a:solidFill>
                        <a:latin typeface="Arial" panose="020B0604020202020204" pitchFamily="34" charset="0"/>
                        <a:cs typeface="Arial" panose="020B0604020202020204" pitchFamily="34" charset="0"/>
                      </a:endParaRPr>
                    </a:p>
                    <a:p>
                      <a:pPr algn="ctr"/>
                      <a:endParaRPr lang="en-US" dirty="0" smtClean="0">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a:solidFill>
                          <a:srgbClr val="002060"/>
                        </a:solidFill>
                        <a:latin typeface="Arial" panose="020B0604020202020204" pitchFamily="34" charset="0"/>
                        <a:cs typeface="Arial" panose="020B0604020202020204" pitchFamily="34" charset="0"/>
                      </a:endParaRPr>
                    </a:p>
                  </a:txBody>
                  <a:tcPr/>
                </a:tc>
                <a:tc>
                  <a:txBody>
                    <a:bodyPr/>
                    <a:lstStyle/>
                    <a:p>
                      <a:pPr algn="ctr"/>
                      <a:endParaRPr lang="en-GB" dirty="0">
                        <a:solidFill>
                          <a:srgbClr val="002060"/>
                        </a:solidFill>
                        <a:latin typeface="Arial" panose="020B0604020202020204" pitchFamily="34" charset="0"/>
                        <a:cs typeface="Arial" panose="020B0604020202020204" pitchFamily="34" charset="0"/>
                      </a:endParaRPr>
                    </a:p>
                  </a:txBody>
                  <a:tcPr/>
                </a:tc>
              </a:tr>
            </a:tbl>
          </a:graphicData>
        </a:graphic>
      </p:graphicFrame>
      <p:pic>
        <p:nvPicPr>
          <p:cNvPr id="2" name="รูปภาพ 1"/>
          <p:cNvPicPr>
            <a:picLocks noChangeAspect="1"/>
          </p:cNvPicPr>
          <p:nvPr/>
        </p:nvPicPr>
        <p:blipFill>
          <a:blip r:embed="rId3"/>
          <a:stretch>
            <a:fillRect/>
          </a:stretch>
        </p:blipFill>
        <p:spPr>
          <a:xfrm>
            <a:off x="7229288" y="3075309"/>
            <a:ext cx="1783890" cy="1003300"/>
          </a:xfrm>
          <a:prstGeom prst="rect">
            <a:avLst/>
          </a:prstGeom>
        </p:spPr>
      </p:pic>
      <p:pic>
        <p:nvPicPr>
          <p:cNvPr id="11" name="Picture 37" descr="IMG_20190314_170548.jpg"/>
          <p:cNvPicPr/>
          <p:nvPr/>
        </p:nvPicPr>
        <p:blipFill>
          <a:blip r:embed="rId4" cstate="print"/>
          <a:srcRect l="7583" t="3593" r="6748"/>
          <a:stretch>
            <a:fillRect/>
          </a:stretch>
        </p:blipFill>
        <p:spPr>
          <a:xfrm>
            <a:off x="14707" y="4605636"/>
            <a:ext cx="1706517" cy="1315267"/>
          </a:xfrm>
          <a:prstGeom prst="rect">
            <a:avLst/>
          </a:prstGeom>
        </p:spPr>
      </p:pic>
      <p:pic>
        <p:nvPicPr>
          <p:cNvPr id="13" name="irc_mi" descr="ผลการค้นหารูปภาพสำหรับ ต้นชมพูพันธุ์ทิพย์"/>
          <p:cNvPicPr/>
          <p:nvPr/>
        </p:nvPicPr>
        <p:blipFill>
          <a:blip r:embed="rId5" cstate="print"/>
          <a:srcRect/>
          <a:stretch>
            <a:fillRect/>
          </a:stretch>
        </p:blipFill>
        <p:spPr bwMode="auto">
          <a:xfrm>
            <a:off x="5356722" y="3041898"/>
            <a:ext cx="1750882" cy="1274607"/>
          </a:xfrm>
          <a:prstGeom prst="rect">
            <a:avLst/>
          </a:prstGeom>
          <a:noFill/>
          <a:ln w="9525">
            <a:noFill/>
            <a:miter lim="800000"/>
            <a:headEnd/>
            <a:tailEnd/>
          </a:ln>
        </p:spPr>
      </p:pic>
      <p:pic>
        <p:nvPicPr>
          <p:cNvPr id="14" name="Picture 17" descr="IMG_20190314_171712.jpg"/>
          <p:cNvPicPr/>
          <p:nvPr/>
        </p:nvPicPr>
        <p:blipFill rotWithShape="1">
          <a:blip r:embed="rId6" cstate="print"/>
          <a:srcRect l="19640" t="10734" r="2226" b="16824"/>
          <a:stretch/>
        </p:blipFill>
        <p:spPr>
          <a:xfrm>
            <a:off x="5305605" y="4577624"/>
            <a:ext cx="1893141" cy="1343279"/>
          </a:xfrm>
          <a:prstGeom prst="rect">
            <a:avLst/>
          </a:prstGeom>
        </p:spPr>
      </p:pic>
      <p:pic>
        <p:nvPicPr>
          <p:cNvPr id="17" name="irc_mi" descr="ผลการค้นหารูปภาพสำหรับ ต้นจามจุรี จุฬา">
            <a:hlinkClick r:id="rId7"/>
          </p:cNvPr>
          <p:cNvPicPr/>
          <p:nvPr/>
        </p:nvPicPr>
        <p:blipFill>
          <a:blip r:embed="rId8" cstate="print"/>
          <a:srcRect t="9719"/>
          <a:stretch>
            <a:fillRect/>
          </a:stretch>
        </p:blipFill>
        <p:spPr bwMode="auto">
          <a:xfrm>
            <a:off x="0" y="3042723"/>
            <a:ext cx="1721224" cy="1273784"/>
          </a:xfrm>
          <a:prstGeom prst="rect">
            <a:avLst/>
          </a:prstGeom>
          <a:noFill/>
          <a:ln w="9525">
            <a:noFill/>
            <a:miter lim="800000"/>
            <a:headEnd/>
            <a:tailEnd/>
          </a:ln>
        </p:spPr>
      </p:pic>
      <p:pic>
        <p:nvPicPr>
          <p:cNvPr id="19" name="Picture 40" descr="IMG_20190318_135615.jpg"/>
          <p:cNvPicPr/>
          <p:nvPr/>
        </p:nvPicPr>
        <p:blipFill rotWithShape="1">
          <a:blip r:embed="rId9" cstate="print"/>
          <a:srcRect l="26123" t="40650" r="21438" b="15300"/>
          <a:stretch/>
        </p:blipFill>
        <p:spPr>
          <a:xfrm>
            <a:off x="7229288" y="4553905"/>
            <a:ext cx="1887818" cy="1147648"/>
          </a:xfrm>
          <a:prstGeom prst="rect">
            <a:avLst/>
          </a:prstGeom>
        </p:spPr>
      </p:pic>
      <p:pic>
        <p:nvPicPr>
          <p:cNvPr id="20" name="irc_mi" descr="รูปภาพที่เกี่ยวข้อง">
            <a:hlinkClick r:id="rId10"/>
          </p:cNvPr>
          <p:cNvPicPr/>
          <p:nvPr/>
        </p:nvPicPr>
        <p:blipFill>
          <a:blip r:embed="rId11" cstate="print"/>
          <a:srcRect b="9639"/>
          <a:stretch>
            <a:fillRect/>
          </a:stretch>
        </p:blipFill>
        <p:spPr bwMode="auto">
          <a:xfrm>
            <a:off x="1735931" y="3041899"/>
            <a:ext cx="1773751" cy="1274607"/>
          </a:xfrm>
          <a:prstGeom prst="rect">
            <a:avLst/>
          </a:prstGeom>
          <a:noFill/>
          <a:ln w="9525">
            <a:noFill/>
            <a:miter lim="800000"/>
            <a:headEnd/>
            <a:tailEnd/>
          </a:ln>
        </p:spPr>
      </p:pic>
      <p:pic>
        <p:nvPicPr>
          <p:cNvPr id="21" name="Picture 3" descr="C:\Users\kus\Desktop\Globe\New folder (3)\IMG_20190318_133337.jpg"/>
          <p:cNvPicPr/>
          <p:nvPr/>
        </p:nvPicPr>
        <p:blipFill rotWithShape="1">
          <a:blip r:embed="rId12" cstate="print"/>
          <a:srcRect l="33021" t="22512" r="28319" b="33374"/>
          <a:stretch/>
        </p:blipFill>
        <p:spPr bwMode="auto">
          <a:xfrm>
            <a:off x="1751766" y="4594246"/>
            <a:ext cx="1757916" cy="1315267"/>
          </a:xfrm>
          <a:prstGeom prst="rect">
            <a:avLst/>
          </a:prstGeom>
          <a:noFill/>
          <a:ln w="9525">
            <a:noFill/>
            <a:miter lim="800000"/>
            <a:headEnd/>
            <a:tailEnd/>
          </a:ln>
        </p:spPr>
      </p:pic>
      <p:pic>
        <p:nvPicPr>
          <p:cNvPr id="22" name="Picture 15" descr="IMG_20190314_170851.jpg"/>
          <p:cNvPicPr/>
          <p:nvPr/>
        </p:nvPicPr>
        <p:blipFill>
          <a:blip r:embed="rId13" cstate="print"/>
          <a:srcRect l="9003" t="3948" r="3220" b="2993"/>
          <a:stretch>
            <a:fillRect/>
          </a:stretch>
        </p:blipFill>
        <p:spPr>
          <a:xfrm>
            <a:off x="3589985" y="4553905"/>
            <a:ext cx="1715620" cy="1355608"/>
          </a:xfrm>
          <a:prstGeom prst="rect">
            <a:avLst/>
          </a:prstGeom>
        </p:spPr>
      </p:pic>
      <p:pic>
        <p:nvPicPr>
          <p:cNvPr id="23" name="Picture 16" descr="https://www.technologychaoban.com/wp-content/uploads/2018/03/กระพี้จั่น2.jpg"/>
          <p:cNvPicPr/>
          <p:nvPr/>
        </p:nvPicPr>
        <p:blipFill rotWithShape="1">
          <a:blip r:embed="rId14" cstate="print"/>
          <a:srcRect l="5569" t="6845" r="18478" b="48784"/>
          <a:stretch/>
        </p:blipFill>
        <p:spPr bwMode="auto">
          <a:xfrm>
            <a:off x="3536402" y="3041899"/>
            <a:ext cx="1736175" cy="1274607"/>
          </a:xfrm>
          <a:prstGeom prst="rect">
            <a:avLst/>
          </a:prstGeom>
          <a:noFill/>
          <a:ln w="9525">
            <a:noFill/>
            <a:miter lim="800000"/>
            <a:headEnd/>
            <a:tailEnd/>
          </a:ln>
        </p:spPr>
      </p:pic>
    </p:spTree>
    <p:extLst>
      <p:ext uri="{BB962C8B-B14F-4D97-AF65-F5344CB8AC3E}">
        <p14:creationId xmlns:p14="http://schemas.microsoft.com/office/powerpoint/2010/main" val="4165637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Result</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1003300" y="1117602"/>
            <a:ext cx="7024594" cy="76498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just"/>
            <a:r>
              <a:rPr lang="en-US" sz="2000" dirty="0">
                <a:solidFill>
                  <a:srgbClr val="002060"/>
                </a:solidFill>
                <a:latin typeface="Arial" panose="020B0604020202020204" pitchFamily="34" charset="0"/>
                <a:cs typeface="Arial" panose="020B0604020202020204" pitchFamily="34" charset="0"/>
              </a:rPr>
              <a:t>2</a:t>
            </a:r>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The surface of the leaves of 10 kinds of perennials can be divided into 3 groups.</a:t>
            </a:r>
          </a:p>
        </p:txBody>
      </p:sp>
      <p:sp>
        <p:nvSpPr>
          <p:cNvPr id="9" name="สี่เหลี่ยมผืนผ้า 8"/>
          <p:cNvSpPr/>
          <p:nvPr/>
        </p:nvSpPr>
        <p:spPr>
          <a:xfrm>
            <a:off x="463312" y="2003797"/>
            <a:ext cx="8100087" cy="109183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6325" indent="-1076325" algn="just"/>
            <a:r>
              <a:rPr lang="en-US" dirty="0" smtClean="0">
                <a:solidFill>
                  <a:srgbClr val="002060"/>
                </a:solidFill>
                <a:latin typeface="Arial" panose="020B0604020202020204" pitchFamily="34" charset="0"/>
                <a:cs typeface="Arial" panose="020B0604020202020204" pitchFamily="34" charset="0"/>
              </a:rPr>
              <a:t>Group 1 - Smooth</a:t>
            </a:r>
            <a:r>
              <a:rPr lang="en-US" dirty="0">
                <a:solidFill>
                  <a:srgbClr val="002060"/>
                </a:solidFill>
                <a:latin typeface="Arial" panose="020B0604020202020204" pitchFamily="34" charset="0"/>
                <a:cs typeface="Arial" panose="020B0604020202020204" pitchFamily="34" charset="0"/>
              </a:rPr>
              <a:t>, glossy, covered leaves such as False Mahogany, Golden Shower, Malay rose apple, Orange Jasmine, Golden Fig, Rosy trumpet tree, and Purple Orchid Tree</a:t>
            </a:r>
          </a:p>
        </p:txBody>
      </p:sp>
      <p:grpSp>
        <p:nvGrpSpPr>
          <p:cNvPr id="13" name="Group 12"/>
          <p:cNvGrpSpPr/>
          <p:nvPr/>
        </p:nvGrpSpPr>
        <p:grpSpPr>
          <a:xfrm>
            <a:off x="1491600" y="3137959"/>
            <a:ext cx="6237039" cy="2398554"/>
            <a:chOff x="1491600" y="3137959"/>
            <a:chExt cx="6237039" cy="2398554"/>
          </a:xfrm>
        </p:grpSpPr>
        <p:pic>
          <p:nvPicPr>
            <p:cNvPr id="14" name="รูปภาพ 9"/>
            <p:cNvPicPr>
              <a:picLocks noChangeAspect="1"/>
            </p:cNvPicPr>
            <p:nvPr/>
          </p:nvPicPr>
          <p:blipFill>
            <a:blip r:embed="rId3"/>
            <a:stretch>
              <a:fillRect/>
            </a:stretch>
          </p:blipFill>
          <p:spPr>
            <a:xfrm rot="5400000">
              <a:off x="1928258" y="2701301"/>
              <a:ext cx="1722536" cy="2595851"/>
            </a:xfrm>
            <a:prstGeom prst="rect">
              <a:avLst/>
            </a:prstGeom>
          </p:spPr>
        </p:pic>
        <p:pic>
          <p:nvPicPr>
            <p:cNvPr id="19" name="รูปภาพ 10"/>
            <p:cNvPicPr>
              <a:picLocks noChangeAspect="1"/>
            </p:cNvPicPr>
            <p:nvPr/>
          </p:nvPicPr>
          <p:blipFill rotWithShape="1">
            <a:blip r:embed="rId4"/>
            <a:srcRect l="7813" r="7918"/>
            <a:stretch/>
          </p:blipFill>
          <p:spPr>
            <a:xfrm>
              <a:off x="5156358" y="3146413"/>
              <a:ext cx="2572281" cy="1714082"/>
            </a:xfrm>
            <a:prstGeom prst="rect">
              <a:avLst/>
            </a:prstGeom>
          </p:spPr>
        </p:pic>
        <p:sp>
          <p:nvSpPr>
            <p:cNvPr id="20" name="สี่เหลี่ยมผืนผ้า 15"/>
            <p:cNvSpPr/>
            <p:nvPr/>
          </p:nvSpPr>
          <p:spPr>
            <a:xfrm>
              <a:off x="3821373" y="5138617"/>
              <a:ext cx="1471466" cy="39789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ctr"/>
              <a:r>
                <a:rPr lang="en-US" sz="1600" dirty="0" smtClean="0">
                  <a:solidFill>
                    <a:srgbClr val="002060"/>
                  </a:solidFill>
                  <a:latin typeface="Arial" panose="020B0604020202020204" pitchFamily="34" charset="0"/>
                  <a:cs typeface="Arial" panose="020B0604020202020204" pitchFamily="34" charset="0"/>
                </a:rPr>
                <a:t>Golden Fig</a:t>
              </a:r>
              <a:endParaRPr lang="en-US" sz="16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1020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Result</a:t>
            </a:r>
            <a:endParaRPr lang="en-GB" sz="3200" b="1" dirty="0">
              <a:solidFill>
                <a:srgbClr val="002060"/>
              </a:solidFill>
              <a:latin typeface="Arial" panose="020B0604020202020204" pitchFamily="34" charset="0"/>
              <a:cs typeface="Arial" panose="020B0604020202020204" pitchFamily="34" charset="0"/>
            </a:endParaRPr>
          </a:p>
        </p:txBody>
      </p:sp>
      <p:sp>
        <p:nvSpPr>
          <p:cNvPr id="9" name="สี่เหลี่ยมผืนผ้า 8"/>
          <p:cNvSpPr/>
          <p:nvPr/>
        </p:nvSpPr>
        <p:spPr>
          <a:xfrm>
            <a:off x="848008" y="1470376"/>
            <a:ext cx="7330696" cy="109183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6325" indent="-1076325" algn="just"/>
            <a:r>
              <a:rPr lang="en-US" dirty="0" smtClean="0">
                <a:solidFill>
                  <a:srgbClr val="002060"/>
                </a:solidFill>
                <a:latin typeface="Arial" panose="020B0604020202020204" pitchFamily="34" charset="0"/>
                <a:cs typeface="Arial" panose="020B0604020202020204" pitchFamily="34" charset="0"/>
              </a:rPr>
              <a:t>Group </a:t>
            </a:r>
            <a:r>
              <a:rPr lang="en-US" dirty="0">
                <a:solidFill>
                  <a:srgbClr val="002060"/>
                </a:solidFill>
                <a:latin typeface="Arial" panose="020B0604020202020204" pitchFamily="34" charset="0"/>
                <a:cs typeface="Arial" panose="020B0604020202020204" pitchFamily="34" charset="0"/>
              </a:rPr>
              <a:t>2</a:t>
            </a:r>
            <a:r>
              <a:rPr lang="en-US" dirty="0" smtClean="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 The leaves have slightly </a:t>
            </a:r>
            <a:r>
              <a:rPr lang="en-US" dirty="0" smtClean="0">
                <a:solidFill>
                  <a:srgbClr val="002060"/>
                </a:solidFill>
                <a:latin typeface="Arial" panose="020B0604020202020204" pitchFamily="34" charset="0"/>
                <a:cs typeface="Arial" panose="020B0604020202020204" pitchFamily="34" charset="0"/>
              </a:rPr>
              <a:t>smooth</a:t>
            </a:r>
            <a:r>
              <a:rPr lang="en-US" dirty="0">
                <a:solidFill>
                  <a:srgbClr val="002060"/>
                </a:solidFill>
                <a:latin typeface="Arial" panose="020B0604020202020204" pitchFamily="34" charset="0"/>
                <a:cs typeface="Arial" panose="020B0604020202020204" pitchFamily="34" charset="0"/>
              </a:rPr>
              <a:t>. With a little hair, including </a:t>
            </a:r>
            <a:r>
              <a:rPr lang="en-US" dirty="0" err="1">
                <a:solidFill>
                  <a:srgbClr val="002060"/>
                </a:solidFill>
                <a:latin typeface="Arial" panose="020B0604020202020204" pitchFamily="34" charset="0"/>
                <a:cs typeface="Arial" panose="020B0604020202020204" pitchFamily="34" charset="0"/>
              </a:rPr>
              <a:t>Krapeechan</a:t>
            </a:r>
            <a:r>
              <a:rPr lang="en-US" dirty="0">
                <a:solidFill>
                  <a:srgbClr val="002060"/>
                </a:solidFill>
                <a:latin typeface="Arial" panose="020B0604020202020204" pitchFamily="34" charset="0"/>
                <a:cs typeface="Arial" panose="020B0604020202020204" pitchFamily="34" charset="0"/>
              </a:rPr>
              <a:t>, Rain Tree</a:t>
            </a:r>
          </a:p>
        </p:txBody>
      </p:sp>
      <p:grpSp>
        <p:nvGrpSpPr>
          <p:cNvPr id="13" name="Group 12"/>
          <p:cNvGrpSpPr/>
          <p:nvPr/>
        </p:nvGrpSpPr>
        <p:grpSpPr>
          <a:xfrm>
            <a:off x="1003300" y="2870305"/>
            <a:ext cx="7705883" cy="3810034"/>
            <a:chOff x="1228174" y="3066079"/>
            <a:chExt cx="7705883" cy="3810034"/>
          </a:xfrm>
        </p:grpSpPr>
        <p:sp>
          <p:nvSpPr>
            <p:cNvPr id="14" name="สี่เหลี่ยมผืนผ้า 15"/>
            <p:cNvSpPr/>
            <p:nvPr/>
          </p:nvSpPr>
          <p:spPr>
            <a:xfrm>
              <a:off x="3821373" y="5337565"/>
              <a:ext cx="1471466" cy="39789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ctr"/>
              <a:r>
                <a:rPr lang="en-US" sz="1600" dirty="0">
                  <a:solidFill>
                    <a:srgbClr val="002060"/>
                  </a:solidFill>
                  <a:latin typeface="Arial" panose="020B0604020202020204" pitchFamily="34" charset="0"/>
                  <a:cs typeface="Arial" panose="020B0604020202020204" pitchFamily="34" charset="0"/>
                </a:rPr>
                <a:t>Rain Tree</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1638" r="5835"/>
            <a:stretch/>
          </p:blipFill>
          <p:spPr>
            <a:xfrm>
              <a:off x="5003800" y="3066079"/>
              <a:ext cx="3062027" cy="2091600"/>
            </a:xfrm>
            <a:prstGeom prst="rect">
              <a:avLst/>
            </a:prstGeom>
          </p:spPr>
        </p:pic>
        <p:sp>
          <p:nvSpPr>
            <p:cNvPr id="20" name="Oval 19"/>
            <p:cNvSpPr/>
            <p:nvPr/>
          </p:nvSpPr>
          <p:spPr>
            <a:xfrm>
              <a:off x="6439278" y="3402196"/>
              <a:ext cx="698500" cy="6550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1" name="Down Arrow 20"/>
            <p:cNvSpPr/>
            <p:nvPr/>
          </p:nvSpPr>
          <p:spPr>
            <a:xfrm rot="19943863">
              <a:off x="7208773" y="3936523"/>
              <a:ext cx="279103" cy="16279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3694" y="5536513"/>
              <a:ext cx="1630363" cy="1228368"/>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8174" y="3066079"/>
              <a:ext cx="2911363" cy="2091600"/>
            </a:xfrm>
            <a:prstGeom prst="rect">
              <a:avLst/>
            </a:prstGeom>
          </p:spPr>
        </p:pic>
        <p:sp>
          <p:nvSpPr>
            <p:cNvPr id="24" name="TextBox 23"/>
            <p:cNvSpPr txBox="1"/>
            <p:nvPr/>
          </p:nvSpPr>
          <p:spPr>
            <a:xfrm>
              <a:off x="4139537" y="6414448"/>
              <a:ext cx="3208787" cy="461665"/>
            </a:xfrm>
            <a:prstGeom prst="rect">
              <a:avLst/>
            </a:prstGeom>
            <a:noFill/>
          </p:spPr>
          <p:txBody>
            <a:bodyPr wrap="square" rtlCol="0">
              <a:spAutoFit/>
            </a:bodyPr>
            <a:lstStyle/>
            <a:p>
              <a:r>
                <a:rPr lang="en-US" sz="1200" dirty="0" smtClean="0">
                  <a:solidFill>
                    <a:srgbClr val="FF0000"/>
                  </a:solidFill>
                </a:rPr>
                <a:t>*This is the picture that zoom from the large picture*</a:t>
              </a:r>
              <a:endParaRPr lang="th-TH" sz="1200" dirty="0">
                <a:solidFill>
                  <a:srgbClr val="FF0000"/>
                </a:solidFill>
              </a:endParaRPr>
            </a:p>
          </p:txBody>
        </p:sp>
      </p:grpSp>
    </p:spTree>
    <p:extLst>
      <p:ext uri="{BB962C8B-B14F-4D97-AF65-F5344CB8AC3E}">
        <p14:creationId xmlns:p14="http://schemas.microsoft.com/office/powerpoint/2010/main" val="346554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Result</a:t>
            </a:r>
            <a:endParaRPr lang="en-GB" sz="3200" b="1" dirty="0">
              <a:solidFill>
                <a:srgbClr val="002060"/>
              </a:solidFill>
              <a:latin typeface="Arial" panose="020B0604020202020204" pitchFamily="34" charset="0"/>
              <a:cs typeface="Arial" panose="020B0604020202020204" pitchFamily="34" charset="0"/>
            </a:endParaRPr>
          </a:p>
        </p:txBody>
      </p:sp>
      <p:sp>
        <p:nvSpPr>
          <p:cNvPr id="9" name="สี่เหลี่ยมผืนผ้า 8"/>
          <p:cNvSpPr/>
          <p:nvPr/>
        </p:nvSpPr>
        <p:spPr>
          <a:xfrm>
            <a:off x="893205" y="1566585"/>
            <a:ext cx="7330696" cy="109183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indent="-1169988" algn="just"/>
            <a:r>
              <a:rPr lang="en-US" dirty="0" smtClean="0">
                <a:solidFill>
                  <a:srgbClr val="002060"/>
                </a:solidFill>
                <a:latin typeface="Arial" panose="020B0604020202020204" pitchFamily="34" charset="0"/>
                <a:cs typeface="Arial" panose="020B0604020202020204" pitchFamily="34" charset="0"/>
              </a:rPr>
              <a:t>Group </a:t>
            </a:r>
            <a:r>
              <a:rPr lang="en-US" dirty="0">
                <a:solidFill>
                  <a:srgbClr val="002060"/>
                </a:solidFill>
                <a:latin typeface="Arial" panose="020B0604020202020204" pitchFamily="34" charset="0"/>
                <a:cs typeface="Arial" panose="020B0604020202020204" pitchFamily="34" charset="0"/>
              </a:rPr>
              <a:t>3</a:t>
            </a:r>
            <a:r>
              <a:rPr lang="en-US" dirty="0" smtClean="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 The leaves have stingy leaves, clear middle lines leaves characteristic as following Yellow Poinciana.</a:t>
            </a:r>
          </a:p>
        </p:txBody>
      </p:sp>
      <p:pic>
        <p:nvPicPr>
          <p:cNvPr id="10"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809" y="2979134"/>
            <a:ext cx="3130144" cy="2091926"/>
          </a:xfrm>
          <a:prstGeom prst="rect">
            <a:avLst/>
          </a:prstGeom>
        </p:spPr>
      </p:pic>
      <p:pic>
        <p:nvPicPr>
          <p:cNvPr id="11" name="รูปภาพ 10"/>
          <p:cNvPicPr>
            <a:picLocks noChangeAspect="1"/>
          </p:cNvPicPr>
          <p:nvPr/>
        </p:nvPicPr>
        <p:blipFill rotWithShape="1">
          <a:blip r:embed="rId4" cstate="print">
            <a:extLst>
              <a:ext uri="{28A0092B-C50C-407E-A947-70E740481C1C}">
                <a14:useLocalDpi xmlns:a14="http://schemas.microsoft.com/office/drawing/2010/main" val="0"/>
              </a:ext>
            </a:extLst>
          </a:blip>
          <a:srcRect l="11861" r="4728"/>
          <a:stretch/>
        </p:blipFill>
        <p:spPr>
          <a:xfrm>
            <a:off x="4787153" y="2979134"/>
            <a:ext cx="3095294" cy="2091926"/>
          </a:xfrm>
          <a:prstGeom prst="rect">
            <a:avLst/>
          </a:prstGeom>
        </p:spPr>
      </p:pic>
      <p:sp>
        <p:nvSpPr>
          <p:cNvPr id="17" name="สี่เหลี่ยมผืนผ้า 16"/>
          <p:cNvSpPr/>
          <p:nvPr/>
        </p:nvSpPr>
        <p:spPr>
          <a:xfrm>
            <a:off x="3343034" y="5233943"/>
            <a:ext cx="2320915" cy="39789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ctr"/>
            <a:r>
              <a:rPr lang="en-US" sz="1600" dirty="0">
                <a:solidFill>
                  <a:srgbClr val="002060"/>
                </a:solidFill>
                <a:latin typeface="Arial" panose="020B0604020202020204" pitchFamily="34" charset="0"/>
                <a:cs typeface="Arial" panose="020B0604020202020204" pitchFamily="34" charset="0"/>
              </a:rPr>
              <a:t>Yellow Poinciana</a:t>
            </a:r>
          </a:p>
        </p:txBody>
      </p:sp>
    </p:spTree>
    <p:extLst>
      <p:ext uri="{BB962C8B-B14F-4D97-AF65-F5344CB8AC3E}">
        <p14:creationId xmlns:p14="http://schemas.microsoft.com/office/powerpoint/2010/main" val="1677122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Result</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268941" y="1117602"/>
            <a:ext cx="8735359" cy="73946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sz="2000" dirty="0" smtClean="0">
                <a:solidFill>
                  <a:srgbClr val="002060"/>
                </a:solidFill>
                <a:latin typeface="Arial" panose="020B0604020202020204" pitchFamily="34" charset="0"/>
                <a:cs typeface="Arial" panose="020B0604020202020204" pitchFamily="34" charset="0"/>
              </a:rPr>
              <a:t>3. The </a:t>
            </a:r>
            <a:r>
              <a:rPr lang="en-US" sz="2000" dirty="0">
                <a:solidFill>
                  <a:srgbClr val="002060"/>
                </a:solidFill>
                <a:latin typeface="Arial" panose="020B0604020202020204" pitchFamily="34" charset="0"/>
                <a:cs typeface="Arial" panose="020B0604020202020204" pitchFamily="34" charset="0"/>
              </a:rPr>
              <a:t>amount of dust covering the leaf surface of the perennial plant growing along the road around the </a:t>
            </a:r>
            <a:r>
              <a:rPr lang="en-US" sz="2000" dirty="0" smtClean="0">
                <a:solidFill>
                  <a:srgbClr val="002060"/>
                </a:solidFill>
                <a:latin typeface="Arial" panose="020B0604020202020204" pitchFamily="34" charset="0"/>
                <a:cs typeface="Arial" panose="020B0604020202020204" pitchFamily="34" charset="0"/>
              </a:rPr>
              <a:t>school.</a:t>
            </a:r>
            <a:endParaRPr lang="en-US" sz="2000" dirty="0">
              <a:solidFill>
                <a:srgbClr val="002060"/>
              </a:solidFill>
              <a:latin typeface="Arial" panose="020B0604020202020204" pitchFamily="34" charset="0"/>
              <a:cs typeface="Arial" panose="020B0604020202020204" pitchFamily="34" charset="0"/>
            </a:endParaRPr>
          </a:p>
        </p:txBody>
      </p:sp>
      <p:sp>
        <p:nvSpPr>
          <p:cNvPr id="9" name="สี่เหลี่ยมผืนผ้า 8"/>
          <p:cNvSpPr/>
          <p:nvPr/>
        </p:nvSpPr>
        <p:spPr>
          <a:xfrm>
            <a:off x="5989942" y="1930459"/>
            <a:ext cx="3014358" cy="3717862"/>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rgbClr val="002060"/>
                </a:solidFill>
                <a:latin typeface="Arial" panose="020B0604020202020204" pitchFamily="34" charset="0"/>
                <a:cs typeface="Arial" panose="020B0604020202020204" pitchFamily="34" charset="0"/>
              </a:rPr>
              <a:t>In the morning</a:t>
            </a:r>
          </a:p>
          <a:p>
            <a:pPr algn="ctr"/>
            <a:endParaRPr lang="en-US" sz="1600" b="1" u="sng" dirty="0" smtClean="0">
              <a:solidFill>
                <a:srgbClr val="002060"/>
              </a:solidFill>
              <a:latin typeface="Arial" panose="020B0604020202020204" pitchFamily="34" charset="0"/>
              <a:cs typeface="Arial" panose="020B0604020202020204" pitchFamily="34" charset="0"/>
            </a:endParaRPr>
          </a:p>
          <a:p>
            <a:pPr algn="just"/>
            <a:r>
              <a:rPr lang="en-US" sz="1600" dirty="0" smtClean="0">
                <a:solidFill>
                  <a:srgbClr val="002060"/>
                </a:solidFill>
                <a:latin typeface="Arial" panose="020B0604020202020204" pitchFamily="34" charset="0"/>
                <a:cs typeface="Arial" panose="020B0604020202020204" pitchFamily="34" charset="0"/>
              </a:rPr>
              <a:t>Highest dust - upper surface </a:t>
            </a:r>
          </a:p>
          <a:p>
            <a:pPr marL="268288" indent="-268288" algn="just"/>
            <a:r>
              <a:rPr lang="en-US" sz="1600" dirty="0" smtClean="0">
                <a:solidFill>
                  <a:srgbClr val="002060"/>
                </a:solidFill>
                <a:latin typeface="Arial" panose="020B0604020202020204" pitchFamily="34" charset="0"/>
                <a:cs typeface="Arial" panose="020B0604020202020204" pitchFamily="34" charset="0"/>
              </a:rPr>
              <a:t>	Yellow Poinciana1 - </a:t>
            </a:r>
            <a:r>
              <a:rPr lang="en-US" sz="1600" dirty="0">
                <a:solidFill>
                  <a:srgbClr val="002060"/>
                </a:solidFill>
                <a:latin typeface="Arial" panose="020B0604020202020204" pitchFamily="34" charset="0"/>
                <a:cs typeface="Arial" panose="020B0604020202020204" pitchFamily="34" charset="0"/>
              </a:rPr>
              <a:t>99.29% </a:t>
            </a:r>
          </a:p>
          <a:p>
            <a:pPr algn="just"/>
            <a:endParaRPr lang="en-US" sz="1600" dirty="0" smtClean="0">
              <a:solidFill>
                <a:srgbClr val="002060"/>
              </a:solidFill>
              <a:latin typeface="Arial" panose="020B0604020202020204" pitchFamily="34" charset="0"/>
              <a:cs typeface="Arial" panose="020B0604020202020204" pitchFamily="34" charset="0"/>
            </a:endParaRPr>
          </a:p>
          <a:p>
            <a:pPr algn="just"/>
            <a:r>
              <a:rPr lang="en-US" sz="1600" dirty="0" smtClean="0">
                <a:solidFill>
                  <a:srgbClr val="002060"/>
                </a:solidFill>
                <a:latin typeface="Arial" panose="020B0604020202020204" pitchFamily="34" charset="0"/>
                <a:cs typeface="Arial" panose="020B0604020202020204" pitchFamily="34" charset="0"/>
              </a:rPr>
              <a:t>Highest dust - lower surface</a:t>
            </a:r>
          </a:p>
          <a:p>
            <a:pPr marL="268288" indent="-268288" algn="just"/>
            <a:r>
              <a:rPr lang="en-US" sz="1600" dirty="0" smtClean="0">
                <a:solidFill>
                  <a:srgbClr val="002060"/>
                </a:solidFill>
                <a:latin typeface="Arial" panose="020B0604020202020204" pitchFamily="34" charset="0"/>
                <a:cs typeface="Arial" panose="020B0604020202020204" pitchFamily="34" charset="0"/>
              </a:rPr>
              <a:t>	Yellow </a:t>
            </a:r>
            <a:r>
              <a:rPr lang="en-US" sz="1600" dirty="0">
                <a:solidFill>
                  <a:srgbClr val="002060"/>
                </a:solidFill>
                <a:latin typeface="Arial" panose="020B0604020202020204" pitchFamily="34" charset="0"/>
                <a:cs typeface="Arial" panose="020B0604020202020204" pitchFamily="34" charset="0"/>
              </a:rPr>
              <a:t>Poinciana1 - </a:t>
            </a:r>
            <a:r>
              <a:rPr lang="en-US" sz="1600" dirty="0" smtClean="0">
                <a:solidFill>
                  <a:srgbClr val="002060"/>
                </a:solidFill>
                <a:latin typeface="Arial" panose="020B0604020202020204" pitchFamily="34" charset="0"/>
                <a:cs typeface="Arial" panose="020B0604020202020204" pitchFamily="34" charset="0"/>
              </a:rPr>
              <a:t>79.90%</a:t>
            </a:r>
          </a:p>
          <a:p>
            <a:pPr algn="just"/>
            <a:endParaRPr lang="en-US" sz="1600" dirty="0" smtClean="0">
              <a:solidFill>
                <a:srgbClr val="002060"/>
              </a:solidFill>
              <a:latin typeface="Arial" panose="020B0604020202020204" pitchFamily="34" charset="0"/>
              <a:cs typeface="Arial" panose="020B0604020202020204" pitchFamily="34" charset="0"/>
            </a:endParaRPr>
          </a:p>
          <a:p>
            <a:pPr algn="just"/>
            <a:r>
              <a:rPr lang="en-US" sz="1600" dirty="0" smtClean="0">
                <a:solidFill>
                  <a:srgbClr val="002060"/>
                </a:solidFill>
                <a:latin typeface="Arial" panose="020B0604020202020204" pitchFamily="34" charset="0"/>
                <a:cs typeface="Arial" panose="020B0604020202020204" pitchFamily="34" charset="0"/>
              </a:rPr>
              <a:t>Least dust – upper </a:t>
            </a:r>
            <a:r>
              <a:rPr lang="en-US" sz="1600" dirty="0">
                <a:solidFill>
                  <a:srgbClr val="002060"/>
                </a:solidFill>
                <a:latin typeface="Arial" panose="020B0604020202020204" pitchFamily="34" charset="0"/>
                <a:cs typeface="Arial" panose="020B0604020202020204" pitchFamily="34" charset="0"/>
              </a:rPr>
              <a:t>surface </a:t>
            </a:r>
          </a:p>
          <a:p>
            <a:pPr marL="268288" indent="-268288" algn="just"/>
            <a:r>
              <a:rPr lang="en-US" sz="1600" dirty="0">
                <a:solidFill>
                  <a:srgbClr val="002060"/>
                </a:solidFill>
                <a:latin typeface="Arial" panose="020B0604020202020204" pitchFamily="34" charset="0"/>
                <a:cs typeface="Arial" panose="020B0604020202020204" pitchFamily="34" charset="0"/>
              </a:rPr>
              <a:t>	 Golden </a:t>
            </a:r>
            <a:r>
              <a:rPr lang="en-US" sz="1600" dirty="0" smtClean="0">
                <a:solidFill>
                  <a:srgbClr val="002060"/>
                </a:solidFill>
                <a:latin typeface="Arial" panose="020B0604020202020204" pitchFamily="34" charset="0"/>
                <a:cs typeface="Arial" panose="020B0604020202020204" pitchFamily="34" charset="0"/>
              </a:rPr>
              <a:t>Fig</a:t>
            </a:r>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65.88% </a:t>
            </a:r>
            <a:endParaRPr lang="en-US" sz="1600" dirty="0" smtClean="0">
              <a:solidFill>
                <a:srgbClr val="002060"/>
              </a:solidFill>
              <a:latin typeface="Arial" panose="020B0604020202020204" pitchFamily="34" charset="0"/>
              <a:cs typeface="Arial" panose="020B0604020202020204" pitchFamily="34" charset="0"/>
            </a:endParaRPr>
          </a:p>
          <a:p>
            <a:pPr marL="268288" indent="-268288" algn="just"/>
            <a:endParaRPr lang="en-US" sz="1600" dirty="0">
              <a:solidFill>
                <a:srgbClr val="002060"/>
              </a:solidFill>
              <a:latin typeface="Arial" panose="020B0604020202020204" pitchFamily="34" charset="0"/>
              <a:cs typeface="Arial" panose="020B0604020202020204" pitchFamily="34" charset="0"/>
            </a:endParaRPr>
          </a:p>
          <a:p>
            <a:pPr algn="just"/>
            <a:r>
              <a:rPr lang="en-US" sz="1600" dirty="0" smtClean="0">
                <a:solidFill>
                  <a:srgbClr val="002060"/>
                </a:solidFill>
                <a:latin typeface="Arial" panose="020B0604020202020204" pitchFamily="34" charset="0"/>
                <a:cs typeface="Arial" panose="020B0604020202020204" pitchFamily="34" charset="0"/>
              </a:rPr>
              <a:t>Least </a:t>
            </a:r>
            <a:r>
              <a:rPr lang="en-US" sz="1600" dirty="0">
                <a:solidFill>
                  <a:srgbClr val="002060"/>
                </a:solidFill>
                <a:latin typeface="Arial" panose="020B0604020202020204" pitchFamily="34" charset="0"/>
                <a:cs typeface="Arial" panose="020B0604020202020204" pitchFamily="34" charset="0"/>
              </a:rPr>
              <a:t>dust - lower surface</a:t>
            </a:r>
          </a:p>
          <a:p>
            <a:pPr algn="just" defTabSz="268288"/>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	Malay </a:t>
            </a:r>
            <a:r>
              <a:rPr lang="en-US" sz="1600" dirty="0">
                <a:solidFill>
                  <a:srgbClr val="002060"/>
                </a:solidFill>
                <a:latin typeface="Arial" panose="020B0604020202020204" pitchFamily="34" charset="0"/>
                <a:cs typeface="Arial" panose="020B0604020202020204" pitchFamily="34" charset="0"/>
              </a:rPr>
              <a:t>rose apple - 5.44%</a:t>
            </a:r>
          </a:p>
        </p:txBody>
      </p:sp>
      <p:graphicFrame>
        <p:nvGraphicFramePr>
          <p:cNvPr id="10" name="Chart 9"/>
          <p:cNvGraphicFramePr/>
          <p:nvPr>
            <p:extLst>
              <p:ext uri="{D42A27DB-BD31-4B8C-83A1-F6EECF244321}">
                <p14:modId xmlns:p14="http://schemas.microsoft.com/office/powerpoint/2010/main" val="3115604281"/>
              </p:ext>
            </p:extLst>
          </p:nvPr>
        </p:nvGraphicFramePr>
        <p:xfrm>
          <a:off x="367990" y="2214390"/>
          <a:ext cx="5374800" cy="315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4711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Result</a:t>
            </a:r>
            <a:endParaRPr lang="en-GB" sz="3200" b="1" dirty="0">
              <a:solidFill>
                <a:srgbClr val="002060"/>
              </a:solidFill>
              <a:latin typeface="Arial" panose="020B0604020202020204" pitchFamily="34" charset="0"/>
              <a:cs typeface="Arial" panose="020B0604020202020204" pitchFamily="34" charset="0"/>
            </a:endParaRPr>
          </a:p>
        </p:txBody>
      </p:sp>
      <p:sp>
        <p:nvSpPr>
          <p:cNvPr id="9" name="สี่เหลี่ยมผืนผ้า 8"/>
          <p:cNvSpPr/>
          <p:nvPr/>
        </p:nvSpPr>
        <p:spPr>
          <a:xfrm>
            <a:off x="5989942" y="2119062"/>
            <a:ext cx="3014358" cy="3555597"/>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2060"/>
                </a:solidFill>
                <a:latin typeface="Arial" panose="020B0604020202020204" pitchFamily="34" charset="0"/>
                <a:cs typeface="Arial" panose="020B0604020202020204" pitchFamily="34" charset="0"/>
              </a:rPr>
              <a:t>In the </a:t>
            </a:r>
            <a:r>
              <a:rPr lang="en-US" b="1" u="sng" dirty="0" smtClean="0">
                <a:solidFill>
                  <a:srgbClr val="002060"/>
                </a:solidFill>
                <a:latin typeface="Arial" panose="020B0604020202020204" pitchFamily="34" charset="0"/>
                <a:cs typeface="Arial" panose="020B0604020202020204" pitchFamily="34" charset="0"/>
              </a:rPr>
              <a:t>evening</a:t>
            </a:r>
          </a:p>
          <a:p>
            <a:pPr algn="just"/>
            <a:endParaRPr lang="en-US" sz="1600" dirty="0" smtClean="0">
              <a:solidFill>
                <a:srgbClr val="002060"/>
              </a:solidFill>
              <a:latin typeface="Arial" panose="020B0604020202020204" pitchFamily="34" charset="0"/>
              <a:cs typeface="Arial" panose="020B0604020202020204" pitchFamily="34" charset="0"/>
            </a:endParaRPr>
          </a:p>
          <a:p>
            <a:pPr algn="just"/>
            <a:r>
              <a:rPr lang="en-US" sz="1600" dirty="0" smtClean="0">
                <a:solidFill>
                  <a:srgbClr val="002060"/>
                </a:solidFill>
                <a:latin typeface="Arial" panose="020B0604020202020204" pitchFamily="34" charset="0"/>
                <a:cs typeface="Arial" panose="020B0604020202020204" pitchFamily="34" charset="0"/>
              </a:rPr>
              <a:t>Highest dust - upper surface </a:t>
            </a:r>
          </a:p>
          <a:p>
            <a:pPr marL="268288" indent="-268288" algn="just"/>
            <a:r>
              <a:rPr lang="en-US" sz="1600" dirty="0" smtClean="0">
                <a:solidFill>
                  <a:srgbClr val="002060"/>
                </a:solidFill>
                <a:latin typeface="Arial" panose="020B0604020202020204" pitchFamily="34" charset="0"/>
                <a:cs typeface="Arial" panose="020B0604020202020204" pitchFamily="34" charset="0"/>
              </a:rPr>
              <a:t>	Yellow Poinciana2 </a:t>
            </a:r>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98.14%</a:t>
            </a:r>
          </a:p>
          <a:p>
            <a:pPr marL="268288" indent="-268288" algn="just"/>
            <a:endParaRPr lang="en-US" sz="1600" dirty="0" smtClean="0">
              <a:solidFill>
                <a:srgbClr val="002060"/>
              </a:solidFill>
              <a:latin typeface="Arial" panose="020B0604020202020204" pitchFamily="34" charset="0"/>
              <a:cs typeface="Arial" panose="020B0604020202020204" pitchFamily="34" charset="0"/>
            </a:endParaRPr>
          </a:p>
          <a:p>
            <a:pPr algn="just"/>
            <a:r>
              <a:rPr lang="en-US" sz="1600" dirty="0" smtClean="0">
                <a:solidFill>
                  <a:srgbClr val="002060"/>
                </a:solidFill>
                <a:latin typeface="Arial" panose="020B0604020202020204" pitchFamily="34" charset="0"/>
                <a:cs typeface="Arial" panose="020B0604020202020204" pitchFamily="34" charset="0"/>
              </a:rPr>
              <a:t>Highest dust - lower surface</a:t>
            </a:r>
          </a:p>
          <a:p>
            <a:pPr marL="268288" indent="-268288" algn="just"/>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Yellow </a:t>
            </a:r>
            <a:r>
              <a:rPr lang="en-US" sz="1600" dirty="0">
                <a:solidFill>
                  <a:srgbClr val="002060"/>
                </a:solidFill>
                <a:latin typeface="Arial" panose="020B0604020202020204" pitchFamily="34" charset="0"/>
                <a:cs typeface="Arial" panose="020B0604020202020204" pitchFamily="34" charset="0"/>
              </a:rPr>
              <a:t>Poinciana2 </a:t>
            </a:r>
            <a:r>
              <a:rPr lang="en-US" sz="1600" dirty="0" smtClean="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91.41% </a:t>
            </a:r>
          </a:p>
          <a:p>
            <a:pPr algn="just"/>
            <a:endParaRPr lang="en-US" sz="1600" dirty="0" smtClean="0">
              <a:solidFill>
                <a:srgbClr val="002060"/>
              </a:solidFill>
              <a:latin typeface="Arial" panose="020B0604020202020204" pitchFamily="34" charset="0"/>
              <a:cs typeface="Arial" panose="020B0604020202020204" pitchFamily="34" charset="0"/>
            </a:endParaRPr>
          </a:p>
          <a:p>
            <a:pPr algn="just"/>
            <a:r>
              <a:rPr lang="en-US" sz="1600" dirty="0" smtClean="0">
                <a:solidFill>
                  <a:srgbClr val="002060"/>
                </a:solidFill>
                <a:latin typeface="Arial" panose="020B0604020202020204" pitchFamily="34" charset="0"/>
                <a:cs typeface="Arial" panose="020B0604020202020204" pitchFamily="34" charset="0"/>
              </a:rPr>
              <a:t>Least dust – upper </a:t>
            </a:r>
            <a:r>
              <a:rPr lang="en-US" sz="1600" dirty="0">
                <a:solidFill>
                  <a:srgbClr val="002060"/>
                </a:solidFill>
                <a:latin typeface="Arial" panose="020B0604020202020204" pitchFamily="34" charset="0"/>
                <a:cs typeface="Arial" panose="020B0604020202020204" pitchFamily="34" charset="0"/>
              </a:rPr>
              <a:t>surface </a:t>
            </a:r>
          </a:p>
          <a:p>
            <a:pPr marL="268288" indent="-268288" algn="just"/>
            <a:r>
              <a:rPr lang="en-US" sz="1600" dirty="0">
                <a:solidFill>
                  <a:srgbClr val="002060"/>
                </a:solidFill>
                <a:latin typeface="Arial" panose="020B0604020202020204" pitchFamily="34" charset="0"/>
                <a:cs typeface="Arial" panose="020B0604020202020204" pitchFamily="34" charset="0"/>
              </a:rPr>
              <a:t>	 Sapwood </a:t>
            </a:r>
            <a:r>
              <a:rPr lang="en-US" sz="1600" dirty="0" smtClean="0">
                <a:solidFill>
                  <a:srgbClr val="002060"/>
                </a:solidFill>
                <a:latin typeface="Arial" panose="020B0604020202020204" pitchFamily="34" charset="0"/>
                <a:cs typeface="Arial" panose="020B0604020202020204" pitchFamily="34" charset="0"/>
              </a:rPr>
              <a:t>Chan - 81.69% </a:t>
            </a:r>
          </a:p>
          <a:p>
            <a:pPr marL="268288" indent="-268288" algn="just"/>
            <a:endParaRPr lang="en-US" sz="1600" dirty="0">
              <a:solidFill>
                <a:srgbClr val="002060"/>
              </a:solidFill>
              <a:latin typeface="Arial" panose="020B0604020202020204" pitchFamily="34" charset="0"/>
              <a:cs typeface="Arial" panose="020B0604020202020204" pitchFamily="34" charset="0"/>
            </a:endParaRPr>
          </a:p>
          <a:p>
            <a:pPr algn="just"/>
            <a:r>
              <a:rPr lang="en-US" sz="1600" dirty="0" smtClean="0">
                <a:solidFill>
                  <a:srgbClr val="002060"/>
                </a:solidFill>
                <a:latin typeface="Arial" panose="020B0604020202020204" pitchFamily="34" charset="0"/>
                <a:cs typeface="Arial" panose="020B0604020202020204" pitchFamily="34" charset="0"/>
              </a:rPr>
              <a:t>Least </a:t>
            </a:r>
            <a:r>
              <a:rPr lang="en-US" sz="1600" dirty="0">
                <a:solidFill>
                  <a:srgbClr val="002060"/>
                </a:solidFill>
                <a:latin typeface="Arial" panose="020B0604020202020204" pitchFamily="34" charset="0"/>
                <a:cs typeface="Arial" panose="020B0604020202020204" pitchFamily="34" charset="0"/>
              </a:rPr>
              <a:t>dust - lower surface</a:t>
            </a:r>
          </a:p>
          <a:p>
            <a:pPr marL="268288" indent="-268288"/>
            <a:r>
              <a:rPr lang="en-US" sz="1600" dirty="0">
                <a:solidFill>
                  <a:srgbClr val="002060"/>
                </a:solidFill>
                <a:latin typeface="Arial" panose="020B0604020202020204" pitchFamily="34" charset="0"/>
                <a:cs typeface="Arial" panose="020B0604020202020204" pitchFamily="34" charset="0"/>
              </a:rPr>
              <a:t> 	Malay rose apple and Orange </a:t>
            </a:r>
            <a:r>
              <a:rPr lang="en-US" sz="1600" dirty="0" smtClean="0">
                <a:solidFill>
                  <a:srgbClr val="002060"/>
                </a:solidFill>
                <a:latin typeface="Arial" panose="020B0604020202020204" pitchFamily="34" charset="0"/>
                <a:cs typeface="Arial" panose="020B0604020202020204" pitchFamily="34" charset="0"/>
              </a:rPr>
              <a:t>Jasmine – 0.00%</a:t>
            </a:r>
            <a:endParaRPr lang="en-US" sz="1600" dirty="0">
              <a:solidFill>
                <a:srgbClr val="002060"/>
              </a:solidFill>
              <a:latin typeface="Arial" panose="020B0604020202020204" pitchFamily="34" charset="0"/>
              <a:cs typeface="Arial" panose="020B0604020202020204" pitchFamily="34" charset="0"/>
            </a:endParaRPr>
          </a:p>
        </p:txBody>
      </p:sp>
      <p:sp>
        <p:nvSpPr>
          <p:cNvPr id="10" name="สี่เหลี่ยมผืนผ้า 9"/>
          <p:cNvSpPr/>
          <p:nvPr/>
        </p:nvSpPr>
        <p:spPr>
          <a:xfrm>
            <a:off x="268941" y="1117602"/>
            <a:ext cx="8735359" cy="73946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sz="2000" dirty="0" smtClean="0">
                <a:solidFill>
                  <a:srgbClr val="002060"/>
                </a:solidFill>
                <a:latin typeface="Arial" panose="020B0604020202020204" pitchFamily="34" charset="0"/>
                <a:cs typeface="Arial" panose="020B0604020202020204" pitchFamily="34" charset="0"/>
              </a:rPr>
              <a:t>3. The </a:t>
            </a:r>
            <a:r>
              <a:rPr lang="en-US" sz="2000" dirty="0">
                <a:solidFill>
                  <a:srgbClr val="002060"/>
                </a:solidFill>
                <a:latin typeface="Arial" panose="020B0604020202020204" pitchFamily="34" charset="0"/>
                <a:cs typeface="Arial" panose="020B0604020202020204" pitchFamily="34" charset="0"/>
              </a:rPr>
              <a:t>amount of dust covering the leaf surface of the perennial plant growing along the road around the </a:t>
            </a:r>
            <a:r>
              <a:rPr lang="en-US" sz="2000" dirty="0" smtClean="0">
                <a:solidFill>
                  <a:srgbClr val="002060"/>
                </a:solidFill>
                <a:latin typeface="Arial" panose="020B0604020202020204" pitchFamily="34" charset="0"/>
                <a:cs typeface="Arial" panose="020B0604020202020204" pitchFamily="34" charset="0"/>
              </a:rPr>
              <a:t>school.</a:t>
            </a:r>
            <a:endParaRPr lang="en-US" sz="2000" dirty="0">
              <a:solidFill>
                <a:srgbClr val="002060"/>
              </a:solidFill>
              <a:latin typeface="Arial" panose="020B0604020202020204" pitchFamily="34" charset="0"/>
              <a:cs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val="314285752"/>
              </p:ext>
            </p:extLst>
          </p:nvPr>
        </p:nvGraphicFramePr>
        <p:xfrm>
          <a:off x="501650" y="2322695"/>
          <a:ext cx="5373370" cy="3148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4292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Conclusion</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382136" y="1117601"/>
            <a:ext cx="8444363" cy="1356658"/>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just"/>
            <a:r>
              <a:rPr lang="en-US" dirty="0" smtClean="0">
                <a:solidFill>
                  <a:srgbClr val="002060"/>
                </a:solidFill>
                <a:latin typeface="Arial" panose="020B0604020202020204" pitchFamily="34" charset="0"/>
                <a:cs typeface="Arial" panose="020B0604020202020204" pitchFamily="34" charset="0"/>
              </a:rPr>
              <a:t>1. The </a:t>
            </a:r>
            <a:r>
              <a:rPr lang="en-US" dirty="0">
                <a:solidFill>
                  <a:srgbClr val="002060"/>
                </a:solidFill>
                <a:latin typeface="Arial" panose="020B0604020202020204" pitchFamily="34" charset="0"/>
                <a:cs typeface="Arial" panose="020B0604020202020204" pitchFamily="34" charset="0"/>
              </a:rPr>
              <a:t>perennial plants found were composed of 10 species, consisting of 12 trees including False Mahogany, Golden Shower, Malay rose apple, Orange Jasmine, Golden Fig, Rain Tree, Purple Orchid Tree, </a:t>
            </a:r>
            <a:r>
              <a:rPr lang="en-US" dirty="0" err="1">
                <a:solidFill>
                  <a:srgbClr val="002060"/>
                </a:solidFill>
                <a:latin typeface="Arial" panose="020B0604020202020204" pitchFamily="34" charset="0"/>
                <a:cs typeface="Arial" panose="020B0604020202020204" pitchFamily="34" charset="0"/>
              </a:rPr>
              <a:t>Krapeechan</a:t>
            </a:r>
            <a:r>
              <a:rPr lang="en-US" dirty="0">
                <a:solidFill>
                  <a:srgbClr val="002060"/>
                </a:solidFill>
                <a:latin typeface="Arial" panose="020B0604020202020204" pitchFamily="34" charset="0"/>
                <a:cs typeface="Arial" panose="020B0604020202020204" pitchFamily="34" charset="0"/>
              </a:rPr>
              <a:t>, Rosy trumpet tree and Yellow Poinciana.</a:t>
            </a:r>
          </a:p>
        </p:txBody>
      </p:sp>
      <p:pic>
        <p:nvPicPr>
          <p:cNvPr id="9" name="รูปภาพ 8"/>
          <p:cNvPicPr>
            <a:picLocks noChangeAspect="1"/>
          </p:cNvPicPr>
          <p:nvPr/>
        </p:nvPicPr>
        <p:blipFill rotWithShape="1">
          <a:blip r:embed="rId3" cstate="print">
            <a:extLst>
              <a:ext uri="{28A0092B-C50C-407E-A947-70E740481C1C}">
                <a14:useLocalDpi xmlns:a14="http://schemas.microsoft.com/office/drawing/2010/main" val="0"/>
              </a:ext>
            </a:extLst>
          </a:blip>
          <a:srcRect l="35485" t="22932" r="35654" b="931"/>
          <a:stretch/>
        </p:blipFill>
        <p:spPr>
          <a:xfrm>
            <a:off x="501649" y="2623124"/>
            <a:ext cx="1972609" cy="2933623"/>
          </a:xfrm>
          <a:prstGeom prst="rect">
            <a:avLst/>
          </a:prstGeom>
        </p:spPr>
      </p:pic>
      <p:sp>
        <p:nvSpPr>
          <p:cNvPr id="11" name="สี่เหลี่ยมผืนผ้า 10"/>
          <p:cNvSpPr/>
          <p:nvPr/>
        </p:nvSpPr>
        <p:spPr>
          <a:xfrm>
            <a:off x="2732826" y="2623124"/>
            <a:ext cx="6093673" cy="3064981"/>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dirty="0" smtClean="0">
                <a:solidFill>
                  <a:srgbClr val="002060"/>
                </a:solidFill>
                <a:latin typeface="Arial" panose="020B0604020202020204" pitchFamily="34" charset="0"/>
                <a:cs typeface="Arial" panose="020B0604020202020204" pitchFamily="34" charset="0"/>
              </a:rPr>
              <a:t>2. The </a:t>
            </a:r>
            <a:r>
              <a:rPr lang="en-US" dirty="0">
                <a:solidFill>
                  <a:srgbClr val="002060"/>
                </a:solidFill>
                <a:latin typeface="Arial" panose="020B0604020202020204" pitchFamily="34" charset="0"/>
                <a:cs typeface="Arial" panose="020B0604020202020204" pitchFamily="34" charset="0"/>
              </a:rPr>
              <a:t>study of leaf surface characteristics and the amount of dust cover showed that if the leaves surface of each perennial plant had different leaf surface characteristics, so they can trap the different amount of dust volume. So the group that has a smooth, and glossy leaf characteristic and the group that has an insignificantly smooth leaf with a slightly hairy characteristic are less entrap the dust than the group of leaves that has a rough leaf surface, clear middle lines leaf characteristic</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620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Introduction</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288007" y="1224041"/>
            <a:ext cx="5227093" cy="2232033"/>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2060"/>
                </a:solidFill>
                <a:latin typeface="Arial" panose="020B0604020202020204" pitchFamily="34" charset="0"/>
                <a:cs typeface="Arial" panose="020B0604020202020204" pitchFamily="34" charset="0"/>
              </a:rPr>
              <a:t>Exposure </a:t>
            </a:r>
            <a:r>
              <a:rPr lang="en-US" dirty="0">
                <a:solidFill>
                  <a:srgbClr val="002060"/>
                </a:solidFill>
                <a:latin typeface="Arial" panose="020B0604020202020204" pitchFamily="34" charset="0"/>
                <a:cs typeface="Arial" panose="020B0604020202020204" pitchFamily="34" charset="0"/>
              </a:rPr>
              <a:t>to atmospheric particles and dust lead to negative consequences on quality of life in urban areas. Dust residues cause damages and leave dirt inside buildings. Hazardous dust particles can lead to annoyance, reduce visibility, and affect human health. Small dust particles can penetrate into the respiratory system, causing irritation, bronchitis, and </a:t>
            </a:r>
            <a:r>
              <a:rPr lang="en-US" dirty="0" smtClean="0">
                <a:solidFill>
                  <a:srgbClr val="002060"/>
                </a:solidFill>
                <a:latin typeface="Arial" panose="020B0604020202020204" pitchFamily="34" charset="0"/>
                <a:cs typeface="Arial" panose="020B0604020202020204" pitchFamily="34" charset="0"/>
              </a:rPr>
              <a:t>asthma</a:t>
            </a:r>
            <a:endParaRPr lang="en-US" dirty="0">
              <a:solidFill>
                <a:srgbClr val="002060"/>
              </a:solidFill>
              <a:latin typeface="Arial" panose="020B0604020202020204" pitchFamily="34" charset="0"/>
              <a:cs typeface="Arial" panose="020B0604020202020204" pitchFamily="34" charset="0"/>
            </a:endParaRPr>
          </a:p>
        </p:txBody>
      </p:sp>
      <p:pic>
        <p:nvPicPr>
          <p:cNvPr id="9" name="รูปภาพ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909" y="1224041"/>
            <a:ext cx="2603500" cy="2276014"/>
          </a:xfrm>
          <a:prstGeom prst="rect">
            <a:avLst/>
          </a:prstGeom>
        </p:spPr>
      </p:pic>
      <p:sp>
        <p:nvSpPr>
          <p:cNvPr id="11" name="สี่เหลี่ยมผืนผ้า 10"/>
          <p:cNvSpPr/>
          <p:nvPr/>
        </p:nvSpPr>
        <p:spPr>
          <a:xfrm>
            <a:off x="3213847" y="3720796"/>
            <a:ext cx="5790453" cy="1906665"/>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smtClean="0">
              <a:solidFill>
                <a:srgbClr val="002060"/>
              </a:solidFill>
              <a:latin typeface="Arial" panose="020B0604020202020204" pitchFamily="34" charset="0"/>
              <a:cs typeface="Arial" panose="020B0604020202020204" pitchFamily="34" charset="0"/>
            </a:endParaRPr>
          </a:p>
          <a:p>
            <a:pPr algn="just"/>
            <a:r>
              <a:rPr lang="en-US" dirty="0">
                <a:solidFill>
                  <a:srgbClr val="002060"/>
                </a:solidFill>
                <a:latin typeface="Arial" panose="020B0604020202020204" pitchFamily="34" charset="0"/>
                <a:cs typeface="Arial" panose="020B0604020202020204" pitchFamily="34" charset="0"/>
              </a:rPr>
              <a:t>There are a lot of dust particles in areas surrounding our school. We observed a lot of dust on leaf surface of trees growing along the streets. The same type of trees inside our school were found to have less dust particles, compared to those growing on the roadside. The researchers think that the leaves should to be able to retain dust</a:t>
            </a:r>
          </a:p>
          <a:p>
            <a:pPr algn="just"/>
            <a:endParaRPr lang="en-GB"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5811" t="21114" r="38514"/>
          <a:stretch/>
        </p:blipFill>
        <p:spPr>
          <a:xfrm>
            <a:off x="773499" y="3720796"/>
            <a:ext cx="1722566" cy="2147194"/>
          </a:xfrm>
          <a:prstGeom prst="rect">
            <a:avLst/>
          </a:prstGeom>
        </p:spPr>
      </p:pic>
    </p:spTree>
    <p:extLst>
      <p:ext uri="{BB962C8B-B14F-4D97-AF65-F5344CB8AC3E}">
        <p14:creationId xmlns:p14="http://schemas.microsoft.com/office/powerpoint/2010/main" val="846012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Conclusion</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268940" y="1117600"/>
            <a:ext cx="6237265" cy="2808941"/>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rgbClr val="002060"/>
                </a:solidFill>
                <a:latin typeface="Arial" panose="020B0604020202020204" pitchFamily="34" charset="0"/>
                <a:cs typeface="Arial" panose="020B0604020202020204" pitchFamily="34" charset="0"/>
              </a:rPr>
              <a:t>However, some species of the </a:t>
            </a:r>
            <a:r>
              <a:rPr lang="en-US" dirty="0" smtClean="0">
                <a:solidFill>
                  <a:srgbClr val="002060"/>
                </a:solidFill>
                <a:latin typeface="Arial" panose="020B0604020202020204" pitchFamily="34" charset="0"/>
                <a:cs typeface="Arial" panose="020B0604020202020204" pitchFamily="34" charset="0"/>
              </a:rPr>
              <a:t>perennial plant </a:t>
            </a:r>
            <a:r>
              <a:rPr lang="en-US" dirty="0">
                <a:solidFill>
                  <a:srgbClr val="002060"/>
                </a:solidFill>
                <a:latin typeface="Arial" panose="020B0604020202020204" pitchFamily="34" charset="0"/>
                <a:cs typeface="Arial" panose="020B0604020202020204" pitchFamily="34" charset="0"/>
              </a:rPr>
              <a:t>for </a:t>
            </a:r>
            <a:r>
              <a:rPr lang="en-US" dirty="0" smtClean="0">
                <a:solidFill>
                  <a:srgbClr val="002060"/>
                </a:solidFill>
                <a:latin typeface="Arial" panose="020B0604020202020204" pitchFamily="34" charset="0"/>
                <a:cs typeface="Arial" panose="020B0604020202020204" pitchFamily="34" charset="0"/>
              </a:rPr>
              <a:t>example Raintree</a:t>
            </a:r>
            <a:r>
              <a:rPr lang="en-US" dirty="0">
                <a:solidFill>
                  <a:srgbClr val="002060"/>
                </a:solidFill>
                <a:latin typeface="Arial" panose="020B0604020202020204" pitchFamily="34" charset="0"/>
                <a:cs typeface="Arial" panose="020B0604020202020204" pitchFamily="34" charset="0"/>
              </a:rPr>
              <a:t>, False Mahogany have a lot of dust cover on the leaves surface cause the volume of dust in this area may be different from another area, so they may be an effective ability to store the dust and another cause is when we collect the example of the leaves, it may be miss out. Also, the sticker that uses to trap the dust from the leaves may not be able to trap all of the particles of the dust that covers on the leaves surface.so this all factor will be controlled in the future</a:t>
            </a:r>
            <a:r>
              <a:rPr lang="en-US" dirty="0" smtClean="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p:txBody>
      </p:sp>
      <p:sp>
        <p:nvSpPr>
          <p:cNvPr id="11" name="สี่เหลี่ยมผืนผ้า 10"/>
          <p:cNvSpPr/>
          <p:nvPr/>
        </p:nvSpPr>
        <p:spPr>
          <a:xfrm>
            <a:off x="268940" y="4061023"/>
            <a:ext cx="6237265" cy="150606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2060"/>
                </a:solidFill>
                <a:latin typeface="Arial" panose="020B0604020202020204" pitchFamily="34" charset="0"/>
                <a:cs typeface="Arial" panose="020B0604020202020204" pitchFamily="34" charset="0"/>
              </a:rPr>
              <a:t>From </a:t>
            </a:r>
            <a:r>
              <a:rPr lang="en-US" b="1" dirty="0">
                <a:solidFill>
                  <a:srgbClr val="002060"/>
                </a:solidFill>
                <a:latin typeface="Arial" panose="020B0604020202020204" pitchFamily="34" charset="0"/>
                <a:cs typeface="Arial" panose="020B0604020202020204" pitchFamily="34" charset="0"/>
              </a:rPr>
              <a:t>the result of this research may be the information for people who want to grow the perennial plant to trap the dust, you should select the perennial plant that has a rough leaf surface, clear middle lines leaf characteristic such as Yellow Poinciana, etc.</a:t>
            </a:r>
            <a:endParaRPr lang="en-GB" b="1" dirty="0">
              <a:solidFill>
                <a:srgbClr val="002060"/>
              </a:solidFill>
              <a:latin typeface="Arial" panose="020B0604020202020204" pitchFamily="34" charset="0"/>
              <a:cs typeface="Arial" panose="020B0604020202020204" pitchFamily="34" charset="0"/>
            </a:endParaRPr>
          </a:p>
        </p:txBody>
      </p:sp>
      <p:pic>
        <p:nvPicPr>
          <p:cNvPr id="10"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2846" y="1332753"/>
            <a:ext cx="2189703" cy="3884343"/>
          </a:xfrm>
          <a:prstGeom prst="rect">
            <a:avLst/>
          </a:prstGeom>
        </p:spPr>
      </p:pic>
    </p:spTree>
    <p:extLst>
      <p:ext uri="{BB962C8B-B14F-4D97-AF65-F5344CB8AC3E}">
        <p14:creationId xmlns:p14="http://schemas.microsoft.com/office/powerpoint/2010/main" val="1728355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Conclusion</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268940" y="1117600"/>
            <a:ext cx="6237265" cy="2808941"/>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rgbClr val="002060"/>
                </a:solidFill>
                <a:latin typeface="Arial" panose="020B0604020202020204" pitchFamily="34" charset="0"/>
                <a:cs typeface="Arial" panose="020B0604020202020204" pitchFamily="34" charset="0"/>
              </a:rPr>
              <a:t>However, some species of the </a:t>
            </a:r>
            <a:r>
              <a:rPr lang="en-US" dirty="0" smtClean="0">
                <a:solidFill>
                  <a:srgbClr val="002060"/>
                </a:solidFill>
                <a:latin typeface="Arial" panose="020B0604020202020204" pitchFamily="34" charset="0"/>
                <a:cs typeface="Arial" panose="020B0604020202020204" pitchFamily="34" charset="0"/>
              </a:rPr>
              <a:t>perennial plant </a:t>
            </a:r>
            <a:r>
              <a:rPr lang="en-US" dirty="0">
                <a:solidFill>
                  <a:srgbClr val="002060"/>
                </a:solidFill>
                <a:latin typeface="Arial" panose="020B0604020202020204" pitchFamily="34" charset="0"/>
                <a:cs typeface="Arial" panose="020B0604020202020204" pitchFamily="34" charset="0"/>
              </a:rPr>
              <a:t>for </a:t>
            </a:r>
            <a:r>
              <a:rPr lang="en-US" dirty="0" smtClean="0">
                <a:solidFill>
                  <a:srgbClr val="002060"/>
                </a:solidFill>
                <a:latin typeface="Arial" panose="020B0604020202020204" pitchFamily="34" charset="0"/>
                <a:cs typeface="Arial" panose="020B0604020202020204" pitchFamily="34" charset="0"/>
              </a:rPr>
              <a:t>example Raintree</a:t>
            </a:r>
            <a:r>
              <a:rPr lang="en-US" dirty="0">
                <a:solidFill>
                  <a:srgbClr val="002060"/>
                </a:solidFill>
                <a:latin typeface="Arial" panose="020B0604020202020204" pitchFamily="34" charset="0"/>
                <a:cs typeface="Arial" panose="020B0604020202020204" pitchFamily="34" charset="0"/>
              </a:rPr>
              <a:t>, False Mahogany have a lot of dust cover on the leaves surface cause the volume of dust in this area may be different from another area, so they may be an effective ability to store the dust and another cause is when we collect the example of the leaves, it may be miss out. Also, the sticker that uses to trap the dust from the leaves may not be able to trap all of the particles of the dust that covers on the leaves surface.so this all factor will be controlled in the future</a:t>
            </a:r>
            <a:r>
              <a:rPr lang="en-US" dirty="0" smtClean="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p:txBody>
      </p:sp>
      <p:sp>
        <p:nvSpPr>
          <p:cNvPr id="11" name="สี่เหลี่ยมผืนผ้า 10"/>
          <p:cNvSpPr/>
          <p:nvPr/>
        </p:nvSpPr>
        <p:spPr>
          <a:xfrm>
            <a:off x="268940" y="4061023"/>
            <a:ext cx="6237265" cy="150606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2060"/>
                </a:solidFill>
                <a:latin typeface="Arial" panose="020B0604020202020204" pitchFamily="34" charset="0"/>
                <a:cs typeface="Arial" panose="020B0604020202020204" pitchFamily="34" charset="0"/>
              </a:rPr>
              <a:t>From </a:t>
            </a:r>
            <a:r>
              <a:rPr lang="en-US" b="1" dirty="0">
                <a:solidFill>
                  <a:srgbClr val="002060"/>
                </a:solidFill>
                <a:latin typeface="Arial" panose="020B0604020202020204" pitchFamily="34" charset="0"/>
                <a:cs typeface="Arial" panose="020B0604020202020204" pitchFamily="34" charset="0"/>
              </a:rPr>
              <a:t>the result of this research may be the information for people who want to grow the perennial plant to trap the dust, you should select the perennial plant that has a rough leaf surface, clear middle lines leaf characteristic such as Yellow Poinciana, etc.</a:t>
            </a:r>
            <a:endParaRPr lang="en-GB" b="1" dirty="0">
              <a:solidFill>
                <a:srgbClr val="002060"/>
              </a:solidFill>
              <a:latin typeface="Arial" panose="020B0604020202020204" pitchFamily="34" charset="0"/>
              <a:cs typeface="Arial" panose="020B0604020202020204" pitchFamily="34" charset="0"/>
            </a:endParaRPr>
          </a:p>
        </p:txBody>
      </p:sp>
      <p:pic>
        <p:nvPicPr>
          <p:cNvPr id="10"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2846" y="1332753"/>
            <a:ext cx="2189703" cy="3884343"/>
          </a:xfrm>
          <a:prstGeom prst="rect">
            <a:avLst/>
          </a:prstGeom>
        </p:spPr>
      </p:pic>
    </p:spTree>
    <p:extLst>
      <p:ext uri="{BB962C8B-B14F-4D97-AF65-F5344CB8AC3E}">
        <p14:creationId xmlns:p14="http://schemas.microsoft.com/office/powerpoint/2010/main" val="4075487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Introduction</a:t>
            </a:r>
            <a:endParaRPr lang="en-GB" sz="3200" b="1" dirty="0">
              <a:solidFill>
                <a:srgbClr val="002060"/>
              </a:solidFill>
              <a:latin typeface="Arial" panose="020B0604020202020204" pitchFamily="34" charset="0"/>
              <a:cs typeface="Arial" panose="020B0604020202020204" pitchFamily="34" charset="0"/>
            </a:endParaRPr>
          </a:p>
        </p:txBody>
      </p:sp>
      <p:pic>
        <p:nvPicPr>
          <p:cNvPr id="9" name="รูปภาพ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890" y="4405983"/>
            <a:ext cx="2366682" cy="1581693"/>
          </a:xfrm>
          <a:prstGeom prst="rect">
            <a:avLst/>
          </a:prstGeom>
        </p:spPr>
      </p:pic>
      <p:sp>
        <p:nvSpPr>
          <p:cNvPr id="11" name="สี่เหลี่ยมผืนผ้า 10"/>
          <p:cNvSpPr/>
          <p:nvPr/>
        </p:nvSpPr>
        <p:spPr>
          <a:xfrm>
            <a:off x="273050" y="1349762"/>
            <a:ext cx="5844315" cy="2872614"/>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rgbClr val="002060"/>
                </a:solidFill>
                <a:latin typeface="Arial" panose="020B0604020202020204" pitchFamily="34" charset="0"/>
                <a:cs typeface="Arial" panose="020B0604020202020204" pitchFamily="34" charset="0"/>
              </a:rPr>
              <a:t>Based on the researchers’ observations and literature reviews, previous studies have shown that leaves can help to trap the dust. However, there are many groups of plants grown around the school perimeters, for example, perennials, shrubs, ornamental plants. We found that the perennial plants have the largest number of trees, and were commonly planted next to the road, in contrast to other groups of plants. The researchers think that a majority of dust particles around the school were released from personal and public vehicles. </a:t>
            </a:r>
            <a:endParaRPr lang="en-GB" dirty="0">
              <a:solidFill>
                <a:srgbClr val="002060"/>
              </a:solidFill>
              <a:latin typeface="Arial" panose="020B0604020202020204" pitchFamily="34" charset="0"/>
              <a:cs typeface="Arial" panose="020B0604020202020204" pitchFamily="34" charset="0"/>
            </a:endParaRPr>
          </a:p>
        </p:txBody>
      </p:sp>
      <p:pic>
        <p:nvPicPr>
          <p:cNvPr id="13" name="รูปภาพ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988" y="1349762"/>
            <a:ext cx="2409693" cy="4274588"/>
          </a:xfrm>
          <a:prstGeom prst="rect">
            <a:avLst/>
          </a:prstGeom>
        </p:spPr>
      </p:pic>
    </p:spTree>
    <p:extLst>
      <p:ext uri="{BB962C8B-B14F-4D97-AF65-F5344CB8AC3E}">
        <p14:creationId xmlns:p14="http://schemas.microsoft.com/office/powerpoint/2010/main" val="2053902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Question</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382136" y="1334379"/>
            <a:ext cx="6104307" cy="1396999"/>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sz="2400" dirty="0" smtClean="0">
                <a:solidFill>
                  <a:srgbClr val="002060"/>
                </a:solidFill>
                <a:latin typeface="Arial" panose="020B0604020202020204" pitchFamily="34" charset="0"/>
                <a:cs typeface="Arial" panose="020B0604020202020204" pitchFamily="34" charset="0"/>
              </a:rPr>
              <a:t>1. What kind </a:t>
            </a:r>
            <a:r>
              <a:rPr lang="en-US" sz="2400" dirty="0">
                <a:solidFill>
                  <a:srgbClr val="002060"/>
                </a:solidFill>
                <a:latin typeface="Arial" panose="020B0604020202020204" pitchFamily="34" charset="0"/>
                <a:cs typeface="Arial" panose="020B0604020202020204" pitchFamily="34" charset="0"/>
              </a:rPr>
              <a:t>of perennial trees are grown in the perimeters of </a:t>
            </a:r>
            <a:r>
              <a:rPr lang="en-US" sz="2400" dirty="0" err="1">
                <a:solidFill>
                  <a:srgbClr val="002060"/>
                </a:solidFill>
                <a:latin typeface="Arial" panose="020B0604020202020204" pitchFamily="34" charset="0"/>
                <a:cs typeface="Arial" panose="020B0604020202020204" pitchFamily="34" charset="0"/>
              </a:rPr>
              <a:t>Kasetsart</a:t>
            </a:r>
            <a:r>
              <a:rPr lang="en-US" sz="2400" dirty="0">
                <a:solidFill>
                  <a:srgbClr val="002060"/>
                </a:solidFill>
                <a:latin typeface="Arial" panose="020B0604020202020204" pitchFamily="34" charset="0"/>
                <a:cs typeface="Arial" panose="020B0604020202020204" pitchFamily="34" charset="0"/>
              </a:rPr>
              <a:t> University Laboratory School?</a:t>
            </a:r>
          </a:p>
        </p:txBody>
      </p:sp>
      <p:sp>
        <p:nvSpPr>
          <p:cNvPr id="13" name="สี่เหลี่ยมผืนผ้า 12"/>
          <p:cNvSpPr/>
          <p:nvPr/>
        </p:nvSpPr>
        <p:spPr>
          <a:xfrm>
            <a:off x="1100327" y="3062458"/>
            <a:ext cx="5386116" cy="921342"/>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sz="2400" dirty="0" smtClean="0">
                <a:solidFill>
                  <a:srgbClr val="002060"/>
                </a:solidFill>
                <a:latin typeface="Arial" panose="020B0604020202020204" pitchFamily="34" charset="0"/>
                <a:cs typeface="Arial" panose="020B0604020202020204" pitchFamily="34" charset="0"/>
              </a:rPr>
              <a:t>2</a:t>
            </a:r>
            <a:r>
              <a:rPr lang="en-US" sz="2400" dirty="0">
                <a:solidFill>
                  <a:srgbClr val="002060"/>
                </a:solidFill>
                <a:latin typeface="Arial" panose="020B0604020202020204" pitchFamily="34" charset="0"/>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What </a:t>
            </a:r>
            <a:r>
              <a:rPr lang="en-US" sz="2400" dirty="0">
                <a:solidFill>
                  <a:srgbClr val="002060"/>
                </a:solidFill>
                <a:latin typeface="Arial" panose="020B0604020202020204" pitchFamily="34" charset="0"/>
                <a:cs typeface="Arial" panose="020B0604020202020204" pitchFamily="34" charset="0"/>
              </a:rPr>
              <a:t>are surface characteristics of leaves of these perennials?</a:t>
            </a:r>
          </a:p>
        </p:txBody>
      </p:sp>
      <p:sp>
        <p:nvSpPr>
          <p:cNvPr id="14" name="สี่เหลี่ยมผืนผ้า 13"/>
          <p:cNvSpPr/>
          <p:nvPr/>
        </p:nvSpPr>
        <p:spPr>
          <a:xfrm>
            <a:off x="1909482" y="4222376"/>
            <a:ext cx="6960348" cy="1229493"/>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sz="2400" dirty="0" smtClean="0">
                <a:solidFill>
                  <a:srgbClr val="002060"/>
                </a:solidFill>
                <a:latin typeface="Arial" panose="020B0604020202020204" pitchFamily="34" charset="0"/>
                <a:cs typeface="Arial" panose="020B0604020202020204" pitchFamily="34" charset="0"/>
              </a:rPr>
              <a:t>3</a:t>
            </a:r>
            <a:r>
              <a:rPr lang="en-US" sz="2400" dirty="0">
                <a:solidFill>
                  <a:srgbClr val="002060"/>
                </a:solidFill>
                <a:latin typeface="Arial" panose="020B0604020202020204" pitchFamily="34" charset="0"/>
                <a:cs typeface="Arial" panose="020B0604020202020204" pitchFamily="34" charset="0"/>
              </a:rPr>
              <a:t>. What is the amount of dust covered area on the leaf surface of these perennials?</a:t>
            </a:r>
          </a:p>
        </p:txBody>
      </p:sp>
      <p:sp>
        <p:nvSpPr>
          <p:cNvPr id="4" name="สี่เหลี่ยมผืนผ้า 3"/>
          <p:cNvSpPr/>
          <p:nvPr/>
        </p:nvSpPr>
        <p:spPr>
          <a:xfrm>
            <a:off x="7422720" y="1525116"/>
            <a:ext cx="766540" cy="2307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900" b="1" dirty="0">
              <a:solidFill>
                <a:srgbClr val="FFFF00"/>
              </a:solidFill>
            </a:endParaRPr>
          </a:p>
        </p:txBody>
      </p:sp>
      <p:grpSp>
        <p:nvGrpSpPr>
          <p:cNvPr id="10" name="Group 9"/>
          <p:cNvGrpSpPr/>
          <p:nvPr/>
        </p:nvGrpSpPr>
        <p:grpSpPr>
          <a:xfrm>
            <a:off x="6965130" y="1117601"/>
            <a:ext cx="1838662" cy="3123667"/>
            <a:chOff x="5936430" y="1003300"/>
            <a:chExt cx="1838662" cy="3123667"/>
          </a:xfrm>
        </p:grpSpPr>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5708" t="33256" r="30632" b="19483"/>
            <a:stretch/>
          </p:blipFill>
          <p:spPr>
            <a:xfrm rot="16200000">
              <a:off x="5293927" y="1645803"/>
              <a:ext cx="3123667" cy="1838662"/>
            </a:xfrm>
            <a:prstGeom prst="rect">
              <a:avLst/>
            </a:prstGeom>
          </p:spPr>
        </p:pic>
        <p:sp>
          <p:nvSpPr>
            <p:cNvPr id="12" name="สี่เหลี่ยมผืนผ้า 3"/>
            <p:cNvSpPr/>
            <p:nvPr/>
          </p:nvSpPr>
          <p:spPr>
            <a:xfrm>
              <a:off x="6486444" y="1309964"/>
              <a:ext cx="766540" cy="2307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smtClean="0">
                  <a:solidFill>
                    <a:srgbClr val="FFFF00"/>
                  </a:solidFill>
                </a:rPr>
                <a:t>?</a:t>
              </a:r>
              <a:endParaRPr lang="en-GB" sz="19900" b="1" dirty="0">
                <a:solidFill>
                  <a:srgbClr val="FFFF00"/>
                </a:solidFill>
              </a:endParaRPr>
            </a:p>
          </p:txBody>
        </p:sp>
      </p:grpSp>
    </p:spTree>
    <p:extLst>
      <p:ext uri="{BB962C8B-B14F-4D97-AF65-F5344CB8AC3E}">
        <p14:creationId xmlns:p14="http://schemas.microsoft.com/office/powerpoint/2010/main" val="2034986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Method</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260919" y="1117600"/>
            <a:ext cx="8622163" cy="872565"/>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sz="2400" dirty="0">
                <a:solidFill>
                  <a:srgbClr val="002060"/>
                </a:solidFill>
                <a:latin typeface="Arial" panose="020B0604020202020204" pitchFamily="34" charset="0"/>
                <a:cs typeface="Arial" panose="020B0604020202020204" pitchFamily="34" charset="0"/>
              </a:rPr>
              <a:t>1. Determination of sample collection sites and a survey of tree varieties for leaf sample collections</a:t>
            </a:r>
          </a:p>
        </p:txBody>
      </p:sp>
      <p:sp>
        <p:nvSpPr>
          <p:cNvPr id="13" name="สี่เหลี่ยมผืนผ้า 12"/>
          <p:cNvSpPr/>
          <p:nvPr/>
        </p:nvSpPr>
        <p:spPr>
          <a:xfrm>
            <a:off x="260919" y="2271244"/>
            <a:ext cx="6072646" cy="109183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indent="-444500" algn="just"/>
            <a:r>
              <a:rPr lang="en-US" dirty="0" smtClean="0">
                <a:solidFill>
                  <a:srgbClr val="002060"/>
                </a:solidFill>
                <a:latin typeface="Arial" panose="020B0604020202020204" pitchFamily="34" charset="0"/>
                <a:cs typeface="Arial" panose="020B0604020202020204" pitchFamily="34" charset="0"/>
              </a:rPr>
              <a:t>1.1 We </a:t>
            </a:r>
            <a:r>
              <a:rPr lang="en-US" dirty="0">
                <a:solidFill>
                  <a:srgbClr val="002060"/>
                </a:solidFill>
                <a:latin typeface="Arial" panose="020B0604020202020204" pitchFamily="34" charset="0"/>
                <a:cs typeface="Arial" panose="020B0604020202020204" pitchFamily="34" charset="0"/>
              </a:rPr>
              <a:t>determined 3 sample collection sites on the side of the street around the school: north, south and east sides of the road, adjacent to the school fence, 3 sub-points, collected samples </a:t>
            </a:r>
            <a:r>
              <a:rPr lang="en-US" dirty="0" smtClean="0">
                <a:solidFill>
                  <a:srgbClr val="002060"/>
                </a:solidFill>
                <a:latin typeface="Arial" panose="020B0604020202020204" pitchFamily="34" charset="0"/>
                <a:cs typeface="Arial" panose="020B0604020202020204" pitchFamily="34" charset="0"/>
              </a:rPr>
              <a:t>in </a:t>
            </a:r>
            <a:r>
              <a:rPr lang="en-US" dirty="0">
                <a:solidFill>
                  <a:srgbClr val="002060"/>
                </a:solidFill>
                <a:latin typeface="Arial" panose="020B0604020202020204" pitchFamily="34" charset="0"/>
                <a:cs typeface="Arial" panose="020B0604020202020204" pitchFamily="34" charset="0"/>
              </a:rPr>
              <a:t>a radius of 1 m</a:t>
            </a:r>
          </a:p>
        </p:txBody>
      </p:sp>
      <p:pic>
        <p:nvPicPr>
          <p:cNvPr id="9" name="รูปภาพ 8"/>
          <p:cNvPicPr>
            <a:picLocks noChangeAspect="1"/>
          </p:cNvPicPr>
          <p:nvPr/>
        </p:nvPicPr>
        <p:blipFill rotWithShape="1">
          <a:blip r:embed="rId3" cstate="print">
            <a:extLst>
              <a:ext uri="{28A0092B-C50C-407E-A947-70E740481C1C}">
                <a14:useLocalDpi xmlns:a14="http://schemas.microsoft.com/office/drawing/2010/main" val="0"/>
              </a:ext>
            </a:extLst>
          </a:blip>
          <a:srcRect t="40130"/>
          <a:stretch/>
        </p:blipFill>
        <p:spPr>
          <a:xfrm>
            <a:off x="6629006" y="3970430"/>
            <a:ext cx="2125461" cy="2257332"/>
          </a:xfrm>
          <a:prstGeom prst="rect">
            <a:avLst/>
          </a:prstGeom>
        </p:spPr>
      </p:pic>
      <p:pic>
        <p:nvPicPr>
          <p:cNvPr id="15" name="รูปภาพ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706" y="2099842"/>
            <a:ext cx="2394038" cy="1718796"/>
          </a:xfrm>
          <a:prstGeom prst="rect">
            <a:avLst/>
          </a:prstGeom>
        </p:spPr>
      </p:pic>
      <p:sp>
        <p:nvSpPr>
          <p:cNvPr id="14" name="สี่เหลี่ยมผืนผ้า 13"/>
          <p:cNvSpPr/>
          <p:nvPr/>
        </p:nvSpPr>
        <p:spPr>
          <a:xfrm>
            <a:off x="260919" y="3644153"/>
            <a:ext cx="6072646" cy="1815353"/>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dirty="0">
                <a:solidFill>
                  <a:srgbClr val="002060"/>
                </a:solidFill>
                <a:latin typeface="Arial" panose="020B0604020202020204" pitchFamily="34" charset="0"/>
                <a:cs typeface="Arial" panose="020B0604020202020204" pitchFamily="34" charset="0"/>
              </a:rPr>
              <a:t>1.2 We collected leaf samples in the morning 07.30-08.30 </a:t>
            </a:r>
            <a:r>
              <a:rPr lang="en-US" dirty="0" err="1">
                <a:solidFill>
                  <a:srgbClr val="002060"/>
                </a:solidFill>
                <a:latin typeface="Arial" panose="020B0604020202020204" pitchFamily="34" charset="0"/>
                <a:cs typeface="Arial" panose="020B0604020202020204" pitchFamily="34" charset="0"/>
              </a:rPr>
              <a:t>hrs</a:t>
            </a:r>
            <a:r>
              <a:rPr lang="en-US" dirty="0">
                <a:solidFill>
                  <a:srgbClr val="002060"/>
                </a:solidFill>
                <a:latin typeface="Arial" panose="020B0604020202020204" pitchFamily="34" charset="0"/>
                <a:cs typeface="Arial" panose="020B0604020202020204" pitchFamily="34" charset="0"/>
              </a:rPr>
              <a:t>, and in the evening 16.30 - 17.30 hrs. These two specific time slots were chosen as parents would drop off and pick up students during these periods of time, resulting in higher number of personal and public vehicles on the road surrounding the school</a:t>
            </a:r>
          </a:p>
        </p:txBody>
      </p:sp>
    </p:spTree>
    <p:extLst>
      <p:ext uri="{BB962C8B-B14F-4D97-AF65-F5344CB8AC3E}">
        <p14:creationId xmlns:p14="http://schemas.microsoft.com/office/powerpoint/2010/main" val="3725546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Method</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260919" y="1117600"/>
            <a:ext cx="8622163" cy="872565"/>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sz="2400" dirty="0">
                <a:solidFill>
                  <a:srgbClr val="002060"/>
                </a:solidFill>
                <a:latin typeface="Arial" panose="020B0604020202020204" pitchFamily="34" charset="0"/>
                <a:cs typeface="Arial" panose="020B0604020202020204" pitchFamily="34" charset="0"/>
              </a:rPr>
              <a:t>1. Determination of sample collection sites and a survey of tree varieties for leaf sample collections</a:t>
            </a:r>
          </a:p>
        </p:txBody>
      </p:sp>
      <p:sp>
        <p:nvSpPr>
          <p:cNvPr id="13" name="สี่เหลี่ยมผืนผ้า 12"/>
          <p:cNvSpPr/>
          <p:nvPr/>
        </p:nvSpPr>
        <p:spPr>
          <a:xfrm>
            <a:off x="260919" y="2169536"/>
            <a:ext cx="6072646" cy="2175055"/>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indent="-444500" algn="just"/>
            <a:r>
              <a:rPr lang="en-US" dirty="0" smtClean="0">
                <a:solidFill>
                  <a:srgbClr val="002060"/>
                </a:solidFill>
                <a:latin typeface="Arial" panose="020B0604020202020204" pitchFamily="34" charset="0"/>
                <a:cs typeface="Arial" panose="020B0604020202020204" pitchFamily="34" charset="0"/>
              </a:rPr>
              <a:t>1.3 </a:t>
            </a:r>
            <a:r>
              <a:rPr lang="en-US" dirty="0">
                <a:solidFill>
                  <a:srgbClr val="002060"/>
                </a:solidFill>
                <a:latin typeface="Arial" panose="020B0604020202020204" pitchFamily="34" charset="0"/>
                <a:cs typeface="Arial" panose="020B0604020202020204" pitchFamily="34" charset="0"/>
              </a:rPr>
              <a:t>At each sample collection, we recorded species name, took pictures, and also determined the air quality in the study area using Air Quality Detector tool to measure the dust volume of 3 sizes, i.e. PM 10, PM 2.5 and PM 1.  Three fresh leaf samples were collected from the ground below each tree of interest, and immediately stored in a bag</a:t>
            </a:r>
          </a:p>
        </p:txBody>
      </p:sp>
      <p:pic>
        <p:nvPicPr>
          <p:cNvPr id="2" name="รูปภาพ 1"/>
          <p:cNvPicPr>
            <a:picLocks noChangeAspect="1"/>
          </p:cNvPicPr>
          <p:nvPr/>
        </p:nvPicPr>
        <p:blipFill>
          <a:blip r:embed="rId3"/>
          <a:stretch>
            <a:fillRect/>
          </a:stretch>
        </p:blipFill>
        <p:spPr>
          <a:xfrm>
            <a:off x="6675971" y="2262473"/>
            <a:ext cx="2194549" cy="3156691"/>
          </a:xfrm>
          <a:prstGeom prst="rect">
            <a:avLst/>
          </a:prstGeom>
        </p:spPr>
      </p:pic>
      <p:pic>
        <p:nvPicPr>
          <p:cNvPr id="11" name="รูปภาพ 10"/>
          <p:cNvPicPr>
            <a:picLocks noChangeAspect="1"/>
          </p:cNvPicPr>
          <p:nvPr/>
        </p:nvPicPr>
        <p:blipFill rotWithShape="1">
          <a:blip r:embed="rId4" cstate="print">
            <a:extLst>
              <a:ext uri="{28A0092B-C50C-407E-A947-70E740481C1C}">
                <a14:useLocalDpi xmlns:a14="http://schemas.microsoft.com/office/drawing/2010/main" val="0"/>
              </a:ext>
            </a:extLst>
          </a:blip>
          <a:srcRect l="12074"/>
          <a:stretch/>
        </p:blipFill>
        <p:spPr>
          <a:xfrm>
            <a:off x="2183781" y="4485708"/>
            <a:ext cx="2455454" cy="1574292"/>
          </a:xfrm>
          <a:prstGeom prst="rect">
            <a:avLst/>
          </a:prstGeom>
        </p:spPr>
      </p:pic>
    </p:spTree>
    <p:extLst>
      <p:ext uri="{BB962C8B-B14F-4D97-AF65-F5344CB8AC3E}">
        <p14:creationId xmlns:p14="http://schemas.microsoft.com/office/powerpoint/2010/main" val="1848167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Method</a:t>
            </a:r>
            <a:endParaRPr lang="en-GB" sz="3200" b="1" dirty="0">
              <a:solidFill>
                <a:srgbClr val="002060"/>
              </a:solidFill>
              <a:latin typeface="Arial" panose="020B0604020202020204" pitchFamily="34" charset="0"/>
              <a:cs typeface="Arial" panose="020B0604020202020204" pitchFamily="34" charset="0"/>
            </a:endParaRPr>
          </a:p>
        </p:txBody>
      </p:sp>
      <p:sp>
        <p:nvSpPr>
          <p:cNvPr id="8" name="สี่เหลี่ยมผืนผ้า 7"/>
          <p:cNvSpPr/>
          <p:nvPr/>
        </p:nvSpPr>
        <p:spPr>
          <a:xfrm>
            <a:off x="379367" y="1253557"/>
            <a:ext cx="8237622" cy="75005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indent="-444500" algn="just"/>
            <a:r>
              <a:rPr lang="en-US" sz="2400" dirty="0" smtClean="0">
                <a:solidFill>
                  <a:srgbClr val="002060"/>
                </a:solidFill>
                <a:latin typeface="Arial" panose="020B0604020202020204" pitchFamily="34" charset="0"/>
                <a:cs typeface="Arial" panose="020B0604020202020204" pitchFamily="34" charset="0"/>
              </a:rPr>
              <a:t>2. </a:t>
            </a:r>
            <a:r>
              <a:rPr lang="en-US" sz="2400" dirty="0">
                <a:solidFill>
                  <a:srgbClr val="002060"/>
                </a:solidFill>
                <a:latin typeface="Arial" panose="020B0604020202020204" pitchFamily="34" charset="0"/>
                <a:cs typeface="Arial" panose="020B0604020202020204" pitchFamily="34" charset="0"/>
              </a:rPr>
              <a:t>Determination of leaf surface characteristics, leaf area and dust covered area</a:t>
            </a:r>
          </a:p>
        </p:txBody>
      </p:sp>
      <p:pic>
        <p:nvPicPr>
          <p:cNvPr id="3" name="รูปภาพ 2"/>
          <p:cNvPicPr>
            <a:picLocks noChangeAspect="1"/>
          </p:cNvPicPr>
          <p:nvPr/>
        </p:nvPicPr>
        <p:blipFill rotWithShape="1">
          <a:blip r:embed="rId3" cstate="print">
            <a:extLst>
              <a:ext uri="{28A0092B-C50C-407E-A947-70E740481C1C}">
                <a14:useLocalDpi xmlns:a14="http://schemas.microsoft.com/office/drawing/2010/main" val="0"/>
              </a:ext>
            </a:extLst>
          </a:blip>
          <a:srcRect l="22350" t="33967" r="19659" b="17156"/>
          <a:stretch/>
        </p:blipFill>
        <p:spPr>
          <a:xfrm rot="5400000">
            <a:off x="2221929" y="2916204"/>
            <a:ext cx="2644188" cy="1489436"/>
          </a:xfrm>
          <a:prstGeom prst="rect">
            <a:avLst/>
          </a:prstGeom>
        </p:spPr>
      </p:pic>
      <p:pic>
        <p:nvPicPr>
          <p:cNvPr id="16" name="รูปภาพ 15"/>
          <p:cNvPicPr>
            <a:picLocks noChangeAspect="1"/>
          </p:cNvPicPr>
          <p:nvPr/>
        </p:nvPicPr>
        <p:blipFill rotWithShape="1">
          <a:blip r:embed="rId4" cstate="print">
            <a:extLst>
              <a:ext uri="{28A0092B-C50C-407E-A947-70E740481C1C}">
                <a14:useLocalDpi xmlns:a14="http://schemas.microsoft.com/office/drawing/2010/main" val="0"/>
              </a:ext>
            </a:extLst>
          </a:blip>
          <a:srcRect l="27442" t="29707" r="23149" b="26094"/>
          <a:stretch/>
        </p:blipFill>
        <p:spPr>
          <a:xfrm rot="16200000">
            <a:off x="25788" y="2870722"/>
            <a:ext cx="2643930" cy="1580658"/>
          </a:xfrm>
          <a:prstGeom prst="rect">
            <a:avLst/>
          </a:prstGeom>
        </p:spPr>
      </p:pic>
      <p:sp>
        <p:nvSpPr>
          <p:cNvPr id="18" name="สี่เหลี่ยมผืนผ้า 17"/>
          <p:cNvSpPr/>
          <p:nvPr/>
        </p:nvSpPr>
        <p:spPr>
          <a:xfrm>
            <a:off x="76538" y="5128450"/>
            <a:ext cx="2321297" cy="39789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ctr"/>
            <a:r>
              <a:rPr lang="en-US" sz="1600" dirty="0" smtClean="0">
                <a:solidFill>
                  <a:srgbClr val="002060"/>
                </a:solidFill>
                <a:latin typeface="Arial" panose="020B0604020202020204" pitchFamily="34" charset="0"/>
                <a:cs typeface="Arial" panose="020B0604020202020204" pitchFamily="34" charset="0"/>
              </a:rPr>
              <a:t>Upper surface (</a:t>
            </a:r>
            <a:r>
              <a:rPr lang="en-US" sz="1600" dirty="0" err="1">
                <a:solidFill>
                  <a:srgbClr val="002060"/>
                </a:solidFill>
                <a:latin typeface="Arial" panose="020B0604020202020204" pitchFamily="34" charset="0"/>
                <a:cs typeface="Arial" panose="020B0604020202020204" pitchFamily="34" charset="0"/>
              </a:rPr>
              <a:t>adaxial</a:t>
            </a:r>
            <a:r>
              <a:rPr lang="en-US" sz="1600" dirty="0" smtClean="0">
                <a:solidFill>
                  <a:srgbClr val="002060"/>
                </a:solidFill>
                <a:latin typeface="Arial" panose="020B0604020202020204" pitchFamily="34" charset="0"/>
                <a:cs typeface="Arial" panose="020B0604020202020204" pitchFamily="34" charset="0"/>
              </a:rPr>
              <a:t>)</a:t>
            </a:r>
            <a:endParaRPr lang="en-US" sz="1600" dirty="0">
              <a:solidFill>
                <a:srgbClr val="002060"/>
              </a:solidFill>
              <a:latin typeface="Arial" panose="020B0604020202020204" pitchFamily="34" charset="0"/>
              <a:cs typeface="Arial" panose="020B0604020202020204" pitchFamily="34" charset="0"/>
            </a:endParaRPr>
          </a:p>
        </p:txBody>
      </p:sp>
      <p:sp>
        <p:nvSpPr>
          <p:cNvPr id="19" name="สี่เหลี่ยมผืนผ้า 18"/>
          <p:cNvSpPr/>
          <p:nvPr/>
        </p:nvSpPr>
        <p:spPr>
          <a:xfrm>
            <a:off x="2484879" y="5128450"/>
            <a:ext cx="2320915" cy="39789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ctr"/>
            <a:r>
              <a:rPr lang="en-US" sz="1600" dirty="0">
                <a:solidFill>
                  <a:srgbClr val="002060"/>
                </a:solidFill>
                <a:latin typeface="Arial" panose="020B0604020202020204" pitchFamily="34" charset="0"/>
                <a:cs typeface="Arial" panose="020B0604020202020204" pitchFamily="34" charset="0"/>
              </a:rPr>
              <a:t>lower surface (</a:t>
            </a:r>
            <a:r>
              <a:rPr lang="en-US" sz="1600" dirty="0" err="1">
                <a:solidFill>
                  <a:srgbClr val="002060"/>
                </a:solidFill>
                <a:latin typeface="Arial" panose="020B0604020202020204" pitchFamily="34" charset="0"/>
                <a:cs typeface="Arial" panose="020B0604020202020204" pitchFamily="34" charset="0"/>
              </a:rPr>
              <a:t>abaxial</a:t>
            </a:r>
            <a:r>
              <a:rPr lang="en-US" sz="1600" dirty="0" smtClean="0">
                <a:solidFill>
                  <a:srgbClr val="002060"/>
                </a:solidFill>
                <a:latin typeface="Arial" panose="020B0604020202020204" pitchFamily="34" charset="0"/>
                <a:cs typeface="Arial" panose="020B0604020202020204" pitchFamily="34" charset="0"/>
              </a:rPr>
              <a:t>)</a:t>
            </a:r>
            <a:endParaRPr lang="en-US" sz="1600" dirty="0">
              <a:solidFill>
                <a:srgbClr val="002060"/>
              </a:solidFill>
              <a:latin typeface="Arial" panose="020B0604020202020204" pitchFamily="34" charset="0"/>
              <a:cs typeface="Arial" panose="020B0604020202020204" pitchFamily="34" charset="0"/>
            </a:endParaRPr>
          </a:p>
        </p:txBody>
      </p:sp>
      <p:sp>
        <p:nvSpPr>
          <p:cNvPr id="21" name="สี่เหลี่ยมผืนผ้า 20"/>
          <p:cNvSpPr/>
          <p:nvPr/>
        </p:nvSpPr>
        <p:spPr>
          <a:xfrm>
            <a:off x="5960344" y="5128450"/>
            <a:ext cx="2045269" cy="39789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ctr"/>
            <a:r>
              <a:rPr lang="en-US" sz="1600" dirty="0">
                <a:solidFill>
                  <a:srgbClr val="002060"/>
                </a:solidFill>
                <a:latin typeface="Arial" panose="020B0604020202020204" pitchFamily="34" charset="0"/>
                <a:cs typeface="Arial" panose="020B0604020202020204" pitchFamily="34" charset="0"/>
              </a:rPr>
              <a:t>stereo Microscope</a:t>
            </a:r>
          </a:p>
        </p:txBody>
      </p:sp>
      <p:pic>
        <p:nvPicPr>
          <p:cNvPr id="4" name="รูปภาพ 3"/>
          <p:cNvPicPr>
            <a:picLocks noChangeAspect="1"/>
          </p:cNvPicPr>
          <p:nvPr/>
        </p:nvPicPr>
        <p:blipFill rotWithShape="1">
          <a:blip r:embed="rId5"/>
          <a:srcRect l="7813" r="7918"/>
          <a:stretch/>
        </p:blipFill>
        <p:spPr>
          <a:xfrm>
            <a:off x="6531379" y="2812400"/>
            <a:ext cx="2554032" cy="1701922"/>
          </a:xfrm>
          <a:prstGeom prst="rect">
            <a:avLst/>
          </a:prstGeom>
        </p:spPr>
      </p:pic>
      <p:pic>
        <p:nvPicPr>
          <p:cNvPr id="15" name="Picture 2" descr="C:\Users\kus\Downloads\IMG_20190318_142415 (1).jpg"/>
          <p:cNvPicPr/>
          <p:nvPr/>
        </p:nvPicPr>
        <p:blipFill rotWithShape="1">
          <a:blip r:embed="rId6" cstate="print"/>
          <a:srcRect l="6803" t="31113" r="19360" b="13109"/>
          <a:stretch/>
        </p:blipFill>
        <p:spPr bwMode="auto">
          <a:xfrm>
            <a:off x="4488351" y="2338826"/>
            <a:ext cx="1976718" cy="2649071"/>
          </a:xfrm>
          <a:prstGeom prst="rect">
            <a:avLst/>
          </a:prstGeom>
          <a:noFill/>
          <a:ln w="9525">
            <a:noFill/>
            <a:miter lim="800000"/>
            <a:headEnd/>
            <a:tailEnd/>
          </a:ln>
        </p:spPr>
      </p:pic>
    </p:spTree>
    <p:extLst>
      <p:ext uri="{BB962C8B-B14F-4D97-AF65-F5344CB8AC3E}">
        <p14:creationId xmlns:p14="http://schemas.microsoft.com/office/powerpoint/2010/main" val="3223354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Method</a:t>
            </a:r>
            <a:endParaRPr lang="en-GB" sz="3200" b="1" dirty="0">
              <a:solidFill>
                <a:srgbClr val="002060"/>
              </a:solidFill>
              <a:latin typeface="Arial" panose="020B0604020202020204" pitchFamily="34" charset="0"/>
              <a:cs typeface="Arial" panose="020B0604020202020204" pitchFamily="34" charset="0"/>
            </a:endParaRPr>
          </a:p>
        </p:txBody>
      </p:sp>
      <p:sp>
        <p:nvSpPr>
          <p:cNvPr id="13" name="สี่เหลี่ยมผืนผ้า 12"/>
          <p:cNvSpPr/>
          <p:nvPr/>
        </p:nvSpPr>
        <p:spPr>
          <a:xfrm>
            <a:off x="501649" y="1117600"/>
            <a:ext cx="8117916" cy="1181848"/>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dirty="0">
                <a:solidFill>
                  <a:srgbClr val="002060"/>
                </a:solidFill>
                <a:latin typeface="Arial" panose="020B0604020202020204" pitchFamily="34" charset="0"/>
                <a:cs typeface="Arial" panose="020B0604020202020204" pitchFamily="34" charset="0"/>
              </a:rPr>
              <a:t>2</a:t>
            </a:r>
            <a:r>
              <a:rPr lang="en-US" dirty="0" smtClean="0">
                <a:solidFill>
                  <a:srgbClr val="002060"/>
                </a:solidFill>
                <a:latin typeface="Arial" panose="020B0604020202020204" pitchFamily="34" charset="0"/>
                <a:cs typeface="Arial" panose="020B0604020202020204" pitchFamily="34" charset="0"/>
              </a:rPr>
              <a:t>.1 </a:t>
            </a:r>
            <a:r>
              <a:rPr lang="en-US" dirty="0">
                <a:solidFill>
                  <a:srgbClr val="002060"/>
                </a:solidFill>
                <a:latin typeface="Arial" panose="020B0604020202020204" pitchFamily="34" charset="0"/>
                <a:cs typeface="Arial" panose="020B0604020202020204" pitchFamily="34" charset="0"/>
              </a:rPr>
              <a:t>We quantified the amount of dust covered area on the leaf surface on both sides of the leaf using a clear adhesive tape. Once peeled off from the leaf, the dust from the leaf surface were transferred onto the tape surface. </a:t>
            </a:r>
          </a:p>
        </p:txBody>
      </p:sp>
      <p:pic>
        <p:nvPicPr>
          <p:cNvPr id="17" name="Picture 9" descr="IMG_20190318_143709.jpg"/>
          <p:cNvPicPr/>
          <p:nvPr/>
        </p:nvPicPr>
        <p:blipFill>
          <a:blip r:embed="rId3" cstate="print"/>
          <a:srcRect t="13851" r="28736" b="19595"/>
          <a:stretch>
            <a:fillRect/>
          </a:stretch>
        </p:blipFill>
        <p:spPr>
          <a:xfrm rot="16200000">
            <a:off x="1100825" y="2111818"/>
            <a:ext cx="1301206" cy="2039388"/>
          </a:xfrm>
          <a:prstGeom prst="rect">
            <a:avLst/>
          </a:prstGeom>
        </p:spPr>
      </p:pic>
      <p:pic>
        <p:nvPicPr>
          <p:cNvPr id="2" name="รูปภาพ 1"/>
          <p:cNvPicPr>
            <a:picLocks noChangeAspect="1"/>
          </p:cNvPicPr>
          <p:nvPr/>
        </p:nvPicPr>
        <p:blipFill>
          <a:blip r:embed="rId4"/>
          <a:stretch>
            <a:fillRect/>
          </a:stretch>
        </p:blipFill>
        <p:spPr>
          <a:xfrm>
            <a:off x="3598717" y="2458278"/>
            <a:ext cx="1731414" cy="1353429"/>
          </a:xfrm>
          <a:prstGeom prst="rect">
            <a:avLst/>
          </a:prstGeom>
        </p:spPr>
      </p:pic>
      <p:pic>
        <p:nvPicPr>
          <p:cNvPr id="9" name="รูปภาพ 8"/>
          <p:cNvPicPr>
            <a:picLocks noChangeAspect="1"/>
          </p:cNvPicPr>
          <p:nvPr/>
        </p:nvPicPr>
        <p:blipFill>
          <a:blip r:embed="rId5"/>
          <a:stretch>
            <a:fillRect/>
          </a:stretch>
        </p:blipFill>
        <p:spPr>
          <a:xfrm rot="16200000">
            <a:off x="6478743" y="2032440"/>
            <a:ext cx="1365503" cy="2217181"/>
          </a:xfrm>
          <a:prstGeom prst="rect">
            <a:avLst/>
          </a:prstGeom>
        </p:spPr>
      </p:pic>
      <p:sp>
        <p:nvSpPr>
          <p:cNvPr id="11" name="ลูกศรขวา 10"/>
          <p:cNvSpPr/>
          <p:nvPr/>
        </p:nvSpPr>
        <p:spPr>
          <a:xfrm>
            <a:off x="2894750" y="2884200"/>
            <a:ext cx="608107" cy="43560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3DF2D"/>
              </a:solidFill>
            </a:endParaRPr>
          </a:p>
        </p:txBody>
      </p:sp>
      <p:sp>
        <p:nvSpPr>
          <p:cNvPr id="23" name="ลูกศรขวา 22"/>
          <p:cNvSpPr/>
          <p:nvPr/>
        </p:nvSpPr>
        <p:spPr>
          <a:xfrm>
            <a:off x="5358971" y="2900723"/>
            <a:ext cx="608107" cy="43560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3DF2D"/>
              </a:solidFill>
            </a:endParaRPr>
          </a:p>
        </p:txBody>
      </p:sp>
      <p:sp>
        <p:nvSpPr>
          <p:cNvPr id="24" name="สี่เหลี่ยมผืนผ้า 23"/>
          <p:cNvSpPr/>
          <p:nvPr/>
        </p:nvSpPr>
        <p:spPr>
          <a:xfrm>
            <a:off x="868259" y="4178203"/>
            <a:ext cx="3692348" cy="1164472"/>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rgbClr val="002060"/>
                </a:solidFill>
                <a:latin typeface="Arial" panose="020B0604020202020204" pitchFamily="34" charset="0"/>
                <a:cs typeface="Arial" panose="020B0604020202020204" pitchFamily="34" charset="0"/>
              </a:rPr>
              <a:t>The dust covered tape were then placed on a paper with tables of a known size (a grid of 0.5 x 0.5 cm; 0.25 cm2).</a:t>
            </a:r>
          </a:p>
        </p:txBody>
      </p:sp>
      <p:pic>
        <p:nvPicPr>
          <p:cNvPr id="12" name="รูปภาพ 11"/>
          <p:cNvPicPr>
            <a:picLocks noChangeAspect="1"/>
          </p:cNvPicPr>
          <p:nvPr/>
        </p:nvPicPr>
        <p:blipFill rotWithShape="1">
          <a:blip r:embed="rId6"/>
          <a:srcRect b="40021"/>
          <a:stretch/>
        </p:blipFill>
        <p:spPr>
          <a:xfrm>
            <a:off x="4886218" y="3970537"/>
            <a:ext cx="2161720" cy="2320833"/>
          </a:xfrm>
          <a:prstGeom prst="rect">
            <a:avLst/>
          </a:prstGeom>
        </p:spPr>
      </p:pic>
    </p:spTree>
    <p:extLst>
      <p:ext uri="{BB962C8B-B14F-4D97-AF65-F5344CB8AC3E}">
        <p14:creationId xmlns:p14="http://schemas.microsoft.com/office/powerpoint/2010/main" val="2279299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3300" cy="1003300"/>
          </a:xfrm>
          <a:prstGeom prst="rect">
            <a:avLst/>
          </a:prstGeom>
        </p:spPr>
      </p:pic>
      <p:sp>
        <p:nvSpPr>
          <p:cNvPr id="7" name="สี่เหลี่ยมผืนผ้า 6"/>
          <p:cNvSpPr/>
          <p:nvPr/>
        </p:nvSpPr>
        <p:spPr>
          <a:xfrm>
            <a:off x="1003300" y="114300"/>
            <a:ext cx="8001000" cy="8890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Arial" panose="020B0604020202020204" pitchFamily="34" charset="0"/>
                <a:cs typeface="Arial" panose="020B0604020202020204" pitchFamily="34" charset="0"/>
              </a:rPr>
              <a:t>Method</a:t>
            </a:r>
            <a:endParaRPr lang="en-GB" sz="3200" b="1" dirty="0">
              <a:solidFill>
                <a:srgbClr val="002060"/>
              </a:solidFill>
              <a:latin typeface="Arial" panose="020B0604020202020204" pitchFamily="34" charset="0"/>
              <a:cs typeface="Arial" panose="020B0604020202020204" pitchFamily="34" charset="0"/>
            </a:endParaRPr>
          </a:p>
        </p:txBody>
      </p:sp>
      <p:sp>
        <p:nvSpPr>
          <p:cNvPr id="13" name="สี่เหลี่ยมผืนผ้า 12"/>
          <p:cNvSpPr/>
          <p:nvPr/>
        </p:nvSpPr>
        <p:spPr>
          <a:xfrm>
            <a:off x="2289288" y="1497051"/>
            <a:ext cx="6600265" cy="124510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r>
              <a:rPr lang="en-US" dirty="0" smtClean="0">
                <a:solidFill>
                  <a:srgbClr val="002060"/>
                </a:solidFill>
                <a:latin typeface="Arial" panose="020B0604020202020204" pitchFamily="34" charset="0"/>
                <a:cs typeface="Arial" panose="020B0604020202020204" pitchFamily="34" charset="0"/>
              </a:rPr>
              <a:t>2.2 We </a:t>
            </a:r>
            <a:r>
              <a:rPr lang="en-US" dirty="0">
                <a:solidFill>
                  <a:srgbClr val="002060"/>
                </a:solidFill>
                <a:latin typeface="Arial" panose="020B0604020202020204" pitchFamily="34" charset="0"/>
                <a:cs typeface="Arial" panose="020B0604020202020204" pitchFamily="34" charset="0"/>
              </a:rPr>
              <a:t>used a pencil to draw leaf edge on the same paper and later use this area to as a total leaf area when calculating a proportion of dust covered surface</a:t>
            </a:r>
          </a:p>
        </p:txBody>
      </p:sp>
      <p:pic>
        <p:nvPicPr>
          <p:cNvPr id="16" name="รูปภาพ 15"/>
          <p:cNvPicPr>
            <a:picLocks noChangeAspect="1"/>
          </p:cNvPicPr>
          <p:nvPr/>
        </p:nvPicPr>
        <p:blipFill rotWithShape="1">
          <a:blip r:embed="rId3" cstate="print">
            <a:extLst>
              <a:ext uri="{28A0092B-C50C-407E-A947-70E740481C1C}">
                <a14:useLocalDpi xmlns:a14="http://schemas.microsoft.com/office/drawing/2010/main" val="0"/>
              </a:ext>
            </a:extLst>
          </a:blip>
          <a:srcRect l="27129" t="26024" r="24795" b="19264"/>
          <a:stretch/>
        </p:blipFill>
        <p:spPr>
          <a:xfrm>
            <a:off x="5589421" y="3235903"/>
            <a:ext cx="2338294" cy="1747565"/>
          </a:xfrm>
          <a:prstGeom prst="rect">
            <a:avLst/>
          </a:prstGeom>
        </p:spPr>
      </p:pic>
      <p:pic>
        <p:nvPicPr>
          <p:cNvPr id="2" name="รูปภาพ 1"/>
          <p:cNvPicPr>
            <a:picLocks noChangeAspect="1"/>
          </p:cNvPicPr>
          <p:nvPr/>
        </p:nvPicPr>
        <p:blipFill rotWithShape="1">
          <a:blip r:embed="rId4" cstate="print">
            <a:extLst>
              <a:ext uri="{28A0092B-C50C-407E-A947-70E740481C1C}">
                <a14:useLocalDpi xmlns:a14="http://schemas.microsoft.com/office/drawing/2010/main" val="0"/>
              </a:ext>
            </a:extLst>
          </a:blip>
          <a:srcRect l="26440" r="19800"/>
          <a:stretch/>
        </p:blipFill>
        <p:spPr>
          <a:xfrm rot="5400000">
            <a:off x="2959048" y="3035186"/>
            <a:ext cx="1737094" cy="2159470"/>
          </a:xfrm>
          <a:prstGeom prst="rect">
            <a:avLst/>
          </a:prstGeom>
        </p:spPr>
      </p:pic>
      <p:pic>
        <p:nvPicPr>
          <p:cNvPr id="9" name="รูปภาพ 8"/>
          <p:cNvPicPr>
            <a:picLocks noChangeAspect="1"/>
          </p:cNvPicPr>
          <p:nvPr/>
        </p:nvPicPr>
        <p:blipFill rotWithShape="1">
          <a:blip r:embed="rId5"/>
          <a:srcRect b="5661"/>
          <a:stretch/>
        </p:blipFill>
        <p:spPr>
          <a:xfrm>
            <a:off x="260918" y="2003779"/>
            <a:ext cx="1804851" cy="2979689"/>
          </a:xfrm>
          <a:prstGeom prst="rect">
            <a:avLst/>
          </a:prstGeom>
        </p:spPr>
      </p:pic>
    </p:spTree>
    <p:extLst>
      <p:ext uri="{BB962C8B-B14F-4D97-AF65-F5344CB8AC3E}">
        <p14:creationId xmlns:p14="http://schemas.microsoft.com/office/powerpoint/2010/main" val="1096978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ธีมของ Office">
  <a:themeElements>
    <a:clrScheme name="ธีมของ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ธีมของ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ธีมขอ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733</TotalTime>
  <Words>1496</Words>
  <Application>Microsoft Office PowerPoint</Application>
  <PresentationFormat>นำเสนอทางหน้าจอ (4:3)</PresentationFormat>
  <Paragraphs>118</Paragraphs>
  <Slides>21</Slides>
  <Notes>0</Notes>
  <HiddenSlides>0</HiddenSlides>
  <MMClips>0</MMClips>
  <ScaleCrop>false</ScaleCrop>
  <HeadingPairs>
    <vt:vector size="6" baseType="variant">
      <vt:variant>
        <vt:lpstr>ฟอนต์ที่ถูกใช้</vt:lpstr>
      </vt:variant>
      <vt:variant>
        <vt:i4>5</vt:i4>
      </vt:variant>
      <vt:variant>
        <vt:lpstr>ธีม</vt:lpstr>
      </vt:variant>
      <vt:variant>
        <vt:i4>1</vt:i4>
      </vt:variant>
      <vt:variant>
        <vt:lpstr>ชื่อเรื่องสไลด์</vt:lpstr>
      </vt:variant>
      <vt:variant>
        <vt:i4>21</vt:i4>
      </vt:variant>
    </vt:vector>
  </HeadingPairs>
  <TitlesOfParts>
    <vt:vector size="27" baseType="lpstr">
      <vt:lpstr>Angsana New</vt:lpstr>
      <vt:lpstr>Arial</vt:lpstr>
      <vt:lpstr>Calibri</vt:lpstr>
      <vt:lpstr>Calibri Light</vt:lpstr>
      <vt:lpstr>Cordia New</vt:lpstr>
      <vt:lpstr>ธีมของ Office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attapon</dc:creator>
  <cp:lastModifiedBy>attapon</cp:lastModifiedBy>
  <cp:revision>67</cp:revision>
  <dcterms:created xsi:type="dcterms:W3CDTF">2019-04-01T15:18:38Z</dcterms:created>
  <dcterms:modified xsi:type="dcterms:W3CDTF">2019-04-10T06:52:36Z</dcterms:modified>
</cp:coreProperties>
</file>