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93" d="100"/>
          <a:sy n="93" d="100"/>
        </p:scale>
        <p:origin x="-72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935329748811753"/>
          <c:y val="0.11071181698654639"/>
          <c:w val="0.43380906058876845"/>
          <c:h val="0.63578017217507954"/>
        </c:manualLayout>
      </c:layout>
      <c:barChart>
        <c:barDir val="col"/>
        <c:grouping val="clustered"/>
        <c:varyColors val="0"/>
        <c:ser>
          <c:idx val="0"/>
          <c:order val="0"/>
          <c:tx>
            <c:strRef>
              <c:f>ورقة1!$B$1</c:f>
              <c:strCache>
                <c:ptCount val="1"/>
                <c:pt idx="0">
                  <c:v>Normal water</c:v>
                </c:pt>
              </c:strCache>
            </c:strRef>
          </c:tx>
          <c:invertIfNegative val="0"/>
          <c:cat>
            <c:numRef>
              <c:f>ورقة1!$A$2:$A$8</c:f>
              <c:numCache>
                <c:formatCode>General</c:formatCode>
                <c:ptCount val="7"/>
              </c:numCache>
            </c:numRef>
          </c:cat>
          <c:val>
            <c:numRef>
              <c:f>ورقة1!$B$2:$B$8</c:f>
              <c:numCache>
                <c:formatCode>0%</c:formatCode>
                <c:ptCount val="7"/>
                <c:pt idx="0">
                  <c:v>0.05</c:v>
                </c:pt>
                <c:pt idx="1">
                  <c:v>0.1</c:v>
                </c:pt>
                <c:pt idx="2">
                  <c:v>0.15</c:v>
                </c:pt>
                <c:pt idx="3">
                  <c:v>0.2</c:v>
                </c:pt>
                <c:pt idx="4">
                  <c:v>0.25</c:v>
                </c:pt>
                <c:pt idx="5">
                  <c:v>0.3</c:v>
                </c:pt>
                <c:pt idx="6">
                  <c:v>0.5</c:v>
                </c:pt>
              </c:numCache>
            </c:numRef>
          </c:val>
        </c:ser>
        <c:ser>
          <c:idx val="1"/>
          <c:order val="1"/>
          <c:tx>
            <c:strRef>
              <c:f>ورقة1!$C$1</c:f>
              <c:strCache>
                <c:ptCount val="1"/>
                <c:pt idx="0">
                  <c:v>Zamzam water</c:v>
                </c:pt>
              </c:strCache>
            </c:strRef>
          </c:tx>
          <c:invertIfNegative val="0"/>
          <c:cat>
            <c:numRef>
              <c:f>ورقة1!$A$2:$A$8</c:f>
              <c:numCache>
                <c:formatCode>General</c:formatCode>
                <c:ptCount val="7"/>
              </c:numCache>
            </c:numRef>
          </c:cat>
          <c:val>
            <c:numRef>
              <c:f>ورقة1!$C$2:$C$8</c:f>
              <c:numCache>
                <c:formatCode>0%</c:formatCode>
                <c:ptCount val="7"/>
                <c:pt idx="0">
                  <c:v>0.15</c:v>
                </c:pt>
                <c:pt idx="1">
                  <c:v>0.3</c:v>
                </c:pt>
                <c:pt idx="2">
                  <c:v>0.45</c:v>
                </c:pt>
                <c:pt idx="3">
                  <c:v>0.6</c:v>
                </c:pt>
                <c:pt idx="4">
                  <c:v>0.75</c:v>
                </c:pt>
                <c:pt idx="5">
                  <c:v>0.95</c:v>
                </c:pt>
                <c:pt idx="6">
                  <c:v>1</c:v>
                </c:pt>
              </c:numCache>
            </c:numRef>
          </c:val>
        </c:ser>
        <c:ser>
          <c:idx val="2"/>
          <c:order val="2"/>
          <c:tx>
            <c:strRef>
              <c:f>ورقة1!$D$1</c:f>
              <c:strCache>
                <c:ptCount val="1"/>
                <c:pt idx="0">
                  <c:v>عمود1</c:v>
                </c:pt>
              </c:strCache>
            </c:strRef>
          </c:tx>
          <c:invertIfNegative val="0"/>
          <c:cat>
            <c:numRef>
              <c:f>ورقة1!$A$2:$A$8</c:f>
              <c:numCache>
                <c:formatCode>General</c:formatCode>
                <c:ptCount val="7"/>
              </c:numCache>
            </c:numRef>
          </c:cat>
          <c:val>
            <c:numRef>
              <c:f>ورقة1!$D$2:$D$8</c:f>
              <c:numCache>
                <c:formatCode>General</c:formatCode>
                <c:ptCount val="7"/>
              </c:numCache>
            </c:numRef>
          </c:val>
        </c:ser>
        <c:dLbls>
          <c:showLegendKey val="0"/>
          <c:showVal val="0"/>
          <c:showCatName val="0"/>
          <c:showSerName val="0"/>
          <c:showPercent val="0"/>
          <c:showBubbleSize val="0"/>
        </c:dLbls>
        <c:gapWidth val="150"/>
        <c:axId val="243841280"/>
        <c:axId val="245104640"/>
      </c:barChart>
      <c:catAx>
        <c:axId val="243841280"/>
        <c:scaling>
          <c:orientation val="minMax"/>
        </c:scaling>
        <c:delete val="0"/>
        <c:axPos val="b"/>
        <c:numFmt formatCode="General" sourceLinked="1"/>
        <c:majorTickMark val="out"/>
        <c:minorTickMark val="none"/>
        <c:tickLblPos val="nextTo"/>
        <c:crossAx val="245104640"/>
        <c:crosses val="autoZero"/>
        <c:auto val="1"/>
        <c:lblAlgn val="ctr"/>
        <c:lblOffset val="100"/>
        <c:noMultiLvlLbl val="0"/>
      </c:catAx>
      <c:valAx>
        <c:axId val="245104640"/>
        <c:scaling>
          <c:orientation val="minMax"/>
        </c:scaling>
        <c:delete val="0"/>
        <c:axPos val="l"/>
        <c:majorGridlines/>
        <c:numFmt formatCode="0%" sourceLinked="1"/>
        <c:majorTickMark val="out"/>
        <c:minorTickMark val="none"/>
        <c:tickLblPos val="nextTo"/>
        <c:txPr>
          <a:bodyPr/>
          <a:lstStyle/>
          <a:p>
            <a:pPr>
              <a:defRPr sz="900"/>
            </a:pPr>
            <a:endParaRPr lang="ar-SA"/>
          </a:p>
        </c:txPr>
        <c:crossAx val="243841280"/>
        <c:crosses val="autoZero"/>
        <c:crossBetween val="between"/>
      </c:valAx>
    </c:plotArea>
    <c:legend>
      <c:legendPos val="r"/>
      <c:legendEntry>
        <c:idx val="2"/>
        <c:delete val="1"/>
      </c:legendEntry>
      <c:layout>
        <c:manualLayout>
          <c:xMode val="edge"/>
          <c:yMode val="edge"/>
          <c:x val="0.1271217378667962"/>
          <c:y val="0.72139623059803937"/>
          <c:w val="0.34499532628823509"/>
          <c:h val="0.27860376940196058"/>
        </c:manualLayout>
      </c:layout>
      <c:overlay val="0"/>
      <c:txPr>
        <a:bodyPr/>
        <a:lstStyle/>
        <a:p>
          <a:pPr>
            <a:defRPr sz="1100"/>
          </a:pPr>
          <a:endParaRPr lang="ar-SA"/>
        </a:p>
      </c:txPr>
    </c:legend>
    <c:plotVisOnly val="1"/>
    <c:dispBlanksAs val="gap"/>
    <c:showDLblsOverMax val="0"/>
  </c:chart>
  <c:txPr>
    <a:bodyPr/>
    <a:lstStyle/>
    <a:p>
      <a:pPr>
        <a:defRPr sz="1800"/>
      </a:pPr>
      <a:endParaRPr lang="ar-SA"/>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0008298216064632"/>
          <c:y val="6.3860177320854083E-2"/>
          <c:w val="0.35401172117360225"/>
          <c:h val="0.33560312753306515"/>
        </c:manualLayout>
      </c:layout>
      <c:barChart>
        <c:barDir val="col"/>
        <c:grouping val="clustered"/>
        <c:varyColors val="0"/>
        <c:ser>
          <c:idx val="0"/>
          <c:order val="0"/>
          <c:tx>
            <c:strRef>
              <c:f>ورقة1!$B$1</c:f>
              <c:strCache>
                <c:ptCount val="1"/>
                <c:pt idx="0">
                  <c:v>الماء العادي</c:v>
                </c:pt>
              </c:strCache>
            </c:strRef>
          </c:tx>
          <c:invertIfNegative val="0"/>
          <c:cat>
            <c:strRef>
              <c:f>ورقة1!$A$2:$A$8</c:f>
              <c:strCache>
                <c:ptCount val="7"/>
                <c:pt idx="0">
                  <c:v>الأول</c:v>
                </c:pt>
                <c:pt idx="1">
                  <c:v>الثاني</c:v>
                </c:pt>
                <c:pt idx="2">
                  <c:v>الثالث</c:v>
                </c:pt>
                <c:pt idx="3">
                  <c:v>الرابع</c:v>
                </c:pt>
                <c:pt idx="4">
                  <c:v>الخامس</c:v>
                </c:pt>
                <c:pt idx="5">
                  <c:v>السادس</c:v>
                </c:pt>
                <c:pt idx="6">
                  <c:v>السابع</c:v>
                </c:pt>
              </c:strCache>
            </c:strRef>
          </c:cat>
          <c:val>
            <c:numRef>
              <c:f>ورقة1!$B$2:$B$8</c:f>
              <c:numCache>
                <c:formatCode>0%</c:formatCode>
                <c:ptCount val="7"/>
                <c:pt idx="0">
                  <c:v>0.05</c:v>
                </c:pt>
                <c:pt idx="1">
                  <c:v>0.1</c:v>
                </c:pt>
                <c:pt idx="2">
                  <c:v>0.15</c:v>
                </c:pt>
                <c:pt idx="3">
                  <c:v>0.2</c:v>
                </c:pt>
                <c:pt idx="4">
                  <c:v>0.25</c:v>
                </c:pt>
                <c:pt idx="5">
                  <c:v>0.3</c:v>
                </c:pt>
                <c:pt idx="6">
                  <c:v>0.5</c:v>
                </c:pt>
              </c:numCache>
            </c:numRef>
          </c:val>
        </c:ser>
        <c:ser>
          <c:idx val="1"/>
          <c:order val="1"/>
          <c:tx>
            <c:strRef>
              <c:f>ورقة1!$C$1</c:f>
              <c:strCache>
                <c:ptCount val="1"/>
                <c:pt idx="0">
                  <c:v>ماء زمزم</c:v>
                </c:pt>
              </c:strCache>
            </c:strRef>
          </c:tx>
          <c:invertIfNegative val="0"/>
          <c:cat>
            <c:strRef>
              <c:f>ورقة1!$A$2:$A$8</c:f>
              <c:strCache>
                <c:ptCount val="7"/>
                <c:pt idx="0">
                  <c:v>الأول</c:v>
                </c:pt>
                <c:pt idx="1">
                  <c:v>الثاني</c:v>
                </c:pt>
                <c:pt idx="2">
                  <c:v>الثالث</c:v>
                </c:pt>
                <c:pt idx="3">
                  <c:v>الرابع</c:v>
                </c:pt>
                <c:pt idx="4">
                  <c:v>الخامس</c:v>
                </c:pt>
                <c:pt idx="5">
                  <c:v>السادس</c:v>
                </c:pt>
                <c:pt idx="6">
                  <c:v>السابع</c:v>
                </c:pt>
              </c:strCache>
            </c:strRef>
          </c:cat>
          <c:val>
            <c:numRef>
              <c:f>ورقة1!$C$2:$C$8</c:f>
              <c:numCache>
                <c:formatCode>0%</c:formatCode>
                <c:ptCount val="7"/>
                <c:pt idx="0">
                  <c:v>0.15</c:v>
                </c:pt>
                <c:pt idx="1">
                  <c:v>0.3</c:v>
                </c:pt>
                <c:pt idx="2">
                  <c:v>0.45</c:v>
                </c:pt>
                <c:pt idx="3">
                  <c:v>0.6</c:v>
                </c:pt>
                <c:pt idx="4">
                  <c:v>0.75</c:v>
                </c:pt>
                <c:pt idx="5">
                  <c:v>0.95</c:v>
                </c:pt>
                <c:pt idx="6">
                  <c:v>1</c:v>
                </c:pt>
              </c:numCache>
            </c:numRef>
          </c:val>
        </c:ser>
        <c:ser>
          <c:idx val="2"/>
          <c:order val="2"/>
          <c:tx>
            <c:strRef>
              <c:f>ورقة1!$D$1</c:f>
              <c:strCache>
                <c:ptCount val="1"/>
                <c:pt idx="0">
                  <c:v>عمود1</c:v>
                </c:pt>
              </c:strCache>
            </c:strRef>
          </c:tx>
          <c:invertIfNegative val="0"/>
          <c:cat>
            <c:strRef>
              <c:f>ورقة1!$A$2:$A$8</c:f>
              <c:strCache>
                <c:ptCount val="7"/>
                <c:pt idx="0">
                  <c:v>الأول</c:v>
                </c:pt>
                <c:pt idx="1">
                  <c:v>الثاني</c:v>
                </c:pt>
                <c:pt idx="2">
                  <c:v>الثالث</c:v>
                </c:pt>
                <c:pt idx="3">
                  <c:v>الرابع</c:v>
                </c:pt>
                <c:pt idx="4">
                  <c:v>الخامس</c:v>
                </c:pt>
                <c:pt idx="5">
                  <c:v>السادس</c:v>
                </c:pt>
                <c:pt idx="6">
                  <c:v>السابع</c:v>
                </c:pt>
              </c:strCache>
            </c:strRef>
          </c:cat>
          <c:val>
            <c:numRef>
              <c:f>ورقة1!$D$2:$D$8</c:f>
              <c:numCache>
                <c:formatCode>General</c:formatCode>
                <c:ptCount val="7"/>
              </c:numCache>
            </c:numRef>
          </c:val>
        </c:ser>
        <c:dLbls>
          <c:showLegendKey val="0"/>
          <c:showVal val="0"/>
          <c:showCatName val="0"/>
          <c:showSerName val="0"/>
          <c:showPercent val="0"/>
          <c:showBubbleSize val="0"/>
        </c:dLbls>
        <c:gapWidth val="150"/>
        <c:axId val="255604608"/>
        <c:axId val="255606144"/>
      </c:barChart>
      <c:catAx>
        <c:axId val="255604608"/>
        <c:scaling>
          <c:orientation val="minMax"/>
        </c:scaling>
        <c:delete val="1"/>
        <c:axPos val="b"/>
        <c:majorTickMark val="out"/>
        <c:minorTickMark val="none"/>
        <c:tickLblPos val="nextTo"/>
        <c:crossAx val="255606144"/>
        <c:crosses val="autoZero"/>
        <c:auto val="1"/>
        <c:lblAlgn val="ctr"/>
        <c:lblOffset val="100"/>
        <c:noMultiLvlLbl val="0"/>
      </c:catAx>
      <c:valAx>
        <c:axId val="255606144"/>
        <c:scaling>
          <c:orientation val="minMax"/>
        </c:scaling>
        <c:delete val="0"/>
        <c:axPos val="l"/>
        <c:majorGridlines/>
        <c:numFmt formatCode="0%" sourceLinked="1"/>
        <c:majorTickMark val="out"/>
        <c:minorTickMark val="none"/>
        <c:tickLblPos val="nextTo"/>
        <c:txPr>
          <a:bodyPr/>
          <a:lstStyle/>
          <a:p>
            <a:pPr>
              <a:defRPr sz="700"/>
            </a:pPr>
            <a:endParaRPr lang="ar-SA"/>
          </a:p>
        </c:txPr>
        <c:crossAx val="255604608"/>
        <c:crosses val="autoZero"/>
        <c:crossBetween val="between"/>
      </c:valAx>
    </c:plotArea>
    <c:legend>
      <c:legendPos val="r"/>
      <c:legendEntry>
        <c:idx val="0"/>
        <c:txPr>
          <a:bodyPr/>
          <a:lstStyle/>
          <a:p>
            <a:pPr>
              <a:defRPr sz="900" b="1"/>
            </a:pPr>
            <a:endParaRPr lang="ar-SA"/>
          </a:p>
        </c:txPr>
      </c:legendEntry>
      <c:legendEntry>
        <c:idx val="1"/>
        <c:txPr>
          <a:bodyPr/>
          <a:lstStyle/>
          <a:p>
            <a:pPr>
              <a:defRPr sz="900" b="1"/>
            </a:pPr>
            <a:endParaRPr lang="ar-SA"/>
          </a:p>
        </c:txPr>
      </c:legendEntry>
      <c:legendEntry>
        <c:idx val="2"/>
        <c:delete val="1"/>
      </c:legendEntry>
      <c:layout>
        <c:manualLayout>
          <c:xMode val="edge"/>
          <c:yMode val="edge"/>
          <c:x val="0.24074989978081934"/>
          <c:y val="0.42483700276403036"/>
          <c:w val="0.26767247262618621"/>
          <c:h val="0.11835588023542086"/>
        </c:manualLayout>
      </c:layout>
      <c:overlay val="0"/>
    </c:legend>
    <c:plotVisOnly val="1"/>
    <c:dispBlanksAs val="gap"/>
    <c:showDLblsOverMax val="0"/>
  </c:chart>
  <c:txPr>
    <a:bodyPr/>
    <a:lstStyle/>
    <a:p>
      <a:pPr>
        <a:defRPr sz="1800"/>
      </a:pPr>
      <a:endParaRPr lang="ar-SA"/>
    </a:p>
  </c:txPr>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10/07/39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10/07/39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10/07/39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10/07/39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rosenhoney.blogspot.com/2015/03/revie" TargetMode="External"/><Relationship Id="rId13" Type="http://schemas.openxmlformats.org/officeDocument/2006/relationships/image" Target="cid:DD784CA3-2959-4905-9DD2-544C91EFEDD9" TargetMode="External"/><Relationship Id="rId3" Type="http://schemas.openxmlformats.org/officeDocument/2006/relationships/image" Target="../media/image2.jpeg"/><Relationship Id="rId7" Type="http://schemas.openxmlformats.org/officeDocument/2006/relationships/hyperlink" Target="http://mawdoo3.com/" TargetMode="External"/><Relationship Id="rId12" Type="http://schemas.openxmlformats.org/officeDocument/2006/relationships/image" Target="../media/image3.jpeg"/><Relationship Id="rId2" Type="http://schemas.openxmlformats.org/officeDocument/2006/relationships/image" Target="../media/image1.jpeg"/><Relationship Id="rId16"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hyperlink" Target="http://latitude.to/articles-by-country/sa/saudi" TargetMode="External"/><Relationship Id="rId11" Type="http://schemas.openxmlformats.org/officeDocument/2006/relationships/hyperlink" Target="http://www.globe.gov/news-events/globe-events/virtual-confences/2016-international-virtual-scinece-fair" TargetMode="External"/><Relationship Id="rId5" Type="http://schemas.openxmlformats.org/officeDocument/2006/relationships/hyperlink" Target="http://www.jameataleman.org/main/articles.aspx?article_no=1661" TargetMode="External"/><Relationship Id="rId15" Type="http://schemas.openxmlformats.org/officeDocument/2006/relationships/image" Target="cid:47CA8664-DE63-4C69-B911-5818329F6B78" TargetMode="External"/><Relationship Id="rId10" Type="http://schemas.openxmlformats.org/officeDocument/2006/relationships/hyperlink" Target="http://www.youm7.com/story/2015/5/23" TargetMode="External"/><Relationship Id="rId4" Type="http://schemas.openxmlformats.org/officeDocument/2006/relationships/hyperlink" Target="http://www.estebyan.com/results.php?est_id" TargetMode="External"/><Relationship Id="rId9" Type="http://schemas.openxmlformats.org/officeDocument/2006/relationships/hyperlink" Target="https://sa.iherb.com/pr/aztec-secret-indian" TargetMode="External"/><Relationship Id="rId14" Type="http://schemas.openxmlformats.org/officeDocument/2006/relationships/image" Target="../media/image4.jpeg"/></Relationships>
</file>

<file path=ppt/slides/_rels/slide2.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cid:DD784CA3-2959-4905-9DD2-544C91EFEDD9" TargetMode="External"/><Relationship Id="rId12"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3.jpeg"/><Relationship Id="rId11" Type="http://schemas.openxmlformats.org/officeDocument/2006/relationships/image" Target="cid:E0EEEEB0-B081-49EA-8A6A-A7E94AD6905B" TargetMode="External"/><Relationship Id="rId5" Type="http://schemas.openxmlformats.org/officeDocument/2006/relationships/hyperlink" Target="http://www.globe.gov/news-events/globe-events/virtual-confences/2016-international-virtual-scinece-fair" TargetMode="External"/><Relationship Id="rId10" Type="http://schemas.openxmlformats.org/officeDocument/2006/relationships/image" Target="../media/image6.jpeg"/><Relationship Id="rId4" Type="http://schemas.openxmlformats.org/officeDocument/2006/relationships/hyperlink" Target="http://www.youm7.com/story/2015/5/23" TargetMode="External"/><Relationship Id="rId9" Type="http://schemas.openxmlformats.org/officeDocument/2006/relationships/image" Target="cid:84EE22F3-A81D-4D93-8225-A24FDBE8AA73" TargetMode="External"/><Relationship Id="rId14" Type="http://schemas.openxmlformats.org/officeDocument/2006/relationships/image" Target="cid:47CA8664-DE63-4C69-B911-5818329F6B7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20"/>
          <p:cNvSpPr>
            <a:spLocks noChangeArrowheads="1"/>
          </p:cNvSpPr>
          <p:nvPr/>
        </p:nvSpPr>
        <p:spPr bwMode="auto">
          <a:xfrm>
            <a:off x="69850" y="44624"/>
            <a:ext cx="8952942" cy="792089"/>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lvl1pPr fontAlgn="base">
              <a:spcBef>
                <a:spcPct val="0"/>
              </a:spcBef>
              <a:spcAft>
                <a:spcPct val="0"/>
              </a:spcAft>
              <a:tabLst>
                <a:tab pos="3452813" algn="l"/>
              </a:tabLst>
              <a:defRPr>
                <a:solidFill>
                  <a:schemeClr val="tx1"/>
                </a:solidFill>
                <a:latin typeface="Arial" pitchFamily="34" charset="0"/>
                <a:cs typeface="Arial" pitchFamily="34" charset="0"/>
              </a:defRPr>
            </a:lvl1pPr>
            <a:lvl2pPr fontAlgn="base">
              <a:spcBef>
                <a:spcPct val="0"/>
              </a:spcBef>
              <a:spcAft>
                <a:spcPct val="0"/>
              </a:spcAft>
              <a:tabLst>
                <a:tab pos="3452813" algn="l"/>
              </a:tabLst>
              <a:defRPr>
                <a:solidFill>
                  <a:schemeClr val="tx1"/>
                </a:solidFill>
                <a:latin typeface="Arial" pitchFamily="34" charset="0"/>
                <a:cs typeface="Arial" pitchFamily="34" charset="0"/>
              </a:defRPr>
            </a:lvl2pPr>
            <a:lvl3pPr fontAlgn="base">
              <a:spcBef>
                <a:spcPct val="0"/>
              </a:spcBef>
              <a:spcAft>
                <a:spcPct val="0"/>
              </a:spcAft>
              <a:tabLst>
                <a:tab pos="3452813" algn="l"/>
              </a:tabLst>
              <a:defRPr>
                <a:solidFill>
                  <a:schemeClr val="tx1"/>
                </a:solidFill>
                <a:latin typeface="Arial" pitchFamily="34" charset="0"/>
                <a:cs typeface="Arial" pitchFamily="34" charset="0"/>
              </a:defRPr>
            </a:lvl3pPr>
            <a:lvl4pPr fontAlgn="base">
              <a:spcBef>
                <a:spcPct val="0"/>
              </a:spcBef>
              <a:spcAft>
                <a:spcPct val="0"/>
              </a:spcAft>
              <a:tabLst>
                <a:tab pos="3452813" algn="l"/>
              </a:tabLst>
              <a:defRPr>
                <a:solidFill>
                  <a:schemeClr val="tx1"/>
                </a:solidFill>
                <a:latin typeface="Arial" pitchFamily="34" charset="0"/>
                <a:cs typeface="Arial" pitchFamily="34" charset="0"/>
              </a:defRPr>
            </a:lvl4pPr>
            <a:lvl5pPr fontAlgn="base">
              <a:spcBef>
                <a:spcPct val="0"/>
              </a:spcBef>
              <a:spcAft>
                <a:spcPct val="0"/>
              </a:spcAft>
              <a:tabLst>
                <a:tab pos="3452813" algn="l"/>
              </a:tabLst>
              <a:defRPr>
                <a:solidFill>
                  <a:schemeClr val="tx1"/>
                </a:solidFill>
                <a:latin typeface="Arial" pitchFamily="34" charset="0"/>
                <a:cs typeface="Arial" pitchFamily="34" charset="0"/>
              </a:defRPr>
            </a:lvl5pPr>
            <a:lvl6pPr fontAlgn="base">
              <a:spcBef>
                <a:spcPct val="0"/>
              </a:spcBef>
              <a:spcAft>
                <a:spcPct val="0"/>
              </a:spcAft>
              <a:tabLst>
                <a:tab pos="3452813" algn="l"/>
              </a:tabLst>
              <a:defRPr>
                <a:solidFill>
                  <a:schemeClr val="tx1"/>
                </a:solidFill>
                <a:latin typeface="Arial" pitchFamily="34" charset="0"/>
                <a:cs typeface="Arial" pitchFamily="34" charset="0"/>
              </a:defRPr>
            </a:lvl6pPr>
            <a:lvl7pPr fontAlgn="base">
              <a:spcBef>
                <a:spcPct val="0"/>
              </a:spcBef>
              <a:spcAft>
                <a:spcPct val="0"/>
              </a:spcAft>
              <a:tabLst>
                <a:tab pos="3452813" algn="l"/>
              </a:tabLst>
              <a:defRPr>
                <a:solidFill>
                  <a:schemeClr val="tx1"/>
                </a:solidFill>
                <a:latin typeface="Arial" pitchFamily="34" charset="0"/>
                <a:cs typeface="Arial" pitchFamily="34" charset="0"/>
              </a:defRPr>
            </a:lvl7pPr>
            <a:lvl8pPr fontAlgn="base">
              <a:spcBef>
                <a:spcPct val="0"/>
              </a:spcBef>
              <a:spcAft>
                <a:spcPct val="0"/>
              </a:spcAft>
              <a:tabLst>
                <a:tab pos="3452813" algn="l"/>
              </a:tabLst>
              <a:defRPr>
                <a:solidFill>
                  <a:schemeClr val="tx1"/>
                </a:solidFill>
                <a:latin typeface="Arial" pitchFamily="34" charset="0"/>
                <a:cs typeface="Arial" pitchFamily="34" charset="0"/>
              </a:defRPr>
            </a:lvl8pPr>
            <a:lvl9pPr fontAlgn="base">
              <a:spcBef>
                <a:spcPct val="0"/>
              </a:spcBef>
              <a:spcAft>
                <a:spcPct val="0"/>
              </a:spcAft>
              <a:tabLst>
                <a:tab pos="3452813" algn="l"/>
              </a:tabLst>
              <a:defRPr>
                <a:solidFill>
                  <a:schemeClr val="tx1"/>
                </a:solidFill>
                <a:latin typeface="Arial" pitchFamily="34" charset="0"/>
                <a:cs typeface="Arial" pitchFamily="34" charset="0"/>
              </a:defRPr>
            </a:lvl9pPr>
          </a:lstStyle>
          <a:p>
            <a:pPr algn="ctr">
              <a:lnSpc>
                <a:spcPct val="115000"/>
              </a:lnSpc>
              <a:spcAft>
                <a:spcPts val="0"/>
              </a:spcAft>
            </a:pPr>
            <a:r>
              <a:rPr lang="ar-SA" sz="800" dirty="0" smtClean="0">
                <a:latin typeface="Calibri"/>
                <a:ea typeface="Calibri"/>
                <a:cs typeface="AdvertisingExtraBold"/>
              </a:rPr>
              <a:t>.</a:t>
            </a:r>
            <a:endParaRPr lang="en-US" sz="800" dirty="0">
              <a:latin typeface="Calibri"/>
              <a:ea typeface="Calibri"/>
              <a:cs typeface="Arial"/>
            </a:endParaRPr>
          </a:p>
          <a:p>
            <a:pPr algn="ctr">
              <a:spcAft>
                <a:spcPts val="1000"/>
              </a:spcAft>
            </a:pPr>
            <a:endParaRPr lang="ar-SA" sz="800" b="1" dirty="0" smtClean="0">
              <a:latin typeface="Calibri"/>
              <a:ea typeface="Calibri"/>
              <a:cs typeface="Arial"/>
            </a:endParaRPr>
          </a:p>
          <a:p>
            <a:pPr algn="ctr">
              <a:lnSpc>
                <a:spcPct val="115000"/>
              </a:lnSpc>
              <a:spcAft>
                <a:spcPts val="0"/>
              </a:spcAft>
            </a:pPr>
            <a:r>
              <a:rPr lang="en-US" sz="1200" b="1" dirty="0">
                <a:solidFill>
                  <a:srgbClr val="000000"/>
                </a:solidFill>
                <a:latin typeface="Georgia"/>
                <a:ea typeface="Calibri"/>
                <a:cs typeface="Calibri"/>
              </a:rPr>
              <a:t>Title / Effect of Indian clay and </a:t>
            </a:r>
            <a:r>
              <a:rPr lang="en-US" sz="1200" b="1" dirty="0" err="1">
                <a:solidFill>
                  <a:srgbClr val="000000"/>
                </a:solidFill>
                <a:latin typeface="Georgia"/>
                <a:ea typeface="Calibri"/>
                <a:cs typeface="Calibri"/>
              </a:rPr>
              <a:t>Zamzam</a:t>
            </a:r>
            <a:r>
              <a:rPr lang="en-US" sz="1200" b="1" dirty="0">
                <a:solidFill>
                  <a:srgbClr val="000000"/>
                </a:solidFill>
                <a:latin typeface="Georgia"/>
                <a:ea typeface="Calibri"/>
                <a:cs typeface="Calibri"/>
              </a:rPr>
              <a:t> water for skin allergy.</a:t>
            </a:r>
            <a:endParaRPr lang="en-US" sz="1100" dirty="0">
              <a:latin typeface="Calibri"/>
              <a:ea typeface="Calibri"/>
              <a:cs typeface="Arial"/>
            </a:endParaRPr>
          </a:p>
          <a:p>
            <a:pPr algn="ctr">
              <a:lnSpc>
                <a:spcPct val="115000"/>
              </a:lnSpc>
              <a:spcAft>
                <a:spcPts val="0"/>
              </a:spcAft>
            </a:pPr>
            <a:r>
              <a:rPr lang="en-US" sz="1200" b="1" dirty="0">
                <a:solidFill>
                  <a:srgbClr val="000000"/>
                </a:solidFill>
                <a:effectLst>
                  <a:outerShdw blurRad="69850" dist="43180" dir="5400000" sx="0" sy="0">
                    <a:srgbClr val="000000">
                      <a:alpha val="65000"/>
                    </a:srgbClr>
                  </a:outerShdw>
                </a:effectLst>
                <a:latin typeface="Georgia"/>
                <a:ea typeface="Calibri"/>
                <a:cs typeface="Calibri"/>
              </a:rPr>
              <a:t>Student name: </a:t>
            </a:r>
            <a:r>
              <a:rPr lang="en-US" sz="1200" b="1" dirty="0" err="1">
                <a:solidFill>
                  <a:srgbClr val="000000"/>
                </a:solidFill>
                <a:effectLst>
                  <a:outerShdw blurRad="69850" dist="43180" dir="5400000" sx="0" sy="0">
                    <a:srgbClr val="000000">
                      <a:alpha val="65000"/>
                    </a:srgbClr>
                  </a:outerShdw>
                </a:effectLst>
                <a:latin typeface="Georgia"/>
                <a:ea typeface="Calibri"/>
                <a:cs typeface="Calibri"/>
              </a:rPr>
              <a:t>Athir</a:t>
            </a:r>
            <a:r>
              <a:rPr lang="en-US" sz="1200" b="1" dirty="0">
                <a:solidFill>
                  <a:srgbClr val="000000"/>
                </a:solidFill>
                <a:effectLst>
                  <a:outerShdw blurRad="69850" dist="43180" dir="5400000" sx="0" sy="0">
                    <a:srgbClr val="000000">
                      <a:alpha val="65000"/>
                    </a:srgbClr>
                  </a:outerShdw>
                </a:effectLst>
                <a:latin typeface="Georgia"/>
                <a:ea typeface="Calibri"/>
                <a:cs typeface="Calibri"/>
              </a:rPr>
              <a:t> </a:t>
            </a:r>
            <a:r>
              <a:rPr lang="en-US" sz="1200" b="1" dirty="0" err="1">
                <a:solidFill>
                  <a:srgbClr val="000000"/>
                </a:solidFill>
                <a:effectLst>
                  <a:outerShdw blurRad="69850" dist="43180" dir="5400000" sx="0" sy="0">
                    <a:srgbClr val="000000">
                      <a:alpha val="65000"/>
                    </a:srgbClr>
                  </a:outerShdw>
                </a:effectLst>
                <a:latin typeface="Georgia"/>
                <a:ea typeface="Calibri"/>
                <a:cs typeface="Calibri"/>
              </a:rPr>
              <a:t>Salih</a:t>
            </a:r>
            <a:r>
              <a:rPr lang="en-US" sz="1200" b="1" dirty="0">
                <a:solidFill>
                  <a:srgbClr val="000000"/>
                </a:solidFill>
                <a:effectLst>
                  <a:outerShdw blurRad="69850" dist="43180" dir="5400000" sx="0" sy="0">
                    <a:srgbClr val="000000">
                      <a:alpha val="65000"/>
                    </a:srgbClr>
                  </a:outerShdw>
                </a:effectLst>
                <a:latin typeface="Georgia"/>
                <a:ea typeface="Calibri"/>
                <a:cs typeface="Calibri"/>
              </a:rPr>
              <a:t> </a:t>
            </a:r>
            <a:r>
              <a:rPr lang="en-US" sz="1200" b="1" dirty="0" err="1">
                <a:solidFill>
                  <a:srgbClr val="000000"/>
                </a:solidFill>
                <a:effectLst>
                  <a:outerShdw blurRad="69850" dist="43180" dir="5400000" sx="0" sy="0">
                    <a:srgbClr val="000000">
                      <a:alpha val="65000"/>
                    </a:srgbClr>
                  </a:outerShdw>
                </a:effectLst>
                <a:latin typeface="Georgia"/>
                <a:ea typeface="Calibri"/>
                <a:cs typeface="Calibri"/>
              </a:rPr>
              <a:t>Bahry</a:t>
            </a:r>
            <a:r>
              <a:rPr lang="ar-SA" sz="1200" b="1" dirty="0">
                <a:solidFill>
                  <a:srgbClr val="000000"/>
                </a:solidFill>
                <a:effectLst>
                  <a:outerShdw blurRad="69850" dist="43180" dir="5400000" sx="0" sy="0">
                    <a:srgbClr val="000000">
                      <a:alpha val="65000"/>
                    </a:srgbClr>
                  </a:outerShdw>
                </a:effectLst>
                <a:latin typeface="Georgia"/>
                <a:ea typeface="Calibri"/>
                <a:cs typeface="Calibri"/>
              </a:rPr>
              <a:t>    </a:t>
            </a:r>
            <a:endParaRPr lang="en-US" sz="1100" dirty="0">
              <a:latin typeface="Calibri"/>
              <a:ea typeface="Calibri"/>
              <a:cs typeface="Arial"/>
            </a:endParaRPr>
          </a:p>
          <a:p>
            <a:pPr algn="ctr" rtl="0">
              <a:lnSpc>
                <a:spcPct val="115000"/>
              </a:lnSpc>
              <a:spcAft>
                <a:spcPts val="0"/>
              </a:spcAft>
            </a:pPr>
            <a:r>
              <a:rPr lang="en-US" sz="1200" b="1" dirty="0">
                <a:solidFill>
                  <a:srgbClr val="000000"/>
                </a:solidFill>
                <a:effectLst>
                  <a:outerShdw blurRad="69850" dist="43180" dir="5400000" sx="0" sy="0">
                    <a:srgbClr val="000000">
                      <a:alpha val="65000"/>
                    </a:srgbClr>
                  </a:outerShdw>
                </a:effectLst>
                <a:latin typeface="Georgia"/>
                <a:ea typeface="Times New Roman"/>
                <a:cs typeface="Calibri"/>
              </a:rPr>
              <a:t>Al-</a:t>
            </a:r>
            <a:r>
              <a:rPr lang="en-US" sz="1200" b="1" dirty="0" err="1">
                <a:solidFill>
                  <a:srgbClr val="000000"/>
                </a:solidFill>
                <a:effectLst>
                  <a:outerShdw blurRad="69850" dist="43180" dir="5400000" sx="0" sy="0">
                    <a:srgbClr val="000000">
                      <a:alpha val="65000"/>
                    </a:srgbClr>
                  </a:outerShdw>
                </a:effectLst>
                <a:latin typeface="Georgia"/>
                <a:ea typeface="Times New Roman"/>
                <a:cs typeface="Calibri"/>
              </a:rPr>
              <a:t>Matan</a:t>
            </a:r>
            <a:r>
              <a:rPr lang="en-US" sz="1200" b="1" dirty="0">
                <a:solidFill>
                  <a:srgbClr val="000000"/>
                </a:solidFill>
                <a:effectLst>
                  <a:outerShdw blurRad="69850" dist="43180" dir="5400000" sx="0" sy="0">
                    <a:srgbClr val="000000">
                      <a:alpha val="65000"/>
                    </a:srgbClr>
                  </a:outerShdw>
                </a:effectLst>
                <a:latin typeface="Georgia"/>
                <a:ea typeface="Times New Roman"/>
                <a:cs typeface="Calibri"/>
              </a:rPr>
              <a:t> Intermediate and Secondary Girls School at </a:t>
            </a:r>
            <a:r>
              <a:rPr lang="en-US" sz="1200" b="1" dirty="0" err="1">
                <a:solidFill>
                  <a:srgbClr val="000000"/>
                </a:solidFill>
                <a:effectLst>
                  <a:outerShdw blurRad="69850" dist="43180" dir="5400000" sx="0" sy="0">
                    <a:srgbClr val="000000">
                      <a:alpha val="65000"/>
                    </a:srgbClr>
                  </a:outerShdw>
                </a:effectLst>
                <a:latin typeface="Georgia"/>
                <a:ea typeface="Times New Roman"/>
                <a:cs typeface="Calibri"/>
              </a:rPr>
              <a:t>Sabya</a:t>
            </a:r>
            <a:endParaRPr lang="en-US" sz="1100" dirty="0">
              <a:latin typeface="Calibri"/>
              <a:ea typeface="Calibri"/>
              <a:cs typeface="Arial"/>
            </a:endParaRPr>
          </a:p>
          <a:p>
            <a:pPr>
              <a:lnSpc>
                <a:spcPct val="115000"/>
              </a:lnSpc>
              <a:spcAft>
                <a:spcPts val="0"/>
              </a:spcAft>
              <a:tabLst>
                <a:tab pos="2051685" algn="l"/>
              </a:tabLst>
            </a:pPr>
            <a:r>
              <a:rPr lang="en-US" sz="800" b="1" dirty="0">
                <a:latin typeface="Georgia"/>
                <a:ea typeface="Calibri"/>
                <a:cs typeface="Calibri"/>
              </a:rPr>
              <a:t> </a:t>
            </a:r>
            <a:endParaRPr lang="en-US" sz="1100" dirty="0">
              <a:latin typeface="Calibri"/>
              <a:ea typeface="Calibri"/>
              <a:cs typeface="Arial"/>
            </a:endParaRPr>
          </a:p>
          <a:p>
            <a:pPr algn="ctr">
              <a:lnSpc>
                <a:spcPct val="115000"/>
              </a:lnSpc>
              <a:spcAft>
                <a:spcPts val="1000"/>
              </a:spcAft>
            </a:pPr>
            <a:endParaRPr lang="en-US" sz="100" dirty="0">
              <a:latin typeface="Calibri"/>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tab pos="3452813" algn="l"/>
              </a:tabLst>
            </a:pPr>
            <a:endParaRPr kumimoji="0" lang="ar-SA" altLang="ar-SA" sz="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452813" algn="l"/>
              </a:tabLst>
            </a:pPr>
            <a:r>
              <a:rPr kumimoji="0" lang="ar-SA" alt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9" name="صورة 21"/>
          <p:cNvPicPr>
            <a:picLocks noChangeAspect="1" noChangeArrowheads="1"/>
          </p:cNvPicPr>
          <p:nvPr/>
        </p:nvPicPr>
        <p:blipFill>
          <a:blip r:embed="rId2" cstate="print">
            <a:extLst>
              <a:ext uri="{28A0092B-C50C-407E-A947-70E740481C1C}">
                <a14:useLocalDpi xmlns:a14="http://schemas.microsoft.com/office/drawing/2010/main" val="0"/>
              </a:ext>
            </a:extLst>
          </a:blip>
          <a:srcRect l="7053" r="8974" b="18750"/>
          <a:stretch>
            <a:fillRect/>
          </a:stretch>
        </p:blipFill>
        <p:spPr bwMode="auto">
          <a:xfrm>
            <a:off x="179512" y="82313"/>
            <a:ext cx="1224137" cy="720080"/>
          </a:xfrm>
          <a:prstGeom prst="rect">
            <a:avLst/>
          </a:prstGeom>
          <a:noFill/>
          <a:extLst>
            <a:ext uri="{909E8E84-426E-40DD-AFC4-6F175D3DCCD1}">
              <a14:hiddenFill xmlns:a14="http://schemas.microsoft.com/office/drawing/2010/main">
                <a:solidFill>
                  <a:srgbClr val="FFFFFF"/>
                </a:solidFill>
              </a14:hiddenFill>
            </a:ext>
          </a:extLst>
        </p:spPr>
      </p:pic>
      <p:pic>
        <p:nvPicPr>
          <p:cNvPr id="2050" name="صورة 22" descr="صورة ذات صلة"/>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17143" y="82313"/>
            <a:ext cx="1398588" cy="72008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مستدير الزوايا 14"/>
          <p:cNvSpPr>
            <a:spLocks noChangeArrowheads="1"/>
          </p:cNvSpPr>
          <p:nvPr/>
        </p:nvSpPr>
        <p:spPr bwMode="auto">
          <a:xfrm>
            <a:off x="95854" y="910102"/>
            <a:ext cx="2038003" cy="2374882"/>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مستطيل مستدير الزوايا 15"/>
          <p:cNvSpPr>
            <a:spLocks noChangeArrowheads="1"/>
          </p:cNvSpPr>
          <p:nvPr/>
        </p:nvSpPr>
        <p:spPr bwMode="auto">
          <a:xfrm>
            <a:off x="108384" y="3381822"/>
            <a:ext cx="2038004" cy="925634"/>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nSpc>
                <a:spcPct val="115000"/>
              </a:lnSpc>
              <a:tabLst>
                <a:tab pos="2051685" algn="l"/>
              </a:tabLst>
            </a:pPr>
            <a:endParaRPr lang="ar-SA" sz="100" b="1" dirty="0" smtClean="0">
              <a:ea typeface="Calibri"/>
            </a:endParaRPr>
          </a:p>
          <a:p>
            <a:pPr>
              <a:lnSpc>
                <a:spcPct val="115000"/>
              </a:lnSpc>
              <a:tabLst>
                <a:tab pos="2051685" algn="l"/>
              </a:tabLst>
            </a:pPr>
            <a:endParaRPr lang="ar-SA" sz="100" b="1" dirty="0">
              <a:ea typeface="Calibri"/>
            </a:endParaRPr>
          </a:p>
          <a:p>
            <a:pPr>
              <a:lnSpc>
                <a:spcPct val="115000"/>
              </a:lnSpc>
              <a:tabLst>
                <a:tab pos="2051685" algn="l"/>
              </a:tabLst>
            </a:pPr>
            <a:endParaRPr lang="ar-SA" sz="100" b="1" dirty="0" smtClean="0">
              <a:ea typeface="Calibri"/>
            </a:endParaRPr>
          </a:p>
          <a:p>
            <a:pPr>
              <a:lnSpc>
                <a:spcPct val="115000"/>
              </a:lnSpc>
              <a:tabLst>
                <a:tab pos="2051685" algn="l"/>
              </a:tabLst>
            </a:pPr>
            <a:endParaRPr lang="ar-SA" sz="100" b="1" dirty="0">
              <a:ea typeface="Calibri"/>
            </a:endParaRPr>
          </a:p>
          <a:p>
            <a:pPr>
              <a:lnSpc>
                <a:spcPct val="115000"/>
              </a:lnSpc>
              <a:tabLst>
                <a:tab pos="2051685" algn="l"/>
              </a:tabLst>
            </a:pPr>
            <a:endParaRPr lang="ar-SA" sz="100" b="1" dirty="0" smtClean="0">
              <a:ea typeface="Calibri"/>
            </a:endParaRPr>
          </a:p>
          <a:p>
            <a:pPr>
              <a:lnSpc>
                <a:spcPct val="115000"/>
              </a:lnSpc>
              <a:tabLst>
                <a:tab pos="2051685" algn="l"/>
              </a:tabLst>
            </a:pPr>
            <a:endParaRPr lang="ar-SA" sz="100" b="1" dirty="0">
              <a:ea typeface="Calibri"/>
            </a:endParaRPr>
          </a:p>
          <a:p>
            <a:pPr>
              <a:lnSpc>
                <a:spcPct val="115000"/>
              </a:lnSpc>
              <a:tabLst>
                <a:tab pos="2051685" algn="l"/>
              </a:tabLst>
            </a:pPr>
            <a:endParaRPr lang="ar-SA" sz="100" b="1" dirty="0" smtClean="0">
              <a:ea typeface="Calibri"/>
            </a:endParaRPr>
          </a:p>
          <a:p>
            <a:pPr>
              <a:lnSpc>
                <a:spcPct val="115000"/>
              </a:lnSpc>
              <a:tabLst>
                <a:tab pos="2051685" algn="l"/>
              </a:tabLst>
            </a:pPr>
            <a:endParaRPr lang="ar-SA" sz="100" b="1" dirty="0">
              <a:ea typeface="Calibri"/>
            </a:endParaRPr>
          </a:p>
          <a:p>
            <a:pPr algn="ctr">
              <a:lnSpc>
                <a:spcPct val="115000"/>
              </a:lnSpc>
              <a:tabLst>
                <a:tab pos="2051685" algn="l"/>
              </a:tabLst>
            </a:pPr>
            <a:endParaRPr lang="en-US" sz="600" b="1" dirty="0" smtClean="0">
              <a:ea typeface="Calibri"/>
            </a:endParaRPr>
          </a:p>
          <a:p>
            <a:pPr algn="ctr">
              <a:lnSpc>
                <a:spcPct val="115000"/>
              </a:lnSpc>
              <a:tabLst>
                <a:tab pos="2051685" algn="l"/>
              </a:tabLst>
            </a:pPr>
            <a:endParaRPr lang="en-US" sz="600" b="1" dirty="0">
              <a:ea typeface="Calibri"/>
            </a:endParaRPr>
          </a:p>
          <a:p>
            <a:pPr algn="ctr">
              <a:lnSpc>
                <a:spcPct val="115000"/>
              </a:lnSpc>
              <a:tabLst>
                <a:tab pos="2051685" algn="l"/>
              </a:tabLst>
            </a:pPr>
            <a:endParaRPr lang="en-US" sz="600" b="1" dirty="0" smtClean="0">
              <a:ea typeface="Calibri"/>
            </a:endParaRPr>
          </a:p>
          <a:p>
            <a:pPr algn="ctr">
              <a:lnSpc>
                <a:spcPct val="115000"/>
              </a:lnSpc>
              <a:tabLst>
                <a:tab pos="2051685" algn="l"/>
              </a:tabLst>
            </a:pPr>
            <a:endParaRPr lang="en-US" sz="600" b="1" dirty="0">
              <a:ea typeface="Calibri"/>
            </a:endParaRPr>
          </a:p>
          <a:p>
            <a:pPr algn="ctr">
              <a:lnSpc>
                <a:spcPct val="115000"/>
              </a:lnSpc>
              <a:tabLst>
                <a:tab pos="2051685" algn="l"/>
              </a:tabLst>
            </a:pPr>
            <a:endParaRPr lang="en-US" sz="600" b="1" dirty="0" smtClean="0">
              <a:ea typeface="Calibri"/>
            </a:endParaRPr>
          </a:p>
          <a:p>
            <a:pPr algn="ctr">
              <a:lnSpc>
                <a:spcPct val="115000"/>
              </a:lnSpc>
              <a:tabLst>
                <a:tab pos="2051685" algn="l"/>
              </a:tabLst>
            </a:pPr>
            <a:endParaRPr lang="en-US" sz="600" b="1" dirty="0">
              <a:ea typeface="Calibri"/>
            </a:endParaRPr>
          </a:p>
          <a:p>
            <a:pPr algn="ctr">
              <a:lnSpc>
                <a:spcPct val="115000"/>
              </a:lnSpc>
              <a:tabLst>
                <a:tab pos="2051685" algn="l"/>
              </a:tabLst>
            </a:pPr>
            <a:endParaRPr lang="en-US" sz="600" b="1" dirty="0" smtClean="0">
              <a:ea typeface="Calibri"/>
            </a:endParaRPr>
          </a:p>
          <a:p>
            <a:pPr algn="ctr">
              <a:lnSpc>
                <a:spcPct val="115000"/>
              </a:lnSpc>
              <a:tabLst>
                <a:tab pos="2051685" algn="l"/>
              </a:tabLst>
            </a:pPr>
            <a:endParaRPr lang="en-US" sz="600" b="1" dirty="0">
              <a:ea typeface="Calibri"/>
            </a:endParaRPr>
          </a:p>
          <a:p>
            <a:pPr algn="ctr">
              <a:lnSpc>
                <a:spcPct val="115000"/>
              </a:lnSpc>
              <a:tabLst>
                <a:tab pos="2051685" algn="l"/>
              </a:tabLst>
            </a:pPr>
            <a:r>
              <a:rPr lang="en-US" sz="1000" b="1" dirty="0" smtClean="0">
                <a:ea typeface="Calibri"/>
              </a:rPr>
              <a:t>Abstract</a:t>
            </a:r>
            <a:endParaRPr lang="en-US" sz="1000" b="1" dirty="0">
              <a:ea typeface="Calibri"/>
            </a:endParaRPr>
          </a:p>
          <a:p>
            <a:pPr algn="ctr">
              <a:lnSpc>
                <a:spcPct val="115000"/>
              </a:lnSpc>
              <a:tabLst>
                <a:tab pos="2051685" algn="l"/>
              </a:tabLst>
            </a:pPr>
            <a:r>
              <a:rPr lang="en-US" sz="600" b="1" dirty="0">
                <a:ea typeface="Calibri"/>
              </a:rPr>
              <a:t>Q / Is the Indian mud mixture with </a:t>
            </a:r>
            <a:r>
              <a:rPr lang="en-US" sz="600" b="1" dirty="0" err="1">
                <a:ea typeface="Calibri"/>
              </a:rPr>
              <a:t>Zamzam</a:t>
            </a:r>
            <a:r>
              <a:rPr lang="en-US" sz="600" b="1" dirty="0">
                <a:ea typeface="Calibri"/>
              </a:rPr>
              <a:t> water helps to cure and cure skin sensitivity by 80%?</a:t>
            </a:r>
          </a:p>
          <a:p>
            <a:pPr algn="ctr">
              <a:lnSpc>
                <a:spcPct val="115000"/>
              </a:lnSpc>
              <a:tabLst>
                <a:tab pos="2051685" algn="l"/>
              </a:tabLst>
            </a:pPr>
            <a:r>
              <a:rPr lang="en-US" sz="600" b="1" dirty="0">
                <a:ea typeface="Calibri"/>
              </a:rPr>
              <a:t>Objective / treatment of skin sensitivity and minimizing the use of drugs that have a harmful effect on the patient.</a:t>
            </a:r>
          </a:p>
          <a:p>
            <a:pPr algn="ctr">
              <a:lnSpc>
                <a:spcPct val="115000"/>
              </a:lnSpc>
              <a:tabLst>
                <a:tab pos="2051685" algn="l"/>
              </a:tabLst>
            </a:pPr>
            <a:r>
              <a:rPr lang="en-US" sz="600" b="1" dirty="0">
                <a:ea typeface="Calibri"/>
              </a:rPr>
              <a:t>Materials / 45 ml </a:t>
            </a:r>
            <a:r>
              <a:rPr lang="en-US" sz="600" b="1" dirty="0" err="1">
                <a:ea typeface="Calibri"/>
              </a:rPr>
              <a:t>Zamzam</a:t>
            </a:r>
            <a:r>
              <a:rPr lang="en-US" sz="600" b="1" dirty="0">
                <a:ea typeface="Calibri"/>
              </a:rPr>
              <a:t> water + 15 ml of Indian clay.</a:t>
            </a:r>
          </a:p>
          <a:p>
            <a:pPr algn="ctr">
              <a:lnSpc>
                <a:spcPct val="115000"/>
              </a:lnSpc>
              <a:tabLst>
                <a:tab pos="2051685" algn="l"/>
              </a:tabLst>
            </a:pPr>
            <a:r>
              <a:rPr lang="en-US" sz="600" b="1" dirty="0">
                <a:ea typeface="Calibri"/>
              </a:rPr>
              <a:t>Tools / vase </a:t>
            </a:r>
            <a:r>
              <a:rPr lang="en-US" sz="600" b="1" dirty="0" smtClean="0">
                <a:ea typeface="Calibri"/>
              </a:rPr>
              <a:t>and a plastic spoon + </a:t>
            </a:r>
            <a:r>
              <a:rPr lang="en-US" sz="600" b="1" dirty="0">
                <a:ea typeface="Calibri"/>
              </a:rPr>
              <a:t>paper. Sun sold for measuring water pH</a:t>
            </a:r>
          </a:p>
          <a:p>
            <a:pPr algn="ctr">
              <a:lnSpc>
                <a:spcPct val="115000"/>
              </a:lnSpc>
              <a:tabLst>
                <a:tab pos="2051685" algn="l"/>
              </a:tabLst>
            </a:pPr>
            <a:r>
              <a:rPr lang="en-US" sz="600" b="1" dirty="0">
                <a:ea typeface="Calibri"/>
              </a:rPr>
              <a:t>Procedures / When adding a mixture of </a:t>
            </a:r>
            <a:r>
              <a:rPr lang="en-US" sz="600" b="1" dirty="0" err="1">
                <a:ea typeface="Calibri"/>
              </a:rPr>
              <a:t>Zamzam</a:t>
            </a:r>
            <a:r>
              <a:rPr lang="en-US" sz="600" b="1" dirty="0">
                <a:ea typeface="Calibri"/>
              </a:rPr>
              <a:t> water with Indian clay on skin allergy (eczema) the level of allergic irritation was observed at 15% per day.</a:t>
            </a:r>
          </a:p>
          <a:p>
            <a:pPr algn="ctr">
              <a:lnSpc>
                <a:spcPct val="115000"/>
              </a:lnSpc>
              <a:tabLst>
                <a:tab pos="2051685" algn="l"/>
              </a:tabLst>
            </a:pPr>
            <a:r>
              <a:rPr lang="en-US" sz="600" b="1" dirty="0">
                <a:ea typeface="Calibri"/>
              </a:rPr>
              <a:t>Skin allergy disappears within a week.</a:t>
            </a:r>
          </a:p>
          <a:p>
            <a:pPr algn="ctr">
              <a:lnSpc>
                <a:spcPct val="115000"/>
              </a:lnSpc>
              <a:tabLst>
                <a:tab pos="2051685" algn="l"/>
              </a:tabLst>
            </a:pPr>
            <a:r>
              <a:rPr lang="en-US" sz="600" b="1" dirty="0">
                <a:ea typeface="Calibri"/>
              </a:rPr>
              <a:t>- Results / Whenever we use water with an alkaline degree higher than Ph8, we obtain efficient and effective results in healing.</a:t>
            </a:r>
          </a:p>
          <a:p>
            <a:pPr algn="ctr">
              <a:lnSpc>
                <a:spcPct val="115000"/>
              </a:lnSpc>
              <a:tabLst>
                <a:tab pos="2051685" algn="l"/>
              </a:tabLst>
            </a:pPr>
            <a:r>
              <a:rPr lang="en-US" sz="600" b="1" dirty="0">
                <a:ea typeface="Calibri"/>
              </a:rPr>
              <a:t>CONCLUSIONS / We conclude that the combination of </a:t>
            </a:r>
            <a:r>
              <a:rPr lang="en-US" sz="600" b="1" dirty="0" err="1">
                <a:ea typeface="Calibri"/>
              </a:rPr>
              <a:t>Zamzam</a:t>
            </a:r>
            <a:r>
              <a:rPr lang="en-US" sz="600" b="1" dirty="0">
                <a:ea typeface="Calibri"/>
              </a:rPr>
              <a:t> water with Indian clay works to remove the effect of 100% skin sensitivity. When you continue to use it daily for a week. Also, not continuing to use daily we will not get the results </a:t>
            </a:r>
            <a:r>
              <a:rPr lang="en-US" sz="600" b="1" dirty="0" smtClean="0">
                <a:ea typeface="Calibri"/>
              </a:rPr>
              <a:t>quickly</a:t>
            </a:r>
            <a:endParaRPr lang="en-US" sz="1200" b="1" dirty="0" smtClean="0">
              <a:latin typeface="Calibri" pitchFamily="34" charset="0"/>
              <a:ea typeface="Times New Roman"/>
              <a:cs typeface="Arial" pitchFamily="34" charset="0"/>
            </a:endParaRPr>
          </a:p>
          <a:p>
            <a:pPr algn="l"/>
            <a:r>
              <a:rPr lang="ar-SA" sz="2800" dirty="0">
                <a:latin typeface="Times New Roman"/>
                <a:ea typeface="Times New Roman"/>
              </a:rPr>
              <a:t>	</a:t>
            </a:r>
            <a:r>
              <a:rPr lang="en-US" sz="800" b="1" dirty="0" smtClean="0">
                <a:solidFill>
                  <a:srgbClr val="000000"/>
                </a:solidFill>
                <a:ea typeface="Calibri"/>
                <a:cs typeface="Arial"/>
              </a:rPr>
              <a:t>Research questions:</a:t>
            </a:r>
            <a:endParaRPr lang="en-US" sz="800" b="1" dirty="0">
              <a:latin typeface="Times New Roman"/>
              <a:ea typeface="Times New Roman"/>
            </a:endParaRPr>
          </a:p>
          <a:p>
            <a:pPr algn="l"/>
            <a:r>
              <a:rPr lang="en-US" sz="800" dirty="0">
                <a:solidFill>
                  <a:srgbClr val="000000"/>
                </a:solidFill>
                <a:ea typeface="Calibri"/>
                <a:cs typeface="Arial"/>
              </a:rPr>
              <a:t>Does the Indian mud mixture with </a:t>
            </a:r>
            <a:r>
              <a:rPr lang="en-US" sz="800" dirty="0" err="1">
                <a:solidFill>
                  <a:srgbClr val="000000"/>
                </a:solidFill>
                <a:ea typeface="Calibri"/>
                <a:cs typeface="Arial"/>
              </a:rPr>
              <a:t>Zamzam</a:t>
            </a:r>
            <a:r>
              <a:rPr lang="en-US" sz="800" dirty="0">
                <a:solidFill>
                  <a:srgbClr val="000000"/>
                </a:solidFill>
                <a:ea typeface="Calibri"/>
                <a:cs typeface="Arial"/>
              </a:rPr>
              <a:t> water help treat and cure skin sensitivity by 80%?</a:t>
            </a:r>
            <a:endParaRPr lang="en-US" sz="700" dirty="0">
              <a:ea typeface="Calibri"/>
              <a:cs typeface="Arial"/>
            </a:endParaRPr>
          </a:p>
          <a:p>
            <a:pPr algn="l">
              <a:lnSpc>
                <a:spcPct val="115000"/>
              </a:lnSpc>
              <a:tabLst>
                <a:tab pos="2198370" algn="l"/>
              </a:tabLst>
            </a:pPr>
            <a:r>
              <a:rPr lang="en-US" sz="800" dirty="0">
                <a:solidFill>
                  <a:srgbClr val="000000"/>
                </a:solidFill>
                <a:ea typeface="Calibri"/>
                <a:cs typeface="Arial"/>
              </a:rPr>
              <a:t>What is the difference between </a:t>
            </a:r>
            <a:r>
              <a:rPr lang="en-US" sz="800" dirty="0" err="1">
                <a:solidFill>
                  <a:srgbClr val="000000"/>
                </a:solidFill>
                <a:ea typeface="Calibri"/>
                <a:cs typeface="Arial"/>
              </a:rPr>
              <a:t>Zamzam</a:t>
            </a:r>
            <a:r>
              <a:rPr lang="en-US" sz="800" dirty="0">
                <a:solidFill>
                  <a:srgbClr val="000000"/>
                </a:solidFill>
                <a:ea typeface="Calibri"/>
                <a:cs typeface="Arial"/>
              </a:rPr>
              <a:t> water  and normal water</a:t>
            </a:r>
            <a:endParaRPr lang="en-US" sz="700"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lvl="0" algn="l">
              <a:lnSpc>
                <a:spcPct val="115000"/>
              </a:lnSpc>
              <a:spcAft>
                <a:spcPts val="1000"/>
              </a:spcAft>
            </a:pPr>
            <a:endParaRPr lang="ar-SA" sz="700" dirty="0" smtClean="0">
              <a:solidFill>
                <a:prstClr val="black"/>
              </a:solidFill>
              <a:ea typeface="Calibri"/>
              <a:cs typeface="Arial"/>
            </a:endParaRPr>
          </a:p>
          <a:p>
            <a:pPr lvl="0" algn="l">
              <a:spcAft>
                <a:spcPts val="1000"/>
              </a:spcAft>
            </a:pPr>
            <a:r>
              <a:rPr lang="en-US" sz="700" dirty="0" smtClean="0">
                <a:solidFill>
                  <a:prstClr val="black"/>
                </a:solidFill>
                <a:ea typeface="Calibri"/>
                <a:cs typeface="Arial"/>
              </a:rPr>
              <a:t>.</a:t>
            </a:r>
            <a:endParaRPr lang="ar-SA" altLang="ar-SA" sz="1200" b="1" dirty="0" smtClean="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2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lang="ar-SA" sz="900" b="1" dirty="0" smtClean="0">
                <a:ea typeface="Calibri"/>
              </a:rPr>
              <a:t>أثر </a:t>
            </a:r>
            <a:r>
              <a:rPr lang="ar-SA" sz="900" b="1" dirty="0">
                <a:ea typeface="Calibri"/>
              </a:rPr>
              <a:t>حساسية  الجلد بنسبة 100%. وذلك عند متابعة استخدامه يوميا لمدة اسبوع . كما أن عدم الاستمرار على الاستخدام اليومي فإننا لن نحصل على النتائج بسرعة .</a:t>
            </a:r>
            <a:endParaRPr lang="en-US" sz="600" b="1" dirty="0">
              <a:ea typeface="Calibri"/>
              <a:cs typeface="Arial"/>
            </a:endParaRPr>
          </a:p>
          <a:p>
            <a:pPr algn="ctr">
              <a:lnSpc>
                <a:spcPct val="115000"/>
              </a:lnSpc>
              <a:spcAft>
                <a:spcPts val="1000"/>
              </a:spcAft>
            </a:pPr>
            <a:endParaRPr lang="ar-SA" sz="1000" b="1" dirty="0">
              <a:ea typeface="Calibri"/>
              <a:cs typeface="Arial"/>
            </a:endParaRPr>
          </a:p>
          <a:p>
            <a:pPr algn="ctr">
              <a:lnSpc>
                <a:spcPct val="115000"/>
              </a:lnSpc>
              <a:spcAft>
                <a:spcPts val="1000"/>
              </a:spcAft>
            </a:pPr>
            <a:r>
              <a:rPr lang="ar-SA" sz="1200" b="1" dirty="0" smtClean="0">
                <a:ea typeface="Calibri"/>
                <a:cs typeface="Arial"/>
              </a:rPr>
              <a:t> </a:t>
            </a:r>
            <a:endParaRPr lang="en-US" sz="1200"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مستطيل مستدير الزوايا 16"/>
          <p:cNvSpPr>
            <a:spLocks noChangeArrowheads="1"/>
          </p:cNvSpPr>
          <p:nvPr/>
        </p:nvSpPr>
        <p:spPr bwMode="auto">
          <a:xfrm>
            <a:off x="69850" y="4366949"/>
            <a:ext cx="2090013" cy="2413607"/>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l">
              <a:lnSpc>
                <a:spcPct val="115000"/>
              </a:lnSpc>
              <a:spcAft>
                <a:spcPts val="1000"/>
              </a:spcAft>
            </a:pPr>
            <a:r>
              <a:rPr lang="ar-SA" sz="1400" dirty="0">
                <a:solidFill>
                  <a:prstClr val="black"/>
                </a:solidFill>
                <a:ea typeface="Calibri"/>
              </a:rPr>
              <a:t> </a:t>
            </a:r>
            <a:endParaRPr lang="en-US" sz="1050" dirty="0">
              <a:solidFill>
                <a:prstClr val="black"/>
              </a:solidFill>
              <a:ea typeface="Calibri"/>
              <a:cs typeface="Arial"/>
            </a:endParaRPr>
          </a:p>
          <a:p>
            <a:pPr lvl="0" algn="ctr"/>
            <a:r>
              <a:rPr lang="en-US" sz="1050" b="1" dirty="0">
                <a:solidFill>
                  <a:prstClr val="black"/>
                </a:solidFill>
              </a:rPr>
              <a:t>Introduction to the problem of study</a:t>
            </a:r>
            <a:endParaRPr lang="ar-SA" altLang="ar-SA" sz="1100" b="1" dirty="0">
              <a:solidFill>
                <a:prstClr val="black"/>
              </a:solidFill>
              <a:latin typeface="Calibri" pitchFamily="34" charset="0"/>
              <a:cs typeface="Arial" pitchFamily="34" charset="0"/>
            </a:endParaRPr>
          </a:p>
          <a:p>
            <a:pPr lvl="0" algn="l">
              <a:spcAft>
                <a:spcPts val="1000"/>
              </a:spcAft>
            </a:pPr>
            <a:r>
              <a:rPr lang="en-US" sz="700" b="1" dirty="0">
                <a:solidFill>
                  <a:prstClr val="black"/>
                </a:solidFill>
                <a:ea typeface="Calibri"/>
                <a:cs typeface="Arial"/>
              </a:rPr>
              <a:t>My aunt has been infected with chronic skin allergies (eczema)</a:t>
            </a:r>
            <a:endParaRPr lang="en-US" sz="400" b="1" dirty="0">
              <a:solidFill>
                <a:prstClr val="black"/>
              </a:solidFill>
              <a:ea typeface="Calibri"/>
              <a:cs typeface="Arial"/>
            </a:endParaRPr>
          </a:p>
          <a:p>
            <a:pPr lvl="0" algn="l">
              <a:spcAft>
                <a:spcPts val="1000"/>
              </a:spcAft>
            </a:pPr>
            <a:r>
              <a:rPr lang="ar-SA" sz="700" b="1" dirty="0">
                <a:solidFill>
                  <a:prstClr val="black"/>
                </a:solidFill>
                <a:ea typeface="Calibri"/>
              </a:rPr>
              <a:t>(</a:t>
            </a:r>
            <a:r>
              <a:rPr lang="en-US" sz="700" b="1" dirty="0" err="1">
                <a:solidFill>
                  <a:prstClr val="black"/>
                </a:solidFill>
                <a:ea typeface="Calibri"/>
                <a:cs typeface="Arial"/>
              </a:rPr>
              <a:t>Diproson</a:t>
            </a:r>
            <a:r>
              <a:rPr lang="en-US" sz="700" b="1" dirty="0">
                <a:solidFill>
                  <a:prstClr val="black"/>
                </a:solidFill>
                <a:ea typeface="Calibri"/>
                <a:cs typeface="Arial"/>
              </a:rPr>
              <a:t> - (</a:t>
            </a:r>
            <a:r>
              <a:rPr lang="en-US" sz="700" b="1" dirty="0" err="1">
                <a:solidFill>
                  <a:prstClr val="black"/>
                </a:solidFill>
                <a:ea typeface="Calibri"/>
                <a:cs typeface="Arial"/>
              </a:rPr>
              <a:t>Opizole</a:t>
            </a:r>
            <a:r>
              <a:rPr lang="en-US" sz="700" b="1" dirty="0">
                <a:solidFill>
                  <a:prstClr val="black"/>
                </a:solidFill>
                <a:ea typeface="Calibri"/>
                <a:cs typeface="Arial"/>
              </a:rPr>
              <a:t> cream) for a long time and one day when I was browsing the site of www.iherb encountered the experiences of a product called Indian healing mud to mix with vinegar to treat skin problems, I decided </a:t>
            </a:r>
            <a:r>
              <a:rPr lang="en-US" sz="700" b="1" dirty="0" smtClean="0">
                <a:solidFill>
                  <a:prstClr val="black"/>
                </a:solidFill>
                <a:ea typeface="Calibri"/>
                <a:cs typeface="Arial"/>
              </a:rPr>
              <a:t>The idea of treatment come into my mind  by using </a:t>
            </a:r>
            <a:r>
              <a:rPr lang="en-US" sz="700" b="1" dirty="0" err="1" smtClean="0">
                <a:solidFill>
                  <a:prstClr val="black"/>
                </a:solidFill>
                <a:ea typeface="Calibri"/>
                <a:cs typeface="Arial"/>
              </a:rPr>
              <a:t>ldian</a:t>
            </a:r>
            <a:r>
              <a:rPr lang="en-US" sz="700" b="1" dirty="0" smtClean="0">
                <a:solidFill>
                  <a:prstClr val="black"/>
                </a:solidFill>
                <a:ea typeface="Calibri"/>
                <a:cs typeface="Arial"/>
              </a:rPr>
              <a:t> clay to </a:t>
            </a:r>
            <a:r>
              <a:rPr lang="en-US" sz="700" b="1" dirty="0">
                <a:solidFill>
                  <a:prstClr val="black"/>
                </a:solidFill>
                <a:ea typeface="Calibri"/>
                <a:cs typeface="Arial"/>
              </a:rPr>
              <a:t>take advantage of its therapeutic properties in reducing the condition or alleviate I found that the water of </a:t>
            </a:r>
            <a:r>
              <a:rPr lang="en-US" sz="700" b="1" dirty="0" err="1">
                <a:solidFill>
                  <a:prstClr val="black"/>
                </a:solidFill>
                <a:ea typeface="Calibri"/>
                <a:cs typeface="Arial"/>
              </a:rPr>
              <a:t>Zamzam</a:t>
            </a:r>
            <a:r>
              <a:rPr lang="en-US" sz="700" b="1" dirty="0">
                <a:solidFill>
                  <a:prstClr val="black"/>
                </a:solidFill>
                <a:ea typeface="Calibri"/>
                <a:cs typeface="Arial"/>
              </a:rPr>
              <a:t> has the ability and effectiveness to treat the sensitivity of </a:t>
            </a:r>
            <a:r>
              <a:rPr lang="en-US" sz="700" b="1">
                <a:solidFill>
                  <a:prstClr val="black"/>
                </a:solidFill>
                <a:ea typeface="Calibri"/>
                <a:cs typeface="Arial"/>
              </a:rPr>
              <a:t>the </a:t>
            </a:r>
            <a:r>
              <a:rPr lang="en-US" sz="700" b="1" smtClean="0">
                <a:solidFill>
                  <a:prstClr val="black"/>
                </a:solidFill>
                <a:ea typeface="Calibri"/>
                <a:cs typeface="Arial"/>
              </a:rPr>
              <a:t>skin. </a:t>
            </a:r>
            <a:r>
              <a:rPr lang="en-US" sz="700" b="1" dirty="0">
                <a:solidFill>
                  <a:prstClr val="black"/>
                </a:solidFill>
                <a:ea typeface="Calibri"/>
                <a:cs typeface="Arial"/>
              </a:rPr>
              <a:t>This study aims to know the effectiveness of Indian clay and </a:t>
            </a:r>
            <a:r>
              <a:rPr lang="en-US" sz="700" b="1" dirty="0" err="1">
                <a:solidFill>
                  <a:prstClr val="black"/>
                </a:solidFill>
                <a:ea typeface="Calibri"/>
                <a:cs typeface="Arial"/>
              </a:rPr>
              <a:t>Zamzam</a:t>
            </a:r>
            <a:r>
              <a:rPr lang="en-US" sz="700" b="1" dirty="0">
                <a:solidFill>
                  <a:prstClr val="black"/>
                </a:solidFill>
                <a:ea typeface="Calibri"/>
                <a:cs typeface="Arial"/>
              </a:rPr>
              <a:t> water to treat the sensitivity of the skin in one of the infected Skin Allergy (Eczema).</a:t>
            </a:r>
            <a:r>
              <a:rPr lang="en-US" sz="700" b="1" dirty="0">
                <a:solidFill>
                  <a:prstClr val="black"/>
                </a:solidFill>
                <a:latin typeface="Arial"/>
                <a:ea typeface="Calibri"/>
                <a:cs typeface="Arial"/>
              </a:rPr>
              <a:t> </a:t>
            </a:r>
            <a:endParaRPr lang="en-US" sz="400" b="1" dirty="0">
              <a:solidFill>
                <a:prstClr val="black"/>
              </a:solidFill>
              <a:ea typeface="Calibri"/>
              <a:cs typeface="Arial"/>
            </a:endParaRPr>
          </a:p>
          <a:p>
            <a:pPr lvl="0" algn="ctr" fontAlgn="base">
              <a:spcBef>
                <a:spcPct val="0"/>
              </a:spcBef>
              <a:spcAft>
                <a:spcPct val="0"/>
              </a:spcAft>
            </a:pPr>
            <a:endParaRPr lang="ar-SA" altLang="ar-SA" sz="1600" b="1" dirty="0">
              <a:solidFill>
                <a:prstClr val="black"/>
              </a:solidFill>
              <a:latin typeface="Calibri" pitchFamily="34" charset="0"/>
              <a:cs typeface="Arial" pitchFamily="34" charset="0"/>
            </a:endParaRPr>
          </a:p>
        </p:txBody>
      </p:sp>
      <p:sp>
        <p:nvSpPr>
          <p:cNvPr id="6" name="مستطيل مستدير الزوايا 13"/>
          <p:cNvSpPr>
            <a:spLocks noChangeArrowheads="1"/>
          </p:cNvSpPr>
          <p:nvPr/>
        </p:nvSpPr>
        <p:spPr bwMode="auto">
          <a:xfrm>
            <a:off x="2159863" y="910102"/>
            <a:ext cx="2556153" cy="5870454"/>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l"/>
            <a:endParaRPr lang="en-US" sz="1100" b="1" dirty="0" smtClean="0">
              <a:solidFill>
                <a:prstClr val="black"/>
              </a:solidFill>
              <a:ea typeface="Calibri"/>
              <a:cs typeface="Arial"/>
            </a:endParaRPr>
          </a:p>
          <a:p>
            <a:pPr lvl="0" algn="l"/>
            <a:endParaRPr lang="en-US" sz="1100" b="1" dirty="0">
              <a:solidFill>
                <a:prstClr val="black"/>
              </a:solidFill>
              <a:ea typeface="Calibri"/>
              <a:cs typeface="Arial"/>
            </a:endParaRPr>
          </a:p>
          <a:p>
            <a:pPr lvl="0" algn="l"/>
            <a:endParaRPr lang="en-US" sz="1100" b="1" dirty="0" smtClean="0">
              <a:solidFill>
                <a:prstClr val="black"/>
              </a:solidFill>
              <a:ea typeface="Calibri"/>
              <a:cs typeface="Arial"/>
            </a:endParaRPr>
          </a:p>
          <a:p>
            <a:pPr lvl="0" algn="l"/>
            <a:endParaRPr lang="en-US" sz="1100" b="1" dirty="0" smtClean="0">
              <a:solidFill>
                <a:prstClr val="black"/>
              </a:solidFill>
              <a:ea typeface="Calibri"/>
              <a:cs typeface="Arial"/>
            </a:endParaRPr>
          </a:p>
          <a:p>
            <a:pPr lvl="0" algn="l"/>
            <a:endParaRPr lang="en-US" sz="1100" b="1" dirty="0">
              <a:solidFill>
                <a:prstClr val="black"/>
              </a:solidFill>
              <a:ea typeface="Calibri"/>
              <a:cs typeface="Arial"/>
            </a:endParaRPr>
          </a:p>
          <a:p>
            <a:pPr lvl="0" algn="l"/>
            <a:endParaRPr lang="en-US" sz="1100" b="1" dirty="0" smtClean="0">
              <a:solidFill>
                <a:prstClr val="black"/>
              </a:solidFill>
              <a:ea typeface="Calibri"/>
              <a:cs typeface="Arial"/>
            </a:endParaRPr>
          </a:p>
          <a:p>
            <a:pPr lvl="0" algn="l"/>
            <a:endParaRPr lang="en-US" sz="1100" b="1" dirty="0">
              <a:solidFill>
                <a:prstClr val="black"/>
              </a:solidFill>
              <a:ea typeface="Calibri"/>
              <a:cs typeface="Arial"/>
            </a:endParaRPr>
          </a:p>
          <a:p>
            <a:pPr lvl="0" algn="l"/>
            <a:endParaRPr lang="en-US" sz="1100" b="1" dirty="0" smtClean="0">
              <a:solidFill>
                <a:prstClr val="black"/>
              </a:solidFill>
              <a:ea typeface="Calibri"/>
              <a:cs typeface="Arial"/>
            </a:endParaRPr>
          </a:p>
          <a:p>
            <a:pPr lvl="0" algn="ctr"/>
            <a:r>
              <a:rPr lang="en-US" sz="1100" b="1" dirty="0" smtClean="0">
                <a:solidFill>
                  <a:prstClr val="black"/>
                </a:solidFill>
                <a:ea typeface="Calibri"/>
                <a:cs typeface="Arial"/>
              </a:rPr>
              <a:t>Research Methods</a:t>
            </a:r>
            <a:endParaRPr lang="en-US" sz="900" b="1" dirty="0" smtClean="0">
              <a:solidFill>
                <a:prstClr val="black"/>
              </a:solidFill>
              <a:ea typeface="Calibri"/>
              <a:cs typeface="Arial"/>
            </a:endParaRPr>
          </a:p>
          <a:p>
            <a:pPr lvl="0" algn="l"/>
            <a:r>
              <a:rPr lang="en-US" sz="700" b="1" dirty="0" smtClean="0">
                <a:solidFill>
                  <a:prstClr val="black"/>
                </a:solidFill>
                <a:ea typeface="Calibri"/>
              </a:rPr>
              <a:t>/ Indian clay + </a:t>
            </a:r>
            <a:r>
              <a:rPr lang="en-US" sz="700" b="1" dirty="0" err="1" smtClean="0">
                <a:solidFill>
                  <a:prstClr val="black"/>
                </a:solidFill>
                <a:ea typeface="Calibri"/>
              </a:rPr>
              <a:t>Zamzam</a:t>
            </a:r>
            <a:r>
              <a:rPr lang="en-US" sz="700" b="1" dirty="0" smtClean="0">
                <a:solidFill>
                  <a:prstClr val="black"/>
                </a:solidFill>
                <a:ea typeface="Calibri"/>
              </a:rPr>
              <a:t> water + plain water</a:t>
            </a:r>
          </a:p>
          <a:p>
            <a:pPr lvl="0" algn="l"/>
            <a:r>
              <a:rPr lang="en-US" sz="700" b="1" dirty="0" smtClean="0">
                <a:solidFill>
                  <a:prstClr val="black"/>
                </a:solidFill>
                <a:ea typeface="Calibri"/>
              </a:rPr>
              <a:t>Tools / vase and a plastic spoon + miter</a:t>
            </a:r>
          </a:p>
          <a:p>
            <a:pPr lvl="0" algn="l"/>
            <a:r>
              <a:rPr lang="en-US" sz="700" b="1" dirty="0" smtClean="0">
                <a:solidFill>
                  <a:prstClr val="black"/>
                </a:solidFill>
                <a:ea typeface="Calibri"/>
              </a:rPr>
              <a:t>A GLOBE material (sun sold paper) to measure </a:t>
            </a:r>
            <a:endParaRPr lang="ar-SA" sz="700" b="1" dirty="0" smtClean="0">
              <a:solidFill>
                <a:prstClr val="black"/>
              </a:solidFill>
              <a:ea typeface="Calibri"/>
            </a:endParaRPr>
          </a:p>
          <a:p>
            <a:pPr lvl="0" algn="l"/>
            <a:r>
              <a:rPr lang="ar-SA" sz="700" b="1" dirty="0" smtClean="0">
                <a:solidFill>
                  <a:prstClr val="black"/>
                </a:solidFill>
                <a:ea typeface="Calibri"/>
              </a:rPr>
              <a:t>      </a:t>
            </a:r>
            <a:r>
              <a:rPr lang="en-US" sz="700" b="1" dirty="0" smtClean="0">
                <a:solidFill>
                  <a:prstClr val="black"/>
                </a:solidFill>
                <a:ea typeface="Calibri"/>
              </a:rPr>
              <a:t>water pH</a:t>
            </a:r>
            <a:r>
              <a:rPr lang="ar-SA" sz="700" b="1" dirty="0" smtClean="0">
                <a:solidFill>
                  <a:prstClr val="black"/>
                </a:solidFill>
                <a:ea typeface="Calibri"/>
              </a:rPr>
              <a:t>+</a:t>
            </a:r>
          </a:p>
          <a:p>
            <a:pPr lvl="0" algn="l"/>
            <a:r>
              <a:rPr lang="en-US" sz="700" b="1" dirty="0" smtClean="0">
                <a:solidFill>
                  <a:prstClr val="black"/>
                </a:solidFill>
                <a:ea typeface="Calibri"/>
              </a:rPr>
              <a:t>How to prepare:</a:t>
            </a:r>
          </a:p>
          <a:p>
            <a:pPr lvl="0" algn="l"/>
            <a:r>
              <a:rPr lang="en-US" sz="700" b="1" dirty="0" smtClean="0">
                <a:solidFill>
                  <a:prstClr val="black"/>
                </a:solidFill>
                <a:ea typeface="Calibri"/>
              </a:rPr>
              <a:t>15 ml Indian clay with 45 ml of </a:t>
            </a:r>
            <a:r>
              <a:rPr lang="en-US" sz="700" b="1" dirty="0" err="1" smtClean="0">
                <a:solidFill>
                  <a:prstClr val="black"/>
                </a:solidFill>
                <a:ea typeface="Calibri"/>
              </a:rPr>
              <a:t>Zamzam</a:t>
            </a:r>
            <a:r>
              <a:rPr lang="en-US" sz="700" b="1" dirty="0" smtClean="0">
                <a:solidFill>
                  <a:prstClr val="black"/>
                </a:solidFill>
                <a:ea typeface="Calibri"/>
              </a:rPr>
              <a:t> water</a:t>
            </a:r>
          </a:p>
          <a:p>
            <a:pPr lvl="0" algn="l"/>
            <a:r>
              <a:rPr lang="en-US" sz="700" b="1" dirty="0" smtClean="0">
                <a:solidFill>
                  <a:prstClr val="black"/>
                </a:solidFill>
                <a:ea typeface="Calibri"/>
              </a:rPr>
              <a:t>We bring a glass or plastic container and bring a teaspoon of glass or plastic. Then we mix a teaspoon of clay to three times the water of </a:t>
            </a:r>
            <a:r>
              <a:rPr lang="en-US" sz="700" b="1" dirty="0" err="1" smtClean="0">
                <a:solidFill>
                  <a:prstClr val="black"/>
                </a:solidFill>
                <a:ea typeface="Calibri"/>
              </a:rPr>
              <a:t>Zamzam</a:t>
            </a:r>
            <a:r>
              <a:rPr lang="en-US" sz="700" b="1" dirty="0" smtClean="0">
                <a:solidFill>
                  <a:prstClr val="black"/>
                </a:solidFill>
                <a:ea typeface="Calibri"/>
              </a:rPr>
              <a:t> to make a homogeneous mixture and continue stirring until it becomes firm, then put it on the affected area and wait for 20 minutes. Dry and then wash it with</a:t>
            </a:r>
          </a:p>
          <a:p>
            <a:pPr lvl="0" algn="l"/>
            <a:r>
              <a:rPr lang="en-US" sz="700" b="1" dirty="0" smtClean="0">
                <a:solidFill>
                  <a:prstClr val="black"/>
                </a:solidFill>
                <a:ea typeface="Calibri"/>
              </a:rPr>
              <a:t>lukewarm water. Moisturize the area with any suitable moisturizer and repeat the process daily for a whole </a:t>
            </a:r>
            <a:endParaRPr lang="ar-SA" sz="700" b="1" dirty="0" smtClean="0">
              <a:solidFill>
                <a:prstClr val="black"/>
              </a:solidFill>
              <a:ea typeface="Calibri"/>
            </a:endParaRPr>
          </a:p>
          <a:p>
            <a:pPr lvl="0" algn="l"/>
            <a:r>
              <a:rPr lang="en-US" sz="700" b="1" dirty="0" smtClean="0">
                <a:solidFill>
                  <a:prstClr val="black"/>
                </a:solidFill>
                <a:ea typeface="Calibri"/>
              </a:rPr>
              <a:t>week or until the desired result is achieved.</a:t>
            </a:r>
            <a:endParaRPr lang="ar-SA" sz="700" b="1" dirty="0" smtClean="0">
              <a:solidFill>
                <a:prstClr val="black"/>
              </a:solidFill>
              <a:ea typeface="Calibri"/>
            </a:endParaRPr>
          </a:p>
          <a:p>
            <a:pPr lvl="0" algn="l">
              <a:tabLst>
                <a:tab pos="5474335" algn="l"/>
              </a:tabLst>
            </a:pPr>
            <a:r>
              <a:rPr lang="en-US" sz="700" b="1" dirty="0" smtClean="0">
                <a:solidFill>
                  <a:prstClr val="black"/>
                </a:solidFill>
                <a:ea typeface="Calibri"/>
              </a:rPr>
              <a:t>Procedures include:</a:t>
            </a:r>
          </a:p>
          <a:p>
            <a:pPr lvl="0" algn="l">
              <a:tabLst>
                <a:tab pos="5474335" algn="l"/>
              </a:tabLst>
            </a:pPr>
            <a:r>
              <a:rPr lang="en-US" sz="700" b="1" dirty="0" smtClean="0">
                <a:solidFill>
                  <a:prstClr val="black"/>
                </a:solidFill>
                <a:ea typeface="Calibri"/>
              </a:rPr>
              <a:t>Experience (1-1)</a:t>
            </a:r>
          </a:p>
          <a:p>
            <a:pPr lvl="0" algn="l">
              <a:tabLst>
                <a:tab pos="5474335" algn="l"/>
              </a:tabLst>
            </a:pPr>
            <a:r>
              <a:rPr lang="en-US" sz="700" b="1" dirty="0" smtClean="0">
                <a:solidFill>
                  <a:prstClr val="black"/>
                </a:solidFill>
                <a:ea typeface="Calibri"/>
              </a:rPr>
              <a:t>1-Add plain water to the Indian clay and use it on a sample of a 35 year old patient. The sensitivity level of 5% was observed in one day.</a:t>
            </a:r>
          </a:p>
          <a:p>
            <a:pPr lvl="0" algn="l">
              <a:tabLst>
                <a:tab pos="5474335" algn="l"/>
              </a:tabLst>
            </a:pPr>
            <a:r>
              <a:rPr lang="en-US" sz="700" b="1" dirty="0" smtClean="0">
                <a:solidFill>
                  <a:prstClr val="black"/>
                </a:solidFill>
                <a:ea typeface="Calibri"/>
              </a:rPr>
              <a:t>2-Normal water was replaced with </a:t>
            </a:r>
            <a:r>
              <a:rPr lang="en-US" sz="700" b="1" dirty="0" err="1" smtClean="0">
                <a:solidFill>
                  <a:prstClr val="black"/>
                </a:solidFill>
                <a:ea typeface="Calibri"/>
              </a:rPr>
              <a:t>Zamzam</a:t>
            </a:r>
            <a:r>
              <a:rPr lang="en-US" sz="700" b="1" dirty="0" smtClean="0">
                <a:solidFill>
                  <a:prstClr val="black"/>
                </a:solidFill>
                <a:ea typeface="Calibri"/>
              </a:rPr>
              <a:t> water..</a:t>
            </a:r>
          </a:p>
          <a:p>
            <a:pPr lvl="0" algn="l">
              <a:tabLst>
                <a:tab pos="5474335" algn="l"/>
              </a:tabLst>
            </a:pPr>
            <a:r>
              <a:rPr lang="en-US" sz="700" b="1" dirty="0" smtClean="0">
                <a:solidFill>
                  <a:prstClr val="black"/>
                </a:solidFill>
                <a:ea typeface="Calibri"/>
              </a:rPr>
              <a:t>3-Results recorded the level of skin sensitivity in both cases.</a:t>
            </a:r>
          </a:p>
          <a:p>
            <a:pPr lvl="0" algn="l">
              <a:spcAft>
                <a:spcPts val="1000"/>
              </a:spcAft>
              <a:tabLst>
                <a:tab pos="5474335" algn="l"/>
              </a:tabLst>
            </a:pPr>
            <a:r>
              <a:rPr lang="ar-SA" sz="700" b="1" dirty="0" smtClean="0">
                <a:solidFill>
                  <a:prstClr val="black"/>
                </a:solidFill>
                <a:ea typeface="Calibri"/>
              </a:rPr>
              <a:t> </a:t>
            </a:r>
            <a:r>
              <a:rPr lang="en-US" sz="700" b="1" dirty="0" smtClean="0">
                <a:solidFill>
                  <a:prstClr val="black"/>
                </a:solidFill>
                <a:ea typeface="Calibri"/>
              </a:rPr>
              <a:t>4-Compare the level of irritation skin sensitivity.</a:t>
            </a:r>
          </a:p>
          <a:p>
            <a:pPr lvl="0" algn="l">
              <a:spcAft>
                <a:spcPts val="1000"/>
              </a:spcAft>
              <a:tabLst>
                <a:tab pos="5474335" algn="l"/>
              </a:tabLst>
            </a:pPr>
            <a:r>
              <a:rPr lang="en-US" sz="700" b="1" dirty="0" smtClean="0">
                <a:solidFill>
                  <a:prstClr val="black"/>
                </a:solidFill>
                <a:ea typeface="Calibri"/>
              </a:rPr>
              <a:t>5-Repeat the experiment daily for one week on the same sample and measure the results</a:t>
            </a:r>
          </a:p>
          <a:p>
            <a:pPr algn="l">
              <a:lnSpc>
                <a:spcPct val="115000"/>
              </a:lnSpc>
              <a:tabLst>
                <a:tab pos="5474335" algn="l"/>
              </a:tabLst>
            </a:pPr>
            <a:r>
              <a:rPr lang="en-US" sz="900" b="1" dirty="0" smtClean="0">
                <a:solidFill>
                  <a:srgbClr val="000000"/>
                </a:solidFill>
                <a:ea typeface="Calibri"/>
                <a:cs typeface="Arial"/>
              </a:rPr>
              <a:t>Experience </a:t>
            </a:r>
            <a:r>
              <a:rPr lang="en-US" sz="900" b="1" dirty="0">
                <a:solidFill>
                  <a:srgbClr val="000000"/>
                </a:solidFill>
                <a:ea typeface="Calibri"/>
                <a:cs typeface="Arial"/>
              </a:rPr>
              <a:t>(2-1)</a:t>
            </a:r>
            <a:endParaRPr lang="en-US" sz="1050" b="1" dirty="0">
              <a:ea typeface="Calibri"/>
              <a:cs typeface="Arial"/>
            </a:endParaRPr>
          </a:p>
          <a:p>
            <a:pPr algn="l">
              <a:lnSpc>
                <a:spcPct val="115000"/>
              </a:lnSpc>
              <a:tabLst>
                <a:tab pos="5474335" algn="l"/>
              </a:tabLst>
            </a:pPr>
            <a:r>
              <a:rPr lang="en-US" sz="700" b="1" dirty="0">
                <a:solidFill>
                  <a:srgbClr val="000000"/>
                </a:solidFill>
                <a:ea typeface="Calibri"/>
                <a:cs typeface="Arial"/>
              </a:rPr>
              <a:t>An experiment was conducted to compare the normal water and </a:t>
            </a:r>
            <a:r>
              <a:rPr lang="en-US" sz="700" b="1" dirty="0" err="1">
                <a:solidFill>
                  <a:srgbClr val="000000"/>
                </a:solidFill>
                <a:ea typeface="Calibri"/>
                <a:cs typeface="Arial"/>
              </a:rPr>
              <a:t>Zamzam</a:t>
            </a:r>
            <a:r>
              <a:rPr lang="en-US" sz="700" b="1" dirty="0">
                <a:solidFill>
                  <a:srgbClr val="000000"/>
                </a:solidFill>
                <a:ea typeface="Calibri"/>
                <a:cs typeface="Arial"/>
              </a:rPr>
              <a:t> water and measure the pH of the water by using the sun paper sold one of the GLOBE material to prove alkalinity water and noted the following:</a:t>
            </a:r>
            <a:endParaRPr lang="en-US" sz="1050" b="1" dirty="0">
              <a:ea typeface="Calibri"/>
              <a:cs typeface="Arial"/>
            </a:endParaRPr>
          </a:p>
          <a:p>
            <a:pPr algn="l">
              <a:lnSpc>
                <a:spcPct val="115000"/>
              </a:lnSpc>
              <a:tabLst>
                <a:tab pos="5474335" algn="l"/>
              </a:tabLst>
            </a:pPr>
            <a:r>
              <a:rPr lang="en-US" sz="700" b="1" dirty="0">
                <a:solidFill>
                  <a:srgbClr val="000000"/>
                </a:solidFill>
                <a:ea typeface="Calibri"/>
                <a:cs typeface="Arial"/>
              </a:rPr>
              <a:t>Normal water = PH7</a:t>
            </a:r>
            <a:endParaRPr lang="en-US" sz="1050" b="1" dirty="0">
              <a:ea typeface="Calibri"/>
              <a:cs typeface="Arial"/>
            </a:endParaRPr>
          </a:p>
          <a:p>
            <a:pPr algn="l">
              <a:lnSpc>
                <a:spcPct val="115000"/>
              </a:lnSpc>
              <a:tabLst>
                <a:tab pos="5474335" algn="l"/>
              </a:tabLst>
            </a:pPr>
            <a:r>
              <a:rPr lang="en-US" sz="700" b="1" dirty="0">
                <a:solidFill>
                  <a:srgbClr val="000000"/>
                </a:solidFill>
                <a:ea typeface="Calibri"/>
                <a:cs typeface="Arial"/>
              </a:rPr>
              <a:t>And </a:t>
            </a:r>
            <a:r>
              <a:rPr lang="en-US" sz="700" b="1" dirty="0" err="1">
                <a:solidFill>
                  <a:srgbClr val="000000"/>
                </a:solidFill>
                <a:ea typeface="Calibri"/>
                <a:cs typeface="Arial"/>
              </a:rPr>
              <a:t>Zamzam</a:t>
            </a:r>
            <a:r>
              <a:rPr lang="en-US" sz="700" b="1" dirty="0">
                <a:solidFill>
                  <a:srgbClr val="000000"/>
                </a:solidFill>
                <a:ea typeface="Calibri"/>
                <a:cs typeface="Arial"/>
              </a:rPr>
              <a:t> water = PH8</a:t>
            </a:r>
            <a:endParaRPr lang="en-US" sz="1050" b="1" dirty="0">
              <a:ea typeface="Calibri"/>
              <a:cs typeface="Arial"/>
            </a:endParaRPr>
          </a:p>
          <a:p>
            <a:pPr lvl="0" algn="l">
              <a:spcAft>
                <a:spcPts val="1000"/>
              </a:spcAft>
              <a:tabLst>
                <a:tab pos="5474335" algn="l"/>
              </a:tabLst>
            </a:pPr>
            <a:endParaRPr lang="en-US" sz="700" dirty="0" smtClean="0">
              <a:solidFill>
                <a:prstClr val="black"/>
              </a:solidFill>
              <a:ea typeface="Calibri"/>
            </a:endParaRPr>
          </a:p>
          <a:p>
            <a:pPr lvl="0" algn="l">
              <a:spcAft>
                <a:spcPts val="1000"/>
              </a:spcAft>
              <a:tabLst>
                <a:tab pos="5474335" algn="l"/>
              </a:tabLst>
            </a:pPr>
            <a:endParaRPr lang="en-US" sz="700" dirty="0">
              <a:solidFill>
                <a:prstClr val="black"/>
              </a:solidFill>
              <a:ea typeface="Calibri"/>
            </a:endParaRPr>
          </a:p>
          <a:p>
            <a:pPr lvl="0" algn="l">
              <a:spcAft>
                <a:spcPts val="1000"/>
              </a:spcAft>
              <a:tabLst>
                <a:tab pos="5474335" algn="l"/>
              </a:tabLst>
            </a:pPr>
            <a:endParaRPr lang="en-US" sz="700" dirty="0">
              <a:solidFill>
                <a:prstClr val="black"/>
              </a:solidFill>
              <a:ea typeface="Calibri"/>
            </a:endParaRPr>
          </a:p>
          <a:p>
            <a:pPr lvl="0" algn="l">
              <a:spcAft>
                <a:spcPts val="1000"/>
              </a:spcAft>
              <a:tabLst>
                <a:tab pos="5474335" algn="l"/>
              </a:tabLst>
            </a:pPr>
            <a:r>
              <a:rPr lang="en-US" sz="700" b="1" dirty="0">
                <a:solidFill>
                  <a:prstClr val="black"/>
                </a:solidFill>
                <a:ea typeface="Calibri"/>
                <a:cs typeface="Arial"/>
              </a:rPr>
              <a:t>Badges: * The impact of the community on the way to conduct the experiment on two samples in addition to the work of a questionnaire and published in the questionnaire website. * Communication between schools and in cooperation with the third secondary school </a:t>
            </a:r>
            <a:r>
              <a:rPr lang="en-US" sz="700" b="1" dirty="0" smtClean="0">
                <a:solidFill>
                  <a:prstClr val="black"/>
                </a:solidFill>
                <a:ea typeface="Calibri"/>
                <a:cs typeface="Arial"/>
              </a:rPr>
              <a:t>in </a:t>
            </a:r>
            <a:r>
              <a:rPr lang="en-US" sz="700" b="1" dirty="0" err="1" smtClean="0">
                <a:solidFill>
                  <a:prstClr val="black"/>
                </a:solidFill>
                <a:ea typeface="Calibri"/>
                <a:cs typeface="Arial"/>
              </a:rPr>
              <a:t>Bish</a:t>
            </a:r>
            <a:r>
              <a:rPr lang="en-US" sz="700" b="1" dirty="0" smtClean="0">
                <a:solidFill>
                  <a:prstClr val="black"/>
                </a:solidFill>
                <a:ea typeface="Calibri"/>
                <a:cs typeface="Arial"/>
              </a:rPr>
              <a:t> </a:t>
            </a:r>
            <a:r>
              <a:rPr lang="en-US" sz="700" b="1" dirty="0">
                <a:solidFill>
                  <a:prstClr val="black"/>
                </a:solidFill>
                <a:ea typeface="Calibri"/>
                <a:cs typeface="Arial"/>
              </a:rPr>
              <a:t>publish the questionnaire and compare data and results</a:t>
            </a:r>
            <a:r>
              <a:rPr lang="en-US" sz="700" dirty="0">
                <a:solidFill>
                  <a:prstClr val="black"/>
                </a:solidFill>
                <a:ea typeface="Calibri"/>
                <a:cs typeface="Arial"/>
              </a:rPr>
              <a:t>.</a:t>
            </a:r>
            <a:endParaRPr lang="en-US" sz="700" dirty="0" smtClean="0">
              <a:solidFill>
                <a:prstClr val="black"/>
              </a:solidFill>
              <a:ea typeface="Calibri"/>
              <a:cs typeface="Arial"/>
            </a:endParaRPr>
          </a:p>
          <a:p>
            <a:pPr lvl="0" algn="l">
              <a:spcAft>
                <a:spcPts val="1000"/>
              </a:spcAft>
              <a:tabLst>
                <a:tab pos="5474335" algn="l"/>
              </a:tabLst>
            </a:pPr>
            <a:endParaRPr lang="en-US" sz="700" dirty="0">
              <a:solidFill>
                <a:prstClr val="black"/>
              </a:solidFill>
              <a:ea typeface="Calibri"/>
              <a:cs typeface="Arial"/>
            </a:endParaRPr>
          </a:p>
          <a:p>
            <a:pPr lvl="0" algn="l">
              <a:spcAft>
                <a:spcPts val="1000"/>
              </a:spcAft>
              <a:tabLst>
                <a:tab pos="5474335" algn="l"/>
              </a:tabLst>
            </a:pPr>
            <a:endParaRPr lang="en-US" sz="700" dirty="0" smtClean="0">
              <a:solidFill>
                <a:prstClr val="black"/>
              </a:solidFill>
              <a:ea typeface="Calibri"/>
              <a:cs typeface="Arial"/>
            </a:endParaRPr>
          </a:p>
          <a:p>
            <a:pPr lvl="0" algn="l">
              <a:spcAft>
                <a:spcPts val="1000"/>
              </a:spcAft>
              <a:tabLst>
                <a:tab pos="5474335" algn="l"/>
              </a:tabLst>
            </a:pPr>
            <a:endParaRPr lang="en-US" sz="700" dirty="0">
              <a:solidFill>
                <a:prstClr val="black"/>
              </a:solidFill>
              <a:ea typeface="Calibri"/>
              <a:cs typeface="Arial"/>
            </a:endParaRPr>
          </a:p>
          <a:p>
            <a:pPr lvl="0" algn="l">
              <a:spcAft>
                <a:spcPts val="1000"/>
              </a:spcAft>
              <a:tabLst>
                <a:tab pos="5474335" algn="l"/>
              </a:tabLst>
            </a:pPr>
            <a:endParaRPr lang="en-US" sz="700" dirty="0" smtClean="0">
              <a:solidFill>
                <a:prstClr val="black"/>
              </a:solidFill>
              <a:ea typeface="Calibri"/>
              <a:cs typeface="Arial"/>
            </a:endParaRPr>
          </a:p>
          <a:p>
            <a:pPr lvl="0" algn="l">
              <a:spcAft>
                <a:spcPts val="1000"/>
              </a:spcAft>
              <a:tabLst>
                <a:tab pos="5474335" algn="l"/>
              </a:tabLst>
            </a:pPr>
            <a:endParaRPr lang="en-US" sz="700" dirty="0">
              <a:solidFill>
                <a:prstClr val="black"/>
              </a:solidFill>
              <a:ea typeface="Calibri"/>
              <a:cs typeface="Arial"/>
            </a:endParaRPr>
          </a:p>
          <a:p>
            <a:pPr lvl="0" algn="l">
              <a:spcAft>
                <a:spcPts val="1000"/>
              </a:spcAft>
              <a:tabLst>
                <a:tab pos="5474335" algn="l"/>
              </a:tabLst>
            </a:pPr>
            <a:endParaRPr lang="en-US" sz="700" dirty="0">
              <a:solidFill>
                <a:prstClr val="black"/>
              </a:solidFill>
              <a:ea typeface="Calibri"/>
              <a:cs typeface="Arial"/>
            </a:endParaRPr>
          </a:p>
          <a:p>
            <a:pPr lvl="0"/>
            <a:endParaRPr lang="en-US" sz="700" b="1" dirty="0">
              <a:solidFill>
                <a:prstClr val="black"/>
              </a:solidFill>
              <a:ea typeface="Calibri"/>
              <a:cs typeface="Arial"/>
            </a:endParaRPr>
          </a:p>
        </p:txBody>
      </p:sp>
      <p:sp>
        <p:nvSpPr>
          <p:cNvPr id="7" name="مستطيل مستدير الزوايا 17"/>
          <p:cNvSpPr>
            <a:spLocks noChangeArrowheads="1"/>
          </p:cNvSpPr>
          <p:nvPr/>
        </p:nvSpPr>
        <p:spPr bwMode="auto">
          <a:xfrm>
            <a:off x="4788024" y="908721"/>
            <a:ext cx="1986575" cy="5871836"/>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lnSpc>
                <a:spcPct val="115000"/>
              </a:lnSpc>
              <a:spcAft>
                <a:spcPts val="1000"/>
              </a:spcAft>
            </a:pPr>
            <a:endParaRPr lang="en-US" sz="700" b="1" dirty="0" smtClean="0">
              <a:ea typeface="Calibri"/>
              <a:cs typeface="Arial"/>
            </a:endParaRPr>
          </a:p>
          <a:p>
            <a:pPr algn="ctr">
              <a:lnSpc>
                <a:spcPct val="115000"/>
              </a:lnSpc>
              <a:spcAft>
                <a:spcPts val="1000"/>
              </a:spcAft>
            </a:pPr>
            <a:endParaRPr lang="en-US" sz="700" b="1" dirty="0">
              <a:ea typeface="Calibri"/>
              <a:cs typeface="Arial"/>
            </a:endParaRPr>
          </a:p>
          <a:p>
            <a:pPr algn="ctr">
              <a:lnSpc>
                <a:spcPct val="115000"/>
              </a:lnSpc>
              <a:spcAft>
                <a:spcPts val="1000"/>
              </a:spcAft>
            </a:pPr>
            <a:endParaRPr lang="ar-SA" sz="700" b="1" dirty="0">
              <a:ea typeface="Calibri"/>
              <a:cs typeface="Arial"/>
            </a:endParaRPr>
          </a:p>
          <a:p>
            <a:pPr algn="ctr">
              <a:lnSpc>
                <a:spcPct val="115000"/>
              </a:lnSpc>
              <a:spcAft>
                <a:spcPts val="1000"/>
              </a:spcAft>
            </a:pPr>
            <a:endParaRPr lang="ar-SA" sz="700" b="1" dirty="0" smtClean="0">
              <a:ea typeface="Calibri"/>
              <a:cs typeface="Arial"/>
            </a:endParaRPr>
          </a:p>
          <a:p>
            <a:pPr algn="ctr">
              <a:lnSpc>
                <a:spcPct val="115000"/>
              </a:lnSpc>
              <a:spcAft>
                <a:spcPts val="1000"/>
              </a:spcAft>
            </a:pPr>
            <a:endParaRPr lang="en-US" sz="700" b="1" dirty="0">
              <a:ea typeface="Calibri"/>
              <a:cs typeface="Arial"/>
            </a:endParaRPr>
          </a:p>
          <a:p>
            <a:pPr algn="ctr">
              <a:lnSpc>
                <a:spcPct val="115000"/>
              </a:lnSpc>
              <a:spcAft>
                <a:spcPts val="1000"/>
              </a:spcAft>
            </a:pPr>
            <a:endParaRPr lang="ar-SA" sz="700" b="1" dirty="0">
              <a:ea typeface="Calibri"/>
              <a:cs typeface="Arial"/>
            </a:endParaRPr>
          </a:p>
          <a:p>
            <a:pPr algn="ctr">
              <a:lnSpc>
                <a:spcPct val="115000"/>
              </a:lnSpc>
              <a:spcAft>
                <a:spcPts val="1000"/>
              </a:spcAft>
            </a:pPr>
            <a:endParaRPr lang="en-US" sz="700" b="1" dirty="0" smtClean="0">
              <a:ea typeface="Calibri"/>
              <a:cs typeface="Arial"/>
            </a:endParaRPr>
          </a:p>
          <a:p>
            <a:pPr algn="ctr">
              <a:lnSpc>
                <a:spcPct val="115000"/>
              </a:lnSpc>
              <a:spcAft>
                <a:spcPts val="1000"/>
              </a:spcAft>
            </a:pPr>
            <a:r>
              <a:rPr lang="en-US" sz="1100" b="1" dirty="0" smtClean="0">
                <a:ea typeface="Calibri"/>
                <a:cs typeface="Arial"/>
              </a:rPr>
              <a:t>Results</a:t>
            </a:r>
          </a:p>
          <a:p>
            <a:pPr algn="l">
              <a:lnSpc>
                <a:spcPct val="115000"/>
              </a:lnSpc>
              <a:spcAft>
                <a:spcPts val="1000"/>
              </a:spcAft>
            </a:pPr>
            <a:r>
              <a:rPr lang="en-US" sz="700" dirty="0">
                <a:ea typeface="Calibri"/>
                <a:cs typeface="Arial"/>
              </a:rPr>
              <a:t>_</a:t>
            </a:r>
            <a:r>
              <a:rPr lang="en-US" sz="700" b="1" dirty="0">
                <a:ea typeface="Calibri"/>
                <a:cs typeface="Arial"/>
              </a:rPr>
              <a:t>The disappearance of the sensitivity of the skin when using a mixture of </a:t>
            </a:r>
            <a:r>
              <a:rPr lang="en-US" sz="700" b="1" dirty="0" err="1">
                <a:ea typeface="Calibri"/>
                <a:cs typeface="Arial"/>
              </a:rPr>
              <a:t>Zamzam</a:t>
            </a:r>
            <a:r>
              <a:rPr lang="en-US" sz="700" b="1" dirty="0">
                <a:ea typeface="Calibri"/>
                <a:cs typeface="Arial"/>
              </a:rPr>
              <a:t> water with Indian clay for a week.</a:t>
            </a:r>
            <a:endParaRPr lang="en-US" sz="400" b="1" dirty="0">
              <a:ea typeface="Calibri"/>
              <a:cs typeface="Arial"/>
            </a:endParaRPr>
          </a:p>
          <a:p>
            <a:pPr algn="l">
              <a:lnSpc>
                <a:spcPct val="115000"/>
              </a:lnSpc>
              <a:spcAft>
                <a:spcPts val="1000"/>
              </a:spcAft>
            </a:pPr>
            <a:r>
              <a:rPr lang="ar-SA" sz="700" b="1" dirty="0">
                <a:ea typeface="Calibri"/>
              </a:rPr>
              <a:t> </a:t>
            </a:r>
            <a:r>
              <a:rPr lang="en-US" sz="700" b="1" dirty="0">
                <a:ea typeface="Calibri"/>
                <a:cs typeface="Arial"/>
              </a:rPr>
              <a:t>_Experimental error / Using a metal vase to conduct the experiment, it reacts with the clay. Therefore, metal utensils should not be used.</a:t>
            </a:r>
            <a:endParaRPr lang="en-US" sz="400" b="1" dirty="0">
              <a:ea typeface="Calibri"/>
              <a:cs typeface="Arial"/>
            </a:endParaRPr>
          </a:p>
          <a:p>
            <a:pPr algn="l">
              <a:lnSpc>
                <a:spcPct val="115000"/>
              </a:lnSpc>
              <a:spcAft>
                <a:spcPts val="1000"/>
              </a:spcAft>
            </a:pPr>
            <a:r>
              <a:rPr lang="en-US" sz="700" b="1" dirty="0">
                <a:ea typeface="Calibri"/>
                <a:cs typeface="Arial"/>
              </a:rPr>
              <a:t>The higher the pH of the pH, the more effective the results of healing.</a:t>
            </a:r>
            <a:r>
              <a:rPr lang="en-US" sz="700" b="1" dirty="0">
                <a:latin typeface="Arial"/>
                <a:ea typeface="Calibri"/>
                <a:cs typeface="Arial"/>
              </a:rPr>
              <a:t> </a:t>
            </a:r>
            <a:r>
              <a:rPr lang="en-US" sz="700" b="1" dirty="0">
                <a:ea typeface="Calibri"/>
                <a:cs typeface="Arial"/>
              </a:rPr>
              <a:t>_</a:t>
            </a:r>
            <a:endParaRPr lang="en-US" sz="400" b="1" dirty="0">
              <a:ea typeface="Calibri"/>
              <a:cs typeface="Arial"/>
            </a:endParaRPr>
          </a:p>
          <a:p>
            <a:pPr algn="l"/>
            <a:r>
              <a:rPr lang="en-US" sz="700" b="1" dirty="0">
                <a:ea typeface="Calibri"/>
                <a:cs typeface="Arial"/>
              </a:rPr>
              <a:t>_By repeating the experiment to a similar sample from the community the results will be close.</a:t>
            </a:r>
          </a:p>
          <a:p>
            <a:pPr algn="ctr">
              <a:lnSpc>
                <a:spcPct val="115000"/>
              </a:lnSpc>
              <a:spcAft>
                <a:spcPts val="1000"/>
              </a:spcAft>
            </a:pPr>
            <a:endParaRPr lang="en-US" sz="1050" b="1" dirty="0" smtClean="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r>
              <a:rPr lang="en-US" sz="1050" dirty="0">
                <a:ea typeface="Calibri"/>
                <a:cs typeface="Arial"/>
              </a:rPr>
              <a:t>Table (1) Results</a:t>
            </a:r>
            <a:endParaRPr lang="en-US" sz="800" dirty="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050" b="1" dirty="0">
              <a:ea typeface="Calibri"/>
              <a:cs typeface="Arial"/>
            </a:endParaRPr>
          </a:p>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en-US" sz="1600" b="1" dirty="0">
              <a:ea typeface="Calibri"/>
              <a:cs typeface="Arial"/>
            </a:endParaRPr>
          </a:p>
        </p:txBody>
      </p:sp>
      <p:sp>
        <p:nvSpPr>
          <p:cNvPr id="8" name="مستطيل مستدير الزوايا 18"/>
          <p:cNvSpPr>
            <a:spLocks noChangeArrowheads="1"/>
          </p:cNvSpPr>
          <p:nvPr/>
        </p:nvSpPr>
        <p:spPr bwMode="auto">
          <a:xfrm>
            <a:off x="6860198" y="4307456"/>
            <a:ext cx="2188922" cy="2491051"/>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ctr">
              <a:lnSpc>
                <a:spcPct val="115000"/>
              </a:lnSpc>
              <a:tabLst>
                <a:tab pos="2051685" algn="l"/>
              </a:tabLst>
            </a:pPr>
            <a:endParaRPr lang="en-US" sz="1050" b="1" dirty="0" smtClean="0">
              <a:solidFill>
                <a:prstClr val="black"/>
              </a:solidFill>
              <a:ea typeface="Calibri"/>
              <a:cs typeface="Arial"/>
            </a:endParaRPr>
          </a:p>
          <a:p>
            <a:pPr lvl="0" algn="ctr">
              <a:lnSpc>
                <a:spcPct val="115000"/>
              </a:lnSpc>
              <a:tabLst>
                <a:tab pos="2051685" algn="l"/>
              </a:tabLst>
            </a:pPr>
            <a:r>
              <a:rPr lang="en-US" sz="1050" b="1" dirty="0" smtClean="0">
                <a:solidFill>
                  <a:prstClr val="black"/>
                </a:solidFill>
                <a:ea typeface="Calibri"/>
                <a:cs typeface="Arial"/>
              </a:rPr>
              <a:t>References</a:t>
            </a:r>
            <a:endParaRPr lang="ar-SA" sz="1050" b="1" dirty="0">
              <a:solidFill>
                <a:prstClr val="black"/>
              </a:solidFill>
              <a:ea typeface="Calibri"/>
            </a:endParaRPr>
          </a:p>
          <a:p>
            <a:pPr algn="ctr">
              <a:lnSpc>
                <a:spcPct val="115000"/>
              </a:lnSpc>
              <a:tabLst>
                <a:tab pos="2051685" algn="l"/>
              </a:tabLst>
            </a:pPr>
            <a:r>
              <a:rPr lang="en-US" sz="700" b="1" dirty="0" smtClean="0">
                <a:solidFill>
                  <a:prstClr val="black"/>
                </a:solidFill>
                <a:ea typeface="Calibri"/>
                <a:cs typeface="Arial"/>
                <a:hlinkClick r:id="rId4"/>
              </a:rPr>
              <a:t>http</a:t>
            </a:r>
            <a:r>
              <a:rPr lang="en-US" sz="700" b="1" dirty="0">
                <a:solidFill>
                  <a:prstClr val="black"/>
                </a:solidFill>
                <a:ea typeface="Calibri"/>
                <a:cs typeface="Arial"/>
                <a:hlinkClick r:id="rId4"/>
              </a:rPr>
              <a:t>://</a:t>
            </a:r>
            <a:r>
              <a:rPr lang="en-US" sz="700" b="1" dirty="0" smtClean="0">
                <a:solidFill>
                  <a:prstClr val="black"/>
                </a:solidFill>
                <a:ea typeface="Calibri"/>
                <a:cs typeface="Arial"/>
                <a:hlinkClick r:id="rId4"/>
              </a:rPr>
              <a:t>www.estebyan.com/results.php?est_id</a:t>
            </a:r>
            <a:r>
              <a:rPr lang="en-US" sz="700" b="1" dirty="0" smtClean="0">
                <a:solidFill>
                  <a:prstClr val="black"/>
                </a:solidFill>
                <a:ea typeface="Calibri"/>
                <a:cs typeface="Arial"/>
              </a:rPr>
              <a:t>=</a:t>
            </a:r>
          </a:p>
          <a:p>
            <a:pPr algn="l">
              <a:lnSpc>
                <a:spcPct val="115000"/>
              </a:lnSpc>
            </a:pPr>
            <a:r>
              <a:rPr lang="en-US" sz="600" b="1" dirty="0" smtClean="0">
                <a:solidFill>
                  <a:prstClr val="black"/>
                </a:solidFill>
                <a:ea typeface="Calibri"/>
                <a:cs typeface="Arial"/>
              </a:rPr>
              <a:t>71586</a:t>
            </a:r>
            <a:r>
              <a:rPr lang="en-US" sz="600" b="1" dirty="0">
                <a:latin typeface="Arial"/>
                <a:ea typeface="Calibri"/>
                <a:cs typeface="Arial"/>
              </a:rPr>
              <a:t>Website of an electronic questionnaire</a:t>
            </a:r>
            <a:endParaRPr lang="en-US" sz="600" dirty="0">
              <a:ea typeface="Calibri"/>
              <a:cs typeface="Arial"/>
            </a:endParaRPr>
          </a:p>
          <a:p>
            <a:pPr lvl="0" algn="ctr">
              <a:lnSpc>
                <a:spcPct val="115000"/>
              </a:lnSpc>
              <a:tabLst>
                <a:tab pos="2051685" algn="l"/>
              </a:tabLst>
            </a:pPr>
            <a:r>
              <a:rPr lang="en-US" sz="700" b="1" dirty="0" smtClean="0">
                <a:solidFill>
                  <a:prstClr val="black"/>
                </a:solidFill>
                <a:ea typeface="Calibri"/>
                <a:cs typeface="Arial"/>
                <a:hlinkClick r:id="rId5"/>
              </a:rPr>
              <a:t>http</a:t>
            </a:r>
            <a:r>
              <a:rPr lang="en-US" sz="700" b="1" dirty="0">
                <a:solidFill>
                  <a:prstClr val="black"/>
                </a:solidFill>
                <a:ea typeface="Calibri"/>
                <a:cs typeface="Arial"/>
                <a:hlinkClick r:id="rId5"/>
              </a:rPr>
              <a:t>://</a:t>
            </a:r>
            <a:r>
              <a:rPr lang="en-US" sz="700" b="1" dirty="0" smtClean="0">
                <a:solidFill>
                  <a:prstClr val="black"/>
                </a:solidFill>
                <a:ea typeface="Calibri"/>
                <a:cs typeface="Arial"/>
                <a:hlinkClick r:id="rId5"/>
              </a:rPr>
              <a:t>www.jameataleman.org/main/articles.a</a:t>
            </a:r>
            <a:endParaRPr lang="ar-SA" sz="700" b="1" dirty="0" smtClean="0">
              <a:solidFill>
                <a:prstClr val="black"/>
              </a:solidFill>
              <a:ea typeface="Calibri"/>
              <a:cs typeface="Arial"/>
              <a:hlinkClick r:id="rId5"/>
            </a:endParaRPr>
          </a:p>
          <a:p>
            <a:pPr lvl="0" algn="ctr">
              <a:lnSpc>
                <a:spcPct val="115000"/>
              </a:lnSpc>
              <a:tabLst>
                <a:tab pos="2051685" algn="l"/>
              </a:tabLst>
            </a:pPr>
            <a:r>
              <a:rPr lang="en-US" sz="700" b="1" dirty="0" err="1" smtClean="0">
                <a:solidFill>
                  <a:prstClr val="black"/>
                </a:solidFill>
                <a:ea typeface="Calibri"/>
                <a:cs typeface="Arial"/>
                <a:hlinkClick r:id="rId5"/>
              </a:rPr>
              <a:t>spx?article_no</a:t>
            </a:r>
            <a:r>
              <a:rPr lang="en-US" sz="700" b="1" dirty="0" smtClean="0">
                <a:solidFill>
                  <a:prstClr val="black"/>
                </a:solidFill>
                <a:ea typeface="Calibri"/>
                <a:cs typeface="Arial"/>
                <a:hlinkClick r:id="rId5"/>
              </a:rPr>
              <a:t>=1661</a:t>
            </a:r>
            <a:endParaRPr lang="en-US" sz="700" b="1" dirty="0" smtClean="0">
              <a:solidFill>
                <a:prstClr val="black"/>
              </a:solidFill>
              <a:ea typeface="Calibri"/>
              <a:cs typeface="Arial"/>
            </a:endParaRPr>
          </a:p>
          <a:p>
            <a:pPr lvl="0" algn="ctr">
              <a:lnSpc>
                <a:spcPct val="115000"/>
              </a:lnSpc>
              <a:tabLst>
                <a:tab pos="2051685" algn="l"/>
              </a:tabLst>
            </a:pPr>
            <a:r>
              <a:rPr lang="en-US" sz="600" b="1" dirty="0">
                <a:latin typeface="Arial"/>
                <a:ea typeface="Calibri"/>
              </a:rPr>
              <a:t>Miracles in the water of </a:t>
            </a:r>
            <a:r>
              <a:rPr lang="en-US" sz="600" b="1" dirty="0" err="1">
                <a:latin typeface="Arial"/>
                <a:ea typeface="Calibri"/>
              </a:rPr>
              <a:t>Zamzam</a:t>
            </a:r>
            <a:endParaRPr lang="en-US" sz="500" b="1" dirty="0" smtClean="0">
              <a:solidFill>
                <a:prstClr val="black"/>
              </a:solidFill>
              <a:ea typeface="Calibri"/>
              <a:cs typeface="Arial"/>
            </a:endParaRPr>
          </a:p>
          <a:p>
            <a:pPr lvl="0" algn="ctr">
              <a:lnSpc>
                <a:spcPct val="115000"/>
              </a:lnSpc>
              <a:tabLst>
                <a:tab pos="2051685" algn="l"/>
              </a:tabLst>
            </a:pPr>
            <a:r>
              <a:rPr lang="en-US" sz="700" b="1" dirty="0" smtClean="0">
                <a:solidFill>
                  <a:prstClr val="black"/>
                </a:solidFill>
                <a:ea typeface="Calibri"/>
                <a:cs typeface="Arial"/>
                <a:hlinkClick r:id="rId6"/>
              </a:rPr>
              <a:t>http://latitude.to/articles-by-country/sa/saudi</a:t>
            </a:r>
            <a:endParaRPr lang="en-US" sz="700" b="1" dirty="0" smtClean="0">
              <a:solidFill>
                <a:prstClr val="black"/>
              </a:solidFill>
              <a:ea typeface="Calibri"/>
              <a:cs typeface="Arial"/>
            </a:endParaRPr>
          </a:p>
          <a:p>
            <a:pPr lvl="0" algn="ctr">
              <a:lnSpc>
                <a:spcPct val="115000"/>
              </a:lnSpc>
              <a:tabLst>
                <a:tab pos="2051685" algn="l"/>
              </a:tabLst>
            </a:pPr>
            <a:r>
              <a:rPr lang="en-US" sz="700" b="1" dirty="0" smtClean="0">
                <a:solidFill>
                  <a:prstClr val="black"/>
                </a:solidFill>
                <a:ea typeface="Calibri"/>
                <a:cs typeface="Arial"/>
              </a:rPr>
              <a:t>-</a:t>
            </a:r>
            <a:r>
              <a:rPr lang="en-US" sz="700" b="1" dirty="0">
                <a:solidFill>
                  <a:prstClr val="black"/>
                </a:solidFill>
                <a:ea typeface="Calibri"/>
                <a:cs typeface="Arial"/>
              </a:rPr>
              <a:t>arabia/2974/zamzam-well</a:t>
            </a:r>
            <a:r>
              <a:rPr lang="en-US" sz="700" b="1" dirty="0">
                <a:solidFill>
                  <a:prstClr val="black"/>
                </a:solidFill>
                <a:latin typeface="Arial"/>
                <a:ea typeface="Calibri"/>
                <a:cs typeface="Arial"/>
              </a:rPr>
              <a:t> </a:t>
            </a:r>
            <a:endParaRPr lang="en-US" sz="700" b="1" dirty="0">
              <a:solidFill>
                <a:prstClr val="black"/>
              </a:solidFill>
              <a:ea typeface="Calibri"/>
              <a:cs typeface="Arial"/>
            </a:endParaRPr>
          </a:p>
          <a:p>
            <a:pPr lvl="0" algn="ctr">
              <a:lnSpc>
                <a:spcPct val="115000"/>
              </a:lnSpc>
              <a:tabLst>
                <a:tab pos="2051685" algn="l"/>
              </a:tabLst>
            </a:pPr>
            <a:r>
              <a:rPr lang="en-US" sz="700" b="1" dirty="0" smtClean="0">
                <a:solidFill>
                  <a:prstClr val="black"/>
                </a:solidFill>
                <a:ea typeface="Calibri"/>
                <a:cs typeface="Arial"/>
                <a:hlinkClick r:id="rId7"/>
              </a:rPr>
              <a:t>http</a:t>
            </a:r>
            <a:r>
              <a:rPr lang="en-US" sz="700" b="1" dirty="0">
                <a:solidFill>
                  <a:prstClr val="black"/>
                </a:solidFill>
                <a:ea typeface="Calibri"/>
                <a:cs typeface="Arial"/>
                <a:hlinkClick r:id="rId7"/>
              </a:rPr>
              <a:t>://</a:t>
            </a:r>
            <a:r>
              <a:rPr lang="en-US" sz="700" b="1" dirty="0" smtClean="0">
                <a:solidFill>
                  <a:prstClr val="black"/>
                </a:solidFill>
                <a:ea typeface="Calibri"/>
                <a:cs typeface="Arial"/>
                <a:hlinkClick r:id="rId7"/>
              </a:rPr>
              <a:t>mawdoo3.com</a:t>
            </a:r>
            <a:endParaRPr lang="en-US" sz="700" b="1" dirty="0" smtClean="0">
              <a:solidFill>
                <a:prstClr val="black"/>
              </a:solidFill>
              <a:ea typeface="Calibri"/>
              <a:cs typeface="Arial"/>
            </a:endParaRPr>
          </a:p>
          <a:p>
            <a:pPr lvl="0" algn="ctr">
              <a:lnSpc>
                <a:spcPct val="115000"/>
              </a:lnSpc>
              <a:tabLst>
                <a:tab pos="2051685" algn="l"/>
              </a:tabLst>
            </a:pPr>
            <a:r>
              <a:rPr lang="en-US" sz="600" b="1" dirty="0" err="1" smtClean="0">
                <a:latin typeface="Arial"/>
                <a:ea typeface="Calibri"/>
              </a:rPr>
              <a:t>Zamzam</a:t>
            </a:r>
            <a:r>
              <a:rPr lang="en-US" sz="600" b="1" dirty="0" smtClean="0">
                <a:latin typeface="Arial"/>
                <a:ea typeface="Calibri"/>
              </a:rPr>
              <a:t> </a:t>
            </a:r>
            <a:r>
              <a:rPr lang="en-US" sz="600" b="1" dirty="0">
                <a:latin typeface="Arial"/>
                <a:ea typeface="Calibri"/>
              </a:rPr>
              <a:t>Water </a:t>
            </a:r>
            <a:r>
              <a:rPr lang="en-US" sz="600" b="1" dirty="0" smtClean="0">
                <a:latin typeface="Arial"/>
                <a:ea typeface="Calibri"/>
              </a:rPr>
              <a:t>Components</a:t>
            </a:r>
            <a:endParaRPr lang="ar-SA" sz="600" b="1" dirty="0" smtClean="0">
              <a:latin typeface="Arial"/>
              <a:ea typeface="Calibri"/>
            </a:endParaRPr>
          </a:p>
          <a:p>
            <a:pPr lvl="0" algn="ctr">
              <a:lnSpc>
                <a:spcPct val="115000"/>
              </a:lnSpc>
              <a:tabLst>
                <a:tab pos="2051685" algn="l"/>
              </a:tabLst>
            </a:pPr>
            <a:r>
              <a:rPr lang="en-US" sz="700" b="1" dirty="0" smtClean="0">
                <a:solidFill>
                  <a:prstClr val="black"/>
                </a:solidFill>
                <a:ea typeface="Calibri"/>
                <a:cs typeface="Arial"/>
                <a:hlinkClick r:id="rId8"/>
              </a:rPr>
              <a:t>http</a:t>
            </a:r>
            <a:r>
              <a:rPr lang="en-US" sz="700" b="1" dirty="0">
                <a:solidFill>
                  <a:prstClr val="black"/>
                </a:solidFill>
                <a:ea typeface="Calibri"/>
                <a:cs typeface="Arial"/>
                <a:hlinkClick r:id="rId8"/>
              </a:rPr>
              <a:t>://</a:t>
            </a:r>
            <a:r>
              <a:rPr lang="en-US" sz="700" b="1" dirty="0" smtClean="0">
                <a:solidFill>
                  <a:prstClr val="black"/>
                </a:solidFill>
                <a:ea typeface="Calibri"/>
                <a:cs typeface="Arial"/>
                <a:hlinkClick r:id="rId8"/>
              </a:rPr>
              <a:t>rosenhoney.blogspot.com/2015/03/revie</a:t>
            </a:r>
            <a:endParaRPr lang="en-US" sz="700" b="1" dirty="0" smtClean="0">
              <a:solidFill>
                <a:prstClr val="black"/>
              </a:solidFill>
              <a:ea typeface="Calibri"/>
              <a:cs typeface="Arial"/>
            </a:endParaRPr>
          </a:p>
          <a:p>
            <a:pPr lvl="0" algn="ctr">
              <a:lnSpc>
                <a:spcPct val="115000"/>
              </a:lnSpc>
              <a:tabLst>
                <a:tab pos="2051685" algn="l"/>
              </a:tabLst>
            </a:pPr>
            <a:r>
              <a:rPr lang="en-US" sz="700" b="1" dirty="0" smtClean="0">
                <a:solidFill>
                  <a:prstClr val="black"/>
                </a:solidFill>
                <a:ea typeface="Calibri"/>
                <a:cs typeface="Arial"/>
              </a:rPr>
              <a:t>w-indian-healing-clay.html</a:t>
            </a:r>
            <a:endParaRPr lang="en-US" sz="700" b="1" dirty="0">
              <a:solidFill>
                <a:prstClr val="black"/>
              </a:solidFill>
              <a:ea typeface="Calibri"/>
              <a:cs typeface="Arial"/>
            </a:endParaRPr>
          </a:p>
          <a:p>
            <a:pPr lvl="0" algn="ctr">
              <a:lnSpc>
                <a:spcPct val="115000"/>
              </a:lnSpc>
              <a:tabLst>
                <a:tab pos="2051685" algn="l"/>
              </a:tabLst>
            </a:pPr>
            <a:r>
              <a:rPr lang="en-US" sz="600" b="1" dirty="0">
                <a:latin typeface="Arial"/>
                <a:ea typeface="Calibri"/>
              </a:rPr>
              <a:t>Components of Indian </a:t>
            </a:r>
            <a:r>
              <a:rPr lang="en-US" sz="600" b="1" dirty="0" smtClean="0">
                <a:latin typeface="Arial"/>
                <a:ea typeface="Calibri"/>
              </a:rPr>
              <a:t>clay</a:t>
            </a:r>
          </a:p>
          <a:p>
            <a:pPr lvl="0" algn="ctr">
              <a:lnSpc>
                <a:spcPct val="115000"/>
              </a:lnSpc>
              <a:tabLst>
                <a:tab pos="2051685" algn="l"/>
              </a:tabLst>
            </a:pPr>
            <a:r>
              <a:rPr lang="en-US" sz="700" b="1" dirty="0" smtClean="0">
                <a:solidFill>
                  <a:prstClr val="black"/>
                </a:solidFill>
                <a:ea typeface="Calibri"/>
                <a:cs typeface="Arial"/>
                <a:hlinkClick r:id="rId9"/>
              </a:rPr>
              <a:t>https</a:t>
            </a:r>
            <a:r>
              <a:rPr lang="en-US" sz="700" b="1" dirty="0">
                <a:solidFill>
                  <a:prstClr val="black"/>
                </a:solidFill>
                <a:ea typeface="Calibri"/>
                <a:cs typeface="Arial"/>
                <a:hlinkClick r:id="rId9"/>
              </a:rPr>
              <a:t>://</a:t>
            </a:r>
            <a:r>
              <a:rPr lang="en-US" sz="700" b="1" dirty="0" smtClean="0">
                <a:solidFill>
                  <a:prstClr val="black"/>
                </a:solidFill>
                <a:ea typeface="Calibri"/>
                <a:cs typeface="Arial"/>
                <a:hlinkClick r:id="rId9"/>
              </a:rPr>
              <a:t>sa.iherb.com/pr/aztec-secret-indian</a:t>
            </a:r>
            <a:endParaRPr lang="en-US" sz="700" b="1" dirty="0" smtClean="0">
              <a:solidFill>
                <a:prstClr val="black"/>
              </a:solidFill>
              <a:ea typeface="Calibri"/>
              <a:cs typeface="Arial"/>
            </a:endParaRPr>
          </a:p>
          <a:p>
            <a:pPr lvl="0" algn="ctr">
              <a:lnSpc>
                <a:spcPct val="115000"/>
              </a:lnSpc>
              <a:tabLst>
                <a:tab pos="2051685" algn="l"/>
              </a:tabLst>
            </a:pPr>
            <a:r>
              <a:rPr lang="en-US" sz="700" b="1" dirty="0" smtClean="0">
                <a:solidFill>
                  <a:prstClr val="black"/>
                </a:solidFill>
                <a:ea typeface="Calibri"/>
                <a:cs typeface="Arial"/>
              </a:rPr>
              <a:t>-</a:t>
            </a:r>
            <a:r>
              <a:rPr lang="en-US" sz="700" b="1" dirty="0">
                <a:solidFill>
                  <a:prstClr val="black"/>
                </a:solidFill>
                <a:ea typeface="Calibri"/>
                <a:cs typeface="Arial"/>
              </a:rPr>
              <a:t>healing-clay-1-lb-454-g/29363</a:t>
            </a:r>
          </a:p>
          <a:p>
            <a:pPr algn="ctr">
              <a:lnSpc>
                <a:spcPct val="115000"/>
              </a:lnSpc>
            </a:pPr>
            <a:r>
              <a:rPr lang="en-US" sz="700" b="1" dirty="0">
                <a:ea typeface="Calibri"/>
                <a:cs typeface="Arial"/>
              </a:rPr>
              <a:t>German study: </a:t>
            </a:r>
            <a:r>
              <a:rPr lang="en-US" sz="700" b="1" dirty="0" err="1">
                <a:ea typeface="Calibri"/>
                <a:cs typeface="Arial"/>
              </a:rPr>
              <a:t>Zamzam</a:t>
            </a:r>
            <a:r>
              <a:rPr lang="en-US" sz="700" b="1" dirty="0">
                <a:ea typeface="Calibri"/>
                <a:cs typeface="Arial"/>
              </a:rPr>
              <a:t> water has therapeutic properties</a:t>
            </a:r>
          </a:p>
          <a:p>
            <a:pPr lvl="0" algn="ctr">
              <a:lnSpc>
                <a:spcPct val="115000"/>
              </a:lnSpc>
              <a:tabLst>
                <a:tab pos="2051685" algn="l"/>
              </a:tabLst>
            </a:pPr>
            <a:r>
              <a:rPr lang="en-US" sz="700" b="1" dirty="0" smtClean="0">
                <a:solidFill>
                  <a:prstClr val="black"/>
                </a:solidFill>
                <a:ea typeface="Calibri"/>
                <a:cs typeface="Arial"/>
                <a:hlinkClick r:id="rId10"/>
              </a:rPr>
              <a:t>http</a:t>
            </a:r>
            <a:r>
              <a:rPr lang="en-US" sz="700" b="1" dirty="0">
                <a:solidFill>
                  <a:prstClr val="black"/>
                </a:solidFill>
                <a:ea typeface="Calibri"/>
                <a:cs typeface="Arial"/>
                <a:hlinkClick r:id="rId10"/>
              </a:rPr>
              <a:t>://</a:t>
            </a:r>
            <a:r>
              <a:rPr lang="en-US" sz="700" b="1" dirty="0" smtClean="0">
                <a:solidFill>
                  <a:prstClr val="black"/>
                </a:solidFill>
                <a:ea typeface="Calibri"/>
                <a:cs typeface="Arial"/>
                <a:hlinkClick r:id="rId10"/>
              </a:rPr>
              <a:t>www.youm7.com/story/2015/5/23</a:t>
            </a:r>
            <a:endParaRPr lang="en-US" sz="700" b="1" dirty="0" smtClean="0">
              <a:solidFill>
                <a:prstClr val="black"/>
              </a:solidFill>
              <a:ea typeface="Calibri"/>
              <a:cs typeface="Arial"/>
            </a:endParaRPr>
          </a:p>
          <a:p>
            <a:pPr algn="ctr">
              <a:lnSpc>
                <a:spcPct val="115000"/>
              </a:lnSpc>
              <a:spcAft>
                <a:spcPts val="1000"/>
              </a:spcAft>
              <a:tabLst>
                <a:tab pos="3538220" algn="l"/>
              </a:tabLst>
            </a:pPr>
            <a:r>
              <a:rPr lang="en-US" sz="500" b="1" u="sng" dirty="0">
                <a:solidFill>
                  <a:srgbClr val="0000FF"/>
                </a:solidFill>
                <a:ea typeface="Calibri"/>
                <a:cs typeface="Arial"/>
                <a:hlinkClick r:id="rId11"/>
              </a:rPr>
              <a:t>http://www.globe.gov/news-events/globe-events/virtual-confences/2016-international-virtual-scinece-fair</a:t>
            </a:r>
            <a:endParaRPr lang="en-US" sz="700" dirty="0">
              <a:ea typeface="Calibri"/>
              <a:cs typeface="Arial"/>
            </a:endParaRPr>
          </a:p>
          <a:p>
            <a:pPr lvl="0" algn="ctr">
              <a:lnSpc>
                <a:spcPct val="115000"/>
              </a:lnSpc>
              <a:tabLst>
                <a:tab pos="2051685" algn="l"/>
              </a:tabLst>
            </a:pPr>
            <a:endParaRPr kumimoji="0" lang="ar-SA" altLang="ar-SA"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مستطيل مستدير الزوايا 19"/>
          <p:cNvSpPr>
            <a:spLocks noChangeArrowheads="1"/>
          </p:cNvSpPr>
          <p:nvPr/>
        </p:nvSpPr>
        <p:spPr bwMode="auto">
          <a:xfrm>
            <a:off x="6870967" y="3351355"/>
            <a:ext cx="2103324" cy="896633"/>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ctr"/>
            <a:r>
              <a:rPr lang="en-US" sz="900" b="1" dirty="0" smtClean="0">
                <a:solidFill>
                  <a:prstClr val="black"/>
                </a:solidFill>
                <a:ea typeface="Calibri"/>
                <a:cs typeface="Arial"/>
              </a:rPr>
              <a:t>CONCLUSIONS:</a:t>
            </a:r>
            <a:endParaRPr lang="en-US" sz="700" b="1" dirty="0">
              <a:solidFill>
                <a:prstClr val="black"/>
              </a:solidFill>
              <a:ea typeface="Calibri"/>
              <a:cs typeface="Arial"/>
            </a:endParaRPr>
          </a:p>
          <a:p>
            <a:pPr lvl="0" algn="ctr">
              <a:spcAft>
                <a:spcPts val="1000"/>
              </a:spcAft>
            </a:pPr>
            <a:r>
              <a:rPr lang="en-US" sz="800" b="1" dirty="0">
                <a:solidFill>
                  <a:prstClr val="black"/>
                </a:solidFill>
                <a:ea typeface="Calibri"/>
                <a:cs typeface="Arial"/>
              </a:rPr>
              <a:t>We conclude that the combination of </a:t>
            </a:r>
            <a:r>
              <a:rPr lang="en-US" sz="800" b="1" dirty="0" err="1">
                <a:solidFill>
                  <a:prstClr val="black"/>
                </a:solidFill>
                <a:ea typeface="Calibri"/>
                <a:cs typeface="Arial"/>
              </a:rPr>
              <a:t>Zamzam</a:t>
            </a:r>
            <a:r>
              <a:rPr lang="en-US" sz="800" b="1" dirty="0">
                <a:solidFill>
                  <a:prstClr val="black"/>
                </a:solidFill>
                <a:ea typeface="Calibri"/>
                <a:cs typeface="Arial"/>
              </a:rPr>
              <a:t> water with Indian clay works to remove the effect of 100% skin sensitivity. When you continue to use it daily </a:t>
            </a:r>
            <a:r>
              <a:rPr lang="en-US" sz="600" b="1" dirty="0">
                <a:solidFill>
                  <a:prstClr val="black"/>
                </a:solidFill>
                <a:ea typeface="Calibri"/>
                <a:cs typeface="Arial"/>
              </a:rPr>
              <a:t>for a week. </a:t>
            </a:r>
            <a:r>
              <a:rPr lang="en-US" sz="800" b="1" dirty="0">
                <a:solidFill>
                  <a:prstClr val="black"/>
                </a:solidFill>
                <a:ea typeface="Calibri"/>
                <a:cs typeface="Arial"/>
              </a:rPr>
              <a:t>Also, not continuing to use daily we will not get the results </a:t>
            </a:r>
            <a:endParaRPr kumimoji="0" lang="ar-SA" altLang="ar-SA" b="1"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2"/>
          <p:cNvSpPr>
            <a:spLocks noChangeArrowheads="1"/>
          </p:cNvSpPr>
          <p:nvPr/>
        </p:nvSpPr>
        <p:spPr bwMode="auto">
          <a:xfrm>
            <a:off x="-228269" y="76470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10" name="مستطيل مستدير الزوايا 12"/>
          <p:cNvSpPr>
            <a:spLocks noChangeArrowheads="1"/>
          </p:cNvSpPr>
          <p:nvPr/>
        </p:nvSpPr>
        <p:spPr bwMode="auto">
          <a:xfrm>
            <a:off x="6876256" y="910103"/>
            <a:ext cx="2172864" cy="2374881"/>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ctr">
              <a:tabLst>
                <a:tab pos="2051685" algn="l"/>
              </a:tabLst>
            </a:pPr>
            <a:endParaRPr lang="ar-SA" sz="1600" b="1" dirty="0">
              <a:solidFill>
                <a:prstClr val="black"/>
              </a:solidFill>
              <a:ea typeface="Calibri"/>
            </a:endParaRPr>
          </a:p>
          <a:p>
            <a:pPr lvl="0" algn="ctr">
              <a:lnSpc>
                <a:spcPct val="115000"/>
              </a:lnSpc>
              <a:tabLst>
                <a:tab pos="5544820" algn="l"/>
              </a:tabLst>
            </a:pPr>
            <a:r>
              <a:rPr lang="ar-SA" sz="900" b="1" dirty="0">
                <a:solidFill>
                  <a:prstClr val="black"/>
                </a:solidFill>
                <a:ea typeface="Calibri"/>
              </a:rPr>
              <a:t>:</a:t>
            </a:r>
            <a:r>
              <a:rPr lang="en-US" sz="900" b="1" dirty="0">
                <a:solidFill>
                  <a:prstClr val="black"/>
                </a:solidFill>
                <a:ea typeface="Calibri"/>
              </a:rPr>
              <a:t>Discussion  </a:t>
            </a:r>
            <a:endParaRPr lang="en-US" sz="400" dirty="0">
              <a:solidFill>
                <a:prstClr val="black"/>
              </a:solidFill>
              <a:ea typeface="Calibri"/>
            </a:endParaRPr>
          </a:p>
          <a:p>
            <a:pPr lvl="0" algn="l">
              <a:lnSpc>
                <a:spcPct val="115000"/>
              </a:lnSpc>
              <a:spcAft>
                <a:spcPts val="1000"/>
              </a:spcAft>
              <a:tabLst>
                <a:tab pos="5544820" algn="l"/>
              </a:tabLst>
            </a:pPr>
            <a:r>
              <a:rPr lang="en-US" sz="700" b="1" dirty="0">
                <a:solidFill>
                  <a:prstClr val="black"/>
                </a:solidFill>
                <a:ea typeface="Calibri"/>
              </a:rPr>
              <a:t>We suggest studies that examine the effect and effectiveness of adding olive oil or sesame oil to </a:t>
            </a:r>
            <a:r>
              <a:rPr lang="en-US" sz="700" b="1" dirty="0" err="1">
                <a:solidFill>
                  <a:prstClr val="black"/>
                </a:solidFill>
                <a:ea typeface="Calibri"/>
              </a:rPr>
              <a:t>Zamzam</a:t>
            </a:r>
            <a:r>
              <a:rPr lang="en-US" sz="700" b="1" dirty="0">
                <a:solidFill>
                  <a:prstClr val="black"/>
                </a:solidFill>
                <a:ea typeface="Calibri"/>
              </a:rPr>
              <a:t> water for faster results and masking to moisturize the skin. And as a local product sold in pharmacies. Conducting research experiments and studies on different cases under the supervision of specialists from the Ministry of Health.</a:t>
            </a:r>
          </a:p>
          <a:p>
            <a:pPr lvl="0" algn="l">
              <a:lnSpc>
                <a:spcPct val="115000"/>
              </a:lnSpc>
              <a:tabLst>
                <a:tab pos="5544820" algn="l"/>
              </a:tabLst>
            </a:pPr>
            <a:r>
              <a:rPr lang="en-US" sz="700" b="1" dirty="0">
                <a:solidFill>
                  <a:prstClr val="black"/>
                </a:solidFill>
                <a:ea typeface="Calibri"/>
              </a:rPr>
              <a:t>A questionnaire was conducted on the golden duo, the therapeutic value in Indian clay and </a:t>
            </a:r>
            <a:r>
              <a:rPr lang="en-US" sz="700" b="1" dirty="0" err="1">
                <a:solidFill>
                  <a:prstClr val="black"/>
                </a:solidFill>
                <a:ea typeface="Calibri"/>
              </a:rPr>
              <a:t>Zamzam</a:t>
            </a:r>
            <a:r>
              <a:rPr lang="en-US" sz="700" b="1" dirty="0">
                <a:solidFill>
                  <a:prstClr val="black"/>
                </a:solidFill>
                <a:ea typeface="Calibri"/>
              </a:rPr>
              <a:t> water, and found that Indian clay was not well known in our society and that </a:t>
            </a:r>
            <a:r>
              <a:rPr lang="en-US" sz="700" b="1" dirty="0" err="1">
                <a:solidFill>
                  <a:prstClr val="black"/>
                </a:solidFill>
                <a:ea typeface="Calibri"/>
              </a:rPr>
              <a:t>Zamzam</a:t>
            </a:r>
            <a:r>
              <a:rPr lang="en-US" sz="700" b="1" dirty="0">
                <a:solidFill>
                  <a:prstClr val="black"/>
                </a:solidFill>
                <a:ea typeface="Calibri"/>
              </a:rPr>
              <a:t> water was not used in advance. Many people will use Indian mud with </a:t>
            </a:r>
            <a:r>
              <a:rPr lang="en-US" sz="700" b="1" dirty="0" err="1">
                <a:solidFill>
                  <a:prstClr val="black"/>
                </a:solidFill>
                <a:ea typeface="Calibri"/>
              </a:rPr>
              <a:t>Zamzam</a:t>
            </a:r>
            <a:r>
              <a:rPr lang="en-US" sz="700" b="1" dirty="0">
                <a:solidFill>
                  <a:prstClr val="black"/>
                </a:solidFill>
                <a:ea typeface="Calibri"/>
              </a:rPr>
              <a:t> water for those who become allergic in the future instead of medicines and cosmetics</a:t>
            </a:r>
            <a:r>
              <a:rPr lang="en-US" sz="800" dirty="0">
                <a:solidFill>
                  <a:prstClr val="black"/>
                </a:solidFill>
                <a:ea typeface="Calibri"/>
              </a:rPr>
              <a:t>.</a:t>
            </a:r>
            <a:endParaRPr lang="en-US" sz="500" dirty="0">
              <a:solidFill>
                <a:prstClr val="black"/>
              </a:solidFill>
              <a:ea typeface="Calibri"/>
            </a:endParaRPr>
          </a:p>
          <a:p>
            <a:pPr lvl="0" algn="ctr"/>
            <a:endParaRPr lang="ar-SA" sz="900" b="1" dirty="0">
              <a:solidFill>
                <a:prstClr val="black"/>
              </a:solidFill>
              <a:ea typeface="Calibri"/>
            </a:endParaRPr>
          </a:p>
        </p:txBody>
      </p:sp>
      <p:pic>
        <p:nvPicPr>
          <p:cNvPr id="18" name="DD784CA3-2959-4905-9DD2-544C91EFEDD9" descr="cid:DD784CA3-2959-4905-9DD2-544C91EFEDD9"/>
          <p:cNvPicPr/>
          <p:nvPr/>
        </p:nvPicPr>
        <p:blipFill>
          <a:blip r:embed="rId12" r:link="rId13" cstate="print">
            <a:extLst>
              <a:ext uri="{28A0092B-C50C-407E-A947-70E740481C1C}">
                <a14:useLocalDpi xmlns:a14="http://schemas.microsoft.com/office/drawing/2010/main" val="0"/>
              </a:ext>
            </a:extLst>
          </a:blip>
          <a:srcRect/>
          <a:stretch>
            <a:fillRect/>
          </a:stretch>
        </p:blipFill>
        <p:spPr bwMode="auto">
          <a:xfrm>
            <a:off x="3543299" y="5157192"/>
            <a:ext cx="1114489" cy="567280"/>
          </a:xfrm>
          <a:prstGeom prst="rect">
            <a:avLst/>
          </a:prstGeom>
          <a:noFill/>
          <a:ln>
            <a:solidFill>
              <a:schemeClr val="tx1"/>
            </a:solidFill>
          </a:ln>
        </p:spPr>
      </p:pic>
      <p:pic>
        <p:nvPicPr>
          <p:cNvPr id="25" name="47CA8664-DE63-4C69-B911-5818329F6B78" descr="cid:47CA8664-DE63-4C69-B911-5818329F6B78"/>
          <p:cNvPicPr/>
          <p:nvPr/>
        </p:nvPicPr>
        <p:blipFill>
          <a:blip r:embed="rId14" r:link="rId15" cstate="print">
            <a:extLst>
              <a:ext uri="{28A0092B-C50C-407E-A947-70E740481C1C}">
                <a14:useLocalDpi xmlns:a14="http://schemas.microsoft.com/office/drawing/2010/main" val="0"/>
              </a:ext>
            </a:extLst>
          </a:blip>
          <a:srcRect/>
          <a:stretch>
            <a:fillRect/>
          </a:stretch>
        </p:blipFill>
        <p:spPr bwMode="auto">
          <a:xfrm rot="16200000">
            <a:off x="2692503" y="4979034"/>
            <a:ext cx="567280" cy="923597"/>
          </a:xfrm>
          <a:prstGeom prst="rect">
            <a:avLst/>
          </a:prstGeom>
          <a:noFill/>
          <a:ln>
            <a:solidFill>
              <a:sysClr val="windowText" lastClr="000000"/>
            </a:solidFill>
          </a:ln>
        </p:spPr>
      </p:pic>
      <p:graphicFrame>
        <p:nvGraphicFramePr>
          <p:cNvPr id="22" name="جدول 21"/>
          <p:cNvGraphicFramePr>
            <a:graphicFrameLocks noGrp="1"/>
          </p:cNvGraphicFramePr>
          <p:nvPr>
            <p:extLst>
              <p:ext uri="{D42A27DB-BD31-4B8C-83A1-F6EECF244321}">
                <p14:modId xmlns:p14="http://schemas.microsoft.com/office/powerpoint/2010/main" val="1366020135"/>
              </p:ext>
            </p:extLst>
          </p:nvPr>
        </p:nvGraphicFramePr>
        <p:xfrm>
          <a:off x="5025227" y="3140968"/>
          <a:ext cx="1656183" cy="1577340"/>
        </p:xfrm>
        <a:graphic>
          <a:graphicData uri="http://schemas.openxmlformats.org/drawingml/2006/table">
            <a:tbl>
              <a:tblPr rtl="1"/>
              <a:tblGrid>
                <a:gridCol w="674078"/>
                <a:gridCol w="540119"/>
                <a:gridCol w="441986"/>
              </a:tblGrid>
              <a:tr h="336037">
                <a:tc>
                  <a:txBody>
                    <a:bodyPr/>
                    <a:lstStyle/>
                    <a:p>
                      <a:pPr algn="ctr" rtl="1">
                        <a:lnSpc>
                          <a:spcPct val="115000"/>
                        </a:lnSpc>
                        <a:spcAft>
                          <a:spcPts val="0"/>
                        </a:spcAft>
                      </a:pPr>
                      <a:r>
                        <a:rPr lang="en-US" sz="1000" b="1" dirty="0" err="1">
                          <a:effectLst/>
                          <a:latin typeface="Calibri"/>
                          <a:ea typeface="Calibri"/>
                          <a:cs typeface="Arial"/>
                        </a:rPr>
                        <a:t>Zamzam</a:t>
                      </a:r>
                      <a:r>
                        <a:rPr lang="en-US" sz="1000" b="1" dirty="0">
                          <a:effectLst/>
                          <a:latin typeface="Calibri"/>
                          <a:ea typeface="Calibri"/>
                          <a:cs typeface="Arial"/>
                        </a:rPr>
                        <a:t> water</a:t>
                      </a:r>
                      <a:endParaRPr lang="en-US" sz="7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dirty="0">
                          <a:effectLst/>
                          <a:latin typeface="Calibri"/>
                          <a:ea typeface="Calibri"/>
                          <a:cs typeface="Arial"/>
                        </a:rPr>
                        <a:t>Normal water</a:t>
                      </a:r>
                      <a:endParaRPr lang="en-US" sz="7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Today</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0">
                        <a:lnSpc>
                          <a:spcPct val="115000"/>
                        </a:lnSpc>
                        <a:spcAft>
                          <a:spcPts val="0"/>
                        </a:spcAft>
                      </a:pPr>
                      <a:r>
                        <a:rPr lang="en-US" sz="1000" b="1">
                          <a:effectLst/>
                          <a:latin typeface="Calibri"/>
                          <a:ea typeface="Calibri"/>
                          <a:cs typeface="Arial"/>
                        </a:rPr>
                        <a:t>15</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000" b="1">
                          <a:effectLst/>
                          <a:latin typeface="Calibri"/>
                          <a:ea typeface="Calibri"/>
                          <a:cs typeface="Arial"/>
                        </a:rPr>
                        <a:t>5</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000" b="1">
                          <a:effectLst/>
                          <a:latin typeface="Calibri"/>
                          <a:ea typeface="Calibri"/>
                          <a:cs typeface="Arial"/>
                        </a:rPr>
                        <a:t>1</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30</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10</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2</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45</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15</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3</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60</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20</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4</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75</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25</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5</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95</a:t>
                      </a:r>
                      <a:r>
                        <a:rPr lang="ar-SA" sz="1000" b="1">
                          <a:effectLst/>
                          <a:latin typeface="Calibri"/>
                          <a:ea typeface="Calibri"/>
                          <a:cs typeface="Arial"/>
                        </a:rPr>
                        <a:t> %</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30</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a:effectLst/>
                          <a:latin typeface="Calibri"/>
                          <a:ea typeface="Calibri"/>
                          <a:cs typeface="Arial"/>
                        </a:rPr>
                        <a:t>6</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019">
                <a:tc>
                  <a:txBody>
                    <a:bodyPr/>
                    <a:lstStyle/>
                    <a:p>
                      <a:pPr algn="ctr" rtl="1">
                        <a:lnSpc>
                          <a:spcPct val="115000"/>
                        </a:lnSpc>
                        <a:spcAft>
                          <a:spcPts val="0"/>
                        </a:spcAft>
                      </a:pPr>
                      <a:r>
                        <a:rPr lang="en-US" sz="1000" b="1">
                          <a:effectLst/>
                          <a:latin typeface="Calibri"/>
                          <a:ea typeface="Calibri"/>
                          <a:cs typeface="Arial"/>
                        </a:rPr>
                        <a:t>100</a:t>
                      </a:r>
                      <a:r>
                        <a:rPr lang="ar-SA" sz="1000" b="1">
                          <a:effectLst/>
                          <a:latin typeface="Calibri"/>
                          <a:ea typeface="Calibri"/>
                          <a:cs typeface="Arial"/>
                        </a:rPr>
                        <a:t>%</a:t>
                      </a:r>
                      <a:endParaRPr lang="en-US" sz="7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dirty="0">
                          <a:effectLst/>
                          <a:latin typeface="Calibri"/>
                          <a:ea typeface="Calibri"/>
                          <a:cs typeface="Arial"/>
                        </a:rPr>
                        <a:t>50</a:t>
                      </a:r>
                      <a:r>
                        <a:rPr lang="ar-SA" sz="1000" b="1" dirty="0">
                          <a:effectLst/>
                          <a:latin typeface="Calibri"/>
                          <a:ea typeface="Calibri"/>
                          <a:cs typeface="Arial"/>
                        </a:rPr>
                        <a:t>%</a:t>
                      </a:r>
                      <a:endParaRPr lang="en-US" sz="7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000" b="1" dirty="0">
                          <a:effectLst/>
                          <a:latin typeface="Calibri"/>
                          <a:ea typeface="Calibri"/>
                          <a:cs typeface="Arial"/>
                        </a:rPr>
                        <a:t>7</a:t>
                      </a:r>
                      <a:endParaRPr lang="en-US" sz="7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28" name="مخطط 27"/>
          <p:cNvGraphicFramePr/>
          <p:nvPr>
            <p:extLst>
              <p:ext uri="{D42A27DB-BD31-4B8C-83A1-F6EECF244321}">
                <p14:modId xmlns:p14="http://schemas.microsoft.com/office/powerpoint/2010/main" val="2861761181"/>
              </p:ext>
            </p:extLst>
          </p:nvPr>
        </p:nvGraphicFramePr>
        <p:xfrm>
          <a:off x="4859159" y="4830448"/>
          <a:ext cx="3103529" cy="1950108"/>
        </p:xfrm>
        <a:graphic>
          <a:graphicData uri="http://schemas.openxmlformats.org/drawingml/2006/chart">
            <c:chart xmlns:c="http://schemas.openxmlformats.org/drawingml/2006/chart" xmlns:r="http://schemas.openxmlformats.org/officeDocument/2006/relationships" r:id="rId16"/>
          </a:graphicData>
        </a:graphic>
      </p:graphicFrame>
    </p:spTree>
    <p:extLst>
      <p:ext uri="{BB962C8B-B14F-4D97-AF65-F5344CB8AC3E}">
        <p14:creationId xmlns:p14="http://schemas.microsoft.com/office/powerpoint/2010/main" val="900377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20"/>
          <p:cNvSpPr>
            <a:spLocks noChangeArrowheads="1"/>
          </p:cNvSpPr>
          <p:nvPr/>
        </p:nvSpPr>
        <p:spPr bwMode="auto">
          <a:xfrm>
            <a:off x="69850" y="44623"/>
            <a:ext cx="8952942" cy="792089"/>
          </a:xfrm>
          <a:prstGeom prst="roundRect">
            <a:avLst>
              <a:gd name="adj" fmla="val 16667"/>
            </a:avLst>
          </a:prstGeom>
          <a:gradFill rotWithShape="1">
            <a:gsLst>
              <a:gs pos="0">
                <a:srgbClr val="DAFDA7"/>
              </a:gs>
              <a:gs pos="35001">
                <a:srgbClr val="E4FDC2"/>
              </a:gs>
              <a:gs pos="100000">
                <a:srgbClr val="F5FFE6"/>
              </a:gs>
            </a:gsLst>
            <a:lin ang="16200000" scaled="1"/>
          </a:gradFill>
          <a:ln w="9525">
            <a:solidFill>
              <a:srgbClr val="98B954"/>
            </a:solidFill>
            <a:round/>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lvl1pPr fontAlgn="base">
              <a:spcBef>
                <a:spcPct val="0"/>
              </a:spcBef>
              <a:spcAft>
                <a:spcPct val="0"/>
              </a:spcAft>
              <a:tabLst>
                <a:tab pos="3452813" algn="l"/>
              </a:tabLst>
              <a:defRPr>
                <a:solidFill>
                  <a:schemeClr val="tx1"/>
                </a:solidFill>
                <a:latin typeface="Arial" pitchFamily="34" charset="0"/>
                <a:cs typeface="Arial" pitchFamily="34" charset="0"/>
              </a:defRPr>
            </a:lvl1pPr>
            <a:lvl2pPr fontAlgn="base">
              <a:spcBef>
                <a:spcPct val="0"/>
              </a:spcBef>
              <a:spcAft>
                <a:spcPct val="0"/>
              </a:spcAft>
              <a:tabLst>
                <a:tab pos="3452813" algn="l"/>
              </a:tabLst>
              <a:defRPr>
                <a:solidFill>
                  <a:schemeClr val="tx1"/>
                </a:solidFill>
                <a:latin typeface="Arial" pitchFamily="34" charset="0"/>
                <a:cs typeface="Arial" pitchFamily="34" charset="0"/>
              </a:defRPr>
            </a:lvl2pPr>
            <a:lvl3pPr fontAlgn="base">
              <a:spcBef>
                <a:spcPct val="0"/>
              </a:spcBef>
              <a:spcAft>
                <a:spcPct val="0"/>
              </a:spcAft>
              <a:tabLst>
                <a:tab pos="3452813" algn="l"/>
              </a:tabLst>
              <a:defRPr>
                <a:solidFill>
                  <a:schemeClr val="tx1"/>
                </a:solidFill>
                <a:latin typeface="Arial" pitchFamily="34" charset="0"/>
                <a:cs typeface="Arial" pitchFamily="34" charset="0"/>
              </a:defRPr>
            </a:lvl3pPr>
            <a:lvl4pPr fontAlgn="base">
              <a:spcBef>
                <a:spcPct val="0"/>
              </a:spcBef>
              <a:spcAft>
                <a:spcPct val="0"/>
              </a:spcAft>
              <a:tabLst>
                <a:tab pos="3452813" algn="l"/>
              </a:tabLst>
              <a:defRPr>
                <a:solidFill>
                  <a:schemeClr val="tx1"/>
                </a:solidFill>
                <a:latin typeface="Arial" pitchFamily="34" charset="0"/>
                <a:cs typeface="Arial" pitchFamily="34" charset="0"/>
              </a:defRPr>
            </a:lvl4pPr>
            <a:lvl5pPr fontAlgn="base">
              <a:spcBef>
                <a:spcPct val="0"/>
              </a:spcBef>
              <a:spcAft>
                <a:spcPct val="0"/>
              </a:spcAft>
              <a:tabLst>
                <a:tab pos="3452813" algn="l"/>
              </a:tabLst>
              <a:defRPr>
                <a:solidFill>
                  <a:schemeClr val="tx1"/>
                </a:solidFill>
                <a:latin typeface="Arial" pitchFamily="34" charset="0"/>
                <a:cs typeface="Arial" pitchFamily="34" charset="0"/>
              </a:defRPr>
            </a:lvl5pPr>
            <a:lvl6pPr fontAlgn="base">
              <a:spcBef>
                <a:spcPct val="0"/>
              </a:spcBef>
              <a:spcAft>
                <a:spcPct val="0"/>
              </a:spcAft>
              <a:tabLst>
                <a:tab pos="3452813" algn="l"/>
              </a:tabLst>
              <a:defRPr>
                <a:solidFill>
                  <a:schemeClr val="tx1"/>
                </a:solidFill>
                <a:latin typeface="Arial" pitchFamily="34" charset="0"/>
                <a:cs typeface="Arial" pitchFamily="34" charset="0"/>
              </a:defRPr>
            </a:lvl6pPr>
            <a:lvl7pPr fontAlgn="base">
              <a:spcBef>
                <a:spcPct val="0"/>
              </a:spcBef>
              <a:spcAft>
                <a:spcPct val="0"/>
              </a:spcAft>
              <a:tabLst>
                <a:tab pos="3452813" algn="l"/>
              </a:tabLst>
              <a:defRPr>
                <a:solidFill>
                  <a:schemeClr val="tx1"/>
                </a:solidFill>
                <a:latin typeface="Arial" pitchFamily="34" charset="0"/>
                <a:cs typeface="Arial" pitchFamily="34" charset="0"/>
              </a:defRPr>
            </a:lvl7pPr>
            <a:lvl8pPr fontAlgn="base">
              <a:spcBef>
                <a:spcPct val="0"/>
              </a:spcBef>
              <a:spcAft>
                <a:spcPct val="0"/>
              </a:spcAft>
              <a:tabLst>
                <a:tab pos="3452813" algn="l"/>
              </a:tabLst>
              <a:defRPr>
                <a:solidFill>
                  <a:schemeClr val="tx1"/>
                </a:solidFill>
                <a:latin typeface="Arial" pitchFamily="34" charset="0"/>
                <a:cs typeface="Arial" pitchFamily="34" charset="0"/>
              </a:defRPr>
            </a:lvl8pPr>
            <a:lvl9pPr fontAlgn="base">
              <a:spcBef>
                <a:spcPct val="0"/>
              </a:spcBef>
              <a:spcAft>
                <a:spcPct val="0"/>
              </a:spcAft>
              <a:tabLst>
                <a:tab pos="3452813" algn="l"/>
              </a:tabLst>
              <a:defRPr>
                <a:solidFill>
                  <a:schemeClr val="tx1"/>
                </a:solidFill>
                <a:latin typeface="Arial" pitchFamily="34" charset="0"/>
                <a:cs typeface="Arial" pitchFamily="34" charset="0"/>
              </a:defRPr>
            </a:lvl9pPr>
          </a:lstStyle>
          <a:p>
            <a:pPr algn="ctr">
              <a:lnSpc>
                <a:spcPct val="115000"/>
              </a:lnSpc>
              <a:spcAft>
                <a:spcPts val="0"/>
              </a:spcAft>
            </a:pPr>
            <a:r>
              <a:rPr kumimoji="0" lang="ar-SA" altLang="ar-SA" sz="1100" b="1" i="0" u="none" strike="noStrike" cap="none" normalizeH="0" baseline="0" dirty="0" smtClean="0">
                <a:ln>
                  <a:noFill/>
                </a:ln>
                <a:solidFill>
                  <a:schemeClr val="tx1"/>
                </a:solidFill>
                <a:effectLst/>
                <a:latin typeface="Calibri" pitchFamily="34" charset="0"/>
                <a:ea typeface="Calibri" pitchFamily="34" charset="0"/>
                <a:cs typeface="mohammad bold art" pitchFamily="2" charset="-78"/>
              </a:rPr>
              <a:t>عنوان البحث </a:t>
            </a:r>
            <a:r>
              <a:rPr lang="ar-SA" sz="1100" b="1" dirty="0" smtClean="0">
                <a:latin typeface="Calibri"/>
                <a:ea typeface="Calibri"/>
                <a:cs typeface="mohammad bold art" pitchFamily="2" charset="-78"/>
              </a:rPr>
              <a:t>أثر </a:t>
            </a:r>
            <a:r>
              <a:rPr lang="ar-SA" sz="1100" b="1" dirty="0">
                <a:latin typeface="Calibri"/>
                <a:ea typeface="Calibri"/>
                <a:cs typeface="mohammad bold art" pitchFamily="2" charset="-78"/>
              </a:rPr>
              <a:t>فاعلية الطين الهندي وماء زمزم لعلاج حساسية الجلد </a:t>
            </a:r>
            <a:r>
              <a:rPr lang="ar-SA" sz="1100" b="1" dirty="0" smtClean="0">
                <a:latin typeface="Calibri"/>
                <a:ea typeface="Calibri"/>
                <a:cs typeface="mohammad bold art" pitchFamily="2" charset="-78"/>
              </a:rPr>
              <a:t>.</a:t>
            </a:r>
            <a:endParaRPr kumimoji="0" lang="ar-SA" altLang="ar-SA" sz="1100" b="1" i="0" u="none" strike="noStrike" cap="none" normalizeH="0" baseline="0" dirty="0" smtClean="0">
              <a:ln>
                <a:noFill/>
              </a:ln>
              <a:solidFill>
                <a:schemeClr val="tx1"/>
              </a:solidFill>
              <a:effectLst/>
              <a:cs typeface="mohammad bold art"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3452813" algn="l"/>
              </a:tabLst>
            </a:pPr>
            <a:r>
              <a:rPr kumimoji="0" lang="ar-SA" altLang="ar-SA" sz="1100" b="1" i="0" u="none" strike="noStrike" cap="none" normalizeH="0" baseline="0" dirty="0" smtClean="0">
                <a:ln>
                  <a:noFill/>
                </a:ln>
                <a:solidFill>
                  <a:schemeClr val="tx1"/>
                </a:solidFill>
                <a:effectLst/>
                <a:latin typeface="Calibri" pitchFamily="34" charset="0"/>
                <a:ea typeface="Calibri" pitchFamily="34" charset="0"/>
                <a:cs typeface="mohammad bold art" pitchFamily="2" charset="-78"/>
              </a:rPr>
              <a:t>اسم الطالبة / أثير صالح أحمد بحري</a:t>
            </a:r>
            <a:endParaRPr kumimoji="0" lang="ar-SA" altLang="ar-SA" sz="1100" b="1" i="0" u="none" strike="noStrike" cap="none" normalizeH="0" baseline="0" dirty="0" smtClean="0">
              <a:ln>
                <a:noFill/>
              </a:ln>
              <a:solidFill>
                <a:schemeClr val="tx1"/>
              </a:solidFill>
              <a:effectLst/>
              <a:cs typeface="mohammad bold art"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tab pos="3452813" algn="l"/>
              </a:tabLst>
            </a:pPr>
            <a:r>
              <a:rPr kumimoji="0" lang="ar-SA" altLang="ar-SA" sz="1100" b="1" i="0" u="none" strike="noStrike" cap="none" normalizeH="0" baseline="0" dirty="0" smtClean="0">
                <a:ln>
                  <a:noFill/>
                </a:ln>
                <a:solidFill>
                  <a:schemeClr val="tx1"/>
                </a:solidFill>
                <a:effectLst/>
                <a:latin typeface="Calibri" pitchFamily="34" charset="0"/>
                <a:ea typeface="Calibri" pitchFamily="34" charset="0"/>
                <a:cs typeface="mohammad bold art" pitchFamily="2" charset="-78"/>
              </a:rPr>
              <a:t>مدرسة متوسطة وثانوية المطعن</a:t>
            </a:r>
            <a:endParaRPr kumimoji="0" lang="ar-SA" altLang="ar-SA" sz="1100" b="1" i="0" u="none" strike="noStrike" cap="none" normalizeH="0" baseline="0" dirty="0" smtClean="0">
              <a:ln>
                <a:noFill/>
              </a:ln>
              <a:solidFill>
                <a:schemeClr val="tx1"/>
              </a:solidFill>
              <a:effectLst/>
              <a:cs typeface="mohammad bold ar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tab pos="3452813" algn="l"/>
              </a:tabLst>
            </a:pPr>
            <a:r>
              <a:rPr kumimoji="0" lang="ar-SA" altLang="ar-SA"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9" name="صورة 21"/>
          <p:cNvPicPr>
            <a:picLocks noChangeAspect="1" noChangeArrowheads="1"/>
          </p:cNvPicPr>
          <p:nvPr/>
        </p:nvPicPr>
        <p:blipFill>
          <a:blip r:embed="rId2" cstate="print">
            <a:extLst>
              <a:ext uri="{28A0092B-C50C-407E-A947-70E740481C1C}">
                <a14:useLocalDpi xmlns:a14="http://schemas.microsoft.com/office/drawing/2010/main" val="0"/>
              </a:ext>
            </a:extLst>
          </a:blip>
          <a:srcRect l="7053" r="8974" b="18750"/>
          <a:stretch>
            <a:fillRect/>
          </a:stretch>
        </p:blipFill>
        <p:spPr bwMode="auto">
          <a:xfrm>
            <a:off x="251519" y="185685"/>
            <a:ext cx="1224137" cy="579019"/>
          </a:xfrm>
          <a:prstGeom prst="rect">
            <a:avLst/>
          </a:prstGeom>
          <a:noFill/>
          <a:extLst>
            <a:ext uri="{909E8E84-426E-40DD-AFC4-6F175D3DCCD1}">
              <a14:hiddenFill xmlns:a14="http://schemas.microsoft.com/office/drawing/2010/main">
                <a:solidFill>
                  <a:srgbClr val="FFFFFF"/>
                </a:solidFill>
              </a14:hiddenFill>
            </a:ext>
          </a:extLst>
        </p:spPr>
      </p:pic>
      <p:pic>
        <p:nvPicPr>
          <p:cNvPr id="2050" name="صورة 22" descr="صورة ذات صلة"/>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17143" y="185683"/>
            <a:ext cx="1398588" cy="579021"/>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مستدير الزوايا 14"/>
          <p:cNvSpPr>
            <a:spLocks noChangeArrowheads="1"/>
          </p:cNvSpPr>
          <p:nvPr/>
        </p:nvSpPr>
        <p:spPr bwMode="auto">
          <a:xfrm>
            <a:off x="95854" y="866893"/>
            <a:ext cx="2038003" cy="1986043"/>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مستطيل مستدير الزوايا 15"/>
          <p:cNvSpPr>
            <a:spLocks noChangeArrowheads="1"/>
          </p:cNvSpPr>
          <p:nvPr/>
        </p:nvSpPr>
        <p:spPr bwMode="auto">
          <a:xfrm>
            <a:off x="106487" y="3003653"/>
            <a:ext cx="2038004" cy="840986"/>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nSpc>
                <a:spcPct val="115000"/>
              </a:lnSpc>
              <a:tabLst>
                <a:tab pos="2051685" algn="l"/>
              </a:tabLst>
            </a:pPr>
            <a:endParaRPr lang="ar-SA" sz="800" b="1" dirty="0" smtClean="0">
              <a:ea typeface="Calibri"/>
            </a:endParaRPr>
          </a:p>
          <a:p>
            <a:pPr>
              <a:lnSpc>
                <a:spcPct val="115000"/>
              </a:lnSpc>
              <a:tabLst>
                <a:tab pos="2051685" algn="l"/>
              </a:tabLst>
            </a:pPr>
            <a:endParaRPr lang="ar-SA" sz="800" b="1" dirty="0">
              <a:ea typeface="Calibri"/>
            </a:endParaRPr>
          </a:p>
          <a:p>
            <a:pPr>
              <a:lnSpc>
                <a:spcPct val="115000"/>
              </a:lnSpc>
              <a:tabLst>
                <a:tab pos="2051685" algn="l"/>
              </a:tabLst>
            </a:pPr>
            <a:endParaRPr lang="ar-SA" sz="800" b="1" dirty="0" smtClean="0">
              <a:ea typeface="Calibri"/>
            </a:endParaRPr>
          </a:p>
          <a:p>
            <a:pPr>
              <a:lnSpc>
                <a:spcPct val="115000"/>
              </a:lnSpc>
              <a:tabLst>
                <a:tab pos="2051685" algn="l"/>
              </a:tabLst>
            </a:pPr>
            <a:endParaRPr lang="ar-SA" sz="800" b="1" dirty="0">
              <a:ea typeface="Calibri"/>
            </a:endParaRPr>
          </a:p>
          <a:p>
            <a:pPr>
              <a:lnSpc>
                <a:spcPct val="115000"/>
              </a:lnSpc>
              <a:tabLst>
                <a:tab pos="2051685" algn="l"/>
              </a:tabLst>
            </a:pPr>
            <a:endParaRPr lang="ar-SA" sz="800" b="1" dirty="0" smtClean="0">
              <a:ea typeface="Calibri"/>
            </a:endParaRPr>
          </a:p>
          <a:p>
            <a:pPr>
              <a:lnSpc>
                <a:spcPct val="115000"/>
              </a:lnSpc>
              <a:tabLst>
                <a:tab pos="2051685" algn="l"/>
              </a:tabLst>
            </a:pPr>
            <a:endParaRPr lang="ar-SA" sz="800" b="1" dirty="0">
              <a:ea typeface="Calibri"/>
            </a:endParaRPr>
          </a:p>
          <a:p>
            <a:pPr>
              <a:lnSpc>
                <a:spcPct val="115000"/>
              </a:lnSpc>
              <a:tabLst>
                <a:tab pos="2051685" algn="l"/>
              </a:tabLst>
            </a:pPr>
            <a:endParaRPr lang="ar-SA" sz="800" b="1" dirty="0" smtClean="0">
              <a:ea typeface="Calibri"/>
            </a:endParaRPr>
          </a:p>
          <a:p>
            <a:pPr>
              <a:lnSpc>
                <a:spcPct val="115000"/>
              </a:lnSpc>
              <a:tabLst>
                <a:tab pos="2051685" algn="l"/>
              </a:tabLst>
            </a:pPr>
            <a:endParaRPr lang="ar-SA" sz="800" b="1" dirty="0">
              <a:ea typeface="Calibri"/>
            </a:endParaRPr>
          </a:p>
          <a:p>
            <a:pPr algn="ctr">
              <a:lnSpc>
                <a:spcPct val="115000"/>
              </a:lnSpc>
              <a:tabLst>
                <a:tab pos="2051685" algn="l"/>
              </a:tabLst>
            </a:pPr>
            <a:endParaRPr lang="ar-SA" sz="1600" b="1" dirty="0" smtClean="0">
              <a:ea typeface="Calibri"/>
            </a:endParaRPr>
          </a:p>
          <a:p>
            <a:pPr algn="ctr">
              <a:lnSpc>
                <a:spcPct val="115000"/>
              </a:lnSpc>
              <a:tabLst>
                <a:tab pos="2051685" algn="l"/>
              </a:tabLst>
            </a:pPr>
            <a:endParaRPr lang="ar-SA" sz="1600" b="1" dirty="0">
              <a:ea typeface="Calibri"/>
            </a:endParaRPr>
          </a:p>
          <a:p>
            <a:pPr algn="ctr">
              <a:tabLst>
                <a:tab pos="2051685" algn="l"/>
              </a:tabLst>
            </a:pPr>
            <a:endParaRPr lang="ar-SA" sz="1600" b="1" dirty="0" smtClean="0">
              <a:ea typeface="Calibri"/>
            </a:endParaRPr>
          </a:p>
          <a:p>
            <a:pPr algn="ctr">
              <a:tabLst>
                <a:tab pos="2051685" algn="l"/>
              </a:tabLst>
            </a:pPr>
            <a:r>
              <a:rPr lang="ar-SA" sz="1600" b="1" dirty="0" smtClean="0">
                <a:ea typeface="Calibri"/>
              </a:rPr>
              <a:t>المناقشة</a:t>
            </a:r>
            <a:endParaRPr lang="ar-SA" sz="1600" b="1" dirty="0">
              <a:ea typeface="Calibri"/>
            </a:endParaRPr>
          </a:p>
          <a:p>
            <a:pPr>
              <a:tabLst>
                <a:tab pos="2051685" algn="l"/>
              </a:tabLst>
            </a:pPr>
            <a:r>
              <a:rPr lang="ar-SA" sz="800" b="1" dirty="0" smtClean="0">
                <a:ea typeface="Calibri"/>
              </a:rPr>
              <a:t>نقترح </a:t>
            </a:r>
            <a:r>
              <a:rPr lang="ar-SA" sz="800" b="1" dirty="0">
                <a:ea typeface="Calibri"/>
              </a:rPr>
              <a:t>دراسات تبحث وتتعرف على أثر وفاعلية إضافة زيت الزيتون أو زيت السمسم لماء زمزم للحصول على نتائج أسرع وكقناع لترطيب البشرة . وتوفيره كمنتج محلي يباع في الصيدليات . وإجراء تجارب بحثية ودراسات على حالات مختلفة بإشراف متخصصين من وزارة الصحة .</a:t>
            </a:r>
            <a:endParaRPr lang="en-US" sz="500" dirty="0">
              <a:ea typeface="Calibri"/>
              <a:cs typeface="Arial"/>
            </a:endParaRPr>
          </a:p>
          <a:p>
            <a:pPr>
              <a:tabLst>
                <a:tab pos="2051685" algn="l"/>
              </a:tabLst>
            </a:pPr>
            <a:r>
              <a:rPr lang="ar-SA" sz="800" b="1" dirty="0" smtClean="0">
                <a:ea typeface="Calibri"/>
              </a:rPr>
              <a:t>عمل </a:t>
            </a:r>
            <a:r>
              <a:rPr lang="ar-SA" sz="800" b="1" dirty="0">
                <a:ea typeface="Calibri"/>
              </a:rPr>
              <a:t>استبيان بعنوان الثنائي الذهبي وهو القيمة العلاجية في الطين الهندي وماء زمزم فوجدت أن الطين الهندي لم يكن معروف كثيرا في مجتمعنا وأن ماء زمزم لم يستخدم معه مسبقا وأن كثير من الناس سوف تستخدم الطين الهندي مع ماء زمزم لمن يصاب بالحساسية في الأيام القادمة بدلا عن المستحضرات والأدوية </a:t>
            </a:r>
            <a:r>
              <a:rPr lang="ar-SA" sz="800" b="1" dirty="0" smtClean="0">
                <a:ea typeface="Calibri"/>
              </a:rPr>
              <a:t>.</a:t>
            </a:r>
          </a:p>
          <a:p>
            <a:pPr>
              <a:tabLst>
                <a:tab pos="2051685" algn="l"/>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algn="ctr">
              <a:lnSpc>
                <a:spcPct val="115000"/>
              </a:lnSpc>
            </a:pPr>
            <a:r>
              <a:rPr lang="ar-SA" sz="1400" b="1" dirty="0">
                <a:ea typeface="Calibri"/>
              </a:rPr>
              <a:t>الاستنتاجات :</a:t>
            </a:r>
            <a:endParaRPr lang="en-US" sz="900" b="1" dirty="0">
              <a:ea typeface="Calibri"/>
              <a:cs typeface="Arial"/>
            </a:endParaRPr>
          </a:p>
          <a:p>
            <a:r>
              <a:rPr lang="ar-SA" sz="800" b="1" dirty="0">
                <a:ea typeface="Calibri"/>
              </a:rPr>
              <a:t>نستنتج أن مزيج ماء زمزم مع الطين الهندي  يعمل على إزالة أثر حساسية  الجلد بنسبة 100%. وذلك عند متابعة استخدامه يوميا لمدة اسبوع . كما أن عدم الاستمرار على الاستخدام اليومي فإننا لن نحصل على النتائج بسرعة .</a:t>
            </a:r>
            <a:endParaRPr lang="en-US" sz="500" b="1"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2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2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2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ar-SA" sz="12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الاستنتاجات</a:t>
            </a:r>
            <a:endParaRPr lang="ar-SA" altLang="ar-SA" sz="1200" b="1" dirty="0">
              <a:latin typeface="Calibri" pitchFamily="34" charset="0"/>
              <a:cs typeface="Arial" pitchFamily="34" charset="0"/>
            </a:endParaRPr>
          </a:p>
          <a:p>
            <a:pPr>
              <a:lnSpc>
                <a:spcPct val="115000"/>
              </a:lnSpc>
              <a:spcAft>
                <a:spcPts val="1000"/>
              </a:spcAft>
            </a:pPr>
            <a:r>
              <a:rPr lang="ar-SA" sz="900" b="1" dirty="0">
                <a:ea typeface="Calibri"/>
              </a:rPr>
              <a:t>نستنتج أن مزيج ماء زمزم مع الطين الهندي  يعمل على إزالة أثر حساسية  الجلد بنسبة 100%. وذلك عند متابعة استخدامه يوميا لمدة اسبوع . كما أن عدم الاستمرار على الاستخدام اليومي فإننا لن نحصل على النتائج بسرعة .</a:t>
            </a:r>
            <a:endParaRPr lang="en-US" sz="600" b="1" dirty="0">
              <a:ea typeface="Calibri"/>
              <a:cs typeface="Arial"/>
            </a:endParaRPr>
          </a:p>
          <a:p>
            <a:pPr algn="ctr">
              <a:lnSpc>
                <a:spcPct val="115000"/>
              </a:lnSpc>
              <a:spcAft>
                <a:spcPts val="1000"/>
              </a:spcAft>
            </a:pPr>
            <a:endParaRPr lang="ar-SA" sz="1000" b="1" dirty="0">
              <a:ea typeface="Calibri"/>
              <a:cs typeface="Arial"/>
            </a:endParaRPr>
          </a:p>
          <a:p>
            <a:pPr algn="ctr">
              <a:lnSpc>
                <a:spcPct val="115000"/>
              </a:lnSpc>
              <a:spcAft>
                <a:spcPts val="1000"/>
              </a:spcAft>
            </a:pPr>
            <a:r>
              <a:rPr lang="ar-SA" sz="1200" b="1" dirty="0" smtClean="0">
                <a:ea typeface="Calibri"/>
                <a:cs typeface="Arial"/>
              </a:rPr>
              <a:t> </a:t>
            </a:r>
            <a:endParaRPr lang="en-US" sz="1200"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مستطيل مستدير الزوايا 16"/>
          <p:cNvSpPr>
            <a:spLocks noChangeArrowheads="1"/>
          </p:cNvSpPr>
          <p:nvPr/>
        </p:nvSpPr>
        <p:spPr bwMode="auto">
          <a:xfrm>
            <a:off x="69850" y="3923347"/>
            <a:ext cx="2090013" cy="2857210"/>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lvl="0" algn="ctr" fontAlgn="base">
              <a:spcBef>
                <a:spcPct val="0"/>
              </a:spcBef>
              <a:spcAft>
                <a:spcPct val="0"/>
              </a:spcAft>
            </a:pPr>
            <a:endParaRPr lang="ar-SA" altLang="ar-SA" sz="1600" b="1" dirty="0" smtClean="0">
              <a:solidFill>
                <a:prstClr val="black"/>
              </a:solidFill>
              <a:latin typeface="Calibri" pitchFamily="34" charset="0"/>
              <a:ea typeface="Calibri" pitchFamily="34" charset="0"/>
            </a:endParaRPr>
          </a:p>
          <a:p>
            <a:pPr algn="ctr">
              <a:lnSpc>
                <a:spcPct val="115000"/>
              </a:lnSpc>
              <a:tabLst>
                <a:tab pos="2051685" algn="l"/>
              </a:tabLst>
            </a:pPr>
            <a:r>
              <a:rPr lang="ar-SA" altLang="ar-SA" sz="1400" b="1" dirty="0" smtClean="0">
                <a:solidFill>
                  <a:prstClr val="black"/>
                </a:solidFill>
                <a:latin typeface="Calibri" pitchFamily="34" charset="0"/>
                <a:ea typeface="Calibri" pitchFamily="34" charset="0"/>
              </a:rPr>
              <a:t>قائمة المراجع</a:t>
            </a:r>
            <a:r>
              <a:rPr lang="ar-SA" sz="1400" b="1" dirty="0">
                <a:ea typeface="Calibri"/>
              </a:rPr>
              <a:t> </a:t>
            </a:r>
            <a:endParaRPr lang="ar-SA" sz="1400" b="1" dirty="0" smtClean="0">
              <a:ea typeface="Calibri"/>
            </a:endParaRPr>
          </a:p>
          <a:p>
            <a:pPr algn="ctr">
              <a:lnSpc>
                <a:spcPct val="115000"/>
              </a:lnSpc>
              <a:tabLst>
                <a:tab pos="2051685" algn="l"/>
              </a:tabLst>
            </a:pPr>
            <a:r>
              <a:rPr lang="ar-SA" sz="700" b="1" dirty="0" smtClean="0">
                <a:ea typeface="Calibri"/>
              </a:rPr>
              <a:t>موقع استبيان الكتروني</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http://www.estebyan.com/results.php?est_id=71586</a:t>
            </a:r>
          </a:p>
          <a:p>
            <a:pPr algn="ctr">
              <a:lnSpc>
                <a:spcPct val="115000"/>
              </a:lnSpc>
              <a:tabLst>
                <a:tab pos="2051685" algn="l"/>
              </a:tabLst>
            </a:pPr>
            <a:r>
              <a:rPr lang="en-US" sz="700" b="1" dirty="0" smtClean="0">
                <a:ea typeface="Calibri"/>
                <a:cs typeface="Arial"/>
              </a:rPr>
              <a:t>http://www.jameataleman.org/main/articles.aspx?article_no=1661</a:t>
            </a:r>
          </a:p>
          <a:p>
            <a:pPr algn="ctr">
              <a:lnSpc>
                <a:spcPct val="115000"/>
              </a:lnSpc>
              <a:tabLst>
                <a:tab pos="2051685" algn="l"/>
              </a:tabLst>
            </a:pPr>
            <a:r>
              <a:rPr lang="ar-SA" sz="700" b="1" dirty="0" smtClean="0">
                <a:ea typeface="Calibri"/>
              </a:rPr>
              <a:t>الإعجاز في ماء زمزم</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http://latitude.to/articles-by-country/sa/saudi-arabia/2974/zamzam-well</a:t>
            </a:r>
            <a:r>
              <a:rPr lang="en-US" sz="700" b="1" dirty="0" smtClean="0">
                <a:latin typeface="Arial"/>
                <a:ea typeface="Calibri"/>
                <a:cs typeface="Arial"/>
              </a:rPr>
              <a:t> </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http://mawdoo3.com</a:t>
            </a:r>
            <a:r>
              <a:rPr lang="ar-SA" sz="700" b="1" dirty="0" smtClean="0">
                <a:ea typeface="Calibri"/>
              </a:rPr>
              <a:t>/</a:t>
            </a:r>
            <a:endParaRPr lang="en-US" sz="700" b="1" dirty="0" smtClean="0">
              <a:ea typeface="Calibri"/>
              <a:cs typeface="Arial"/>
            </a:endParaRPr>
          </a:p>
          <a:p>
            <a:pPr algn="ctr">
              <a:lnSpc>
                <a:spcPct val="115000"/>
              </a:lnSpc>
              <a:tabLst>
                <a:tab pos="2051685" algn="l"/>
              </a:tabLst>
            </a:pPr>
            <a:r>
              <a:rPr lang="ar-SA" sz="700" b="1" dirty="0" smtClean="0">
                <a:ea typeface="Calibri"/>
              </a:rPr>
              <a:t>موضوع / مكونات ماء زمزم</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http://rosenhoney.blogspot.com/2015/03/review-indian-healing-clay.html</a:t>
            </a:r>
          </a:p>
          <a:p>
            <a:pPr algn="ctr">
              <a:lnSpc>
                <a:spcPct val="115000"/>
              </a:lnSpc>
              <a:tabLst>
                <a:tab pos="2051685" algn="l"/>
              </a:tabLst>
            </a:pPr>
            <a:r>
              <a:rPr lang="ar-SA" sz="700" b="1" dirty="0" smtClean="0">
                <a:ea typeface="Calibri"/>
              </a:rPr>
              <a:t>مكونات الطين الهندي</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https://sa.iherb.com/pr/aztec-secret-indian-healing-clay-1-lb-454-g/29363</a:t>
            </a:r>
          </a:p>
          <a:p>
            <a:pPr algn="ctr">
              <a:lnSpc>
                <a:spcPct val="115000"/>
              </a:lnSpc>
              <a:tabLst>
                <a:tab pos="2051685" algn="l"/>
              </a:tabLst>
            </a:pPr>
            <a:r>
              <a:rPr lang="ar-SA" sz="700" b="1" dirty="0" smtClean="0">
                <a:ea typeface="Calibri"/>
              </a:rPr>
              <a:t>دراسة ألمانية: مياه زمزم لها خواص علاجية</a:t>
            </a:r>
            <a:endParaRPr lang="en-US" sz="700" b="1" dirty="0" smtClean="0">
              <a:ea typeface="Calibri"/>
              <a:cs typeface="Arial"/>
            </a:endParaRPr>
          </a:p>
          <a:p>
            <a:pPr algn="ctr">
              <a:lnSpc>
                <a:spcPct val="115000"/>
              </a:lnSpc>
              <a:tabLst>
                <a:tab pos="2051685" algn="l"/>
              </a:tabLst>
            </a:pPr>
            <a:r>
              <a:rPr lang="en-US" sz="700" b="1" dirty="0" smtClean="0">
                <a:ea typeface="Calibri"/>
                <a:cs typeface="Arial"/>
              </a:rPr>
              <a:t>http://www.youm7.com/story/2015/5/23</a:t>
            </a:r>
            <a:r>
              <a:rPr lang="ar-SA" sz="800" b="1" dirty="0" smtClean="0">
                <a:ea typeface="Calibri"/>
              </a:rPr>
              <a:t>/</a:t>
            </a:r>
            <a:endParaRPr lang="en-US" sz="800" b="1" dirty="0" smtClean="0">
              <a:ea typeface="Calibri"/>
              <a:cs typeface="Arial"/>
            </a:endParaRPr>
          </a:p>
          <a:p>
            <a:pPr lvl="0" algn="ctr">
              <a:lnSpc>
                <a:spcPct val="115000"/>
              </a:lnSpc>
              <a:tabLst>
                <a:tab pos="2051685" algn="l"/>
              </a:tabLst>
            </a:pPr>
            <a:r>
              <a:rPr lang="en-US" sz="700" b="1" dirty="0">
                <a:solidFill>
                  <a:prstClr val="black"/>
                </a:solidFill>
                <a:ea typeface="Calibri"/>
                <a:cs typeface="Arial"/>
                <a:hlinkClick r:id="rId4"/>
              </a:rPr>
              <a:t>http://www.youm7.com/story/2015/5/23</a:t>
            </a:r>
            <a:endParaRPr lang="en-US" sz="700" b="1" dirty="0">
              <a:solidFill>
                <a:prstClr val="black"/>
              </a:solidFill>
              <a:ea typeface="Calibri"/>
              <a:cs typeface="Arial"/>
            </a:endParaRPr>
          </a:p>
          <a:p>
            <a:pPr lvl="0" algn="ctr">
              <a:lnSpc>
                <a:spcPct val="115000"/>
              </a:lnSpc>
              <a:spcAft>
                <a:spcPts val="1000"/>
              </a:spcAft>
              <a:tabLst>
                <a:tab pos="3538220" algn="l"/>
              </a:tabLst>
            </a:pPr>
            <a:r>
              <a:rPr lang="en-US" sz="500" b="1" u="sng" dirty="0">
                <a:solidFill>
                  <a:srgbClr val="0000FF"/>
                </a:solidFill>
                <a:ea typeface="Calibri"/>
                <a:cs typeface="Arial"/>
                <a:hlinkClick r:id="rId5"/>
              </a:rPr>
              <a:t>http://www.globe.gov/news-events/globe-events/virtual-confences/2016-international-virtual-scinece-fair</a:t>
            </a:r>
            <a:endParaRPr lang="en-US" sz="700" dirty="0">
              <a:solidFill>
                <a:prstClr val="black"/>
              </a:solidFill>
              <a:ea typeface="Calibri"/>
              <a:cs typeface="Arial"/>
            </a:endParaRPr>
          </a:p>
          <a:p>
            <a:pPr lvl="0" algn="ctr" fontAlgn="base">
              <a:spcBef>
                <a:spcPct val="0"/>
              </a:spcBef>
              <a:spcAft>
                <a:spcPct val="0"/>
              </a:spcAft>
            </a:pPr>
            <a:endParaRPr lang="ar-SA" altLang="ar-SA" sz="1600" b="1" dirty="0">
              <a:solidFill>
                <a:prstClr val="black"/>
              </a:solidFill>
              <a:latin typeface="Calibri" pitchFamily="34" charset="0"/>
              <a:ea typeface="Calibri" pitchFamily="34" charset="0"/>
            </a:endParaRPr>
          </a:p>
        </p:txBody>
      </p:sp>
      <p:sp>
        <p:nvSpPr>
          <p:cNvPr id="6" name="مستطيل مستدير الزوايا 13"/>
          <p:cNvSpPr>
            <a:spLocks noChangeArrowheads="1"/>
          </p:cNvSpPr>
          <p:nvPr/>
        </p:nvSpPr>
        <p:spPr bwMode="auto">
          <a:xfrm>
            <a:off x="2267745" y="866894"/>
            <a:ext cx="1980352" cy="5742988"/>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spcAft>
                <a:spcPts val="1000"/>
              </a:spcAft>
            </a:pPr>
            <a:r>
              <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النتائج </a:t>
            </a:r>
          </a:p>
          <a:p>
            <a:r>
              <a:rPr lang="ar-SA" sz="800" b="1" dirty="0">
                <a:solidFill>
                  <a:srgbClr val="000000"/>
                </a:solidFill>
                <a:ea typeface="Calibri"/>
              </a:rPr>
              <a:t>- زوال أثر حساسية الجلد عند استخدام خليط ماء زمزم مع الطين الهندي لمدة اسبوع .</a:t>
            </a:r>
            <a:endParaRPr lang="en-US" sz="100" dirty="0">
              <a:ea typeface="Calibri"/>
              <a:cs typeface="Arial"/>
            </a:endParaRPr>
          </a:p>
          <a:p>
            <a:r>
              <a:rPr lang="ar-SA" sz="800" b="1" dirty="0">
                <a:ea typeface="Calibri"/>
              </a:rPr>
              <a:t> - الخطأ التجريبي / </a:t>
            </a:r>
            <a:r>
              <a:rPr lang="ar-SA" sz="800" b="1" dirty="0">
                <a:solidFill>
                  <a:srgbClr val="000000"/>
                </a:solidFill>
                <a:ea typeface="Calibri"/>
              </a:rPr>
              <a:t>استخدام إناء معدني لإجراء التجربة فإنه يتفاعل مع الطين فلهذا يجب عدم استخدام الأواني المعدنية.</a:t>
            </a:r>
            <a:endParaRPr lang="en-US" sz="100" dirty="0">
              <a:ea typeface="Calibri"/>
              <a:cs typeface="Arial"/>
            </a:endParaRPr>
          </a:p>
          <a:p>
            <a:r>
              <a:rPr lang="ar-SA" sz="800" b="1" dirty="0">
                <a:solidFill>
                  <a:srgbClr val="000000"/>
                </a:solidFill>
                <a:ea typeface="Calibri"/>
              </a:rPr>
              <a:t>-  كلما استخدمنا ماء بدرجة قلوية أعلى بنسبة </a:t>
            </a:r>
            <a:r>
              <a:rPr lang="en-US" sz="800" b="1" dirty="0">
                <a:solidFill>
                  <a:srgbClr val="000000"/>
                </a:solidFill>
                <a:ea typeface="Calibri"/>
                <a:cs typeface="Arial"/>
              </a:rPr>
              <a:t>Ph8</a:t>
            </a:r>
            <a:r>
              <a:rPr lang="ar-SA" sz="800" b="1" dirty="0">
                <a:solidFill>
                  <a:srgbClr val="000000"/>
                </a:solidFill>
                <a:ea typeface="Calibri"/>
              </a:rPr>
              <a:t> فإننا نحصل على نتائج ذات كفاءة وفاعلية في الشفاء .</a:t>
            </a:r>
            <a:endParaRPr lang="en-US" sz="100" dirty="0">
              <a:ea typeface="Calibri"/>
              <a:cs typeface="Arial"/>
            </a:endParaRPr>
          </a:p>
          <a:p>
            <a:pPr marL="171450" indent="-171450">
              <a:buFontTx/>
              <a:buChar char="-"/>
            </a:pPr>
            <a:r>
              <a:rPr lang="ar-SA" sz="800" b="1" dirty="0">
                <a:solidFill>
                  <a:srgbClr val="000000"/>
                </a:solidFill>
                <a:ea typeface="Calibri"/>
              </a:rPr>
              <a:t>بتكرار التجربة لعينة مشابهة من المجتمع ستكون النتائج متقاربة . </a:t>
            </a:r>
            <a:endParaRPr lang="ar-SA" sz="1600" b="1" dirty="0">
              <a:solidFill>
                <a:srgbClr val="000000"/>
              </a:solidFill>
              <a:ea typeface="Calibri"/>
            </a:endParaRPr>
          </a:p>
          <a:p>
            <a:endParaRPr lang="ar-SA" sz="1600" b="1" dirty="0">
              <a:latin typeface="Calibri" pitchFamily="34" charset="0"/>
              <a:ea typeface="Calibri"/>
              <a:cs typeface="Arial" pitchFamily="34" charset="0"/>
            </a:endParaRPr>
          </a:p>
          <a:p>
            <a:endParaRPr lang="ar-SA" sz="1600" b="1" dirty="0" smtClean="0">
              <a:solidFill>
                <a:srgbClr val="000000"/>
              </a:solidFill>
              <a:latin typeface="Calibri" pitchFamily="34" charset="0"/>
              <a:ea typeface="Calibri"/>
              <a:cs typeface="Arial" pitchFamily="34" charset="0"/>
            </a:endParaRPr>
          </a:p>
          <a:p>
            <a:endParaRPr lang="ar-SA" sz="1600" b="1" dirty="0">
              <a:solidFill>
                <a:srgbClr val="000000"/>
              </a:solidFill>
              <a:latin typeface="Calibri" pitchFamily="34" charset="0"/>
              <a:ea typeface="Calibri"/>
              <a:cs typeface="Arial" pitchFamily="34" charset="0"/>
            </a:endParaRPr>
          </a:p>
          <a:p>
            <a:endParaRPr lang="ar-SA" sz="1600" b="1" dirty="0" smtClean="0">
              <a:solidFill>
                <a:srgbClr val="000000"/>
              </a:solidFill>
              <a:latin typeface="Calibri" pitchFamily="34" charset="0"/>
              <a:ea typeface="Calibri"/>
              <a:cs typeface="Arial" pitchFamily="34" charset="0"/>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lvl="0" algn="ctr">
              <a:lnSpc>
                <a:spcPct val="115000"/>
              </a:lnSpc>
              <a:spcAft>
                <a:spcPts val="1000"/>
              </a:spcAft>
            </a:pPr>
            <a:r>
              <a:rPr lang="ar-SA" sz="1200" b="1" dirty="0">
                <a:solidFill>
                  <a:prstClr val="black"/>
                </a:solidFill>
                <a:ea typeface="Calibri"/>
              </a:rPr>
              <a:t>رسم بياني للنتائج (1)</a:t>
            </a:r>
            <a:endParaRPr lang="ar-SA" altLang="ar-SA" sz="1200" dirty="0">
              <a:solidFill>
                <a:prstClr val="black"/>
              </a:solidFill>
              <a:latin typeface="Arial" pitchFamily="34" charset="0"/>
              <a:cs typeface="Arial" pitchFamily="34" charset="0"/>
            </a:endParaRPr>
          </a:p>
          <a:p>
            <a:pPr algn="ctr">
              <a:lnSpc>
                <a:spcPct val="115000"/>
              </a:lnSpc>
              <a:spcAft>
                <a:spcPts val="1000"/>
              </a:spcAft>
            </a:pPr>
            <a:endParaRPr lang="ar-SA" sz="1600" b="1" dirty="0" smtClean="0">
              <a:solidFill>
                <a:srgbClr val="000000"/>
              </a:solidFill>
              <a:ea typeface="Calibri"/>
              <a:cs typeface="Arial"/>
            </a:endParaRPr>
          </a:p>
          <a:p>
            <a:pPr algn="ctr">
              <a:lnSpc>
                <a:spcPct val="115000"/>
              </a:lnSpc>
              <a:spcAft>
                <a:spcPts val="1000"/>
              </a:spcAft>
            </a:pPr>
            <a:endParaRPr lang="ar-SA" sz="1600" b="1" dirty="0" smtClean="0">
              <a:solidFill>
                <a:srgbClr val="000000"/>
              </a:solidFill>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مستطيل مستدير الزوايا 17"/>
          <p:cNvSpPr>
            <a:spLocks noChangeArrowheads="1"/>
          </p:cNvSpPr>
          <p:nvPr/>
        </p:nvSpPr>
        <p:spPr bwMode="auto">
          <a:xfrm>
            <a:off x="4292746" y="866893"/>
            <a:ext cx="2440623" cy="5871836"/>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algn="ctr">
              <a:lnSpc>
                <a:spcPct val="115000"/>
              </a:lnSpc>
              <a:spcAft>
                <a:spcPts val="1000"/>
              </a:spcAft>
            </a:pPr>
            <a:endParaRPr lang="ar-SA" sz="1050" b="1" dirty="0" smtClean="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smtClean="0">
              <a:ea typeface="Calibri"/>
              <a:cs typeface="Arial"/>
            </a:endParaRPr>
          </a:p>
          <a:p>
            <a:pPr algn="ctr">
              <a:spcAft>
                <a:spcPts val="1000"/>
              </a:spcAft>
            </a:pPr>
            <a:endParaRPr lang="ar-SA" sz="1400" b="1" dirty="0" smtClean="0">
              <a:ea typeface="Calibri"/>
              <a:cs typeface="Arial"/>
            </a:endParaRPr>
          </a:p>
          <a:p>
            <a:pPr algn="ctr">
              <a:spcAft>
                <a:spcPts val="1000"/>
              </a:spcAft>
            </a:pPr>
            <a:endParaRPr lang="ar-SA" sz="1100" b="1" dirty="0" smtClean="0">
              <a:ea typeface="Calibri"/>
              <a:cs typeface="Arial"/>
            </a:endParaRPr>
          </a:p>
          <a:p>
            <a:pPr algn="ctr">
              <a:spcAft>
                <a:spcPts val="1000"/>
              </a:spcAft>
            </a:pPr>
            <a:endParaRPr lang="ar-SA" sz="1100" b="1" dirty="0">
              <a:ea typeface="Calibri"/>
              <a:cs typeface="Arial"/>
            </a:endParaRPr>
          </a:p>
          <a:p>
            <a:pPr algn="ctr">
              <a:spcAft>
                <a:spcPts val="1000"/>
              </a:spcAft>
            </a:pPr>
            <a:r>
              <a:rPr lang="ar-SA" sz="1400" b="1" dirty="0" smtClean="0">
                <a:ea typeface="Calibri"/>
                <a:cs typeface="Arial"/>
              </a:rPr>
              <a:t>طرق البحث </a:t>
            </a:r>
          </a:p>
          <a:p>
            <a:pPr algn="ctr">
              <a:spcAft>
                <a:spcPts val="1000"/>
              </a:spcAft>
            </a:pPr>
            <a:r>
              <a:rPr lang="ar-SA" sz="700" b="1" dirty="0" smtClean="0">
                <a:ea typeface="Calibri"/>
              </a:rPr>
              <a:t>15مل طين هندي مع 45 مل ماء زمزم نحضر </a:t>
            </a:r>
            <a:r>
              <a:rPr lang="ar-SA" sz="700" b="1" dirty="0">
                <a:ea typeface="Calibri"/>
              </a:rPr>
              <a:t>إناء زجاجي أو من البلاستيك والابتعاد عن الأواني المعدنية  .ونحضر ملعقة من الزجاج أو البلاستيك ثم نخلط مقدار ملعقة من الطين إلى ثلاث أضعافه من ماء زمزم لعمل خليط متجانس ونستمر بالتحريك حتى يصبح قوامه متماسكا ثم نقوم بوضعه على المنطقة المصابة  وننتظر مدة 20 دقيقة أو أن يجف ثم نقوم بغسله بالماء الفاتر تم ترطيب المنطقة بأي مرطب مناسب ثم تكرر العملية يومياً لمدة أسبوع كامل أو لحين الوصول للنتيجة </a:t>
            </a:r>
            <a:r>
              <a:rPr lang="ar-SA" sz="700" b="1" dirty="0" smtClean="0">
                <a:ea typeface="Calibri"/>
              </a:rPr>
              <a:t>المرجوة.</a:t>
            </a:r>
            <a:r>
              <a:rPr lang="ar-SA" sz="700" b="1" dirty="0" smtClean="0">
                <a:ea typeface="Calibri"/>
                <a:cs typeface="Arial"/>
              </a:rPr>
              <a:t>     </a:t>
            </a:r>
            <a:r>
              <a:rPr lang="ar-SA" sz="900" b="1" dirty="0" smtClean="0">
                <a:ea typeface="Calibri"/>
              </a:rPr>
              <a:t>من </a:t>
            </a:r>
            <a:r>
              <a:rPr lang="ar-SA" sz="900" b="1" dirty="0">
                <a:ea typeface="Calibri"/>
              </a:rPr>
              <a:t>الاجراءات عمل تجارب منها</a:t>
            </a:r>
            <a:r>
              <a:rPr lang="ar-SA" sz="900" b="1" dirty="0" smtClean="0">
                <a:ea typeface="Calibri"/>
              </a:rPr>
              <a:t>:</a:t>
            </a:r>
            <a:endParaRPr lang="en-US" sz="700" b="1" dirty="0">
              <a:ea typeface="Calibri"/>
              <a:cs typeface="Arial"/>
            </a:endParaRPr>
          </a:p>
          <a:p>
            <a:r>
              <a:rPr lang="ar-SA" sz="900" b="1" dirty="0">
                <a:ea typeface="Calibri"/>
              </a:rPr>
              <a:t>التجربة( 1-1)</a:t>
            </a:r>
            <a:endParaRPr lang="en-US" sz="700" b="1" dirty="0">
              <a:ea typeface="Calibri"/>
              <a:cs typeface="Arial"/>
            </a:endParaRPr>
          </a:p>
          <a:p>
            <a:pPr lvl="0"/>
            <a:r>
              <a:rPr lang="ar-SA" sz="700" b="1" dirty="0" smtClean="0">
                <a:ea typeface="Calibri"/>
              </a:rPr>
              <a:t>1-اضافة </a:t>
            </a:r>
            <a:r>
              <a:rPr lang="ar-SA" sz="700" b="1" dirty="0">
                <a:ea typeface="Calibri"/>
              </a:rPr>
              <a:t>ماء عادي للطين الهندي واستخدامها على عينة مريض  تبلغ من العمر35  لوحظ انخفاض  مستوى تهيج الحساسية بنسبة 5% في يوم واحد.</a:t>
            </a:r>
            <a:endParaRPr lang="en-US" sz="700" b="1" dirty="0">
              <a:ea typeface="Calibri"/>
              <a:cs typeface="Arial"/>
            </a:endParaRPr>
          </a:p>
          <a:p>
            <a:pPr lvl="0"/>
            <a:r>
              <a:rPr lang="ar-SA" sz="700" b="1" dirty="0" smtClean="0">
                <a:ea typeface="Calibri"/>
              </a:rPr>
              <a:t>2-استبدلت </a:t>
            </a:r>
            <a:r>
              <a:rPr lang="ar-SA" sz="700" b="1" dirty="0">
                <a:ea typeface="Calibri"/>
              </a:rPr>
              <a:t>الماء العادي بماء زمزم على نفس العينة  لوحظ انخفاض  مستوى تهيج الحساسية بنسبة 15% في اليوم الواحد  وهناك سرعة أكبر في النتائج عند الاستمرار لمدة اسبوع .</a:t>
            </a:r>
            <a:endParaRPr lang="en-US" sz="700" b="1" dirty="0">
              <a:ea typeface="Calibri"/>
              <a:cs typeface="Arial"/>
            </a:endParaRPr>
          </a:p>
          <a:p>
            <a:pPr lvl="0"/>
            <a:r>
              <a:rPr lang="ar-SA" sz="700" b="1" dirty="0" smtClean="0">
                <a:ea typeface="Calibri"/>
              </a:rPr>
              <a:t>3-وكتبت </a:t>
            </a:r>
            <a:r>
              <a:rPr lang="ar-SA" sz="700" b="1" dirty="0">
                <a:ea typeface="Calibri"/>
              </a:rPr>
              <a:t>النتائج التي تم تسجيلها لمستوى حساسية الجلد في الحالتين .</a:t>
            </a:r>
            <a:endParaRPr lang="en-US" sz="700" b="1" dirty="0">
              <a:ea typeface="Calibri"/>
              <a:cs typeface="Arial"/>
            </a:endParaRPr>
          </a:p>
          <a:p>
            <a:pPr lvl="0"/>
            <a:r>
              <a:rPr lang="ar-SA" sz="700" b="1" dirty="0" smtClean="0">
                <a:ea typeface="Calibri"/>
              </a:rPr>
              <a:t>4-مقارنة </a:t>
            </a:r>
            <a:r>
              <a:rPr lang="ar-SA" sz="700" b="1" dirty="0">
                <a:ea typeface="Calibri"/>
              </a:rPr>
              <a:t>بين مستوى حساسية الجلد عند استخدام الطين الهندي مع ماء عادي وعند استبداله بماء زمزم (مياه قلوية) .</a:t>
            </a:r>
            <a:endParaRPr lang="en-US" sz="700" b="1" dirty="0">
              <a:ea typeface="Calibri"/>
              <a:cs typeface="Arial"/>
            </a:endParaRPr>
          </a:p>
          <a:p>
            <a:pPr lvl="0"/>
            <a:r>
              <a:rPr lang="ar-SA" sz="700" b="1" dirty="0" smtClean="0">
                <a:ea typeface="Calibri"/>
              </a:rPr>
              <a:t>5-قارنت </a:t>
            </a:r>
            <a:r>
              <a:rPr lang="ar-SA" sz="700" b="1" dirty="0">
                <a:ea typeface="Calibri"/>
              </a:rPr>
              <a:t>بين مستوى تهيج حساسية الجلد قبل وبعد استخدام الخليط .</a:t>
            </a:r>
            <a:endParaRPr lang="en-US" sz="700" b="1" dirty="0">
              <a:ea typeface="Calibri"/>
              <a:cs typeface="Arial"/>
            </a:endParaRPr>
          </a:p>
          <a:p>
            <a:pPr lvl="0"/>
            <a:r>
              <a:rPr lang="ar-SA" sz="700" b="1" dirty="0" smtClean="0">
                <a:ea typeface="Calibri"/>
              </a:rPr>
              <a:t>6-كرار </a:t>
            </a:r>
            <a:r>
              <a:rPr lang="ar-SA" sz="700" b="1" dirty="0">
                <a:ea typeface="Calibri"/>
              </a:rPr>
              <a:t>التجربة يومياً لمدة اسبوع على نفس العينة وقياس النتائج  </a:t>
            </a:r>
            <a:endParaRPr lang="en-US" sz="700" b="1" dirty="0">
              <a:ea typeface="Calibri"/>
              <a:cs typeface="Arial"/>
            </a:endParaRPr>
          </a:p>
          <a:p>
            <a:r>
              <a:rPr lang="ar-SA" sz="900" b="1" dirty="0">
                <a:ea typeface="Calibri"/>
              </a:rPr>
              <a:t>التجربة (2-1)</a:t>
            </a:r>
            <a:endParaRPr lang="en-US" sz="700" b="1" dirty="0">
              <a:ea typeface="Calibri"/>
              <a:cs typeface="Arial"/>
            </a:endParaRPr>
          </a:p>
          <a:p>
            <a:r>
              <a:rPr lang="ar-SA" sz="700" b="1" dirty="0">
                <a:ea typeface="Calibri"/>
              </a:rPr>
              <a:t>تم إجراء تجربة للمقارنة بين الماء العادي وماء زمزم  وقياس درجة حموضة الماء  وذلك عن طريق استخدام ورق تباع الشمس أحد مواد </a:t>
            </a:r>
            <a:r>
              <a:rPr lang="en-US" sz="700" b="1" dirty="0">
                <a:ea typeface="Calibri"/>
                <a:cs typeface="Arial"/>
              </a:rPr>
              <a:t>GLOBE </a:t>
            </a:r>
            <a:r>
              <a:rPr lang="en-US" sz="700" b="1" dirty="0">
                <a:latin typeface="Arial"/>
                <a:ea typeface="Calibri"/>
                <a:cs typeface="Arial"/>
              </a:rPr>
              <a:t> </a:t>
            </a:r>
            <a:r>
              <a:rPr lang="ar-SA" sz="700" b="1" dirty="0">
                <a:latin typeface="Arial"/>
                <a:ea typeface="Calibri"/>
              </a:rPr>
              <a:t>لإثبات قلوية الماء ولاحظت التالي :</a:t>
            </a:r>
            <a:endParaRPr lang="en-US" sz="700" b="1" dirty="0">
              <a:ea typeface="Calibri"/>
              <a:cs typeface="Arial"/>
            </a:endParaRPr>
          </a:p>
          <a:p>
            <a:pPr marL="457200"/>
            <a:r>
              <a:rPr lang="ar-SA" sz="700" b="1" dirty="0">
                <a:ea typeface="Calibri"/>
              </a:rPr>
              <a:t>الماء العادي =</a:t>
            </a:r>
            <a:r>
              <a:rPr lang="en-US" sz="700" b="1" dirty="0" smtClean="0">
                <a:ea typeface="Calibri"/>
                <a:cs typeface="Arial"/>
              </a:rPr>
              <a:t>PH7</a:t>
            </a:r>
            <a:r>
              <a:rPr lang="ar-SA" sz="700" b="1" dirty="0" smtClean="0">
                <a:ea typeface="Calibri"/>
                <a:cs typeface="Arial"/>
              </a:rPr>
              <a:t>         </a:t>
            </a:r>
            <a:r>
              <a:rPr lang="ar-SA" sz="700" b="1" dirty="0" smtClean="0">
                <a:ea typeface="Calibri"/>
              </a:rPr>
              <a:t>وماء </a:t>
            </a:r>
            <a:r>
              <a:rPr lang="ar-SA" sz="700" b="1" dirty="0">
                <a:ea typeface="Calibri"/>
              </a:rPr>
              <a:t>زمزم =</a:t>
            </a:r>
            <a:r>
              <a:rPr lang="en-US" sz="700" b="1" dirty="0">
                <a:ea typeface="Calibri"/>
                <a:cs typeface="Arial"/>
              </a:rPr>
              <a:t>PH8</a:t>
            </a:r>
            <a:r>
              <a:rPr lang="ar-SA" sz="700" b="1" dirty="0">
                <a:ea typeface="Calibri"/>
              </a:rPr>
              <a:t>  </a:t>
            </a:r>
            <a:endParaRPr lang="en-US" sz="700" b="1" dirty="0">
              <a:ea typeface="Calibri"/>
              <a:cs typeface="Arial"/>
            </a:endParaRPr>
          </a:p>
          <a:p>
            <a:pPr lvl="0">
              <a:spcAft>
                <a:spcPts val="1000"/>
              </a:spcAft>
            </a:pPr>
            <a:endParaRPr lang="ar-SA" sz="400" dirty="0" smtClean="0">
              <a:ea typeface="Calibri"/>
            </a:endParaRPr>
          </a:p>
          <a:p>
            <a:pPr lvl="0">
              <a:spcAft>
                <a:spcPts val="1000"/>
              </a:spcAft>
            </a:pPr>
            <a:endParaRPr lang="ar-SA" sz="800" b="1" dirty="0" smtClean="0">
              <a:ea typeface="Calibri"/>
            </a:endParaRPr>
          </a:p>
          <a:p>
            <a:pPr>
              <a:lnSpc>
                <a:spcPct val="115000"/>
              </a:lnSpc>
              <a:spcAft>
                <a:spcPts val="1000"/>
              </a:spcAft>
            </a:pPr>
            <a:endParaRPr lang="ar-SA" sz="700" b="1" dirty="0" smtClean="0">
              <a:ea typeface="Calibri"/>
            </a:endParaRPr>
          </a:p>
          <a:p>
            <a:pPr>
              <a:lnSpc>
                <a:spcPct val="115000"/>
              </a:lnSpc>
              <a:spcAft>
                <a:spcPts val="1000"/>
              </a:spcAft>
            </a:pPr>
            <a:r>
              <a:rPr lang="ar-SA" sz="700" b="1" dirty="0" smtClean="0">
                <a:ea typeface="Calibri"/>
              </a:rPr>
              <a:t>صورة </a:t>
            </a:r>
            <a:r>
              <a:rPr lang="ar-SA" sz="700" b="1" dirty="0">
                <a:ea typeface="Calibri"/>
              </a:rPr>
              <a:t>للخليط  (المواد </a:t>
            </a:r>
            <a:r>
              <a:rPr lang="ar-SA" sz="700" b="1" dirty="0" smtClean="0">
                <a:ea typeface="Calibri"/>
              </a:rPr>
              <a:t>والأدوات (1)     صورة لحساسية الجلد(2)</a:t>
            </a:r>
            <a:endParaRPr lang="en-US" sz="700" dirty="0">
              <a:ea typeface="Calibri"/>
              <a:cs typeface="Arial"/>
            </a:endParaRPr>
          </a:p>
          <a:p>
            <a:pPr algn="ctr">
              <a:lnSpc>
                <a:spcPct val="115000"/>
              </a:lnSpc>
              <a:spcAft>
                <a:spcPts val="1000"/>
              </a:spcAft>
            </a:pPr>
            <a:endParaRPr lang="ar-SA" sz="1600" b="1" dirty="0" smtClean="0">
              <a:ea typeface="Calibri"/>
              <a:cs typeface="Arial"/>
            </a:endParaRPr>
          </a:p>
          <a:p>
            <a:pPr lvl="0">
              <a:lnSpc>
                <a:spcPct val="115000"/>
              </a:lnSpc>
              <a:spcAft>
                <a:spcPts val="1000"/>
              </a:spcAft>
              <a:tabLst>
                <a:tab pos="2638425" algn="l"/>
              </a:tabLst>
            </a:pPr>
            <a:r>
              <a:rPr lang="ar-SA" sz="700" b="1" dirty="0" smtClean="0">
                <a:ea typeface="Calibri"/>
              </a:rPr>
              <a:t>صورة لوضع الخليط على حساسية الجلد (3)</a:t>
            </a:r>
            <a:r>
              <a:rPr lang="ar-SA" sz="700" b="1" dirty="0">
                <a:ea typeface="Calibri"/>
              </a:rPr>
              <a:t> </a:t>
            </a:r>
            <a:r>
              <a:rPr lang="ar-SA" sz="700" b="1" dirty="0" smtClean="0">
                <a:ea typeface="Calibri"/>
              </a:rPr>
              <a:t> ورق </a:t>
            </a:r>
            <a:r>
              <a:rPr lang="ar-SA" sz="700" b="1" dirty="0">
                <a:ea typeface="Calibri"/>
              </a:rPr>
              <a:t>تباع الشمس لقياسا حموضة الماء(4</a:t>
            </a:r>
            <a:r>
              <a:rPr lang="ar-SA" sz="700" b="1" dirty="0" smtClean="0">
                <a:ea typeface="Calibri"/>
              </a:rPr>
              <a:t>)      </a:t>
            </a:r>
          </a:p>
          <a:p>
            <a:pPr lvl="0">
              <a:lnSpc>
                <a:spcPct val="115000"/>
              </a:lnSpc>
              <a:spcAft>
                <a:spcPts val="1000"/>
              </a:spcAft>
              <a:tabLst>
                <a:tab pos="2638425" algn="l"/>
              </a:tabLst>
            </a:pPr>
            <a:r>
              <a:rPr lang="ar-SA" sz="800" b="1" dirty="0" smtClean="0">
                <a:ea typeface="Calibri"/>
              </a:rPr>
              <a:t>الشارات :* </a:t>
            </a:r>
            <a:r>
              <a:rPr lang="ar-SA" sz="700" b="1" dirty="0" smtClean="0">
                <a:ea typeface="Calibri"/>
              </a:rPr>
              <a:t>تأثير المجتمع وذلك عن طريقة اجراء التجربة على عينتين بالإضافة لعمل استبيان ونشره في موقع استبيان الالكتروني .  *</a:t>
            </a:r>
            <a:r>
              <a:rPr lang="ar-SA" sz="800" b="1" dirty="0" smtClean="0">
                <a:ea typeface="Calibri"/>
              </a:rPr>
              <a:t>التواصل بين المدارس </a:t>
            </a:r>
            <a:r>
              <a:rPr lang="ar-SA" sz="700" b="1" dirty="0" smtClean="0">
                <a:ea typeface="Calibri"/>
              </a:rPr>
              <a:t>وذك بالتعاون مع مدرسة الثانوية الثالثة </a:t>
            </a:r>
            <a:r>
              <a:rPr lang="ar-SA" sz="700" b="1" dirty="0" err="1" smtClean="0">
                <a:ea typeface="Calibri"/>
              </a:rPr>
              <a:t>ببيش</a:t>
            </a:r>
            <a:r>
              <a:rPr lang="ar-SA" sz="700" b="1" dirty="0" smtClean="0">
                <a:ea typeface="Calibri"/>
              </a:rPr>
              <a:t>  بنشر الاستبيان ومقارنة البيانات والنتائج  في دراسة سابقة.  </a:t>
            </a:r>
            <a:r>
              <a:rPr lang="ar-SA" sz="900" b="1" dirty="0" smtClean="0">
                <a:ea typeface="Calibri"/>
              </a:rPr>
              <a:t>*التواصل مع مختص</a:t>
            </a:r>
            <a:r>
              <a:rPr lang="en-US" sz="900" b="1" dirty="0" smtClean="0">
                <a:ea typeface="Calibri"/>
              </a:rPr>
              <a:t>STEM</a:t>
            </a:r>
            <a:r>
              <a:rPr lang="ar-SA" sz="900" b="1" dirty="0" smtClean="0">
                <a:ea typeface="Calibri"/>
              </a:rPr>
              <a:t>   </a:t>
            </a:r>
            <a:r>
              <a:rPr lang="ar-SA" sz="700" b="1" dirty="0" smtClean="0">
                <a:ea typeface="Calibri"/>
              </a:rPr>
              <a:t>فقد تم التواصل مع معلمات ومشرفات في تخصصات مختلفة  .                            </a:t>
            </a:r>
          </a:p>
          <a:p>
            <a:pPr lvl="0">
              <a:lnSpc>
                <a:spcPct val="115000"/>
              </a:lnSpc>
              <a:spcAft>
                <a:spcPts val="1000"/>
              </a:spcAft>
              <a:tabLst>
                <a:tab pos="2638425" algn="l"/>
              </a:tabLst>
            </a:pPr>
            <a:endParaRPr lang="en-US" sz="800" b="1" dirty="0">
              <a:solidFill>
                <a:srgbClr val="002060"/>
              </a:solidFill>
              <a:ea typeface="Calibri"/>
              <a:cs typeface="Arial"/>
            </a:endParaRPr>
          </a:p>
          <a:p>
            <a:pPr>
              <a:lnSpc>
                <a:spcPct val="115000"/>
              </a:lnSpc>
              <a:spcAft>
                <a:spcPts val="1000"/>
              </a:spcAft>
              <a:tabLst>
                <a:tab pos="2638425" algn="l"/>
              </a:tabLs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lvl="0">
              <a:lnSpc>
                <a:spcPct val="115000"/>
              </a:lnSpc>
              <a:spcAft>
                <a:spcPts val="1000"/>
              </a:spcAft>
              <a:tabLst>
                <a:tab pos="2638425" algn="l"/>
              </a:tabLst>
            </a:pPr>
            <a:r>
              <a:rPr lang="ar-SA" sz="700" b="1" dirty="0" smtClean="0">
                <a:solidFill>
                  <a:srgbClr val="002060"/>
                </a:solidFill>
                <a:ea typeface="Calibri"/>
              </a:rPr>
              <a:t>             </a:t>
            </a: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ar-SA" sz="1600" b="1" dirty="0" smtClean="0">
              <a:ea typeface="Calibri"/>
              <a:cs typeface="Arial"/>
            </a:endParaRPr>
          </a:p>
          <a:p>
            <a:pPr algn="ctr">
              <a:lnSpc>
                <a:spcPct val="115000"/>
              </a:lnSpc>
              <a:spcAft>
                <a:spcPts val="1000"/>
              </a:spcAft>
            </a:pPr>
            <a:endParaRPr lang="ar-SA" sz="1600" b="1" dirty="0">
              <a:ea typeface="Calibri"/>
              <a:cs typeface="Arial"/>
            </a:endParaRPr>
          </a:p>
          <a:p>
            <a:pPr algn="ctr">
              <a:lnSpc>
                <a:spcPct val="115000"/>
              </a:lnSpc>
              <a:spcAft>
                <a:spcPts val="1000"/>
              </a:spcAft>
            </a:pPr>
            <a:endParaRPr lang="en-US" sz="1600" b="1" dirty="0">
              <a:ea typeface="Calibri"/>
              <a:cs typeface="Arial"/>
            </a:endParaRPr>
          </a:p>
        </p:txBody>
      </p:sp>
      <p:sp>
        <p:nvSpPr>
          <p:cNvPr id="8" name="مستطيل مستدير الزوايا 18"/>
          <p:cNvSpPr>
            <a:spLocks noChangeArrowheads="1"/>
          </p:cNvSpPr>
          <p:nvPr/>
        </p:nvSpPr>
        <p:spPr bwMode="auto">
          <a:xfrm>
            <a:off x="6876256" y="4373888"/>
            <a:ext cx="2172864" cy="2406670"/>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مستطيل مستدير الزوايا 19"/>
          <p:cNvSpPr>
            <a:spLocks noChangeArrowheads="1"/>
          </p:cNvSpPr>
          <p:nvPr/>
        </p:nvSpPr>
        <p:spPr bwMode="auto">
          <a:xfrm>
            <a:off x="6876256" y="3483420"/>
            <a:ext cx="2146536" cy="824625"/>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100" b="1" i="0" u="none" strike="noStrike" cap="none" normalizeH="0" baseline="0" dirty="0" smtClean="0">
              <a:ln>
                <a:noFill/>
              </a:ln>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12" name="Rectangle 22"/>
          <p:cNvSpPr>
            <a:spLocks noChangeArrowheads="1"/>
          </p:cNvSpPr>
          <p:nvPr/>
        </p:nvSpPr>
        <p:spPr bwMode="auto">
          <a:xfrm>
            <a:off x="69850" y="228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452813" algn="l"/>
              </a:tabLst>
              <a:defRPr>
                <a:solidFill>
                  <a:schemeClr val="tx1"/>
                </a:solidFill>
                <a:latin typeface="Arial" pitchFamily="34" charset="0"/>
                <a:cs typeface="Arial" pitchFamily="34" charset="0"/>
              </a:defRPr>
            </a:lvl1pPr>
            <a:lvl2pPr fontAlgn="base">
              <a:spcBef>
                <a:spcPct val="0"/>
              </a:spcBef>
              <a:spcAft>
                <a:spcPct val="0"/>
              </a:spcAft>
              <a:tabLst>
                <a:tab pos="3452813" algn="l"/>
              </a:tabLst>
              <a:defRPr>
                <a:solidFill>
                  <a:schemeClr val="tx1"/>
                </a:solidFill>
                <a:latin typeface="Arial" pitchFamily="34" charset="0"/>
                <a:cs typeface="Arial" pitchFamily="34" charset="0"/>
              </a:defRPr>
            </a:lvl2pPr>
            <a:lvl3pPr fontAlgn="base">
              <a:spcBef>
                <a:spcPct val="0"/>
              </a:spcBef>
              <a:spcAft>
                <a:spcPct val="0"/>
              </a:spcAft>
              <a:tabLst>
                <a:tab pos="3452813" algn="l"/>
              </a:tabLst>
              <a:defRPr>
                <a:solidFill>
                  <a:schemeClr val="tx1"/>
                </a:solidFill>
                <a:latin typeface="Arial" pitchFamily="34" charset="0"/>
                <a:cs typeface="Arial" pitchFamily="34" charset="0"/>
              </a:defRPr>
            </a:lvl3pPr>
            <a:lvl4pPr fontAlgn="base">
              <a:spcBef>
                <a:spcPct val="0"/>
              </a:spcBef>
              <a:spcAft>
                <a:spcPct val="0"/>
              </a:spcAft>
              <a:tabLst>
                <a:tab pos="3452813" algn="l"/>
              </a:tabLst>
              <a:defRPr>
                <a:solidFill>
                  <a:schemeClr val="tx1"/>
                </a:solidFill>
                <a:latin typeface="Arial" pitchFamily="34" charset="0"/>
                <a:cs typeface="Arial" pitchFamily="34" charset="0"/>
              </a:defRPr>
            </a:lvl4pPr>
            <a:lvl5pPr fontAlgn="base">
              <a:spcBef>
                <a:spcPct val="0"/>
              </a:spcBef>
              <a:spcAft>
                <a:spcPct val="0"/>
              </a:spcAft>
              <a:tabLst>
                <a:tab pos="3452813" algn="l"/>
              </a:tabLst>
              <a:defRPr>
                <a:solidFill>
                  <a:schemeClr val="tx1"/>
                </a:solidFill>
                <a:latin typeface="Arial" pitchFamily="34" charset="0"/>
                <a:cs typeface="Arial" pitchFamily="34" charset="0"/>
              </a:defRPr>
            </a:lvl5pPr>
            <a:lvl6pPr fontAlgn="base">
              <a:spcBef>
                <a:spcPct val="0"/>
              </a:spcBef>
              <a:spcAft>
                <a:spcPct val="0"/>
              </a:spcAft>
              <a:tabLst>
                <a:tab pos="3452813" algn="l"/>
              </a:tabLst>
              <a:defRPr>
                <a:solidFill>
                  <a:schemeClr val="tx1"/>
                </a:solidFill>
                <a:latin typeface="Arial" pitchFamily="34" charset="0"/>
                <a:cs typeface="Arial" pitchFamily="34" charset="0"/>
              </a:defRPr>
            </a:lvl6pPr>
            <a:lvl7pPr fontAlgn="base">
              <a:spcBef>
                <a:spcPct val="0"/>
              </a:spcBef>
              <a:spcAft>
                <a:spcPct val="0"/>
              </a:spcAft>
              <a:tabLst>
                <a:tab pos="3452813" algn="l"/>
              </a:tabLst>
              <a:defRPr>
                <a:solidFill>
                  <a:schemeClr val="tx1"/>
                </a:solidFill>
                <a:latin typeface="Arial" pitchFamily="34" charset="0"/>
                <a:cs typeface="Arial" pitchFamily="34" charset="0"/>
              </a:defRPr>
            </a:lvl7pPr>
            <a:lvl8pPr fontAlgn="base">
              <a:spcBef>
                <a:spcPct val="0"/>
              </a:spcBef>
              <a:spcAft>
                <a:spcPct val="0"/>
              </a:spcAft>
              <a:tabLst>
                <a:tab pos="3452813" algn="l"/>
              </a:tabLst>
              <a:defRPr>
                <a:solidFill>
                  <a:schemeClr val="tx1"/>
                </a:solidFill>
                <a:latin typeface="Arial" pitchFamily="34" charset="0"/>
                <a:cs typeface="Arial" pitchFamily="34" charset="0"/>
              </a:defRPr>
            </a:lvl8pPr>
            <a:lvl9pPr fontAlgn="base">
              <a:spcBef>
                <a:spcPct val="0"/>
              </a:spcBef>
              <a:spcAft>
                <a:spcPct val="0"/>
              </a:spcAft>
              <a:tabLst>
                <a:tab pos="3452813" algn="l"/>
              </a:tabLst>
              <a:defRPr>
                <a:solidFill>
                  <a:schemeClr val="tx1"/>
                </a:solidFill>
                <a:latin typeface="Arial" pitchFamily="34" charset="0"/>
                <a:cs typeface="Arial"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tab pos="3452813" algn="l"/>
              </a:tabLst>
            </a:pPr>
            <a:endParaRPr kumimoji="0" lang="ar-SA" alt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مستطيل مستدير الزوايا 12"/>
          <p:cNvSpPr>
            <a:spLocks noChangeArrowheads="1"/>
          </p:cNvSpPr>
          <p:nvPr/>
        </p:nvSpPr>
        <p:spPr bwMode="auto">
          <a:xfrm>
            <a:off x="6804248" y="857061"/>
            <a:ext cx="2244872" cy="2567085"/>
          </a:xfrm>
          <a:prstGeom prst="roundRect">
            <a:avLst>
              <a:gd name="adj" fmla="val 16667"/>
            </a:avLst>
          </a:prstGeom>
          <a:solidFill>
            <a:srgbClr val="FFFFFF"/>
          </a:solidFill>
          <a:ln w="25400">
            <a:solidFill>
              <a:srgbClr val="4F81BD"/>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lang="ar-SA" altLang="ar-SA" sz="1400" b="1" dirty="0">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endPar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spcBef>
                <a:spcPct val="0"/>
              </a:spcBef>
              <a:spcAft>
                <a:spcPct val="0"/>
              </a:spcAft>
              <a:buClrTx/>
              <a:buSzTx/>
              <a:buFontTx/>
              <a:buNone/>
              <a:tabLst/>
            </a:pPr>
            <a:r>
              <a:rPr kumimoji="0" lang="ar-SA" altLang="ar-SA"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ملخص</a:t>
            </a:r>
            <a:endParaRPr lang="en-US" sz="2000" dirty="0" smtClean="0">
              <a:ea typeface="Calibri"/>
              <a:cs typeface="Arial"/>
            </a:endParaRPr>
          </a:p>
          <a:p>
            <a:pPr fontAlgn="base"/>
            <a:r>
              <a:rPr lang="ar-SA" sz="800" b="1" dirty="0">
                <a:ea typeface="Calibri"/>
              </a:rPr>
              <a:t>سؤال/هل خليط الطين الهندي مع ماء زمزم يساعد على علاج وشفاء حساسية الجلد بنسبة80 % ؟</a:t>
            </a:r>
            <a:endParaRPr lang="en-US" sz="800" b="1" dirty="0">
              <a:ea typeface="Calibri"/>
            </a:endParaRPr>
          </a:p>
          <a:p>
            <a:r>
              <a:rPr lang="ar-SA" sz="800" b="1" dirty="0">
                <a:ea typeface="Calibri"/>
              </a:rPr>
              <a:t>الهدف/علاج حساسية الجلد والتقليل من استخدام العقاقير التي لها تأثير ضار على المريض.</a:t>
            </a:r>
            <a:endParaRPr lang="en-US" sz="800" b="1" dirty="0">
              <a:ea typeface="Calibri"/>
            </a:endParaRPr>
          </a:p>
          <a:p>
            <a:r>
              <a:rPr lang="ar-SA" sz="800" b="1" dirty="0">
                <a:ea typeface="Calibri"/>
              </a:rPr>
              <a:t>المواد/ 45مل ماء زمزم + 15مل  من </a:t>
            </a:r>
            <a:r>
              <a:rPr lang="ar-SA" sz="1050" b="1" dirty="0">
                <a:ea typeface="Calibri"/>
              </a:rPr>
              <a:t>الطين</a:t>
            </a:r>
            <a:r>
              <a:rPr lang="ar-SA" sz="800" b="1" dirty="0">
                <a:ea typeface="Calibri"/>
              </a:rPr>
              <a:t> الهندي.</a:t>
            </a:r>
            <a:endParaRPr lang="en-US" sz="800" b="1" dirty="0">
              <a:ea typeface="Calibri"/>
            </a:endParaRPr>
          </a:p>
          <a:p>
            <a:r>
              <a:rPr lang="ar-SA" sz="800" b="1" dirty="0">
                <a:ea typeface="Calibri"/>
              </a:rPr>
              <a:t>الأدوات / إناء وملعقة من البلاستيك أو الزجاج + </a:t>
            </a:r>
            <a:r>
              <a:rPr lang="ar-SA" sz="800" b="1" dirty="0" err="1" smtClean="0">
                <a:ea typeface="Calibri"/>
              </a:rPr>
              <a:t>مكيال.ورق</a:t>
            </a:r>
            <a:r>
              <a:rPr lang="ar-SA" sz="800" b="1" dirty="0" smtClean="0">
                <a:ea typeface="Calibri"/>
              </a:rPr>
              <a:t> تباع الشمس لقياس حموضة الماء</a:t>
            </a:r>
            <a:endParaRPr lang="en-US" sz="800" b="1" dirty="0">
              <a:ea typeface="Calibri"/>
            </a:endParaRPr>
          </a:p>
          <a:p>
            <a:r>
              <a:rPr lang="ar-SA" sz="800" b="1" dirty="0">
                <a:ea typeface="Calibri"/>
              </a:rPr>
              <a:t>الاجراءات /عند إضافة خليط ماء زمزم مع الطين الهندي على حساسية  الجلد  (الأكزيما) لوحظ انخفاض  مستوى تهيج الحساسية بنسبة 15 % لكل يوم</a:t>
            </a:r>
            <a:r>
              <a:rPr lang="ar-SA" sz="800" b="1" u="sng" dirty="0">
                <a:ea typeface="Calibri"/>
              </a:rPr>
              <a:t> .</a:t>
            </a:r>
            <a:endParaRPr lang="en-US" sz="800" b="1" dirty="0">
              <a:ea typeface="Calibri"/>
            </a:endParaRPr>
          </a:p>
          <a:p>
            <a:r>
              <a:rPr lang="ar-SA" sz="800" b="1" dirty="0">
                <a:ea typeface="Calibri"/>
              </a:rPr>
              <a:t>زوال أثر حساسية الجلد خلال اسبوع.</a:t>
            </a:r>
            <a:endParaRPr lang="en-US" sz="800" b="1" dirty="0">
              <a:ea typeface="Calibri"/>
            </a:endParaRPr>
          </a:p>
          <a:p>
            <a:pPr algn="justLow"/>
            <a:r>
              <a:rPr lang="ar-SA" sz="800" b="1" dirty="0">
                <a:ea typeface="Calibri"/>
              </a:rPr>
              <a:t>-النتائج/  كلما استخدمنا ماء بدرجة قلوية </a:t>
            </a:r>
            <a:r>
              <a:rPr lang="ar-SA" sz="300" b="1" dirty="0">
                <a:ea typeface="Calibri"/>
              </a:rPr>
              <a:t>أعلى</a:t>
            </a:r>
            <a:r>
              <a:rPr lang="ar-SA" sz="800" b="1" dirty="0">
                <a:ea typeface="Calibri"/>
              </a:rPr>
              <a:t> بنسبة </a:t>
            </a:r>
            <a:r>
              <a:rPr lang="en-US" sz="800" b="1" dirty="0">
                <a:ea typeface="Calibri"/>
              </a:rPr>
              <a:t>Ph8</a:t>
            </a:r>
            <a:r>
              <a:rPr lang="ar-SA" sz="800" b="1" dirty="0">
                <a:ea typeface="Calibri"/>
              </a:rPr>
              <a:t> فإننا نحصل على نتائج ذات كفاءة وفاعلية في الشفاء .</a:t>
            </a:r>
            <a:endParaRPr lang="en-US" sz="800" b="1" dirty="0">
              <a:ea typeface="Calibri"/>
            </a:endParaRPr>
          </a:p>
          <a:p>
            <a:r>
              <a:rPr lang="ar-SA" sz="800" b="1" dirty="0">
                <a:ea typeface="Calibri"/>
              </a:rPr>
              <a:t>الاستنتاجات/نستنتج أن مزيج ماء زمزم مع الطين الهندي  يعمل على إزالة أثر حساسية  الجلد بنسبة 100%. وذلك عند متابعة استخدامه يوميا لمدة اسبوع . كما أن عدم الاستمرار على الاستخدام اليومي فإننا لن نحصل على النتائج </a:t>
            </a:r>
            <a:r>
              <a:rPr lang="ar-SA" sz="800" b="1" dirty="0" smtClean="0">
                <a:ea typeface="Calibri"/>
              </a:rPr>
              <a:t>بسرعة</a:t>
            </a:r>
          </a:p>
          <a:p>
            <a:endParaRPr lang="ar-SA" sz="1400" b="1" dirty="0" smtClean="0"/>
          </a:p>
          <a:p>
            <a:pPr algn="ctr"/>
            <a:r>
              <a:rPr lang="ar-SA" sz="1400" b="1" dirty="0" smtClean="0">
                <a:solidFill>
                  <a:srgbClr val="000000"/>
                </a:solidFill>
              </a:rPr>
              <a:t>أسئلة </a:t>
            </a:r>
            <a:r>
              <a:rPr lang="ar-SA" sz="1400" b="1" dirty="0">
                <a:solidFill>
                  <a:srgbClr val="000000"/>
                </a:solidFill>
              </a:rPr>
              <a:t>البحث</a:t>
            </a:r>
            <a:endParaRPr lang="en-US" sz="1100" b="1" dirty="0">
              <a:ea typeface="Calibri"/>
              <a:cs typeface="Arial"/>
            </a:endParaRPr>
          </a:p>
          <a:p>
            <a:r>
              <a:rPr lang="ar-SA" sz="800" b="1" dirty="0">
                <a:ea typeface="Calibri"/>
              </a:rPr>
              <a:t>هل خليط الطين الهندي مع ماء زمزم يساعد على علاج وشفاء حساسية الجلد بنسبة80 % ؟</a:t>
            </a:r>
            <a:endParaRPr lang="en-US" sz="500" b="1" dirty="0">
              <a:ea typeface="Calibri"/>
              <a:cs typeface="Arial"/>
            </a:endParaRPr>
          </a:p>
          <a:p>
            <a:r>
              <a:rPr lang="ar-SA" sz="800" b="1" dirty="0">
                <a:ea typeface="Calibri"/>
              </a:rPr>
              <a:t>ما الفرق بين ماء زمزم والماء العادي ؟ </a:t>
            </a:r>
            <a:endParaRPr lang="ar-SA" sz="800" b="1" dirty="0" smtClean="0">
              <a:ea typeface="Calibri"/>
            </a:endParaRPr>
          </a:p>
          <a:p>
            <a:endParaRPr lang="ar-SA" sz="1600" b="1" dirty="0" smtClean="0">
              <a:ea typeface="Calibri"/>
            </a:endParaRPr>
          </a:p>
          <a:p>
            <a:pPr lvl="0" algn="ctr" fontAlgn="base">
              <a:spcBef>
                <a:spcPct val="0"/>
              </a:spcBef>
              <a:spcAft>
                <a:spcPct val="0"/>
              </a:spcAft>
            </a:pPr>
            <a:r>
              <a:rPr lang="ar-SA" sz="1600" b="1" dirty="0" smtClean="0">
                <a:ea typeface="Calibri"/>
              </a:rPr>
              <a:t>مقدمة</a:t>
            </a:r>
          </a:p>
          <a:p>
            <a:pPr algn="ctr">
              <a:lnSpc>
                <a:spcPct val="115000"/>
              </a:lnSpc>
            </a:pPr>
            <a:r>
              <a:rPr lang="ar-SA" sz="800" b="1" dirty="0">
                <a:ea typeface="Calibri"/>
              </a:rPr>
              <a:t>اصيبت خالتي بحساسية الجلد (الأكزيما) المزمنة وقد كانت تستخدم أدوية مثل</a:t>
            </a:r>
            <a:endParaRPr lang="en-US" sz="500" b="1" dirty="0">
              <a:ea typeface="Calibri"/>
              <a:cs typeface="Arial"/>
            </a:endParaRPr>
          </a:p>
          <a:p>
            <a:pPr algn="ctr">
              <a:lnSpc>
                <a:spcPct val="115000"/>
              </a:lnSpc>
            </a:pPr>
            <a:r>
              <a:rPr lang="ar-SA" sz="800" b="1" dirty="0">
                <a:ea typeface="Calibri"/>
              </a:rPr>
              <a:t>(</a:t>
            </a:r>
            <a:r>
              <a:rPr lang="en-US" sz="800" b="1" dirty="0" err="1">
                <a:ea typeface="Calibri"/>
                <a:cs typeface="Arial"/>
              </a:rPr>
              <a:t>Diproson</a:t>
            </a:r>
            <a:r>
              <a:rPr lang="en-US" sz="800" b="1" dirty="0">
                <a:ea typeface="Calibri"/>
                <a:cs typeface="Arial"/>
              </a:rPr>
              <a:t> </a:t>
            </a:r>
            <a:r>
              <a:rPr lang="en-US" sz="800" b="1" dirty="0">
                <a:latin typeface="Arial"/>
                <a:ea typeface="Calibri"/>
                <a:cs typeface="Arial"/>
              </a:rPr>
              <a:t> </a:t>
            </a:r>
            <a:r>
              <a:rPr lang="ar-SA" sz="800" b="1" dirty="0">
                <a:latin typeface="Arial"/>
                <a:ea typeface="Calibri"/>
              </a:rPr>
              <a:t>– </a:t>
            </a:r>
            <a:r>
              <a:rPr lang="en-US" sz="800" b="1" dirty="0">
                <a:ea typeface="Calibri"/>
                <a:cs typeface="Arial"/>
              </a:rPr>
              <a:t>(</a:t>
            </a:r>
            <a:r>
              <a:rPr lang="en-US" sz="800" b="1" dirty="0" err="1">
                <a:ea typeface="Calibri"/>
                <a:cs typeface="Arial"/>
              </a:rPr>
              <a:t>Opizole</a:t>
            </a:r>
            <a:r>
              <a:rPr lang="en-US" sz="800" b="1" dirty="0">
                <a:ea typeface="Calibri"/>
                <a:cs typeface="Arial"/>
              </a:rPr>
              <a:t> cream</a:t>
            </a:r>
            <a:r>
              <a:rPr lang="en-US" sz="800" b="1" dirty="0">
                <a:latin typeface="Arial"/>
                <a:ea typeface="Calibri"/>
                <a:cs typeface="Arial"/>
              </a:rPr>
              <a:t> </a:t>
            </a:r>
            <a:r>
              <a:rPr lang="ar-SA" sz="800" b="1" dirty="0">
                <a:latin typeface="Arial"/>
                <a:ea typeface="Calibri"/>
              </a:rPr>
              <a:t>لفترة طويلة وفي يوم من الأيام واثناء تصفحي لموقع  </a:t>
            </a:r>
            <a:r>
              <a:rPr lang="en-US" sz="800" b="1" u="sng" dirty="0">
                <a:ea typeface="Calibri"/>
                <a:cs typeface="Arial"/>
              </a:rPr>
              <a:t>www.iherb </a:t>
            </a:r>
            <a:r>
              <a:rPr lang="en-US" sz="800" b="1" u="sng" dirty="0">
                <a:latin typeface="Arial"/>
                <a:ea typeface="Calibri"/>
                <a:cs typeface="Arial"/>
              </a:rPr>
              <a:t> </a:t>
            </a:r>
            <a:r>
              <a:rPr lang="ar-SA" sz="800" b="1" dirty="0">
                <a:ea typeface="Calibri"/>
              </a:rPr>
              <a:t>صادفت تجارب لمنتج يسمى طين الشفاء الهندي بحيث يخلط مع الخل لعلاج مشاكل البشرة  فخطرت في بالي فكرة العلاج باستخدام الطين الهندي للاستفادة من خواصه العلاجية في الحد من الحالة أو تخفيف آثارها وقمت بإضافة  ماء عادي وخلطته ووضعته على الحساسية فوجدت له نتيجة ، و استبدلت الماء العادي بماء زمزم فوجدت أن ماء زمزم له قدرة وفاعلية لعلاج حساسية الجلد . ومن هنا جاءت هذه الدراسة التي تهدف  إلى معرفة فاعلية الطين الهندي وماء زمزم لعلاج حساسية الجلد لدى احدى المصابات بحساسية الجلد (الأكزيما).</a:t>
            </a:r>
            <a:endParaRPr lang="en-US" sz="500" b="1" dirty="0">
              <a:ea typeface="Calibri"/>
              <a:cs typeface="Arial"/>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1100" b="1" dirty="0" smtClean="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ar-SA" altLang="ar-SA" sz="800" dirty="0">
                <a:latin typeface="Arial" pitchFamily="34" charset="0"/>
                <a:cs typeface="Arial" pitchFamily="34" charset="0"/>
              </a:rPr>
              <a:t> </a:t>
            </a: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ar-SA" altLang="ar-SA"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8" name="DD784CA3-2959-4905-9DD2-544C91EFEDD9" descr="cid:DD784CA3-2959-4905-9DD2-544C91EFEDD9"/>
          <p:cNvPicPr/>
          <p:nvPr/>
        </p:nvPicPr>
        <p:blipFill>
          <a:blip r:embed="rId6" r:link="rId7" cstate="print">
            <a:extLst>
              <a:ext uri="{28A0092B-C50C-407E-A947-70E740481C1C}">
                <a14:useLocalDpi xmlns:a14="http://schemas.microsoft.com/office/drawing/2010/main" val="0"/>
              </a:ext>
            </a:extLst>
          </a:blip>
          <a:srcRect/>
          <a:stretch>
            <a:fillRect/>
          </a:stretch>
        </p:blipFill>
        <p:spPr bwMode="auto">
          <a:xfrm>
            <a:off x="5513689" y="4142296"/>
            <a:ext cx="1091092" cy="683954"/>
          </a:xfrm>
          <a:prstGeom prst="rect">
            <a:avLst/>
          </a:prstGeom>
          <a:noFill/>
          <a:ln>
            <a:solidFill>
              <a:schemeClr val="tx1"/>
            </a:solidFill>
          </a:ln>
        </p:spPr>
      </p:pic>
      <p:pic>
        <p:nvPicPr>
          <p:cNvPr id="19" name="84EE22F3-A81D-4D93-8225-A24FDBE8AA73" descr="cid:84EE22F3-A81D-4D93-8225-A24FDBE8AA73"/>
          <p:cNvPicPr/>
          <p:nvPr/>
        </p:nvPicPr>
        <p:blipFill>
          <a:blip r:embed="rId8" r:link="rId9" cstate="print">
            <a:extLst>
              <a:ext uri="{28A0092B-C50C-407E-A947-70E740481C1C}">
                <a14:useLocalDpi xmlns:a14="http://schemas.microsoft.com/office/drawing/2010/main" val="0"/>
              </a:ext>
            </a:extLst>
          </a:blip>
          <a:srcRect/>
          <a:stretch>
            <a:fillRect/>
          </a:stretch>
        </p:blipFill>
        <p:spPr bwMode="auto">
          <a:xfrm rot="5400000">
            <a:off x="4600371" y="3969908"/>
            <a:ext cx="683955" cy="1028731"/>
          </a:xfrm>
          <a:prstGeom prst="rect">
            <a:avLst/>
          </a:prstGeom>
          <a:noFill/>
          <a:ln>
            <a:solidFill>
              <a:schemeClr val="bg1"/>
            </a:solidFill>
          </a:ln>
        </p:spPr>
      </p:pic>
      <p:pic>
        <p:nvPicPr>
          <p:cNvPr id="20" name="E0EEEEB0-B081-49EA-8A6A-A7E94AD6905B" descr="cid:E0EEEEB0-B081-49EA-8A6A-A7E94AD6905B"/>
          <p:cNvPicPr/>
          <p:nvPr/>
        </p:nvPicPr>
        <p:blipFill rotWithShape="1">
          <a:blip r:embed="rId10" r:link="rId11" cstate="print">
            <a:extLst>
              <a:ext uri="{28A0092B-C50C-407E-A947-70E740481C1C}">
                <a14:useLocalDpi xmlns:a14="http://schemas.microsoft.com/office/drawing/2010/main" val="0"/>
              </a:ext>
            </a:extLst>
          </a:blip>
          <a:srcRect t="11604" b="10067"/>
          <a:stretch/>
        </p:blipFill>
        <p:spPr bwMode="auto">
          <a:xfrm>
            <a:off x="5537086" y="4941168"/>
            <a:ext cx="1091092" cy="508912"/>
          </a:xfrm>
          <a:prstGeom prst="rect">
            <a:avLst/>
          </a:prstGeom>
          <a:noFill/>
          <a:ln w="9525" cap="flat" cmpd="sng" algn="ctr">
            <a:solidFill>
              <a:sysClr val="windowText" lastClr="000000"/>
            </a:solidFill>
            <a:prstDash val="solid"/>
            <a:round/>
            <a:headEnd type="none" w="med" len="med"/>
            <a:tailEnd type="none" w="med" len="med"/>
          </a:ln>
          <a:extLst>
            <a:ext uri="{53640926-AAD7-44D8-BBD7-CCE9431645EC}">
              <a14:shadowObscured xmlns:a14="http://schemas.microsoft.com/office/drawing/2010/main"/>
            </a:ext>
          </a:extLst>
        </p:spPr>
      </p:pic>
      <p:graphicFrame>
        <p:nvGraphicFramePr>
          <p:cNvPr id="15" name="جدول 14"/>
          <p:cNvGraphicFramePr>
            <a:graphicFrameLocks noGrp="1"/>
          </p:cNvGraphicFramePr>
          <p:nvPr>
            <p:extLst>
              <p:ext uri="{D42A27DB-BD31-4B8C-83A1-F6EECF244321}">
                <p14:modId xmlns:p14="http://schemas.microsoft.com/office/powerpoint/2010/main" val="3090956906"/>
              </p:ext>
            </p:extLst>
          </p:nvPr>
        </p:nvGraphicFramePr>
        <p:xfrm>
          <a:off x="2407897" y="3003653"/>
          <a:ext cx="1663907" cy="1073419"/>
        </p:xfrm>
        <a:graphic>
          <a:graphicData uri="http://schemas.openxmlformats.org/drawingml/2006/table">
            <a:tbl>
              <a:tblPr rtl="1"/>
              <a:tblGrid>
                <a:gridCol w="533057"/>
                <a:gridCol w="624810"/>
                <a:gridCol w="506040"/>
              </a:tblGrid>
              <a:tr h="156449">
                <a:tc>
                  <a:txBody>
                    <a:bodyPr/>
                    <a:lstStyle/>
                    <a:p>
                      <a:pPr algn="ctr" rtl="1">
                        <a:lnSpc>
                          <a:spcPct val="100000"/>
                        </a:lnSpc>
                        <a:spcAft>
                          <a:spcPts val="0"/>
                        </a:spcAft>
                      </a:pPr>
                      <a:r>
                        <a:rPr lang="ar-SA" sz="800" b="1" dirty="0">
                          <a:effectLst/>
                          <a:latin typeface="Calibri"/>
                          <a:ea typeface="Calibri"/>
                          <a:cs typeface="Arial"/>
                        </a:rPr>
                        <a:t>اليوم</a:t>
                      </a:r>
                      <a:endParaRPr lang="en-US" sz="5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dirty="0">
                          <a:effectLst/>
                          <a:latin typeface="Calibri"/>
                          <a:ea typeface="Calibri"/>
                          <a:cs typeface="Arial"/>
                        </a:rPr>
                        <a:t>الماء العادي</a:t>
                      </a:r>
                      <a:endParaRPr lang="en-US" sz="5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ماء زمزم</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الأول</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5%</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15 %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الثاني</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10%</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30 %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الثالث</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15%</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45 %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الرابع</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20%</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60 %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الخامس</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25%</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75 %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949">
                <a:tc>
                  <a:txBody>
                    <a:bodyPr/>
                    <a:lstStyle/>
                    <a:p>
                      <a:pPr algn="ctr" rtl="1">
                        <a:lnSpc>
                          <a:spcPct val="100000"/>
                        </a:lnSpc>
                        <a:spcAft>
                          <a:spcPts val="0"/>
                        </a:spcAft>
                      </a:pPr>
                      <a:r>
                        <a:rPr lang="ar-SA" sz="800" b="1">
                          <a:effectLst/>
                          <a:latin typeface="Calibri"/>
                          <a:ea typeface="Calibri"/>
                          <a:cs typeface="Arial"/>
                        </a:rPr>
                        <a:t>السادس</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30%</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95 %</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276">
                <a:tc>
                  <a:txBody>
                    <a:bodyPr/>
                    <a:lstStyle/>
                    <a:p>
                      <a:pPr algn="ctr" rtl="1">
                        <a:lnSpc>
                          <a:spcPct val="100000"/>
                        </a:lnSpc>
                        <a:spcAft>
                          <a:spcPts val="0"/>
                        </a:spcAft>
                      </a:pPr>
                      <a:r>
                        <a:rPr lang="ar-SA" sz="800" b="1">
                          <a:effectLst/>
                          <a:latin typeface="Calibri"/>
                          <a:ea typeface="Calibri"/>
                          <a:cs typeface="Arial"/>
                        </a:rPr>
                        <a:t>السابع</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a:effectLst/>
                          <a:latin typeface="Calibri"/>
                          <a:ea typeface="Calibri"/>
                          <a:cs typeface="Arial"/>
                        </a:rPr>
                        <a:t>50%</a:t>
                      </a:r>
                      <a:endParaRPr lang="en-US" sz="5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ar-SA" sz="800" b="1" dirty="0">
                          <a:effectLst/>
                          <a:latin typeface="Calibri"/>
                          <a:ea typeface="Calibri"/>
                          <a:cs typeface="Arial"/>
                        </a:rPr>
                        <a:t>100 %</a:t>
                      </a:r>
                      <a:endParaRPr lang="en-US" sz="5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 name="Rectangle 1"/>
          <p:cNvSpPr>
            <a:spLocks noChangeArrowheads="1"/>
          </p:cNvSpPr>
          <p:nvPr/>
        </p:nvSpPr>
        <p:spPr bwMode="auto">
          <a:xfrm>
            <a:off x="2133857" y="2527229"/>
            <a:ext cx="220012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ar-SA" sz="8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عند إضافة خليط ماء زمزم مع الطين الهندي ووضعه على حساسية  الجلد  (الأكزيما) لوحظ انخفاض  مستوى تهيج الحساسية بنسب مختلفة على أيام متتالية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ar-SA" altLang="ar-SA" sz="7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ar-SA" altLang="ar-SA" sz="700" b="1" dirty="0">
              <a:latin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altLang="ar-SA" sz="3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lang="ar-SA" altLang="ar-SA" sz="1600" b="1" dirty="0">
              <a:latin typeface="Calibri" pitchFamily="34" charset="0"/>
              <a:ea typeface="Calibri"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ar-SA" altLang="ar-SA"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lang="ar-SA" altLang="ar-SA" sz="1600" b="1" dirty="0" smtClean="0">
                <a:latin typeface="Calibri" pitchFamily="34" charset="0"/>
                <a:ea typeface="Calibri" pitchFamily="34" charset="0"/>
                <a:cs typeface="Arial" pitchFamily="34" charset="0"/>
              </a:rPr>
              <a:t> </a:t>
            </a:r>
            <a:endParaRPr lang="ar-SA" altLang="ar-SA" sz="900" b="1" dirty="0">
              <a:latin typeface="Calibri" pitchFamily="34" charset="0"/>
              <a:ea typeface="Calibri"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ar-SA"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جدول (1) نتائج مقارنة بين ماء زمزم والماء العادي</a:t>
            </a:r>
            <a:endParaRPr kumimoji="0" lang="ar-SA" altLang="ar-SA" sz="1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4" name="مخطط 23"/>
          <p:cNvGraphicFramePr/>
          <p:nvPr>
            <p:extLst>
              <p:ext uri="{D42A27DB-BD31-4B8C-83A1-F6EECF244321}">
                <p14:modId xmlns:p14="http://schemas.microsoft.com/office/powerpoint/2010/main" val="3111353569"/>
              </p:ext>
            </p:extLst>
          </p:nvPr>
        </p:nvGraphicFramePr>
        <p:xfrm>
          <a:off x="1669903" y="4308045"/>
          <a:ext cx="4417817" cy="1698198"/>
        </p:xfrm>
        <a:graphic>
          <a:graphicData uri="http://schemas.openxmlformats.org/drawingml/2006/chart">
            <c:chart xmlns:c="http://schemas.openxmlformats.org/drawingml/2006/chart" xmlns:r="http://schemas.openxmlformats.org/officeDocument/2006/relationships" r:id="rId12"/>
          </a:graphicData>
        </a:graphic>
      </p:graphicFrame>
      <p:pic>
        <p:nvPicPr>
          <p:cNvPr id="25" name="47CA8664-DE63-4C69-B911-5818329F6B78" descr="cid:47CA8664-DE63-4C69-B911-5818329F6B78"/>
          <p:cNvPicPr/>
          <p:nvPr/>
        </p:nvPicPr>
        <p:blipFill>
          <a:blip r:embed="rId13" r:link="rId14" cstate="print">
            <a:extLst>
              <a:ext uri="{28A0092B-C50C-407E-A947-70E740481C1C}">
                <a14:useLocalDpi xmlns:a14="http://schemas.microsoft.com/office/drawing/2010/main" val="0"/>
              </a:ext>
            </a:extLst>
          </a:blip>
          <a:srcRect/>
          <a:stretch>
            <a:fillRect/>
          </a:stretch>
        </p:blipFill>
        <p:spPr bwMode="auto">
          <a:xfrm rot="16200000">
            <a:off x="4714176" y="4707542"/>
            <a:ext cx="508911" cy="976165"/>
          </a:xfrm>
          <a:prstGeom prst="rect">
            <a:avLst/>
          </a:prstGeom>
          <a:noFill/>
          <a:ln>
            <a:solidFill>
              <a:sysClr val="windowText" lastClr="000000"/>
            </a:solidFill>
          </a:ln>
        </p:spPr>
      </p:pic>
    </p:spTree>
    <p:extLst>
      <p:ext uri="{BB962C8B-B14F-4D97-AF65-F5344CB8AC3E}">
        <p14:creationId xmlns:p14="http://schemas.microsoft.com/office/powerpoint/2010/main" val="480572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1070</TotalTime>
  <Words>1600</Words>
  <Application>Microsoft Office PowerPoint</Application>
  <PresentationFormat>عرض على الشاشة (3:4)‏</PresentationFormat>
  <Paragraphs>352</Paragraphs>
  <Slides>2</Slides>
  <Notes>0</Notes>
  <HiddenSlides>0</HiddenSlides>
  <MMClips>0</MMClips>
  <ScaleCrop>false</ScaleCrop>
  <HeadingPairs>
    <vt:vector size="4" baseType="variant">
      <vt:variant>
        <vt:lpstr>نسق</vt:lpstr>
      </vt:variant>
      <vt:variant>
        <vt:i4>1</vt:i4>
      </vt:variant>
      <vt:variant>
        <vt:lpstr>عناوين الشرائح</vt:lpstr>
      </vt:variant>
      <vt:variant>
        <vt:i4>2</vt:i4>
      </vt:variant>
    </vt:vector>
  </HeadingPairs>
  <TitlesOfParts>
    <vt:vector size="3" baseType="lpstr">
      <vt:lpstr>سمة Office</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hp</cp:lastModifiedBy>
  <cp:revision>64</cp:revision>
  <cp:lastPrinted>2018-03-25T10:09:59Z</cp:lastPrinted>
  <dcterms:created xsi:type="dcterms:W3CDTF">2018-03-16T06:55:45Z</dcterms:created>
  <dcterms:modified xsi:type="dcterms:W3CDTF">2018-03-26T06:06:00Z</dcterms:modified>
</cp:coreProperties>
</file>