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880042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1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30" d="100"/>
          <a:sy n="30" d="100"/>
        </p:scale>
        <p:origin x="-672" y="4740"/>
      </p:cViewPr>
      <p:guideLst>
        <p:guide orient="horz" pos="13606"/>
        <p:guide pos="907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e9709888\Desktop\&#1605;&#1583;&#1585;&#1587;&#1577;%20&#1593;&#1576;&#1583;&#1575;&#1604;&#1585;&#1581;&#1605;&#1606;\&#1575;&#1604;&#1575;&#1581;&#1589;&#1575;&#1574;&#1610;&#1575;&#157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0" i="0" baseline="0">
                <a:solidFill>
                  <a:sysClr val="windowText" lastClr="000000"/>
                </a:solidFill>
                <a:effectLst/>
              </a:rPr>
              <a:t>Average maximum temperatures for 2018</a:t>
            </a:r>
            <a:endParaRPr lang="ar-OM" sz="1100">
              <a:solidFill>
                <a:sysClr val="windowText" lastClr="000000"/>
              </a:solidFill>
              <a:effectLst/>
            </a:endParaRPr>
          </a:p>
        </c:rich>
      </c:tx>
      <c:layout/>
      <c:spPr>
        <a:noFill/>
        <a:ln>
          <a:noFill/>
        </a:ln>
        <a:effectLst/>
      </c:spPr>
    </c:title>
    <c:plotArea>
      <c:layout/>
      <c:barChart>
        <c:barDir val="col"/>
        <c:grouping val="clustered"/>
        <c:ser>
          <c:idx val="0"/>
          <c:order val="0"/>
          <c:tx>
            <c:strRef>
              <c:f>'Max Temp'!$I$20</c:f>
              <c:strCache>
                <c:ptCount val="1"/>
                <c:pt idx="0">
                  <c:v>The village of AL FULAIJ</c:v>
                </c:pt>
              </c:strCache>
            </c:strRef>
          </c:tx>
          <c:spPr>
            <a:solidFill>
              <a:schemeClr val="accent1"/>
            </a:solidFill>
            <a:ln>
              <a:noFill/>
            </a:ln>
            <a:effectLst/>
          </c:spPr>
          <c:cat>
            <c:strRef>
              <c:f>'Max Temp'!$H$21:$H$32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'Max Temp'!$I$21:$I$32</c:f>
              <c:numCache>
                <c:formatCode>General</c:formatCode>
                <c:ptCount val="12"/>
                <c:pt idx="0">
                  <c:v>31.4</c:v>
                </c:pt>
                <c:pt idx="1">
                  <c:v>34.300000000000004</c:v>
                </c:pt>
                <c:pt idx="2">
                  <c:v>39.800000000000004</c:v>
                </c:pt>
                <c:pt idx="3">
                  <c:v>41.6</c:v>
                </c:pt>
                <c:pt idx="4">
                  <c:v>45.2</c:v>
                </c:pt>
                <c:pt idx="5">
                  <c:v>47.2</c:v>
                </c:pt>
                <c:pt idx="6">
                  <c:v>46.7</c:v>
                </c:pt>
                <c:pt idx="7">
                  <c:v>45.6</c:v>
                </c:pt>
                <c:pt idx="8">
                  <c:v>43</c:v>
                </c:pt>
                <c:pt idx="9">
                  <c:v>39.4</c:v>
                </c:pt>
                <c:pt idx="10">
                  <c:v>35.1</c:v>
                </c:pt>
                <c:pt idx="11">
                  <c:v>30.8</c:v>
                </c:pt>
              </c:numCache>
            </c:numRef>
          </c:val>
          <c:extLst xmlns:c16r2="http://schemas.microsoft.com/office/drawing/2015/06/chart">
            <c:ext xmlns:c16="http://schemas.microsoft.com/office/drawing/2014/chart" uri="{C3380CC4-5D6E-409C-BE32-E72D297353CC}">
              <c16:uniqueId val="{00000000-099A-4519-8693-E34090DB48B4}"/>
            </c:ext>
          </c:extLst>
        </c:ser>
        <c:ser>
          <c:idx val="1"/>
          <c:order val="1"/>
          <c:tx>
            <c:strRef>
              <c:f>'Max Temp'!$J$20</c:f>
              <c:strCache>
                <c:ptCount val="1"/>
                <c:pt idx="0">
                  <c:v>The village of AL BAID</c:v>
                </c:pt>
              </c:strCache>
            </c:strRef>
          </c:tx>
          <c:spPr>
            <a:solidFill>
              <a:schemeClr val="accent2"/>
            </a:solidFill>
            <a:ln>
              <a:noFill/>
            </a:ln>
            <a:effectLst/>
          </c:spPr>
          <c:cat>
            <c:strRef>
              <c:f>'Max Temp'!$H$21:$H$32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'Max Temp'!$J$21:$J$32</c:f>
              <c:numCache>
                <c:formatCode>General</c:formatCode>
                <c:ptCount val="12"/>
                <c:pt idx="0" formatCode="0.0">
                  <c:v>0</c:v>
                </c:pt>
                <c:pt idx="2" formatCode="0.0">
                  <c:v>41</c:v>
                </c:pt>
                <c:pt idx="3" formatCode="0.0">
                  <c:v>42.9</c:v>
                </c:pt>
                <c:pt idx="4" formatCode="0.0">
                  <c:v>45.3</c:v>
                </c:pt>
                <c:pt idx="5" formatCode="0.0">
                  <c:v>47.9</c:v>
                </c:pt>
                <c:pt idx="6" formatCode="0.0">
                  <c:v>47.1</c:v>
                </c:pt>
                <c:pt idx="7" formatCode="0.0">
                  <c:v>47.4</c:v>
                </c:pt>
                <c:pt idx="8" formatCode="0.0">
                  <c:v>44.1</c:v>
                </c:pt>
                <c:pt idx="9" formatCode="0.0">
                  <c:v>40.5</c:v>
                </c:pt>
                <c:pt idx="10" formatCode="0.0">
                  <c:v>35.300000000000004</c:v>
                </c:pt>
                <c:pt idx="11" formatCode="0.0">
                  <c:v>31.6</c:v>
                </c:pt>
              </c:numCache>
            </c:numRef>
          </c:val>
          <c:extLst xmlns:c16r2="http://schemas.microsoft.com/office/drawing/2015/06/chart">
            <c:ext xmlns:c16="http://schemas.microsoft.com/office/drawing/2014/chart" uri="{C3380CC4-5D6E-409C-BE32-E72D297353CC}">
              <c16:uniqueId val="{00000001-099A-4519-8693-E34090DB48B4}"/>
            </c:ext>
          </c:extLst>
        </c:ser>
        <c:gapWidth val="219"/>
        <c:overlap val="-27"/>
        <c:axId val="114263168"/>
        <c:axId val="114264704"/>
      </c:barChart>
      <c:catAx>
        <c:axId val="114263168"/>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64704"/>
        <c:crosses val="autoZero"/>
        <c:auto val="1"/>
        <c:lblAlgn val="ctr"/>
        <c:lblOffset val="100"/>
      </c:catAx>
      <c:valAx>
        <c:axId val="1142647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631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n-US" smtClean="0"/>
              <a:t>Click to edit Master title style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106031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104990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160377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86838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n-US" smtClean="0"/>
              <a:t>Click to edit Master title style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263420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414420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smtClean="0"/>
              <a:t>Edit Master text styles</a:t>
            </a:r>
          </a:p>
        </p:txBody>
      </p:sp>
      <p:sp>
        <p:nvSpPr>
          <p:cNvPr id="4" name="Content Placeholder 3"/>
          <p:cNvSpPr>
            <a:spLocks noGrp="1"/>
          </p:cNvSpPr>
          <p:nvPr>
            <p:ph sz="half" idx="2"/>
          </p:nvPr>
        </p:nvSpPr>
        <p:spPr>
          <a:xfrm>
            <a:off x="1983784" y="15780233"/>
            <a:ext cx="12183928" cy="232103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smtClean="0"/>
              <a:t>Edit Master text styles</a:t>
            </a:r>
          </a:p>
        </p:txBody>
      </p:sp>
      <p:sp>
        <p:nvSpPr>
          <p:cNvPr id="6" name="Content Placeholder 5"/>
          <p:cNvSpPr>
            <a:spLocks noGrp="1"/>
          </p:cNvSpPr>
          <p:nvPr>
            <p:ph sz="quarter" idx="4"/>
          </p:nvPr>
        </p:nvSpPr>
        <p:spPr>
          <a:xfrm>
            <a:off x="14580217" y="15780233"/>
            <a:ext cx="12243932" cy="232103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8" name="Footer Placeholder 7"/>
          <p:cNvSpPr>
            <a:spLocks noGrp="1"/>
          </p:cNvSpPr>
          <p:nvPr>
            <p:ph type="ftr" sz="quarter" idx="11"/>
          </p:nvPr>
        </p:nvSpPr>
        <p:spPr/>
        <p:txBody>
          <a:bodyPr/>
          <a:lstStyle/>
          <a:p>
            <a:endParaRPr lang="ar-OM"/>
          </a:p>
        </p:txBody>
      </p:sp>
      <p:sp>
        <p:nvSpPr>
          <p:cNvPr id="9" name="Slide Number Placeholder 8"/>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166368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4" name="Footer Placeholder 3"/>
          <p:cNvSpPr>
            <a:spLocks noGrp="1"/>
          </p:cNvSpPr>
          <p:nvPr>
            <p:ph type="ftr" sz="quarter" idx="11"/>
          </p:nvPr>
        </p:nvSpPr>
        <p:spPr/>
        <p:txBody>
          <a:bodyPr/>
          <a:lstStyle/>
          <a:p>
            <a:endParaRPr lang="ar-OM"/>
          </a:p>
        </p:txBody>
      </p:sp>
      <p:sp>
        <p:nvSpPr>
          <p:cNvPr id="5" name="Slide Number Placeholder 4"/>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26018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3" name="Footer Placeholder 2"/>
          <p:cNvSpPr>
            <a:spLocks noGrp="1"/>
          </p:cNvSpPr>
          <p:nvPr>
            <p:ph type="ftr" sz="quarter" idx="11"/>
          </p:nvPr>
        </p:nvSpPr>
        <p:spPr/>
        <p:txBody>
          <a:bodyPr/>
          <a:lstStyle/>
          <a:p>
            <a:endParaRPr lang="ar-OM"/>
          </a:p>
        </p:txBody>
      </p:sp>
      <p:sp>
        <p:nvSpPr>
          <p:cNvPr id="4" name="Slide Number Placeholder 3"/>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106330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smtClean="0"/>
              <a:t>Click to edit Master title style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smtClean="0"/>
              <a:t>Edit Master text styles</a:t>
            </a:r>
          </a:p>
        </p:txBody>
      </p:sp>
      <p:sp>
        <p:nvSpPr>
          <p:cNvPr id="5" name="Date Placeholder 4"/>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56614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smtClean="0"/>
              <a:t>Click icon to add picture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smtClean="0"/>
              <a:t>Edit Master text styles</a:t>
            </a:r>
          </a:p>
        </p:txBody>
      </p:sp>
      <p:sp>
        <p:nvSpPr>
          <p:cNvPr id="5" name="Date Placeholder 4"/>
          <p:cNvSpPr>
            <a:spLocks noGrp="1"/>
          </p:cNvSpPr>
          <p:nvPr>
            <p:ph type="dt" sz="half" idx="10"/>
          </p:nvPr>
        </p:nvSpPr>
        <p:spPr/>
        <p:txBody>
          <a:bodyPr/>
          <a:lstStyle/>
          <a:p>
            <a:fld id="{DF812F8C-4D90-4B45-9B3C-ECA99FED3A95}" type="datetimeFigureOut">
              <a:rPr lang="ar-OM" smtClean="0"/>
              <a:pPr/>
              <a:t>11/07/1441</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175719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DF812F8C-4D90-4B45-9B3C-ECA99FED3A95}" type="datetimeFigureOut">
              <a:rPr lang="ar-OM" smtClean="0"/>
              <a:pPr/>
              <a:t>11/07/1441</a:t>
            </a:fld>
            <a:endParaRPr lang="ar-OM"/>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ar-OM"/>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74226FB8-2133-4B41-8DF0-68DF269433F9}" type="slidenum">
              <a:rPr lang="ar-OM" smtClean="0"/>
              <a:pPr/>
              <a:t>‹#›</a:t>
            </a:fld>
            <a:endParaRPr lang="ar-OM"/>
          </a:p>
        </p:txBody>
      </p:sp>
    </p:spTree>
    <p:extLst>
      <p:ext uri="{BB962C8B-B14F-4D97-AF65-F5344CB8AC3E}">
        <p14:creationId xmlns:p14="http://schemas.microsoft.com/office/powerpoint/2010/main" xmlns="" val="2585653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1"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r" defTabSz="2880086" rtl="1"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r" defTabSz="2880086" rtl="1"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r" defTabSz="2880086" rtl="1"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r" defTabSz="2880086" rtl="1"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r" defTabSz="2880086" rtl="1"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r" defTabSz="2880086" rtl="1"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r" defTabSz="2880086" rtl="1"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r" defTabSz="2880086" rtl="1"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r" defTabSz="2880086" rtl="1"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r" defTabSz="2880086" rtl="1" eaLnBrk="1" latinLnBrk="0" hangingPunct="1">
        <a:defRPr sz="5669" kern="1200">
          <a:solidFill>
            <a:schemeClr val="tx1"/>
          </a:solidFill>
          <a:latin typeface="+mn-lt"/>
          <a:ea typeface="+mn-ea"/>
          <a:cs typeface="+mn-cs"/>
        </a:defRPr>
      </a:lvl1pPr>
      <a:lvl2pPr marL="1440043" algn="r" defTabSz="2880086" rtl="1" eaLnBrk="1" latinLnBrk="0" hangingPunct="1">
        <a:defRPr sz="5669" kern="1200">
          <a:solidFill>
            <a:schemeClr val="tx1"/>
          </a:solidFill>
          <a:latin typeface="+mn-lt"/>
          <a:ea typeface="+mn-ea"/>
          <a:cs typeface="+mn-cs"/>
        </a:defRPr>
      </a:lvl2pPr>
      <a:lvl3pPr marL="2880086" algn="r" defTabSz="2880086" rtl="1" eaLnBrk="1" latinLnBrk="0" hangingPunct="1">
        <a:defRPr sz="5669" kern="1200">
          <a:solidFill>
            <a:schemeClr val="tx1"/>
          </a:solidFill>
          <a:latin typeface="+mn-lt"/>
          <a:ea typeface="+mn-ea"/>
          <a:cs typeface="+mn-cs"/>
        </a:defRPr>
      </a:lvl3pPr>
      <a:lvl4pPr marL="4320129" algn="r" defTabSz="2880086" rtl="1" eaLnBrk="1" latinLnBrk="0" hangingPunct="1">
        <a:defRPr sz="5669" kern="1200">
          <a:solidFill>
            <a:schemeClr val="tx1"/>
          </a:solidFill>
          <a:latin typeface="+mn-lt"/>
          <a:ea typeface="+mn-ea"/>
          <a:cs typeface="+mn-cs"/>
        </a:defRPr>
      </a:lvl4pPr>
      <a:lvl5pPr marL="5760171" algn="r" defTabSz="2880086" rtl="1" eaLnBrk="1" latinLnBrk="0" hangingPunct="1">
        <a:defRPr sz="5669" kern="1200">
          <a:solidFill>
            <a:schemeClr val="tx1"/>
          </a:solidFill>
          <a:latin typeface="+mn-lt"/>
          <a:ea typeface="+mn-ea"/>
          <a:cs typeface="+mn-cs"/>
        </a:defRPr>
      </a:lvl5pPr>
      <a:lvl6pPr marL="7200214" algn="r" defTabSz="2880086" rtl="1" eaLnBrk="1" latinLnBrk="0" hangingPunct="1">
        <a:defRPr sz="5669" kern="1200">
          <a:solidFill>
            <a:schemeClr val="tx1"/>
          </a:solidFill>
          <a:latin typeface="+mn-lt"/>
          <a:ea typeface="+mn-ea"/>
          <a:cs typeface="+mn-cs"/>
        </a:defRPr>
      </a:lvl6pPr>
      <a:lvl7pPr marL="8640257" algn="r" defTabSz="2880086" rtl="1" eaLnBrk="1" latinLnBrk="0" hangingPunct="1">
        <a:defRPr sz="5669" kern="1200">
          <a:solidFill>
            <a:schemeClr val="tx1"/>
          </a:solidFill>
          <a:latin typeface="+mn-lt"/>
          <a:ea typeface="+mn-ea"/>
          <a:cs typeface="+mn-cs"/>
        </a:defRPr>
      </a:lvl7pPr>
      <a:lvl8pPr marL="10080300" algn="r" defTabSz="2880086" rtl="1" eaLnBrk="1" latinLnBrk="0" hangingPunct="1">
        <a:defRPr sz="5669" kern="1200">
          <a:solidFill>
            <a:schemeClr val="tx1"/>
          </a:solidFill>
          <a:latin typeface="+mn-lt"/>
          <a:ea typeface="+mn-ea"/>
          <a:cs typeface="+mn-cs"/>
        </a:defRPr>
      </a:lvl8pPr>
      <a:lvl9pPr marL="11520343" algn="r" defTabSz="2880086" rtl="1"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chart" Target="../charts/chart1.xml"/><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48457" y="3375568"/>
            <a:ext cx="13813972" cy="769441"/>
          </a:xfrm>
          <a:prstGeom prst="rect">
            <a:avLst/>
          </a:prstGeom>
        </p:spPr>
        <p:txBody>
          <a:bodyPr wrap="square">
            <a:spAutoFit/>
          </a:bodyPr>
          <a:lstStyle/>
          <a:p>
            <a:pPr algn="ctr"/>
            <a:r>
              <a:rPr lang="en-US" sz="4400" b="1" dirty="0">
                <a:solidFill>
                  <a:srgbClr val="373153"/>
                </a:solidFill>
              </a:rPr>
              <a:t>Abdul</a:t>
            </a:r>
            <a:r>
              <a:rPr lang="en-US" dirty="0"/>
              <a:t> </a:t>
            </a:r>
            <a:r>
              <a:rPr lang="en-US" sz="4400" b="1" dirty="0">
                <a:solidFill>
                  <a:srgbClr val="373153"/>
                </a:solidFill>
              </a:rPr>
              <a:t>Rahman bin Abi Bakr preliminary boys school (5- 9)</a:t>
            </a:r>
          </a:p>
        </p:txBody>
      </p:sp>
      <p:sp>
        <p:nvSpPr>
          <p:cNvPr id="5" name="Rectangle 4"/>
          <p:cNvSpPr/>
          <p:nvPr/>
        </p:nvSpPr>
        <p:spPr>
          <a:xfrm>
            <a:off x="17471571" y="4554163"/>
            <a:ext cx="8825590" cy="769441"/>
          </a:xfrm>
          <a:prstGeom prst="rect">
            <a:avLst/>
          </a:prstGeom>
        </p:spPr>
        <p:txBody>
          <a:bodyPr wrap="square">
            <a:spAutoFit/>
          </a:bodyPr>
          <a:lstStyle/>
          <a:p>
            <a:r>
              <a:rPr lang="en-US" sz="4400" b="1" dirty="0">
                <a:solidFill>
                  <a:srgbClr val="373153"/>
                </a:solidFill>
              </a:rPr>
              <a:t>Ali Rashid Salem Al-</a:t>
            </a:r>
            <a:r>
              <a:rPr lang="en-US" sz="4400" b="1" dirty="0" err="1">
                <a:solidFill>
                  <a:srgbClr val="373153"/>
                </a:solidFill>
              </a:rPr>
              <a:t>Jufaili</a:t>
            </a:r>
            <a:endParaRPr lang="en-US" sz="4400" b="1" dirty="0">
              <a:solidFill>
                <a:srgbClr val="373153"/>
              </a:solidFill>
            </a:endParaRPr>
          </a:p>
        </p:txBody>
      </p:sp>
      <p:sp>
        <p:nvSpPr>
          <p:cNvPr id="6" name="Rectangle 5"/>
          <p:cNvSpPr/>
          <p:nvPr/>
        </p:nvSpPr>
        <p:spPr>
          <a:xfrm>
            <a:off x="12997542" y="5732758"/>
            <a:ext cx="10589077" cy="2123658"/>
          </a:xfrm>
          <a:prstGeom prst="rect">
            <a:avLst/>
          </a:prstGeom>
        </p:spPr>
        <p:txBody>
          <a:bodyPr wrap="square">
            <a:spAutoFit/>
          </a:bodyPr>
          <a:lstStyle/>
          <a:p>
            <a:pPr marL="742950" indent="-742950">
              <a:buFont typeface="+mj-lt"/>
              <a:buAutoNum type="arabicPeriod"/>
            </a:pPr>
            <a:r>
              <a:rPr lang="en-US" sz="4400" b="1" dirty="0">
                <a:solidFill>
                  <a:srgbClr val="373153"/>
                </a:solidFill>
              </a:rPr>
              <a:t>Abdul Rahman Abdullah Hamid Al-</a:t>
            </a:r>
            <a:r>
              <a:rPr lang="en-US" sz="4400" b="1" dirty="0" err="1">
                <a:solidFill>
                  <a:srgbClr val="373153"/>
                </a:solidFill>
              </a:rPr>
              <a:t>Dhawi</a:t>
            </a:r>
            <a:endParaRPr lang="en-US" sz="4400" b="1" dirty="0">
              <a:solidFill>
                <a:srgbClr val="373153"/>
              </a:solidFill>
            </a:endParaRPr>
          </a:p>
          <a:p>
            <a:pPr marL="742950" indent="-742950">
              <a:buFont typeface="+mj-lt"/>
              <a:buAutoNum type="arabicPeriod"/>
            </a:pPr>
            <a:r>
              <a:rPr lang="en-US" sz="4400" b="1" dirty="0">
                <a:solidFill>
                  <a:srgbClr val="373153"/>
                </a:solidFill>
              </a:rPr>
              <a:t>Salem Hamad Salem Al-</a:t>
            </a:r>
            <a:r>
              <a:rPr lang="en-US" sz="4400" b="1" dirty="0" err="1">
                <a:solidFill>
                  <a:srgbClr val="373153"/>
                </a:solidFill>
              </a:rPr>
              <a:t>Mamari</a:t>
            </a:r>
            <a:endParaRPr lang="en-US" sz="4400" b="1" dirty="0">
              <a:solidFill>
                <a:srgbClr val="373153"/>
              </a:solidFill>
            </a:endParaRPr>
          </a:p>
          <a:p>
            <a:pPr marL="742950" indent="-742950">
              <a:buFont typeface="+mj-lt"/>
              <a:buAutoNum type="arabicPeriod"/>
            </a:pPr>
            <a:r>
              <a:rPr lang="en-US" sz="4400" b="1" dirty="0">
                <a:solidFill>
                  <a:srgbClr val="373153"/>
                </a:solidFill>
              </a:rPr>
              <a:t>Mohammed Salem Mohammed </a:t>
            </a:r>
            <a:r>
              <a:rPr lang="en-US" sz="4400" b="1" dirty="0" smtClean="0">
                <a:solidFill>
                  <a:srgbClr val="373153"/>
                </a:solidFill>
              </a:rPr>
              <a:t>Al-</a:t>
            </a:r>
            <a:r>
              <a:rPr lang="en-US" sz="4400" b="1" dirty="0" err="1" smtClean="0">
                <a:solidFill>
                  <a:srgbClr val="373153"/>
                </a:solidFill>
              </a:rPr>
              <a:t>Harthi</a:t>
            </a:r>
            <a:endParaRPr lang="en-US" sz="4400" b="1" dirty="0">
              <a:solidFill>
                <a:srgbClr val="373153"/>
              </a:solidFill>
            </a:endParaRPr>
          </a:p>
        </p:txBody>
      </p:sp>
      <p:pic>
        <p:nvPicPr>
          <p:cNvPr id="7" name="صورة 5"/>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l="5048" r="2530"/>
          <a:stretch/>
        </p:blipFill>
        <p:spPr>
          <a:xfrm>
            <a:off x="23746265" y="4149334"/>
            <a:ext cx="4129823" cy="2348539"/>
          </a:xfrm>
          <a:prstGeom prst="rect">
            <a:avLst/>
          </a:prstGeom>
        </p:spPr>
      </p:pic>
      <p:sp>
        <p:nvSpPr>
          <p:cNvPr id="16" name="Rectangle 15"/>
          <p:cNvSpPr/>
          <p:nvPr/>
        </p:nvSpPr>
        <p:spPr>
          <a:xfrm>
            <a:off x="5555797" y="1493912"/>
            <a:ext cx="18314855" cy="2680734"/>
          </a:xfrm>
          <a:prstGeom prst="rect">
            <a:avLst/>
          </a:prstGeom>
        </p:spPr>
        <p:txBody>
          <a:bodyPr wrap="square">
            <a:spAutoFit/>
          </a:bodyPr>
          <a:lstStyle/>
          <a:p>
            <a:pPr algn="ctr"/>
            <a:r>
              <a:rPr lang="en-US" sz="4400" b="1" dirty="0" smtClean="0">
                <a:solidFill>
                  <a:srgbClr val="FF0000"/>
                </a:solidFill>
              </a:rPr>
              <a:t>A </a:t>
            </a:r>
            <a:r>
              <a:rPr lang="en-US" sz="4400" b="1" dirty="0" err="1" smtClean="0">
                <a:solidFill>
                  <a:srgbClr val="FF0000"/>
                </a:solidFill>
              </a:rPr>
              <a:t>compIn</a:t>
            </a:r>
            <a:r>
              <a:rPr lang="en-US" sz="4400" b="1" dirty="0" smtClean="0">
                <a:solidFill>
                  <a:srgbClr val="FF0000"/>
                </a:solidFill>
              </a:rPr>
              <a:t> the village of Al-</a:t>
            </a:r>
            <a:r>
              <a:rPr lang="en-US" sz="4400" b="1" dirty="0" err="1" smtClean="0">
                <a:solidFill>
                  <a:srgbClr val="FF0000"/>
                </a:solidFill>
              </a:rPr>
              <a:t>Bayd</a:t>
            </a:r>
            <a:r>
              <a:rPr lang="en-US" sz="4400" b="1" dirty="0" smtClean="0">
                <a:solidFill>
                  <a:srgbClr val="FF0000"/>
                </a:solidFill>
              </a:rPr>
              <a:t> and village Al-</a:t>
            </a:r>
            <a:r>
              <a:rPr lang="en-US" sz="4400" b="1" dirty="0" err="1" smtClean="0">
                <a:solidFill>
                  <a:srgbClr val="FF0000"/>
                </a:solidFill>
              </a:rPr>
              <a:t>Fulaij</a:t>
            </a:r>
            <a:endParaRPr lang="en-US" sz="4400" dirty="0" smtClean="0">
              <a:solidFill>
                <a:srgbClr val="FF0000"/>
              </a:solidFill>
            </a:endParaRPr>
          </a:p>
          <a:p>
            <a:pPr algn="ctr"/>
            <a:r>
              <a:rPr lang="en-US" sz="4400" b="1" dirty="0" err="1" smtClean="0">
                <a:solidFill>
                  <a:srgbClr val="FF0000"/>
                </a:solidFill>
              </a:rPr>
              <a:t>arative</a:t>
            </a:r>
            <a:r>
              <a:rPr lang="en-US" sz="4400" b="1" dirty="0" smtClean="0">
                <a:solidFill>
                  <a:srgbClr val="FF0000"/>
                </a:solidFill>
              </a:rPr>
              <a:t> study of Al </a:t>
            </a:r>
            <a:r>
              <a:rPr lang="en-US" sz="4400" b="1" dirty="0" err="1" smtClean="0">
                <a:solidFill>
                  <a:srgbClr val="FF0000"/>
                </a:solidFill>
              </a:rPr>
              <a:t>naghal</a:t>
            </a:r>
            <a:r>
              <a:rPr lang="en-US" sz="4400" b="1" dirty="0" smtClean="0">
                <a:solidFill>
                  <a:srgbClr val="FF0000"/>
                </a:solidFill>
              </a:rPr>
              <a:t>  palm tree</a:t>
            </a:r>
            <a:endParaRPr lang="en-US" sz="4400" dirty="0" smtClean="0">
              <a:solidFill>
                <a:srgbClr val="FF0000"/>
              </a:solidFill>
            </a:endParaRPr>
          </a:p>
          <a:p>
            <a:pPr algn="ctr"/>
            <a:r>
              <a:rPr lang="en-US" sz="4400" b="1" dirty="0" smtClean="0">
                <a:solidFill>
                  <a:srgbClr val="FF0000"/>
                </a:solidFill>
              </a:rPr>
              <a:t>Sultanate of Oman</a:t>
            </a:r>
            <a:endParaRPr lang="en-US" sz="4400" dirty="0" smtClean="0">
              <a:solidFill>
                <a:srgbClr val="FF0000"/>
              </a:solidFill>
            </a:endParaRPr>
          </a:p>
          <a:p>
            <a:pPr algn="ctr" rtl="1">
              <a:lnSpc>
                <a:spcPct val="115000"/>
              </a:lnSpc>
              <a:spcAft>
                <a:spcPts val="1000"/>
              </a:spcAft>
            </a:pP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descr="C:\Users\User\Desktop\IMG_20200210_075324.jpg"/>
          <p:cNvPicPr/>
          <p:nvPr/>
        </p:nvPicPr>
        <p:blipFill>
          <a:blip r:embed="rId5" cstate="print"/>
          <a:srcRect/>
          <a:stretch>
            <a:fillRect/>
          </a:stretch>
        </p:blipFill>
        <p:spPr bwMode="auto">
          <a:xfrm>
            <a:off x="19398206" y="31502391"/>
            <a:ext cx="3145358" cy="2130026"/>
          </a:xfrm>
          <a:prstGeom prst="rect">
            <a:avLst/>
          </a:prstGeom>
          <a:noFill/>
          <a:ln w="9525">
            <a:noFill/>
            <a:miter lim="800000"/>
            <a:headEnd/>
            <a:tailEnd/>
          </a:ln>
        </p:spPr>
      </p:pic>
      <p:pic>
        <p:nvPicPr>
          <p:cNvPr id="18" name="Picture 17" descr="C:\Users\User\Desktop\IMG_20200210_075332.jpg"/>
          <p:cNvPicPr/>
          <p:nvPr/>
        </p:nvPicPr>
        <p:blipFill>
          <a:blip r:embed="rId6" cstate="print"/>
          <a:srcRect/>
          <a:stretch>
            <a:fillRect/>
          </a:stretch>
        </p:blipFill>
        <p:spPr bwMode="auto">
          <a:xfrm>
            <a:off x="24613911" y="35975619"/>
            <a:ext cx="2938831" cy="2517132"/>
          </a:xfrm>
          <a:prstGeom prst="rect">
            <a:avLst/>
          </a:prstGeom>
          <a:noFill/>
          <a:ln w="9525">
            <a:noFill/>
            <a:miter lim="800000"/>
            <a:headEnd/>
            <a:tailEnd/>
          </a:ln>
        </p:spPr>
      </p:pic>
      <p:pic>
        <p:nvPicPr>
          <p:cNvPr id="19" name="Picture 18" descr="C:\Users\User\Desktop\جلوب\2019-2020\توثيق\البيض\IMG_20200123_112400.jpg"/>
          <p:cNvPicPr/>
          <p:nvPr/>
        </p:nvPicPr>
        <p:blipFill>
          <a:blip r:embed="rId7" cstate="print"/>
          <a:srcRect/>
          <a:stretch>
            <a:fillRect/>
          </a:stretch>
        </p:blipFill>
        <p:spPr bwMode="auto">
          <a:xfrm>
            <a:off x="24613913" y="31548091"/>
            <a:ext cx="2938830" cy="2093711"/>
          </a:xfrm>
          <a:prstGeom prst="rect">
            <a:avLst/>
          </a:prstGeom>
          <a:noFill/>
          <a:ln w="9525">
            <a:noFill/>
            <a:miter lim="800000"/>
            <a:headEnd/>
            <a:tailEnd/>
          </a:ln>
        </p:spPr>
      </p:pic>
      <p:pic>
        <p:nvPicPr>
          <p:cNvPr id="20" name="Picture 19" descr="C:\Users\User\Desktop\جلوب\2019-2020\توثيق\الفليج\IMG_20200118_112511.jpg"/>
          <p:cNvPicPr/>
          <p:nvPr/>
        </p:nvPicPr>
        <p:blipFill>
          <a:blip r:embed="rId8" cstate="print"/>
          <a:srcRect/>
          <a:stretch>
            <a:fillRect/>
          </a:stretch>
        </p:blipFill>
        <p:spPr bwMode="auto">
          <a:xfrm>
            <a:off x="19398206" y="35975619"/>
            <a:ext cx="3145358" cy="2344867"/>
          </a:xfrm>
          <a:prstGeom prst="rect">
            <a:avLst/>
          </a:prstGeom>
          <a:noFill/>
          <a:ln w="9525">
            <a:noFill/>
            <a:miter lim="800000"/>
            <a:headEnd/>
            <a:tailEnd/>
          </a:ln>
        </p:spPr>
      </p:pic>
      <p:pic>
        <p:nvPicPr>
          <p:cNvPr id="21" name="Picture 20"/>
          <p:cNvPicPr/>
          <p:nvPr/>
        </p:nvPicPr>
        <p:blipFill>
          <a:blip r:embed="rId9" cstate="print"/>
          <a:srcRect/>
          <a:stretch>
            <a:fillRect/>
          </a:stretch>
        </p:blipFill>
        <p:spPr bwMode="auto">
          <a:xfrm>
            <a:off x="22121718" y="33773464"/>
            <a:ext cx="2860040" cy="2030730"/>
          </a:xfrm>
          <a:prstGeom prst="rect">
            <a:avLst/>
          </a:prstGeom>
          <a:noFill/>
          <a:ln w="19050">
            <a:solidFill>
              <a:schemeClr val="tx1"/>
            </a:solidFill>
            <a:miter lim="800000"/>
            <a:headEnd/>
            <a:tailEnd/>
          </a:ln>
        </p:spPr>
      </p:pic>
      <p:sp>
        <p:nvSpPr>
          <p:cNvPr id="28" name="Rectangle 27"/>
          <p:cNvSpPr/>
          <p:nvPr/>
        </p:nvSpPr>
        <p:spPr>
          <a:xfrm>
            <a:off x="1443789" y="12577256"/>
            <a:ext cx="7546642" cy="7325082"/>
          </a:xfrm>
          <a:prstGeom prst="rect">
            <a:avLst/>
          </a:prstGeom>
        </p:spPr>
        <p:txBody>
          <a:bodyPr wrap="square">
            <a:spAutoFit/>
          </a:bodyPr>
          <a:lstStyle/>
          <a:p>
            <a:r>
              <a:rPr lang="en-US" sz="2800" b="1" dirty="0" smtClean="0"/>
              <a:t>The two villages of Al-</a:t>
            </a:r>
            <a:r>
              <a:rPr lang="en-US" sz="2800" b="1" dirty="0" err="1" smtClean="0"/>
              <a:t>Fulaij</a:t>
            </a:r>
            <a:r>
              <a:rPr lang="en-US" sz="2800" b="1" dirty="0" smtClean="0"/>
              <a:t> in </a:t>
            </a:r>
            <a:r>
              <a:rPr lang="en-US" sz="2800" b="1" dirty="0" err="1" smtClean="0"/>
              <a:t>Ibra</a:t>
            </a:r>
            <a:r>
              <a:rPr lang="en-US" sz="2800" b="1" dirty="0" smtClean="0"/>
              <a:t> and </a:t>
            </a:r>
            <a:r>
              <a:rPr lang="en-US" sz="2800" b="1" dirty="0" err="1" smtClean="0"/>
              <a:t>Wilayat</a:t>
            </a:r>
            <a:r>
              <a:rPr lang="en-US" sz="2800" b="1" dirty="0" smtClean="0"/>
              <a:t> Al-</a:t>
            </a:r>
            <a:r>
              <a:rPr lang="en-US" sz="2800" b="1" dirty="0" err="1" smtClean="0"/>
              <a:t>Bayd</a:t>
            </a:r>
            <a:r>
              <a:rPr lang="en-US" sz="2800" b="1" dirty="0" smtClean="0"/>
              <a:t> in the state of </a:t>
            </a:r>
            <a:r>
              <a:rPr lang="en-US" sz="2800" b="1" dirty="0" err="1" smtClean="0"/>
              <a:t>Dima</a:t>
            </a:r>
            <a:r>
              <a:rPr lang="en-US" sz="2800" b="1" dirty="0" smtClean="0"/>
              <a:t> and Al-</a:t>
            </a:r>
            <a:r>
              <a:rPr lang="en-US" sz="2800" b="1" dirty="0" err="1" smtClean="0"/>
              <a:t>Ta'ayin</a:t>
            </a:r>
            <a:r>
              <a:rPr lang="en-US" sz="2800" b="1" dirty="0" smtClean="0"/>
              <a:t> in the North Eastern Province in the Sultanate of Oman were searched to compare the maturity of </a:t>
            </a:r>
            <a:r>
              <a:rPr lang="en-US" sz="2800" b="1" dirty="0" smtClean="0"/>
              <a:t>Al- </a:t>
            </a:r>
            <a:r>
              <a:rPr lang="en-US" sz="2800" b="1" dirty="0" err="1" smtClean="0"/>
              <a:t>naghal</a:t>
            </a:r>
            <a:r>
              <a:rPr lang="en-US" sz="2800" b="1" dirty="0" smtClean="0"/>
              <a:t> </a:t>
            </a:r>
            <a:r>
              <a:rPr lang="en-US" sz="2800" b="1" dirty="0" smtClean="0"/>
              <a:t>palm trees with their moisture.</a:t>
            </a:r>
          </a:p>
          <a:p>
            <a:r>
              <a:rPr lang="en-US" sz="2800" b="1" dirty="0" smtClean="0"/>
              <a:t>The results showed the effect of both the rise in temperature and the geographical location on the velocity of wet formation of the palm tree in the village of El </a:t>
            </a:r>
            <a:r>
              <a:rPr lang="en-US" sz="2800" b="1" dirty="0" err="1" smtClean="0"/>
              <a:t>Baid</a:t>
            </a:r>
            <a:r>
              <a:rPr lang="en-US" sz="2800" b="1" dirty="0" smtClean="0"/>
              <a:t>, compared to the village of Al </a:t>
            </a:r>
            <a:r>
              <a:rPr lang="en-US" sz="2800" b="1" dirty="0" err="1" smtClean="0"/>
              <a:t>Fulaij</a:t>
            </a:r>
            <a:r>
              <a:rPr lang="en-US" sz="2800" b="1" dirty="0" smtClean="0"/>
              <a:t>, as the village of Al </a:t>
            </a:r>
            <a:r>
              <a:rPr lang="en-US" sz="2800" b="1" dirty="0" err="1" smtClean="0"/>
              <a:t>Baid</a:t>
            </a:r>
            <a:r>
              <a:rPr lang="en-US" sz="2800" b="1" dirty="0" smtClean="0"/>
              <a:t> is surrounded by mountains.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0" name="Rectangle 29"/>
          <p:cNvSpPr/>
          <p:nvPr/>
        </p:nvSpPr>
        <p:spPr>
          <a:xfrm>
            <a:off x="10582415" y="12279193"/>
            <a:ext cx="7576458" cy="6863417"/>
          </a:xfrm>
          <a:prstGeom prst="rect">
            <a:avLst/>
          </a:prstGeom>
        </p:spPr>
        <p:txBody>
          <a:bodyPr wrap="square">
            <a:spAutoFit/>
          </a:bodyPr>
          <a:lstStyle/>
          <a:p>
            <a:pPr algn="just" rtl="1"/>
            <a:endParaRPr lang="en-US" sz="4400" b="1" dirty="0" smtClean="0"/>
          </a:p>
          <a:p>
            <a:pPr algn="just" rtl="1"/>
            <a:endParaRPr lang="en-US" sz="4400" b="1" dirty="0" smtClean="0"/>
          </a:p>
          <a:p>
            <a:pPr algn="just" rtl="1"/>
            <a:endParaRPr lang="en-US" sz="4400" b="1" dirty="0" smtClean="0"/>
          </a:p>
          <a:p>
            <a:pPr algn="just" rtl="1"/>
            <a:endParaRPr lang="en-US" sz="4400" b="1" dirty="0" smtClean="0"/>
          </a:p>
          <a:p>
            <a:pPr algn="just" rtl="1"/>
            <a:endParaRPr lang="en-US" sz="4400" b="1" dirty="0" smtClean="0"/>
          </a:p>
          <a:p>
            <a:pPr algn="just" rtl="1"/>
            <a:endParaRPr lang="en-US" sz="4400" b="1" dirty="0" smtClean="0"/>
          </a:p>
          <a:p>
            <a:pPr algn="just" rtl="1"/>
            <a:endParaRPr lang="en-US" sz="4400" b="1" dirty="0" smtClean="0"/>
          </a:p>
          <a:p>
            <a:pPr algn="just" rtl="1"/>
            <a:endParaRPr lang="en-US" sz="4400" b="1" dirty="0" smtClean="0"/>
          </a:p>
          <a:p>
            <a:pPr algn="just" rtl="1"/>
            <a:endParaRPr lang="en-US" sz="4400" b="1" dirty="0" smtClean="0"/>
          </a:p>
          <a:p>
            <a:pPr algn="just" rtl="1"/>
            <a:endParaRPr lang="en-US" sz="4400" b="1" dirty="0"/>
          </a:p>
        </p:txBody>
      </p:sp>
      <p:sp>
        <p:nvSpPr>
          <p:cNvPr id="34" name="Rectangle 33"/>
          <p:cNvSpPr/>
          <p:nvPr/>
        </p:nvSpPr>
        <p:spPr>
          <a:xfrm>
            <a:off x="10436772" y="12067505"/>
            <a:ext cx="7944652" cy="8125301"/>
          </a:xfrm>
          <a:prstGeom prst="rect">
            <a:avLst/>
          </a:prstGeom>
        </p:spPr>
        <p:txBody>
          <a:bodyPr wrap="square">
            <a:spAutoFit/>
          </a:bodyPr>
          <a:lstStyle/>
          <a:p>
            <a:r>
              <a:rPr lang="en-US" sz="3600" dirty="0" smtClean="0"/>
              <a:t>1- Does high temperature contribute to the rapid formation of wet palm trees?</a:t>
            </a:r>
          </a:p>
          <a:p>
            <a:r>
              <a:rPr lang="en-US" sz="3600" dirty="0" smtClean="0"/>
              <a:t>2- How does high humidity affect the speed of wetness in palm trees?</a:t>
            </a:r>
          </a:p>
          <a:p>
            <a:r>
              <a:rPr lang="en-US" sz="3600" dirty="0" smtClean="0"/>
              <a:t>3- Did the geographical location contribute to the rapid formation of wet palm trees?</a:t>
            </a:r>
          </a:p>
          <a:p>
            <a:r>
              <a:rPr lang="en-US" sz="3600" dirty="0" smtClean="0"/>
              <a:t>4- Are there practices by farmers that have contributed to the rapid formation of wet for palm trees?.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5" name="Rectangle 34"/>
          <p:cNvSpPr/>
          <p:nvPr/>
        </p:nvSpPr>
        <p:spPr>
          <a:xfrm>
            <a:off x="10620703" y="32242113"/>
            <a:ext cx="7944652" cy="9417963"/>
          </a:xfrm>
          <a:prstGeom prst="rect">
            <a:avLst/>
          </a:prstGeom>
        </p:spPr>
        <p:txBody>
          <a:bodyPr wrap="square">
            <a:spAutoFit/>
          </a:bodyPr>
          <a:lstStyle/>
          <a:p>
            <a:r>
              <a:rPr lang="en-US" sz="3200" b="1" dirty="0" smtClean="0"/>
              <a:t>After we applied the study in both locations and collected the data that had to answer the research questions that determined the research plan, one of our most important results was:</a:t>
            </a:r>
          </a:p>
          <a:p>
            <a:r>
              <a:rPr lang="en-US" sz="3200" b="1" dirty="0" smtClean="0"/>
              <a:t>The effect of high temperature in Al-</a:t>
            </a:r>
            <a:r>
              <a:rPr lang="en-US" sz="3200" b="1" dirty="0" err="1" smtClean="0"/>
              <a:t>Bayadh</a:t>
            </a:r>
            <a:r>
              <a:rPr lang="en-US" sz="3200" b="1" dirty="0" smtClean="0"/>
              <a:t> village, especially in the months of March and April, with a decrease in the relative humidity of this village compared to Al-</a:t>
            </a:r>
            <a:r>
              <a:rPr lang="en-US" sz="3200" b="1" dirty="0" err="1" smtClean="0"/>
              <a:t>Fulaij</a:t>
            </a:r>
            <a:r>
              <a:rPr lang="en-US" sz="3200" b="1" dirty="0" smtClean="0"/>
              <a:t> Village. It contributed significantly to the speed of wet ripening of palm trees, compared to the decrease in temperature and high relative humidity in Al-</a:t>
            </a:r>
            <a:r>
              <a:rPr lang="en-US" sz="3200" b="1" dirty="0" err="1" smtClean="0"/>
              <a:t>Fulaij</a:t>
            </a:r>
            <a:r>
              <a:rPr lang="en-US" sz="3200" b="1" dirty="0" smtClean="0"/>
              <a:t> village, which contributed negatively to the delay of ripening of the wetlands.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6" name="Rectangle 35"/>
          <p:cNvSpPr/>
          <p:nvPr/>
        </p:nvSpPr>
        <p:spPr>
          <a:xfrm>
            <a:off x="19759448" y="11867810"/>
            <a:ext cx="7944652" cy="8710077"/>
          </a:xfrm>
          <a:prstGeom prst="rect">
            <a:avLst/>
          </a:prstGeom>
        </p:spPr>
        <p:txBody>
          <a:bodyPr wrap="square">
            <a:spAutoFit/>
          </a:bodyPr>
          <a:lstStyle/>
          <a:p>
            <a:r>
              <a:rPr lang="en-US" sz="3200" b="1" dirty="0" smtClean="0"/>
              <a:t>1- Ibrahim, Abdel </a:t>
            </a:r>
            <a:r>
              <a:rPr lang="en-US" sz="3200" b="1" dirty="0" err="1" smtClean="0"/>
              <a:t>Baset</a:t>
            </a:r>
            <a:r>
              <a:rPr lang="en-US" sz="3200" b="1" dirty="0" smtClean="0"/>
              <a:t> </a:t>
            </a:r>
            <a:r>
              <a:rPr lang="en-US" sz="3200" b="1" dirty="0" err="1" smtClean="0"/>
              <a:t>Odeh</a:t>
            </a:r>
            <a:r>
              <a:rPr lang="en-US" sz="3200" b="1" dirty="0" smtClean="0"/>
              <a:t>. (2008). Date palm tree of life. Dar </a:t>
            </a:r>
            <a:r>
              <a:rPr lang="en-US" sz="3200" b="1" dirty="0" err="1" smtClean="0"/>
              <a:t>Degla</a:t>
            </a:r>
            <a:r>
              <a:rPr lang="en-US" sz="3200" b="1" dirty="0" smtClean="0"/>
              <a:t> Publishers and Distributors.</a:t>
            </a:r>
          </a:p>
          <a:p>
            <a:r>
              <a:rPr lang="en-US" sz="3200" b="1" dirty="0" smtClean="0"/>
              <a:t>2- </a:t>
            </a:r>
            <a:r>
              <a:rPr lang="en-US" sz="3200" b="1" dirty="0" err="1" smtClean="0"/>
              <a:t>Diwan</a:t>
            </a:r>
            <a:r>
              <a:rPr lang="en-US" sz="3200" b="1" dirty="0" smtClean="0"/>
              <a:t> of Royal Court. (2019). Climatic factors specific to palm cultivation. General Directorate of the project to plant a million palm trees.</a:t>
            </a:r>
          </a:p>
          <a:p>
            <a:r>
              <a:rPr lang="en-US" sz="3200" b="1" dirty="0" smtClean="0"/>
              <a:t>3- </a:t>
            </a:r>
            <a:r>
              <a:rPr lang="en-US" sz="3200" b="1" dirty="0" err="1" smtClean="0"/>
              <a:t>Zayed</a:t>
            </a:r>
            <a:r>
              <a:rPr lang="en-US" sz="3200" b="1" dirty="0" smtClean="0"/>
              <a:t>, Abdel </a:t>
            </a:r>
            <a:r>
              <a:rPr lang="en-US" sz="3200" b="1" dirty="0" err="1" smtClean="0"/>
              <a:t>Wahab</a:t>
            </a:r>
            <a:r>
              <a:rPr lang="en-US" sz="3200" b="1" dirty="0" smtClean="0"/>
              <a:t>, Al-</a:t>
            </a:r>
            <a:r>
              <a:rPr lang="en-US" sz="3200" b="1" dirty="0" err="1" smtClean="0"/>
              <a:t>Jabouri</a:t>
            </a:r>
            <a:r>
              <a:rPr lang="en-US" sz="3200" b="1" dirty="0" smtClean="0"/>
              <a:t>, </a:t>
            </a:r>
            <a:r>
              <a:rPr lang="en-US" sz="3200" b="1" dirty="0" err="1" smtClean="0"/>
              <a:t>Hamid</a:t>
            </a:r>
            <a:r>
              <a:rPr lang="en-US" sz="3200" b="1" dirty="0" smtClean="0"/>
              <a:t> </a:t>
            </a:r>
            <a:r>
              <a:rPr lang="en-US" sz="3200" b="1" dirty="0" err="1" smtClean="0"/>
              <a:t>Jasim</a:t>
            </a:r>
            <a:r>
              <a:rPr lang="en-US" sz="3200" b="1" dirty="0" smtClean="0"/>
              <a:t>. (2006). Date palm cultivation and production technology. Cairo, FAO Regional Office for the Near East.</a:t>
            </a:r>
          </a:p>
          <a:p>
            <a:r>
              <a:rPr lang="en-US" sz="3200" b="1" dirty="0" smtClean="0"/>
              <a:t>4- </a:t>
            </a:r>
            <a:r>
              <a:rPr lang="en-US" sz="3200" b="1" dirty="0" err="1" smtClean="0"/>
              <a:t>Matar</a:t>
            </a:r>
            <a:r>
              <a:rPr lang="en-US" sz="3200" b="1" dirty="0" smtClean="0"/>
              <a:t>, Abdul Amir. (1991). Palm cultivation and production. Basra. </a:t>
            </a:r>
            <a:r>
              <a:rPr lang="en-US" sz="3200" b="1" dirty="0" err="1" smtClean="0"/>
              <a:t>Albasrah</a:t>
            </a:r>
            <a:r>
              <a:rPr lang="en-US" sz="3200" b="1" dirty="0" smtClean="0"/>
              <a:t> university.</a:t>
            </a:r>
            <a:endParaRPr lang="en-US" sz="1600"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39" name="Chart 38"/>
          <p:cNvGraphicFramePr/>
          <p:nvPr/>
        </p:nvGraphicFramePr>
        <p:xfrm>
          <a:off x="2017987" y="32445024"/>
          <a:ext cx="6369268" cy="3027390"/>
        </p:xfrm>
        <a:graphic>
          <a:graphicData uri="http://schemas.openxmlformats.org/drawingml/2006/chart">
            <c:chart xmlns:c="http://schemas.openxmlformats.org/drawingml/2006/chart" xmlns:r="http://schemas.openxmlformats.org/officeDocument/2006/relationships" r:id="rId10"/>
          </a:graphicData>
        </a:graphic>
      </p:graphicFrame>
      <p:pic>
        <p:nvPicPr>
          <p:cNvPr id="1026" name="Picture 2"/>
          <p:cNvPicPr>
            <a:picLocks noChangeAspect="1" noChangeArrowheads="1"/>
          </p:cNvPicPr>
          <p:nvPr/>
        </p:nvPicPr>
        <p:blipFill>
          <a:blip r:embed="rId11"/>
          <a:srcRect/>
          <a:stretch>
            <a:fillRect/>
          </a:stretch>
        </p:blipFill>
        <p:spPr bwMode="auto">
          <a:xfrm>
            <a:off x="2525001" y="35750227"/>
            <a:ext cx="5210175" cy="4238625"/>
          </a:xfrm>
          <a:prstGeom prst="rect">
            <a:avLst/>
          </a:prstGeom>
          <a:noFill/>
          <a:ln w="9525">
            <a:noFill/>
            <a:miter lim="800000"/>
            <a:headEnd/>
            <a:tailEnd/>
          </a:ln>
          <a:effectLst/>
        </p:spPr>
      </p:pic>
      <p:sp>
        <p:nvSpPr>
          <p:cNvPr id="40" name="Rectangle 39"/>
          <p:cNvSpPr/>
          <p:nvPr/>
        </p:nvSpPr>
        <p:spPr>
          <a:xfrm>
            <a:off x="1608083" y="21258803"/>
            <a:ext cx="12612414" cy="9417963"/>
          </a:xfrm>
          <a:prstGeom prst="rect">
            <a:avLst/>
          </a:prstGeom>
        </p:spPr>
        <p:txBody>
          <a:bodyPr wrap="square">
            <a:spAutoFit/>
          </a:bodyPr>
          <a:lstStyle/>
          <a:p>
            <a:pPr algn="ctr"/>
            <a:r>
              <a:rPr lang="en-US" sz="4000" b="1" dirty="0" smtClean="0"/>
              <a:t>Search Plan</a:t>
            </a:r>
          </a:p>
          <a:p>
            <a:r>
              <a:rPr lang="en-US" sz="4000" b="1" dirty="0" smtClean="0"/>
              <a:t>Research timeline setting.</a:t>
            </a:r>
          </a:p>
          <a:p>
            <a:r>
              <a:rPr lang="en-US" sz="4000" b="1" dirty="0" smtClean="0"/>
              <a:t>Distribution of tasks to the research team, in preparing tools and field work.</a:t>
            </a:r>
          </a:p>
          <a:p>
            <a:r>
              <a:rPr lang="en-US" sz="4000" b="1" dirty="0" smtClean="0"/>
              <a:t>Searching for previous studies and information related to the research topic</a:t>
            </a:r>
          </a:p>
          <a:p>
            <a:r>
              <a:rPr lang="en-US" sz="4000" b="1" dirty="0" smtClean="0"/>
              <a:t>Choose the search sites, collect information about them, and select them, in order to start collecting important information for the search</a:t>
            </a:r>
          </a:p>
          <a:p>
            <a:r>
              <a:rPr lang="en-US" sz="4000" b="1" dirty="0" smtClean="0"/>
              <a:t>Determine the appropriate devices and tools to carry out the research</a:t>
            </a:r>
          </a:p>
          <a:p>
            <a:r>
              <a:rPr lang="en-US" sz="4000" b="1" dirty="0" smtClean="0"/>
              <a:t>Apply protocols (atmosphere + water + soil)</a:t>
            </a:r>
            <a:endParaRPr lang="en-US" sz="2400"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1" name="Rectangle 40"/>
          <p:cNvSpPr/>
          <p:nvPr/>
        </p:nvSpPr>
        <p:spPr>
          <a:xfrm>
            <a:off x="14719738" y="21253548"/>
            <a:ext cx="12612414" cy="8525411"/>
          </a:xfrm>
          <a:prstGeom prst="rect">
            <a:avLst/>
          </a:prstGeom>
        </p:spPr>
        <p:txBody>
          <a:bodyPr wrap="square">
            <a:spAutoFit/>
          </a:bodyPr>
          <a:lstStyle/>
          <a:p>
            <a:r>
              <a:rPr lang="en-US" sz="4400" b="1" dirty="0" smtClean="0"/>
              <a:t>Data collection and processing graphically.</a:t>
            </a:r>
          </a:p>
          <a:p>
            <a:r>
              <a:rPr lang="en-US" sz="4400" b="1" dirty="0" smtClean="0"/>
              <a:t>Entering data related to the application of the soil and water protocols to the site (www.GLOBE.gov)</a:t>
            </a:r>
          </a:p>
          <a:p>
            <a:r>
              <a:rPr lang="en-US" sz="4400" b="1" dirty="0" smtClean="0"/>
              <a:t>Conducting targeted interviews.</a:t>
            </a:r>
          </a:p>
          <a:p>
            <a:r>
              <a:rPr lang="en-US" sz="4400" b="1" dirty="0" smtClean="0"/>
              <a:t>Finding and discussing the results and recommendations.</a:t>
            </a:r>
          </a:p>
          <a:p>
            <a:r>
              <a:rPr lang="en-US" sz="4400" b="1" dirty="0" smtClean="0"/>
              <a:t>Research site: farm from Al-</a:t>
            </a:r>
            <a:r>
              <a:rPr lang="en-US" sz="4400" b="1" dirty="0" err="1" smtClean="0"/>
              <a:t>Fulaij</a:t>
            </a:r>
            <a:r>
              <a:rPr lang="en-US" sz="4400" b="1" dirty="0" smtClean="0"/>
              <a:t> village and one from Al-</a:t>
            </a:r>
            <a:r>
              <a:rPr lang="en-US" sz="4400" b="1" dirty="0" err="1" smtClean="0"/>
              <a:t>Baid</a:t>
            </a:r>
            <a:r>
              <a:rPr lang="en-US" sz="4400" b="1" dirty="0" smtClean="0"/>
              <a:t> village in North-</a:t>
            </a:r>
            <a:r>
              <a:rPr lang="en-US" sz="4400" b="1" dirty="0" err="1" smtClean="0"/>
              <a:t>Sharkia</a:t>
            </a:r>
            <a:r>
              <a:rPr lang="en-US" sz="4400" b="1" dirty="0" smtClean="0"/>
              <a:t> governorate</a:t>
            </a:r>
          </a:p>
          <a:p>
            <a:r>
              <a:rPr lang="en-US" sz="4400" b="1" dirty="0" smtClean="0"/>
              <a:t>Data collection and analysis.</a:t>
            </a:r>
          </a:p>
          <a:p>
            <a:r>
              <a:rPr lang="en-US" sz="4400" b="1" dirty="0" smtClean="0"/>
              <a:t>Interviews (farmers)</a:t>
            </a:r>
            <a:endParaRPr lang="en-US" sz="2000"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2372909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7825</TotalTime>
  <Words>549</Words>
  <Application>Microsoft Office PowerPoint</Application>
  <PresentationFormat>Custom</PresentationFormat>
  <Paragraphs>77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Abdullah Al-Harthy</dc:creator>
  <cp:lastModifiedBy>Microsoft</cp:lastModifiedBy>
  <cp:revision>30</cp:revision>
  <dcterms:created xsi:type="dcterms:W3CDTF">2020-02-10T09:31:17Z</dcterms:created>
  <dcterms:modified xsi:type="dcterms:W3CDTF">2020-03-05T13:44:03Z</dcterms:modified>
</cp:coreProperties>
</file>