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67" r:id="rId3"/>
    <p:sldId id="257" r:id="rId4"/>
    <p:sldId id="259" r:id="rId5"/>
    <p:sldId id="258" r:id="rId6"/>
    <p:sldId id="261" r:id="rId7"/>
    <p:sldId id="262" r:id="rId8"/>
    <p:sldId id="265" r:id="rId9"/>
    <p:sldId id="269" r:id="rId10"/>
    <p:sldId id="263" r:id="rId11"/>
    <p:sldId id="270" r:id="rId12"/>
    <p:sldId id="264" r:id="rId13"/>
    <p:sldId id="268"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1" d="100"/>
          <a:sy n="51" d="100"/>
        </p:scale>
        <p:origin x="-1842" y="-6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Feuille_Microsoft_Office_Excel2.xlsx"/></Relationships>
</file>

<file path=ppt/charts/chart1.xml><?xml version="1.0" encoding="utf-8"?>
<c:chartSpace xmlns:c="http://schemas.openxmlformats.org/drawingml/2006/chart" xmlns:a="http://schemas.openxmlformats.org/drawingml/2006/main" xmlns:r="http://schemas.openxmlformats.org/officeDocument/2006/relationships">
  <c:lang val="fr-FR"/>
  <c:chart>
    <c:plotArea>
      <c:layout/>
      <c:barChart>
        <c:barDir val="col"/>
        <c:grouping val="clustered"/>
        <c:ser>
          <c:idx val="0"/>
          <c:order val="0"/>
          <c:tx>
            <c:strRef>
              <c:f>Feuil1!$B$1</c:f>
              <c:strCache>
                <c:ptCount val="1"/>
                <c:pt idx="0">
                  <c:v>standing wa</c:v>
                </c:pt>
              </c:strCache>
            </c:strRef>
          </c:tx>
          <c:cat>
            <c:strRef>
              <c:f>Feuil1!$A$2:$A$5</c:f>
              <c:strCache>
                <c:ptCount val="4"/>
                <c:pt idx="0">
                  <c:v>january</c:v>
                </c:pt>
                <c:pt idx="1">
                  <c:v>february</c:v>
                </c:pt>
                <c:pt idx="2">
                  <c:v>march</c:v>
                </c:pt>
                <c:pt idx="3">
                  <c:v>april</c:v>
                </c:pt>
              </c:strCache>
            </c:strRef>
          </c:cat>
          <c:val>
            <c:numRef>
              <c:f>Feuil1!$B$2:$B$5</c:f>
              <c:numCache>
                <c:formatCode>General</c:formatCode>
                <c:ptCount val="4"/>
                <c:pt idx="0">
                  <c:v>0</c:v>
                </c:pt>
                <c:pt idx="1">
                  <c:v>0</c:v>
                </c:pt>
                <c:pt idx="2">
                  <c:v>3.5</c:v>
                </c:pt>
                <c:pt idx="3">
                  <c:v>0</c:v>
                </c:pt>
              </c:numCache>
            </c:numRef>
          </c:val>
        </c:ser>
        <c:ser>
          <c:idx val="1"/>
          <c:order val="1"/>
          <c:tx>
            <c:strRef>
              <c:f>Feuil1!$C$1</c:f>
              <c:strCache>
                <c:ptCount val="1"/>
                <c:pt idx="0">
                  <c:v>bamboo</c:v>
                </c:pt>
              </c:strCache>
            </c:strRef>
          </c:tx>
          <c:cat>
            <c:strRef>
              <c:f>Feuil1!$A$2:$A$5</c:f>
              <c:strCache>
                <c:ptCount val="4"/>
                <c:pt idx="0">
                  <c:v>january</c:v>
                </c:pt>
                <c:pt idx="1">
                  <c:v>february</c:v>
                </c:pt>
                <c:pt idx="2">
                  <c:v>march</c:v>
                </c:pt>
                <c:pt idx="3">
                  <c:v>april</c:v>
                </c:pt>
              </c:strCache>
            </c:strRef>
          </c:cat>
          <c:val>
            <c:numRef>
              <c:f>Feuil1!$C$2:$C$5</c:f>
              <c:numCache>
                <c:formatCode>General</c:formatCode>
                <c:ptCount val="4"/>
                <c:pt idx="0">
                  <c:v>0</c:v>
                </c:pt>
                <c:pt idx="1">
                  <c:v>0</c:v>
                </c:pt>
                <c:pt idx="2">
                  <c:v>53</c:v>
                </c:pt>
                <c:pt idx="3">
                  <c:v>39</c:v>
                </c:pt>
              </c:numCache>
            </c:numRef>
          </c:val>
        </c:ser>
        <c:axId val="47953408"/>
        <c:axId val="48319104"/>
      </c:barChart>
      <c:catAx>
        <c:axId val="47953408"/>
        <c:scaling>
          <c:orientation val="minMax"/>
        </c:scaling>
        <c:axPos val="b"/>
        <c:tickLblPos val="nextTo"/>
        <c:crossAx val="48319104"/>
        <c:crosses val="autoZero"/>
        <c:auto val="1"/>
        <c:lblAlgn val="ctr"/>
        <c:lblOffset val="100"/>
      </c:catAx>
      <c:valAx>
        <c:axId val="48319104"/>
        <c:scaling>
          <c:orientation val="minMax"/>
        </c:scaling>
        <c:axPos val="l"/>
        <c:majorGridlines/>
        <c:numFmt formatCode="General" sourceLinked="1"/>
        <c:tickLblPos val="nextTo"/>
        <c:crossAx val="47953408"/>
        <c:crosses val="autoZero"/>
        <c:crossBetween val="between"/>
      </c:valAx>
    </c:plotArea>
    <c:legend>
      <c:legendPos val="r"/>
      <c:layout/>
    </c:legend>
    <c:plotVisOnly val="1"/>
  </c:chart>
  <c:txPr>
    <a:bodyPr/>
    <a:lstStyle/>
    <a:p>
      <a:pPr>
        <a:defRPr sz="1800"/>
      </a:pPr>
      <a:endParaRPr lang="fr-F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fr-FR"/>
  <c:chart>
    <c:plotArea>
      <c:layout/>
      <c:barChart>
        <c:barDir val="col"/>
        <c:grouping val="clustered"/>
        <c:ser>
          <c:idx val="0"/>
          <c:order val="0"/>
          <c:tx>
            <c:strRef>
              <c:f>Feuil1!$B$1</c:f>
              <c:strCache>
                <c:ptCount val="1"/>
                <c:pt idx="0">
                  <c:v>standing wa</c:v>
                </c:pt>
              </c:strCache>
            </c:strRef>
          </c:tx>
          <c:cat>
            <c:strRef>
              <c:f>Feuil1!$A$2:$A$5</c:f>
              <c:strCache>
                <c:ptCount val="4"/>
                <c:pt idx="0">
                  <c:v>January</c:v>
                </c:pt>
                <c:pt idx="1">
                  <c:v>February</c:v>
                </c:pt>
                <c:pt idx="2">
                  <c:v>march</c:v>
                </c:pt>
                <c:pt idx="3">
                  <c:v>april</c:v>
                </c:pt>
              </c:strCache>
            </c:strRef>
          </c:cat>
          <c:val>
            <c:numRef>
              <c:f>Feuil1!$B$2:$B$5</c:f>
              <c:numCache>
                <c:formatCode>General</c:formatCode>
                <c:ptCount val="4"/>
                <c:pt idx="0">
                  <c:v>0</c:v>
                </c:pt>
                <c:pt idx="1">
                  <c:v>0</c:v>
                </c:pt>
                <c:pt idx="2">
                  <c:v>29</c:v>
                </c:pt>
                <c:pt idx="3">
                  <c:v>27</c:v>
                </c:pt>
              </c:numCache>
            </c:numRef>
          </c:val>
        </c:ser>
        <c:ser>
          <c:idx val="1"/>
          <c:order val="1"/>
          <c:tx>
            <c:strRef>
              <c:f>Feuil1!$C$1</c:f>
              <c:strCache>
                <c:ptCount val="1"/>
                <c:pt idx="0">
                  <c:v>bamboo</c:v>
                </c:pt>
              </c:strCache>
            </c:strRef>
          </c:tx>
          <c:cat>
            <c:strRef>
              <c:f>Feuil1!$A$2:$A$5</c:f>
              <c:strCache>
                <c:ptCount val="4"/>
                <c:pt idx="0">
                  <c:v>January</c:v>
                </c:pt>
                <c:pt idx="1">
                  <c:v>February</c:v>
                </c:pt>
                <c:pt idx="2">
                  <c:v>march</c:v>
                </c:pt>
                <c:pt idx="3">
                  <c:v>april</c:v>
                </c:pt>
              </c:strCache>
            </c:strRef>
          </c:cat>
          <c:val>
            <c:numRef>
              <c:f>Feuil1!$C$2:$C$5</c:f>
              <c:numCache>
                <c:formatCode>General</c:formatCode>
                <c:ptCount val="4"/>
                <c:pt idx="0">
                  <c:v>0</c:v>
                </c:pt>
                <c:pt idx="1">
                  <c:v>0</c:v>
                </c:pt>
                <c:pt idx="2">
                  <c:v>29</c:v>
                </c:pt>
                <c:pt idx="3">
                  <c:v>27</c:v>
                </c:pt>
              </c:numCache>
            </c:numRef>
          </c:val>
        </c:ser>
        <c:axId val="48366720"/>
        <c:axId val="48368640"/>
      </c:barChart>
      <c:catAx>
        <c:axId val="48366720"/>
        <c:scaling>
          <c:orientation val="minMax"/>
        </c:scaling>
        <c:axPos val="b"/>
        <c:tickLblPos val="nextTo"/>
        <c:crossAx val="48368640"/>
        <c:crosses val="autoZero"/>
        <c:auto val="1"/>
        <c:lblAlgn val="ctr"/>
        <c:lblOffset val="100"/>
      </c:catAx>
      <c:valAx>
        <c:axId val="48368640"/>
        <c:scaling>
          <c:orientation val="minMax"/>
        </c:scaling>
        <c:axPos val="l"/>
        <c:majorGridlines/>
        <c:numFmt formatCode="General" sourceLinked="1"/>
        <c:tickLblPos val="nextTo"/>
        <c:crossAx val="48366720"/>
        <c:crosses val="autoZero"/>
        <c:crossBetween val="between"/>
      </c:valAx>
    </c:plotArea>
    <c:legend>
      <c:legendPos val="r"/>
      <c:layout/>
    </c:legend>
    <c:plotVisOnly val="1"/>
  </c:chart>
  <c:txPr>
    <a:bodyPr/>
    <a:lstStyle/>
    <a:p>
      <a:pPr>
        <a:defRPr sz="1800"/>
      </a:pPr>
      <a:endParaRPr lang="fr-FR"/>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942AC0-03E0-46A3-B3A9-C31CA453642E}" type="datetimeFigureOut">
              <a:rPr lang="en-GB" smtClean="0"/>
              <a:pPr/>
              <a:t>10/03/2020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89DE62-86D4-4FCC-962E-7326F035687A}" type="slidenum">
              <a:rPr lang="en-GB" smtClean="0"/>
              <a:pPr/>
              <a:t>‹N°›</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189DE62-86D4-4FCC-962E-7326F035687A}" type="slidenum">
              <a:rPr lang="en-GB" smtClean="0"/>
              <a:pPr/>
              <a:t>4</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75174836-D230-4A4E-8512-03D5A5E6D5B1}" type="datetime1">
              <a:rPr lang="en-GB" smtClean="0"/>
              <a:pPr/>
              <a:t>10/03/2020</a:t>
            </a:fld>
            <a:endParaRPr lang="en-GB"/>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en-GB"/>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EA91CFE0-D2C9-428D-9003-D38212B559A3}" type="slidenum">
              <a:rPr lang="en-GB" smtClean="0"/>
              <a:pPr/>
              <a:t>‹N°›</a:t>
            </a:fld>
            <a:endParaRPr lang="en-GB"/>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174836-D230-4A4E-8512-03D5A5E6D5B1}" type="datetime1">
              <a:rPr lang="en-GB" smtClean="0"/>
              <a:pPr/>
              <a:t>10/03/2020</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EA91CFE0-D2C9-428D-9003-D38212B559A3}" type="slidenum">
              <a:rPr lang="en-GB" smtClean="0"/>
              <a:pPr/>
              <a:t>‹N°›</a:t>
            </a:fld>
            <a:endParaRPr lang="en-GB"/>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5174836-D230-4A4E-8512-03D5A5E6D5B1}" type="datetime1">
              <a:rPr lang="en-GB" smtClean="0"/>
              <a:pPr/>
              <a:t>10/03/2020</a:t>
            </a:fld>
            <a:endParaRPr lang="en-GB"/>
          </a:p>
        </p:txBody>
      </p:sp>
      <p:sp>
        <p:nvSpPr>
          <p:cNvPr id="5" name="Espace réservé du pied de page 4"/>
          <p:cNvSpPr>
            <a:spLocks noGrp="1"/>
          </p:cNvSpPr>
          <p:nvPr>
            <p:ph type="ftr" sz="quarter" idx="11"/>
          </p:nvPr>
        </p:nvSpPr>
        <p:spPr/>
        <p:txBody>
          <a:bodyPr/>
          <a:lstStyle/>
          <a:p>
            <a:endParaRPr lang="en-GB"/>
          </a:p>
        </p:txBody>
      </p:sp>
      <p:sp>
        <p:nvSpPr>
          <p:cNvPr id="6" name="Espace réservé du numéro de diapositive 5"/>
          <p:cNvSpPr>
            <a:spLocks noGrp="1"/>
          </p:cNvSpPr>
          <p:nvPr>
            <p:ph type="sldNum" sz="quarter" idx="12"/>
          </p:nvPr>
        </p:nvSpPr>
        <p:spPr/>
        <p:txBody>
          <a:bodyPr/>
          <a:lstStyle/>
          <a:p>
            <a:fld id="{EA91CFE0-D2C9-428D-9003-D38212B559A3}" type="slidenum">
              <a:rPr lang="en-GB" smtClean="0"/>
              <a:pPr/>
              <a:t>‹N°›</a:t>
            </a:fld>
            <a:endParaRPr lang="en-GB"/>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75174836-D230-4A4E-8512-03D5A5E6D5B1}" type="datetime1">
              <a:rPr lang="en-GB" smtClean="0"/>
              <a:pPr/>
              <a:t>10/03/2020</a:t>
            </a:fld>
            <a:endParaRPr lang="en-GB"/>
          </a:p>
        </p:txBody>
      </p:sp>
      <p:sp>
        <p:nvSpPr>
          <p:cNvPr id="9" name="Espace réservé du numéro de diapositive 8"/>
          <p:cNvSpPr>
            <a:spLocks noGrp="1"/>
          </p:cNvSpPr>
          <p:nvPr>
            <p:ph type="sldNum" sz="quarter" idx="15"/>
          </p:nvPr>
        </p:nvSpPr>
        <p:spPr/>
        <p:txBody>
          <a:bodyPr rtlCol="0"/>
          <a:lstStyle/>
          <a:p>
            <a:fld id="{EA91CFE0-D2C9-428D-9003-D38212B559A3}" type="slidenum">
              <a:rPr lang="en-GB" smtClean="0"/>
              <a:pPr/>
              <a:t>‹N°›</a:t>
            </a:fld>
            <a:endParaRPr lang="en-GB"/>
          </a:p>
        </p:txBody>
      </p:sp>
      <p:sp>
        <p:nvSpPr>
          <p:cNvPr id="10" name="Espace réservé du pied de page 9"/>
          <p:cNvSpPr>
            <a:spLocks noGrp="1"/>
          </p:cNvSpPr>
          <p:nvPr>
            <p:ph type="ftr" sz="quarter" idx="16"/>
          </p:nvPr>
        </p:nvSpPr>
        <p:spPr/>
        <p:txBody>
          <a:bodyPr rtlCol="0"/>
          <a:lstStyle/>
          <a:p>
            <a:endParaRPr lang="en-GB"/>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75174836-D230-4A4E-8512-03D5A5E6D5B1}" type="datetime1">
              <a:rPr lang="en-GB" smtClean="0"/>
              <a:pPr/>
              <a:t>10/03/2020</a:t>
            </a:fld>
            <a:endParaRPr lang="en-GB"/>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en-GB"/>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EA91CFE0-D2C9-428D-9003-D38212B559A3}" type="slidenum">
              <a:rPr lang="en-GB" smtClean="0"/>
              <a:pPr/>
              <a:t>‹N°›</a:t>
            </a:fld>
            <a:endParaRPr lang="en-GB"/>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75174836-D230-4A4E-8512-03D5A5E6D5B1}" type="datetime1">
              <a:rPr lang="en-GB" smtClean="0"/>
              <a:pPr/>
              <a:t>10/03/2020</a:t>
            </a:fld>
            <a:endParaRPr lang="en-GB"/>
          </a:p>
        </p:txBody>
      </p:sp>
      <p:sp>
        <p:nvSpPr>
          <p:cNvPr id="6" name="Espace réservé du pied de page 5"/>
          <p:cNvSpPr>
            <a:spLocks noGrp="1"/>
          </p:cNvSpPr>
          <p:nvPr>
            <p:ph type="ftr" sz="quarter" idx="11"/>
          </p:nvPr>
        </p:nvSpPr>
        <p:spPr/>
        <p:txBody>
          <a:bodyPr/>
          <a:lstStyle/>
          <a:p>
            <a:endParaRPr lang="en-GB"/>
          </a:p>
        </p:txBody>
      </p:sp>
      <p:sp>
        <p:nvSpPr>
          <p:cNvPr id="7" name="Espace réservé du numéro de diapositive 6"/>
          <p:cNvSpPr>
            <a:spLocks noGrp="1"/>
          </p:cNvSpPr>
          <p:nvPr>
            <p:ph type="sldNum" sz="quarter" idx="12"/>
          </p:nvPr>
        </p:nvSpPr>
        <p:spPr/>
        <p:txBody>
          <a:bodyPr/>
          <a:lstStyle/>
          <a:p>
            <a:fld id="{EA91CFE0-D2C9-428D-9003-D38212B559A3}" type="slidenum">
              <a:rPr lang="en-GB" smtClean="0"/>
              <a:pPr/>
              <a:t>‹N°›</a:t>
            </a:fld>
            <a:endParaRPr lang="en-GB"/>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75174836-D230-4A4E-8512-03D5A5E6D5B1}" type="datetime1">
              <a:rPr lang="en-GB" smtClean="0"/>
              <a:pPr/>
              <a:t>10/03/2020</a:t>
            </a:fld>
            <a:endParaRPr lang="en-GB"/>
          </a:p>
        </p:txBody>
      </p:sp>
      <p:sp>
        <p:nvSpPr>
          <p:cNvPr id="8" name="Espace réservé du pied de page 7"/>
          <p:cNvSpPr>
            <a:spLocks noGrp="1"/>
          </p:cNvSpPr>
          <p:nvPr>
            <p:ph type="ftr" sz="quarter" idx="11"/>
          </p:nvPr>
        </p:nvSpPr>
        <p:spPr/>
        <p:txBody>
          <a:bodyPr/>
          <a:lstStyle/>
          <a:p>
            <a:endParaRPr lang="en-GB"/>
          </a:p>
        </p:txBody>
      </p:sp>
      <p:sp>
        <p:nvSpPr>
          <p:cNvPr id="9" name="Espace réservé du numéro de diapositive 8"/>
          <p:cNvSpPr>
            <a:spLocks noGrp="1"/>
          </p:cNvSpPr>
          <p:nvPr>
            <p:ph type="sldNum" sz="quarter" idx="12"/>
          </p:nvPr>
        </p:nvSpPr>
        <p:spPr/>
        <p:txBody>
          <a:bodyPr/>
          <a:lstStyle/>
          <a:p>
            <a:fld id="{EA91CFE0-D2C9-428D-9003-D38212B559A3}" type="slidenum">
              <a:rPr lang="en-GB" smtClean="0"/>
              <a:pPr/>
              <a:t>‹N°›</a:t>
            </a:fld>
            <a:endParaRPr lang="en-GB"/>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75174836-D230-4A4E-8512-03D5A5E6D5B1}" type="datetime1">
              <a:rPr lang="en-GB" smtClean="0"/>
              <a:pPr/>
              <a:t>10/03/2020</a:t>
            </a:fld>
            <a:endParaRPr lang="en-GB"/>
          </a:p>
        </p:txBody>
      </p:sp>
      <p:sp>
        <p:nvSpPr>
          <p:cNvPr id="7" name="Espace réservé du numéro de diapositive 6"/>
          <p:cNvSpPr>
            <a:spLocks noGrp="1"/>
          </p:cNvSpPr>
          <p:nvPr>
            <p:ph type="sldNum" sz="quarter" idx="11"/>
          </p:nvPr>
        </p:nvSpPr>
        <p:spPr/>
        <p:txBody>
          <a:bodyPr rtlCol="0"/>
          <a:lstStyle/>
          <a:p>
            <a:fld id="{EA91CFE0-D2C9-428D-9003-D38212B559A3}" type="slidenum">
              <a:rPr lang="en-GB" smtClean="0"/>
              <a:pPr/>
              <a:t>‹N°›</a:t>
            </a:fld>
            <a:endParaRPr lang="en-GB"/>
          </a:p>
        </p:txBody>
      </p:sp>
      <p:sp>
        <p:nvSpPr>
          <p:cNvPr id="8" name="Espace réservé du pied de page 7"/>
          <p:cNvSpPr>
            <a:spLocks noGrp="1"/>
          </p:cNvSpPr>
          <p:nvPr>
            <p:ph type="ftr" sz="quarter" idx="12"/>
          </p:nvPr>
        </p:nvSpPr>
        <p:spPr/>
        <p:txBody>
          <a:bodyPr rtlCol="0"/>
          <a:lstStyle/>
          <a:p>
            <a:endParaRPr lang="en-GB"/>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5174836-D230-4A4E-8512-03D5A5E6D5B1}" type="datetime1">
              <a:rPr lang="en-GB" smtClean="0"/>
              <a:pPr/>
              <a:t>10/03/2020</a:t>
            </a:fld>
            <a:endParaRPr lang="en-GB"/>
          </a:p>
        </p:txBody>
      </p:sp>
      <p:sp>
        <p:nvSpPr>
          <p:cNvPr id="3" name="Espace réservé du pied de page 2"/>
          <p:cNvSpPr>
            <a:spLocks noGrp="1"/>
          </p:cNvSpPr>
          <p:nvPr>
            <p:ph type="ftr" sz="quarter" idx="11"/>
          </p:nvPr>
        </p:nvSpPr>
        <p:spPr/>
        <p:txBody>
          <a:bodyPr/>
          <a:lstStyle/>
          <a:p>
            <a:endParaRPr lang="en-GB"/>
          </a:p>
        </p:txBody>
      </p:sp>
      <p:sp>
        <p:nvSpPr>
          <p:cNvPr id="4" name="Espace réservé du numéro de diapositive 3"/>
          <p:cNvSpPr>
            <a:spLocks noGrp="1"/>
          </p:cNvSpPr>
          <p:nvPr>
            <p:ph type="sldNum" sz="quarter" idx="12"/>
          </p:nvPr>
        </p:nvSpPr>
        <p:spPr/>
        <p:txBody>
          <a:bodyPr/>
          <a:lstStyle/>
          <a:p>
            <a:fld id="{EA91CFE0-D2C9-428D-9003-D38212B559A3}" type="slidenum">
              <a:rPr lang="en-GB" smtClean="0"/>
              <a:pPr/>
              <a:t>‹N°›</a:t>
            </a:fld>
            <a:endParaRPr lang="en-GB"/>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75174836-D230-4A4E-8512-03D5A5E6D5B1}" type="datetime1">
              <a:rPr lang="en-GB" smtClean="0"/>
              <a:pPr/>
              <a:t>10/03/2020</a:t>
            </a:fld>
            <a:endParaRPr lang="en-GB"/>
          </a:p>
        </p:txBody>
      </p:sp>
      <p:sp>
        <p:nvSpPr>
          <p:cNvPr id="22" name="Espace réservé du numéro de diapositive 21"/>
          <p:cNvSpPr>
            <a:spLocks noGrp="1"/>
          </p:cNvSpPr>
          <p:nvPr>
            <p:ph type="sldNum" sz="quarter" idx="15"/>
          </p:nvPr>
        </p:nvSpPr>
        <p:spPr/>
        <p:txBody>
          <a:bodyPr rtlCol="0"/>
          <a:lstStyle/>
          <a:p>
            <a:fld id="{EA91CFE0-D2C9-428D-9003-D38212B559A3}" type="slidenum">
              <a:rPr lang="en-GB" smtClean="0"/>
              <a:pPr/>
              <a:t>‹N°›</a:t>
            </a:fld>
            <a:endParaRPr lang="en-GB"/>
          </a:p>
        </p:txBody>
      </p:sp>
      <p:sp>
        <p:nvSpPr>
          <p:cNvPr id="23" name="Espace réservé du pied de page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75174836-D230-4A4E-8512-03D5A5E6D5B1}" type="datetime1">
              <a:rPr lang="en-GB" smtClean="0"/>
              <a:pPr/>
              <a:t>10/03/2020</a:t>
            </a:fld>
            <a:endParaRPr lang="en-GB"/>
          </a:p>
        </p:txBody>
      </p:sp>
      <p:sp>
        <p:nvSpPr>
          <p:cNvPr id="18" name="Espace réservé du numéro de diapositive 17"/>
          <p:cNvSpPr>
            <a:spLocks noGrp="1"/>
          </p:cNvSpPr>
          <p:nvPr>
            <p:ph type="sldNum" sz="quarter" idx="11"/>
          </p:nvPr>
        </p:nvSpPr>
        <p:spPr/>
        <p:txBody>
          <a:bodyPr rtlCol="0"/>
          <a:lstStyle/>
          <a:p>
            <a:fld id="{EA91CFE0-D2C9-428D-9003-D38212B559A3}" type="slidenum">
              <a:rPr lang="en-GB" smtClean="0"/>
              <a:pPr/>
              <a:t>‹N°›</a:t>
            </a:fld>
            <a:endParaRPr lang="en-GB"/>
          </a:p>
        </p:txBody>
      </p:sp>
      <p:sp>
        <p:nvSpPr>
          <p:cNvPr id="21" name="Espace réservé du pied de page 20"/>
          <p:cNvSpPr>
            <a:spLocks noGrp="1"/>
          </p:cNvSpPr>
          <p:nvPr>
            <p:ph type="ftr" sz="quarter" idx="12"/>
          </p:nvPr>
        </p:nvSpPr>
        <p:spPr/>
        <p:txBody>
          <a:bodyPr rtlCol="0"/>
          <a:lstStyle/>
          <a:p>
            <a:endParaRPr lang="en-GB"/>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5174836-D230-4A4E-8512-03D5A5E6D5B1}" type="datetime1">
              <a:rPr lang="en-GB" smtClean="0"/>
              <a:pPr/>
              <a:t>10/03/2020</a:t>
            </a:fld>
            <a:endParaRPr lang="en-GB"/>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A91CFE0-D2C9-428D-9003-D38212B559A3}" type="slidenum">
              <a:rPr lang="en-GB" smtClean="0"/>
              <a:pPr/>
              <a:t>‹N°›</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globe.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2800" dirty="0" err="1" smtClean="0">
                <a:latin typeface="Britannic Bold" pitchFamily="34" charset="0"/>
              </a:rPr>
              <a:t>Resilence</a:t>
            </a:r>
            <a:r>
              <a:rPr lang="en-GB" sz="2800" dirty="0" smtClean="0">
                <a:latin typeface="Britannic Bold" pitchFamily="34" charset="0"/>
              </a:rPr>
              <a:t> act to reduce the impact of temperature change on larval </a:t>
            </a:r>
            <a:r>
              <a:rPr lang="en-GB" sz="2800" dirty="0" err="1" smtClean="0">
                <a:latin typeface="Britannic Bold" pitchFamily="34" charset="0"/>
              </a:rPr>
              <a:t>mosquitos</a:t>
            </a:r>
            <a:r>
              <a:rPr lang="en-GB" sz="2800" dirty="0" smtClean="0">
                <a:latin typeface="Britannic Bold" pitchFamily="34" charset="0"/>
              </a:rPr>
              <a:t> outbreak </a:t>
            </a:r>
            <a:endParaRPr lang="en-GB" sz="2800" dirty="0">
              <a:latin typeface="Britannic Bold" pitchFamily="34" charset="0"/>
            </a:endParaRPr>
          </a:p>
        </p:txBody>
      </p:sp>
      <p:sp>
        <p:nvSpPr>
          <p:cNvPr id="3" name="Subtitle 2"/>
          <p:cNvSpPr>
            <a:spLocks noGrp="1"/>
          </p:cNvSpPr>
          <p:nvPr>
            <p:ph type="subTitle" idx="1"/>
          </p:nvPr>
        </p:nvSpPr>
        <p:spPr/>
        <p:txBody>
          <a:bodyPr/>
          <a:lstStyle/>
          <a:p>
            <a:r>
              <a:rPr lang="en-GB" dirty="0" err="1" smtClean="0">
                <a:solidFill>
                  <a:schemeClr val="tx1"/>
                </a:solidFill>
                <a:latin typeface="Agency FB" pitchFamily="34" charset="0"/>
              </a:rPr>
              <a:t>Lycee</a:t>
            </a:r>
            <a:r>
              <a:rPr lang="en-GB" dirty="0" smtClean="0">
                <a:solidFill>
                  <a:schemeClr val="tx1"/>
                </a:solidFill>
                <a:latin typeface="Agency FB" pitchFamily="34" charset="0"/>
              </a:rPr>
              <a:t>  Jacques  </a:t>
            </a:r>
            <a:r>
              <a:rPr lang="en-GB" dirty="0" err="1" smtClean="0">
                <a:solidFill>
                  <a:schemeClr val="tx1"/>
                </a:solidFill>
                <a:latin typeface="Agency FB" pitchFamily="34" charset="0"/>
              </a:rPr>
              <a:t>Rabemananjara</a:t>
            </a:r>
            <a:r>
              <a:rPr lang="en-GB" dirty="0" smtClean="0">
                <a:solidFill>
                  <a:schemeClr val="tx1"/>
                </a:solidFill>
                <a:latin typeface="Agency FB" pitchFamily="34" charset="0"/>
              </a:rPr>
              <a:t>  High School, </a:t>
            </a:r>
          </a:p>
          <a:p>
            <a:r>
              <a:rPr lang="en-GB" dirty="0" err="1" smtClean="0">
                <a:solidFill>
                  <a:schemeClr val="tx1"/>
                </a:solidFill>
                <a:latin typeface="Agency FB" pitchFamily="34" charset="0"/>
              </a:rPr>
              <a:t>Salazamay</a:t>
            </a:r>
            <a:r>
              <a:rPr lang="en-GB" dirty="0" smtClean="0">
                <a:solidFill>
                  <a:schemeClr val="tx1"/>
                </a:solidFill>
                <a:latin typeface="Agency FB" pitchFamily="34" charset="0"/>
              </a:rPr>
              <a:t> </a:t>
            </a:r>
            <a:r>
              <a:rPr lang="en-GB" dirty="0" err="1" smtClean="0">
                <a:solidFill>
                  <a:schemeClr val="tx1"/>
                </a:solidFill>
                <a:latin typeface="Agency FB" pitchFamily="34" charset="0"/>
              </a:rPr>
              <a:t>Sud</a:t>
            </a:r>
            <a:r>
              <a:rPr lang="en-GB" dirty="0" smtClean="0">
                <a:solidFill>
                  <a:schemeClr val="tx1"/>
                </a:solidFill>
                <a:latin typeface="Agency FB" pitchFamily="34" charset="0"/>
              </a:rPr>
              <a:t> District </a:t>
            </a:r>
            <a:r>
              <a:rPr lang="en-GB" dirty="0" err="1" smtClean="0">
                <a:solidFill>
                  <a:schemeClr val="tx1"/>
                </a:solidFill>
                <a:latin typeface="Agency FB" pitchFamily="34" charset="0"/>
              </a:rPr>
              <a:t>Toamasina</a:t>
            </a:r>
            <a:r>
              <a:rPr lang="en-GB" dirty="0" smtClean="0">
                <a:solidFill>
                  <a:schemeClr val="tx1"/>
                </a:solidFill>
                <a:latin typeface="Agency FB" pitchFamily="34" charset="0"/>
              </a:rPr>
              <a:t> I</a:t>
            </a:r>
          </a:p>
          <a:p>
            <a:r>
              <a:rPr lang="en-GB" dirty="0" err="1" smtClean="0">
                <a:solidFill>
                  <a:schemeClr val="tx1"/>
                </a:solidFill>
                <a:latin typeface="Agency FB" pitchFamily="34" charset="0"/>
              </a:rPr>
              <a:t>Toamasina</a:t>
            </a:r>
            <a:r>
              <a:rPr lang="en-GB" dirty="0" smtClean="0">
                <a:solidFill>
                  <a:schemeClr val="tx1"/>
                </a:solidFill>
                <a:latin typeface="Agency FB" pitchFamily="34" charset="0"/>
              </a:rPr>
              <a:t> ,  Madagascar</a:t>
            </a:r>
          </a:p>
          <a:p>
            <a:endParaRPr lang="en-GB" dirty="0"/>
          </a:p>
        </p:txBody>
      </p:sp>
      <p:sp>
        <p:nvSpPr>
          <p:cNvPr id="4" name="Slide Number Placeholder 3"/>
          <p:cNvSpPr>
            <a:spLocks noGrp="1"/>
          </p:cNvSpPr>
          <p:nvPr>
            <p:ph type="sldNum" sz="quarter" idx="12"/>
          </p:nvPr>
        </p:nvSpPr>
        <p:spPr>
          <a:xfrm>
            <a:off x="-609600" y="3429000"/>
            <a:ext cx="609600" cy="517524"/>
          </a:xfrm>
        </p:spPr>
        <p:txBody>
          <a:bodyPr/>
          <a:lstStyle/>
          <a:p>
            <a:fld id="{EA91CFE0-D2C9-428D-9003-D38212B559A3}" type="slidenum">
              <a:rPr lang="en-GB" smtClean="0">
                <a:solidFill>
                  <a:schemeClr val="tx1"/>
                </a:solidFill>
              </a:rPr>
              <a:pPr/>
              <a:t>1</a:t>
            </a:fld>
            <a:endParaRPr lang="en-GB">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smtClean="0">
                <a:latin typeface="Bahnschrift" pitchFamily="34" charset="0"/>
              </a:rPr>
              <a:t>Making action to fight against malaria  disease</a:t>
            </a:r>
            <a:endParaRPr lang="en-GB" sz="3600" b="1" dirty="0">
              <a:latin typeface="Bahnschrift" pitchFamily="34" charset="0"/>
            </a:endParaRPr>
          </a:p>
        </p:txBody>
      </p:sp>
      <p:sp>
        <p:nvSpPr>
          <p:cNvPr id="8" name="Slide Number Placeholder 7"/>
          <p:cNvSpPr>
            <a:spLocks noGrp="1"/>
          </p:cNvSpPr>
          <p:nvPr>
            <p:ph type="sldNum" sz="quarter" idx="15"/>
          </p:nvPr>
        </p:nvSpPr>
        <p:spPr/>
        <p:txBody>
          <a:bodyPr/>
          <a:lstStyle/>
          <a:p>
            <a:fld id="{EA91CFE0-D2C9-428D-9003-D38212B559A3}" type="slidenum">
              <a:rPr lang="en-GB" smtClean="0"/>
              <a:pPr/>
              <a:t>10</a:t>
            </a:fld>
            <a:endParaRPr lang="en-GB"/>
          </a:p>
        </p:txBody>
      </p:sp>
      <p:sp>
        <p:nvSpPr>
          <p:cNvPr id="1028" name="Rectangle 4"/>
          <p:cNvSpPr>
            <a:spLocks noChangeArrowheads="1"/>
          </p:cNvSpPr>
          <p:nvPr/>
        </p:nvSpPr>
        <p:spPr bwMode="auto">
          <a:xfrm>
            <a:off x="714348" y="5929330"/>
            <a:ext cx="7200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1" u="none" strike="noStrike" cap="none" normalizeH="0" baseline="0" dirty="0" smtClean="0">
                <a:ln>
                  <a:noFill/>
                </a:ln>
                <a:solidFill>
                  <a:srgbClr val="000000"/>
                </a:solidFill>
                <a:effectLst/>
                <a:latin typeface="Maiandra GD" pitchFamily="34" charset="0"/>
                <a:ea typeface="Times New Roman" pitchFamily="18" charset="0"/>
                <a:cs typeface="Helvetica" charset="0"/>
              </a:rPr>
              <a:t>Pictures showing some of </a:t>
            </a:r>
            <a:r>
              <a:rPr lang="en-GB" sz="1400" i="1" dirty="0" smtClean="0">
                <a:solidFill>
                  <a:srgbClr val="000000"/>
                </a:solidFill>
                <a:latin typeface="Maiandra GD" pitchFamily="34" charset="0"/>
                <a:ea typeface="Times New Roman" pitchFamily="18" charset="0"/>
                <a:cs typeface="Helvetica" charset="0"/>
              </a:rPr>
              <a:t> </a:t>
            </a:r>
            <a:r>
              <a:rPr lang="en-GB" sz="1400" i="1" dirty="0" smtClean="0">
                <a:solidFill>
                  <a:srgbClr val="000000"/>
                </a:solidFill>
                <a:latin typeface="Maiandra GD" pitchFamily="34" charset="0"/>
                <a:ea typeface="Times New Roman" pitchFamily="18" charset="0"/>
                <a:cs typeface="Helvetica" charset="0"/>
              </a:rPr>
              <a:t>action to  reduce larval outbreak  in the community and  winner student  by recycling  </a:t>
            </a:r>
            <a:r>
              <a:rPr lang="en-GB" sz="1400" i="1" dirty="0" err="1" smtClean="0">
                <a:solidFill>
                  <a:srgbClr val="000000"/>
                </a:solidFill>
                <a:latin typeface="Maiandra GD" pitchFamily="34" charset="0"/>
                <a:ea typeface="Times New Roman" pitchFamily="18" charset="0"/>
                <a:cs typeface="Helvetica" charset="0"/>
              </a:rPr>
              <a:t>breedings</a:t>
            </a:r>
            <a:r>
              <a:rPr lang="en-GB" sz="1400" i="1" dirty="0" smtClean="0">
                <a:solidFill>
                  <a:srgbClr val="000000"/>
                </a:solidFill>
                <a:latin typeface="Maiandra GD" pitchFamily="34" charset="0"/>
                <a:ea typeface="Times New Roman" pitchFamily="18" charset="0"/>
                <a:cs typeface="Helvetica" charset="0"/>
              </a:rPr>
              <a:t> huts</a:t>
            </a:r>
            <a:endParaRPr kumimoji="0" lang="en-GB" sz="1400" b="0" i="1" u="none" strike="noStrike" cap="none" normalizeH="0" baseline="0" dirty="0" smtClean="0">
              <a:ln>
                <a:noFill/>
              </a:ln>
              <a:solidFill>
                <a:schemeClr val="tx1"/>
              </a:solidFill>
              <a:effectLst/>
              <a:latin typeface="Arial" pitchFamily="34" charset="0"/>
              <a:cs typeface="Arial" pitchFamily="34" charset="0"/>
            </a:endParaRPr>
          </a:p>
        </p:txBody>
      </p:sp>
      <p:pic>
        <p:nvPicPr>
          <p:cNvPr id="7" name="Image 6" descr="D:\IVSS -MOSQUITO\IMG_20200125_123246.jpg"/>
          <p:cNvPicPr/>
          <p:nvPr/>
        </p:nvPicPr>
        <p:blipFill>
          <a:blip r:embed="rId2" cstate="print"/>
          <a:srcRect/>
          <a:stretch>
            <a:fillRect/>
          </a:stretch>
        </p:blipFill>
        <p:spPr bwMode="auto">
          <a:xfrm>
            <a:off x="0" y="2357430"/>
            <a:ext cx="2928926" cy="3429024"/>
          </a:xfrm>
          <a:prstGeom prst="rect">
            <a:avLst/>
          </a:prstGeom>
          <a:noFill/>
          <a:ln w="9525">
            <a:noFill/>
            <a:miter lim="800000"/>
            <a:headEnd/>
            <a:tailEnd/>
          </a:ln>
        </p:spPr>
      </p:pic>
      <p:pic>
        <p:nvPicPr>
          <p:cNvPr id="3" name="Picture 3" descr="C:\Users\DELL\Desktop\Nouveau dossier (2)\IMG_20200125_122558.jpg"/>
          <p:cNvPicPr>
            <a:picLocks noChangeAspect="1" noChangeArrowheads="1"/>
          </p:cNvPicPr>
          <p:nvPr/>
        </p:nvPicPr>
        <p:blipFill>
          <a:blip r:embed="rId3" cstate="print"/>
          <a:srcRect/>
          <a:stretch>
            <a:fillRect/>
          </a:stretch>
        </p:blipFill>
        <p:spPr bwMode="auto">
          <a:xfrm>
            <a:off x="5786446" y="1643050"/>
            <a:ext cx="3000363" cy="4071966"/>
          </a:xfrm>
          <a:prstGeom prst="rect">
            <a:avLst/>
          </a:prstGeom>
          <a:noFill/>
        </p:spPr>
      </p:pic>
      <p:pic>
        <p:nvPicPr>
          <p:cNvPr id="10" name="Picture 2" descr="C:\Users\DELL\Desktop\Nouveau dossier (2)\P_20191127_061457.jpg"/>
          <p:cNvPicPr>
            <a:picLocks noGrp="1" noChangeAspect="1" noChangeArrowheads="1"/>
          </p:cNvPicPr>
          <p:nvPr>
            <p:ph sz="quarter" idx="1"/>
          </p:nvPr>
        </p:nvPicPr>
        <p:blipFill>
          <a:blip r:embed="rId4" cstate="print"/>
          <a:srcRect/>
          <a:stretch>
            <a:fillRect/>
          </a:stretch>
        </p:blipFill>
        <p:spPr bwMode="auto">
          <a:xfrm>
            <a:off x="2857488" y="2357430"/>
            <a:ext cx="2928958" cy="342902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EA91CFE0-D2C9-428D-9003-D38212B559A3}" type="slidenum">
              <a:rPr lang="en-GB" smtClean="0"/>
              <a:pPr/>
              <a:t>11</a:t>
            </a:fld>
            <a:endParaRPr lang="en-GB"/>
          </a:p>
        </p:txBody>
      </p:sp>
      <p:pic>
        <p:nvPicPr>
          <p:cNvPr id="5123" name="Picture 3" descr="D:\photo sasana\19453111_1938131013129687_2527499316295753398_o.jpg"/>
          <p:cNvPicPr>
            <a:picLocks noGrp="1" noChangeAspect="1" noChangeArrowheads="1"/>
          </p:cNvPicPr>
          <p:nvPr>
            <p:ph sz="quarter" idx="1"/>
          </p:nvPr>
        </p:nvPicPr>
        <p:blipFill>
          <a:blip r:embed="rId2"/>
          <a:srcRect/>
          <a:stretch>
            <a:fillRect/>
          </a:stretch>
        </p:blipFill>
        <p:spPr bwMode="auto">
          <a:xfrm>
            <a:off x="214313" y="790178"/>
            <a:ext cx="7286625" cy="5464969"/>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Bahnschrift" pitchFamily="34" charset="0"/>
              </a:rPr>
              <a:t>Conclusion</a:t>
            </a:r>
            <a:endParaRPr lang="en-GB" sz="3600" b="1" dirty="0">
              <a:latin typeface="Bahnschrift" pitchFamily="34" charset="0"/>
            </a:endParaRPr>
          </a:p>
        </p:txBody>
      </p:sp>
      <p:sp>
        <p:nvSpPr>
          <p:cNvPr id="3" name="Content Placeholder 2"/>
          <p:cNvSpPr>
            <a:spLocks noGrp="1"/>
          </p:cNvSpPr>
          <p:nvPr>
            <p:ph sz="quarter" idx="1"/>
          </p:nvPr>
        </p:nvSpPr>
        <p:spPr/>
        <p:txBody>
          <a:bodyPr/>
          <a:lstStyle/>
          <a:p>
            <a:pPr>
              <a:buNone/>
            </a:pPr>
            <a:endParaRPr lang="en-GB" sz="2800" dirty="0" smtClean="0">
              <a:latin typeface="Candara" pitchFamily="34" charset="0"/>
            </a:endParaRPr>
          </a:p>
          <a:p>
            <a:r>
              <a:rPr lang="en-GB" sz="2800" dirty="0" smtClean="0">
                <a:latin typeface="Candara" pitchFamily="34" charset="0"/>
              </a:rPr>
              <a:t>This indicated </a:t>
            </a:r>
            <a:r>
              <a:rPr lang="en-GB" sz="2800" dirty="0" smtClean="0">
                <a:latin typeface="Candara" pitchFamily="34" charset="0"/>
              </a:rPr>
              <a:t>that </a:t>
            </a:r>
            <a:r>
              <a:rPr lang="en-US" sz="2800" dirty="0" smtClean="0"/>
              <a:t> </a:t>
            </a:r>
            <a:r>
              <a:rPr lang="en-US" sz="2800" dirty="0" smtClean="0"/>
              <a:t>the proliferation of mosquito larvae depends on the temperature and the absence of predators</a:t>
            </a:r>
            <a:r>
              <a:rPr lang="en-US" sz="2800" dirty="0" smtClean="0"/>
              <a:t>. </a:t>
            </a:r>
            <a:endParaRPr lang="en-GB" sz="2800" dirty="0" smtClean="0">
              <a:latin typeface="Candara" pitchFamily="34" charset="0"/>
            </a:endParaRPr>
          </a:p>
          <a:p>
            <a:r>
              <a:rPr lang="en-GB" sz="2800" dirty="0" smtClean="0">
                <a:latin typeface="Candara" pitchFamily="34" charset="0"/>
              </a:rPr>
              <a:t>But  it was necessary to making another research with an another factor to verify .</a:t>
            </a:r>
          </a:p>
          <a:p>
            <a:r>
              <a:rPr lang="en-US" sz="2800" dirty="0" smtClean="0">
                <a:latin typeface="Candara" pitchFamily="34" charset="0"/>
              </a:rPr>
              <a:t>Then we recycled these breeding places </a:t>
            </a:r>
            <a:r>
              <a:rPr lang="en-US" sz="2800" dirty="0" smtClean="0">
                <a:latin typeface="Candara" pitchFamily="34" charset="0"/>
              </a:rPr>
              <a:t>,so </a:t>
            </a:r>
            <a:r>
              <a:rPr lang="en-US" sz="2800" dirty="0" smtClean="0">
                <a:latin typeface="Candara" pitchFamily="34" charset="0"/>
              </a:rPr>
              <a:t>that they have a second useful life for us and the community </a:t>
            </a:r>
            <a:endParaRPr lang="en-GB" sz="2800" dirty="0">
              <a:latin typeface="Candara" pitchFamily="34" charset="0"/>
            </a:endParaRPr>
          </a:p>
        </p:txBody>
      </p:sp>
      <p:sp>
        <p:nvSpPr>
          <p:cNvPr id="4" name="Slide Number Placeholder 3"/>
          <p:cNvSpPr>
            <a:spLocks noGrp="1"/>
          </p:cNvSpPr>
          <p:nvPr>
            <p:ph type="sldNum" sz="quarter" idx="15"/>
          </p:nvPr>
        </p:nvSpPr>
        <p:spPr/>
        <p:txBody>
          <a:bodyPr/>
          <a:lstStyle/>
          <a:p>
            <a:fld id="{EA91CFE0-D2C9-428D-9003-D38212B559A3}" type="slidenum">
              <a:rPr lang="en-GB" smtClean="0"/>
              <a:pPr/>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Bahnschrift" pitchFamily="34" charset="0"/>
              </a:rPr>
              <a:t>Recommendation</a:t>
            </a:r>
            <a:endParaRPr lang="en-GB" sz="3600" b="1" dirty="0">
              <a:latin typeface="Bahnschrift" pitchFamily="34" charset="0"/>
            </a:endParaRPr>
          </a:p>
        </p:txBody>
      </p:sp>
      <p:sp>
        <p:nvSpPr>
          <p:cNvPr id="3" name="Content Placeholder 2"/>
          <p:cNvSpPr>
            <a:spLocks noGrp="1"/>
          </p:cNvSpPr>
          <p:nvPr>
            <p:ph sz="quarter" idx="1"/>
          </p:nvPr>
        </p:nvSpPr>
        <p:spPr/>
        <p:txBody>
          <a:bodyPr>
            <a:normAutofit fontScale="85000" lnSpcReduction="20000"/>
          </a:bodyPr>
          <a:lstStyle/>
          <a:p>
            <a:r>
              <a:rPr lang="en-GB" sz="2800" dirty="0" smtClean="0">
                <a:latin typeface="Candara" pitchFamily="34" charset="0"/>
              </a:rPr>
              <a:t>It was recommended </a:t>
            </a:r>
            <a:r>
              <a:rPr lang="en-GB" sz="2800" dirty="0" smtClean="0">
                <a:latin typeface="Candara" pitchFamily="34" charset="0"/>
              </a:rPr>
              <a:t> </a:t>
            </a:r>
            <a:r>
              <a:rPr lang="en-GB" sz="2800" dirty="0" smtClean="0">
                <a:latin typeface="Candara" pitchFamily="34" charset="0"/>
              </a:rPr>
              <a:t>to exploit the malaria protocol as a mosquito control and to stimulate the creativity of the  guys to the benefit of the environment and them self</a:t>
            </a:r>
            <a:endParaRPr lang="en-GB" sz="2800" dirty="0" smtClean="0">
              <a:latin typeface="Candara" pitchFamily="34" charset="0"/>
            </a:endParaRPr>
          </a:p>
          <a:p>
            <a:r>
              <a:rPr lang="en-GB" sz="2800" dirty="0" smtClean="0">
                <a:latin typeface="Candara" pitchFamily="34" charset="0"/>
              </a:rPr>
              <a:t>It was recommended that further research be undertaken to establish whether there is a link between the </a:t>
            </a:r>
            <a:r>
              <a:rPr lang="en-GB" sz="2800" dirty="0" smtClean="0">
                <a:latin typeface="Candara" pitchFamily="34" charset="0"/>
              </a:rPr>
              <a:t>air temperature variation</a:t>
            </a:r>
            <a:r>
              <a:rPr lang="en-GB" sz="2800" dirty="0" smtClean="0">
                <a:latin typeface="Candara" pitchFamily="34" charset="0"/>
              </a:rPr>
              <a:t> and  the mosquito larvae outbreak</a:t>
            </a:r>
          </a:p>
          <a:p>
            <a:pPr>
              <a:buNone/>
            </a:pPr>
            <a:endParaRPr lang="en-GB" sz="2800" dirty="0" smtClean="0">
              <a:latin typeface="Candara" pitchFamily="34" charset="0"/>
            </a:endParaRPr>
          </a:p>
          <a:p>
            <a:r>
              <a:rPr lang="en-GB" sz="2800" dirty="0" smtClean="0">
                <a:latin typeface="Candara" pitchFamily="34" charset="0"/>
              </a:rPr>
              <a:t>The students </a:t>
            </a:r>
            <a:r>
              <a:rPr lang="en-GB" sz="2800" dirty="0" smtClean="0">
                <a:latin typeface="Candara" pitchFamily="34" charset="0"/>
              </a:rPr>
              <a:t> and the community members </a:t>
            </a:r>
            <a:r>
              <a:rPr lang="en-GB" sz="2800" dirty="0" smtClean="0">
                <a:latin typeface="Candara" pitchFamily="34" charset="0"/>
              </a:rPr>
              <a:t>were advised to spill any objects that may store rainwater and raise awareness among over</a:t>
            </a:r>
            <a:endParaRPr lang="en-US" sz="2800" dirty="0" smtClean="0"/>
          </a:p>
          <a:p>
            <a:pPr>
              <a:buNone/>
            </a:pPr>
            <a:endParaRPr lang="en-US" sz="2800" dirty="0" smtClean="0"/>
          </a:p>
          <a:p>
            <a:pPr>
              <a:buNone/>
            </a:pPr>
            <a:r>
              <a:rPr lang="en-GB" sz="2800" dirty="0" smtClean="0">
                <a:latin typeface="Candara" pitchFamily="34" charset="0"/>
              </a:rPr>
              <a:t>  </a:t>
            </a:r>
            <a:endParaRPr lang="en-GB" dirty="0"/>
          </a:p>
        </p:txBody>
      </p:sp>
      <p:sp>
        <p:nvSpPr>
          <p:cNvPr id="4" name="Slide Number Placeholder 3"/>
          <p:cNvSpPr>
            <a:spLocks noGrp="1"/>
          </p:cNvSpPr>
          <p:nvPr>
            <p:ph type="sldNum" sz="quarter" idx="15"/>
          </p:nvPr>
        </p:nvSpPr>
        <p:spPr/>
        <p:txBody>
          <a:bodyPr/>
          <a:lstStyle/>
          <a:p>
            <a:fld id="{EA91CFE0-D2C9-428D-9003-D38212B559A3}" type="slidenum">
              <a:rPr lang="en-GB" smtClean="0"/>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Bahnschrift" pitchFamily="34" charset="0"/>
              </a:rPr>
              <a:t>References</a:t>
            </a:r>
            <a:endParaRPr lang="en-GB" sz="3600" b="1" dirty="0">
              <a:latin typeface="Bahnschrift" pitchFamily="34" charset="0"/>
            </a:endParaRPr>
          </a:p>
        </p:txBody>
      </p:sp>
      <p:sp>
        <p:nvSpPr>
          <p:cNvPr id="3" name="Content Placeholder 2"/>
          <p:cNvSpPr>
            <a:spLocks noGrp="1"/>
          </p:cNvSpPr>
          <p:nvPr>
            <p:ph sz="quarter" idx="1"/>
          </p:nvPr>
        </p:nvSpPr>
        <p:spPr/>
        <p:txBody>
          <a:bodyPr/>
          <a:lstStyle/>
          <a:p>
            <a:r>
              <a:rPr lang="en-GB" sz="2800" dirty="0" smtClean="0">
                <a:latin typeface="Candara" pitchFamily="34" charset="0"/>
              </a:rPr>
              <a:t>The following were the reference resources used in this research;</a:t>
            </a:r>
          </a:p>
          <a:p>
            <a:pPr>
              <a:buNone/>
            </a:pPr>
            <a:endParaRPr lang="en-GB" sz="2800" dirty="0" smtClean="0">
              <a:latin typeface="Candara" pitchFamily="34" charset="0"/>
            </a:endParaRPr>
          </a:p>
          <a:p>
            <a:pPr lvl="1"/>
            <a:r>
              <a:rPr lang="en-GB" dirty="0" smtClean="0">
                <a:latin typeface="Candara" pitchFamily="34" charset="0"/>
              </a:rPr>
              <a:t>GLOBE website (</a:t>
            </a:r>
            <a:r>
              <a:rPr lang="en-GB" dirty="0" smtClean="0">
                <a:latin typeface="Candara" pitchFamily="34" charset="0"/>
                <a:hlinkClick r:id="rId2"/>
              </a:rPr>
              <a:t>www.globe.gov</a:t>
            </a:r>
            <a:r>
              <a:rPr lang="en-GB" dirty="0" smtClean="0">
                <a:latin typeface="Candara" pitchFamily="34" charset="0"/>
              </a:rPr>
              <a:t>)</a:t>
            </a:r>
          </a:p>
          <a:p>
            <a:pPr lvl="1"/>
            <a:r>
              <a:rPr lang="en-GB" dirty="0" smtClean="0">
                <a:latin typeface="Candara" pitchFamily="34" charset="0"/>
              </a:rPr>
              <a:t>Scientist publication</a:t>
            </a:r>
          </a:p>
          <a:p>
            <a:pPr lvl="1">
              <a:buNone/>
            </a:pPr>
            <a:endParaRPr lang="en-GB" dirty="0" smtClean="0">
              <a:latin typeface="Candara" pitchFamily="34" charset="0"/>
            </a:endParaRPr>
          </a:p>
          <a:p>
            <a:pPr lvl="1">
              <a:buNone/>
            </a:pPr>
            <a:endParaRPr lang="en-GB" dirty="0" smtClean="0">
              <a:latin typeface="Candara" pitchFamily="34" charset="0"/>
            </a:endParaRPr>
          </a:p>
          <a:p>
            <a:pPr lvl="1">
              <a:buNone/>
            </a:pPr>
            <a:endParaRPr lang="en-GB" dirty="0" smtClean="0">
              <a:latin typeface="Candara" pitchFamily="34" charset="0"/>
            </a:endParaRPr>
          </a:p>
          <a:p>
            <a:pPr lvl="1" algn="r">
              <a:buNone/>
            </a:pPr>
            <a:r>
              <a:rPr lang="en-GB" sz="4400" dirty="0" smtClean="0">
                <a:latin typeface="Candara" pitchFamily="34" charset="0"/>
              </a:rPr>
              <a:t>Thank You</a:t>
            </a:r>
          </a:p>
          <a:p>
            <a:pPr lvl="1"/>
            <a:endParaRPr lang="en-GB" dirty="0" smtClean="0">
              <a:latin typeface="Candara" pitchFamily="34" charset="0"/>
            </a:endParaRPr>
          </a:p>
          <a:p>
            <a:pPr lvl="1"/>
            <a:endParaRPr lang="en-GB" dirty="0" smtClean="0">
              <a:latin typeface="Candara" pitchFamily="34" charset="0"/>
            </a:endParaRPr>
          </a:p>
          <a:p>
            <a:pPr lvl="1"/>
            <a:endParaRPr lang="en-GB" dirty="0" smtClean="0">
              <a:latin typeface="Candara" pitchFamily="34" charset="0"/>
            </a:endParaRPr>
          </a:p>
          <a:p>
            <a:pPr lvl="1"/>
            <a:endParaRPr lang="en-GB" dirty="0" smtClean="0">
              <a:latin typeface="Candara" pitchFamily="34" charset="0"/>
            </a:endParaRPr>
          </a:p>
          <a:p>
            <a:pPr lvl="1"/>
            <a:endParaRPr lang="en-GB" dirty="0" smtClean="0">
              <a:latin typeface="Candara" pitchFamily="34" charset="0"/>
            </a:endParaRPr>
          </a:p>
          <a:p>
            <a:pPr lvl="1"/>
            <a:endParaRPr lang="en-GB" dirty="0"/>
          </a:p>
        </p:txBody>
      </p:sp>
      <p:sp>
        <p:nvSpPr>
          <p:cNvPr id="4" name="Slide Number Placeholder 3"/>
          <p:cNvSpPr>
            <a:spLocks noGrp="1"/>
          </p:cNvSpPr>
          <p:nvPr>
            <p:ph type="sldNum" sz="quarter" idx="15"/>
          </p:nvPr>
        </p:nvSpPr>
        <p:spPr/>
        <p:txBody>
          <a:bodyPr/>
          <a:lstStyle/>
          <a:p>
            <a:fld id="{EA91CFE0-D2C9-428D-9003-D38212B559A3}" type="slidenum">
              <a:rPr lang="en-GB" smtClean="0"/>
              <a:pPr/>
              <a:t>14</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Bahnschrift" pitchFamily="34" charset="0"/>
              </a:rPr>
              <a:t>Research Team</a:t>
            </a:r>
            <a:endParaRPr lang="en-GB" sz="3600" b="1" dirty="0">
              <a:latin typeface="Bahnschrift" pitchFamily="34" charset="0"/>
            </a:endParaRPr>
          </a:p>
        </p:txBody>
      </p:sp>
      <p:sp>
        <p:nvSpPr>
          <p:cNvPr id="3" name="Content Placeholder 2"/>
          <p:cNvSpPr>
            <a:spLocks noGrp="1"/>
          </p:cNvSpPr>
          <p:nvPr>
            <p:ph sz="quarter" idx="1"/>
          </p:nvPr>
        </p:nvSpPr>
        <p:spPr/>
        <p:txBody>
          <a:bodyPr>
            <a:normAutofit/>
          </a:bodyPr>
          <a:lstStyle/>
          <a:p>
            <a:r>
              <a:rPr lang="en-GB" sz="2800" b="1" dirty="0" smtClean="0">
                <a:latin typeface="Candara" pitchFamily="34" charset="0"/>
              </a:rPr>
              <a:t>GLOBE Students</a:t>
            </a:r>
          </a:p>
          <a:p>
            <a:pPr lvl="1">
              <a:buNone/>
            </a:pPr>
            <a:r>
              <a:rPr lang="en-GB" sz="2400" dirty="0" smtClean="0">
                <a:latin typeface="Candara" pitchFamily="34" charset="0"/>
              </a:rPr>
              <a:t>	1.	RATOVOSON  David</a:t>
            </a:r>
          </a:p>
          <a:p>
            <a:pPr lvl="1">
              <a:buNone/>
            </a:pPr>
            <a:r>
              <a:rPr lang="en-GB" sz="2400" dirty="0" smtClean="0">
                <a:latin typeface="Candara" pitchFamily="34" charset="0"/>
              </a:rPr>
              <a:t>	2.	ZAFINANTENAINA </a:t>
            </a:r>
            <a:r>
              <a:rPr lang="en-GB" sz="2400" dirty="0" err="1" smtClean="0">
                <a:latin typeface="Candara" pitchFamily="34" charset="0"/>
              </a:rPr>
              <a:t>Roméo</a:t>
            </a:r>
            <a:r>
              <a:rPr lang="en-GB" sz="2400" dirty="0" smtClean="0">
                <a:latin typeface="Candara" pitchFamily="34" charset="0"/>
              </a:rPr>
              <a:t>  </a:t>
            </a:r>
            <a:r>
              <a:rPr lang="en-GB" sz="2400" dirty="0" err="1" smtClean="0">
                <a:latin typeface="Candara" pitchFamily="34" charset="0"/>
              </a:rPr>
              <a:t>Ejannick</a:t>
            </a:r>
            <a:endParaRPr lang="en-GB" sz="2400" dirty="0" smtClean="0">
              <a:latin typeface="Candara" pitchFamily="34" charset="0"/>
            </a:endParaRPr>
          </a:p>
          <a:p>
            <a:pPr lvl="1">
              <a:buNone/>
            </a:pPr>
            <a:r>
              <a:rPr lang="en-GB" sz="2400" dirty="0" smtClean="0">
                <a:latin typeface="Candara" pitchFamily="34" charset="0"/>
              </a:rPr>
              <a:t>	3.	MAHAVY </a:t>
            </a:r>
            <a:r>
              <a:rPr lang="en-GB" sz="2400" dirty="0" err="1" smtClean="0">
                <a:latin typeface="Candara" pitchFamily="34" charset="0"/>
              </a:rPr>
              <a:t>Johny</a:t>
            </a:r>
            <a:r>
              <a:rPr lang="en-GB" sz="2400" dirty="0" smtClean="0">
                <a:latin typeface="Candara" pitchFamily="34" charset="0"/>
              </a:rPr>
              <a:t>  Geraldo</a:t>
            </a:r>
          </a:p>
          <a:p>
            <a:pPr lvl="1">
              <a:buNone/>
            </a:pPr>
            <a:endParaRPr lang="en-GB" sz="2400" dirty="0" smtClean="0">
              <a:latin typeface="Candara" pitchFamily="34" charset="0"/>
            </a:endParaRPr>
          </a:p>
          <a:p>
            <a:r>
              <a:rPr lang="en-GB" sz="2800" b="1" dirty="0" smtClean="0">
                <a:latin typeface="Candara" pitchFamily="34" charset="0"/>
              </a:rPr>
              <a:t>GLOBE Teachers</a:t>
            </a:r>
          </a:p>
          <a:p>
            <a:pPr lvl="1">
              <a:buNone/>
            </a:pPr>
            <a:r>
              <a:rPr lang="en-GB" sz="2500" dirty="0" smtClean="0">
                <a:latin typeface="Candara" pitchFamily="34" charset="0"/>
              </a:rPr>
              <a:t>	1.	RABENANDRASANA  Doris</a:t>
            </a:r>
          </a:p>
          <a:p>
            <a:pPr lvl="1">
              <a:buNone/>
            </a:pPr>
            <a:r>
              <a:rPr lang="en-GB" sz="2500" dirty="0" smtClean="0">
                <a:latin typeface="Candara" pitchFamily="34" charset="0"/>
              </a:rPr>
              <a:t>	2.	TORA  Adonis Ricardo</a:t>
            </a:r>
          </a:p>
          <a:p>
            <a:endParaRPr lang="en-GB" dirty="0"/>
          </a:p>
        </p:txBody>
      </p:sp>
      <p:sp>
        <p:nvSpPr>
          <p:cNvPr id="4" name="Slide Number Placeholder 3"/>
          <p:cNvSpPr>
            <a:spLocks noGrp="1"/>
          </p:cNvSpPr>
          <p:nvPr>
            <p:ph type="sldNum" sz="quarter" idx="15"/>
          </p:nvPr>
        </p:nvSpPr>
        <p:spPr/>
        <p:txBody>
          <a:bodyPr/>
          <a:lstStyle/>
          <a:p>
            <a:fld id="{EA91CFE0-D2C9-428D-9003-D38212B559A3}" type="slidenum">
              <a:rPr lang="en-GB" smtClean="0"/>
              <a:pPr/>
              <a:t>2</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Bahnschrift" pitchFamily="34" charset="0"/>
              </a:rPr>
              <a:t>Research problem</a:t>
            </a:r>
            <a:endParaRPr lang="en-GB" sz="3600" b="1" dirty="0">
              <a:latin typeface="Bahnschrift" pitchFamily="34" charset="0"/>
            </a:endParaRPr>
          </a:p>
        </p:txBody>
      </p:sp>
      <p:sp>
        <p:nvSpPr>
          <p:cNvPr id="3" name="Content Placeholder 2"/>
          <p:cNvSpPr>
            <a:spLocks noGrp="1"/>
          </p:cNvSpPr>
          <p:nvPr>
            <p:ph sz="quarter" idx="1"/>
          </p:nvPr>
        </p:nvSpPr>
        <p:spPr/>
        <p:txBody>
          <a:bodyPr>
            <a:normAutofit fontScale="92500" lnSpcReduction="20000"/>
          </a:bodyPr>
          <a:lstStyle/>
          <a:p>
            <a:r>
              <a:rPr lang="en-GB" sz="2800" dirty="0" smtClean="0">
                <a:latin typeface="Candara" pitchFamily="34" charset="0"/>
              </a:rPr>
              <a:t>In   </a:t>
            </a:r>
            <a:r>
              <a:rPr lang="en-GB" sz="2800" dirty="0" err="1" smtClean="0">
                <a:latin typeface="Candara" pitchFamily="34" charset="0"/>
              </a:rPr>
              <a:t>Toamasina</a:t>
            </a:r>
            <a:r>
              <a:rPr lang="en-GB" sz="2800" dirty="0" smtClean="0">
                <a:latin typeface="Candara" pitchFamily="34" charset="0"/>
              </a:rPr>
              <a:t> , the east coast of  Madagascar, </a:t>
            </a:r>
            <a:r>
              <a:rPr lang="en-US" sz="2800" dirty="0" smtClean="0">
                <a:latin typeface="Candara" pitchFamily="34" charset="0"/>
              </a:rPr>
              <a:t> malaria is still the cause of infant and adults mortality every year</a:t>
            </a:r>
            <a:r>
              <a:rPr lang="en-GB" sz="2800" dirty="0" smtClean="0">
                <a:latin typeface="Candara" pitchFamily="34" charset="0"/>
              </a:rPr>
              <a:t>. </a:t>
            </a:r>
          </a:p>
          <a:p>
            <a:r>
              <a:rPr lang="en-GB" sz="2800" dirty="0" smtClean="0">
                <a:latin typeface="Candara" pitchFamily="34" charset="0"/>
              </a:rPr>
              <a:t>This disease  is the result of the mosquito larval outbreak </a:t>
            </a:r>
          </a:p>
          <a:p>
            <a:r>
              <a:rPr lang="en-US" sz="2800" dirty="0" smtClean="0">
                <a:latin typeface="Candara" pitchFamily="34" charset="0"/>
              </a:rPr>
              <a:t> This virulence has caused disabilities such as the inability of adults to work, paralyzing family life and even the economy of the </a:t>
            </a:r>
            <a:r>
              <a:rPr lang="en-US" sz="2800" dirty="0" smtClean="0">
                <a:latin typeface="Candara" pitchFamily="34" charset="0"/>
              </a:rPr>
              <a:t>region, as well as chronic weakness and stunting for children and adolescents</a:t>
            </a:r>
            <a:r>
              <a:rPr lang="en-GB" sz="2800" dirty="0" smtClean="0">
                <a:latin typeface="Candara" pitchFamily="34" charset="0"/>
              </a:rPr>
              <a:t> </a:t>
            </a:r>
            <a:endParaRPr lang="en-GB" sz="2800" dirty="0" smtClean="0">
              <a:latin typeface="Candara" pitchFamily="34" charset="0"/>
            </a:endParaRPr>
          </a:p>
          <a:p>
            <a:r>
              <a:rPr lang="en-GB" sz="2800" dirty="0" smtClean="0">
                <a:latin typeface="Candara" pitchFamily="34" charset="0"/>
              </a:rPr>
              <a:t>Most of organization  such as globe  program community  has used  malaria protocols and  participated in the </a:t>
            </a:r>
            <a:r>
              <a:rPr lang="en-GB" sz="2800" dirty="0" err="1" smtClean="0">
                <a:latin typeface="Candara" pitchFamily="34" charset="0"/>
              </a:rPr>
              <a:t>zika</a:t>
            </a:r>
            <a:r>
              <a:rPr lang="en-GB" sz="2800" dirty="0" smtClean="0">
                <a:latin typeface="Candara" pitchFamily="34" charset="0"/>
              </a:rPr>
              <a:t> project. So, many breeding  huts of mosquito larvae  need second life</a:t>
            </a:r>
          </a:p>
          <a:p>
            <a:pPr>
              <a:buNone/>
            </a:pPr>
            <a:endParaRPr lang="en-GB" sz="2800" dirty="0" smtClean="0">
              <a:latin typeface="Candara" pitchFamily="34" charset="0"/>
            </a:endParaRPr>
          </a:p>
          <a:p>
            <a:endParaRPr lang="en-GB" dirty="0"/>
          </a:p>
        </p:txBody>
      </p:sp>
      <p:sp>
        <p:nvSpPr>
          <p:cNvPr id="4" name="Slide Number Placeholder 3"/>
          <p:cNvSpPr>
            <a:spLocks noGrp="1"/>
          </p:cNvSpPr>
          <p:nvPr>
            <p:ph type="sldNum" sz="quarter" idx="15"/>
          </p:nvPr>
        </p:nvSpPr>
        <p:spPr/>
        <p:txBody>
          <a:bodyPr/>
          <a:lstStyle/>
          <a:p>
            <a:fld id="{EA91CFE0-D2C9-428D-9003-D38212B559A3}" type="slidenum">
              <a:rPr lang="en-GB" smtClean="0"/>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Bahnschrift" pitchFamily="34" charset="0"/>
              </a:rPr>
              <a:t>Research Objective</a:t>
            </a:r>
            <a:endParaRPr lang="en-GB" sz="3600" b="1" dirty="0">
              <a:latin typeface="Bahnschrift" pitchFamily="34" charset="0"/>
            </a:endParaRPr>
          </a:p>
        </p:txBody>
      </p:sp>
      <p:sp>
        <p:nvSpPr>
          <p:cNvPr id="3" name="Content Placeholder 2"/>
          <p:cNvSpPr>
            <a:spLocks noGrp="1"/>
          </p:cNvSpPr>
          <p:nvPr>
            <p:ph sz="quarter" idx="1"/>
          </p:nvPr>
        </p:nvSpPr>
        <p:spPr/>
        <p:txBody>
          <a:bodyPr/>
          <a:lstStyle/>
          <a:p>
            <a:endParaRPr lang="en-GB" sz="2800" dirty="0" smtClean="0">
              <a:latin typeface="Candara" pitchFamily="34" charset="0"/>
            </a:endParaRPr>
          </a:p>
          <a:p>
            <a:r>
              <a:rPr lang="en-GB" sz="2800" dirty="0" smtClean="0">
                <a:latin typeface="Candara" pitchFamily="34" charset="0"/>
              </a:rPr>
              <a:t>The research objective of the project was to:</a:t>
            </a:r>
          </a:p>
          <a:p>
            <a:pPr lvl="1"/>
            <a:endParaRPr lang="en-GB" sz="2500" dirty="0" smtClean="0">
              <a:latin typeface="Candara" pitchFamily="34" charset="0"/>
            </a:endParaRPr>
          </a:p>
          <a:p>
            <a:pPr lvl="1"/>
            <a:r>
              <a:rPr lang="en-GB" sz="2800" dirty="0" smtClean="0">
                <a:latin typeface="Candara" pitchFamily="34" charset="0"/>
              </a:rPr>
              <a:t>Determine  the principal factor that </a:t>
            </a:r>
            <a:r>
              <a:rPr lang="en-US" sz="2800" dirty="0" smtClean="0">
                <a:latin typeface="Candara" pitchFamily="34" charset="0"/>
              </a:rPr>
              <a:t> is caused  the mosquito larvae outbreak and making action to reduce this  larval proliferation  </a:t>
            </a:r>
            <a:endParaRPr lang="en-GB" sz="2800" dirty="0" smtClean="0">
              <a:latin typeface="Candara" pitchFamily="34" charset="0"/>
            </a:endParaRPr>
          </a:p>
          <a:p>
            <a:endParaRPr lang="en-GB" dirty="0"/>
          </a:p>
        </p:txBody>
      </p:sp>
      <p:sp>
        <p:nvSpPr>
          <p:cNvPr id="4" name="Slide Number Placeholder 3"/>
          <p:cNvSpPr>
            <a:spLocks noGrp="1"/>
          </p:cNvSpPr>
          <p:nvPr>
            <p:ph type="sldNum" sz="quarter" idx="15"/>
          </p:nvPr>
        </p:nvSpPr>
        <p:spPr/>
        <p:txBody>
          <a:bodyPr/>
          <a:lstStyle/>
          <a:p>
            <a:fld id="{EA91CFE0-D2C9-428D-9003-D38212B559A3}" type="slidenum">
              <a:rPr lang="en-GB" smtClean="0"/>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Bahnschrift" pitchFamily="34" charset="0"/>
              </a:rPr>
              <a:t>Research Question</a:t>
            </a:r>
            <a:endParaRPr lang="en-GB" sz="3600" b="1" dirty="0">
              <a:latin typeface="Bahnschrift" pitchFamily="34" charset="0"/>
            </a:endParaRPr>
          </a:p>
        </p:txBody>
      </p:sp>
      <p:sp>
        <p:nvSpPr>
          <p:cNvPr id="3" name="Content Placeholder 2"/>
          <p:cNvSpPr>
            <a:spLocks noGrp="1"/>
          </p:cNvSpPr>
          <p:nvPr>
            <p:ph sz="quarter" idx="1"/>
          </p:nvPr>
        </p:nvSpPr>
        <p:spPr/>
        <p:txBody>
          <a:bodyPr/>
          <a:lstStyle/>
          <a:p>
            <a:endParaRPr lang="en-GB" sz="2800" dirty="0" smtClean="0">
              <a:latin typeface="Candara" pitchFamily="34" charset="0"/>
            </a:endParaRPr>
          </a:p>
          <a:p>
            <a:r>
              <a:rPr lang="en-GB" sz="2800" dirty="0" smtClean="0">
                <a:latin typeface="Candara" pitchFamily="34" charset="0"/>
              </a:rPr>
              <a:t>The research question for the project was:</a:t>
            </a:r>
          </a:p>
          <a:p>
            <a:pPr lvl="1">
              <a:buNone/>
            </a:pPr>
            <a:endParaRPr lang="en-GB" sz="2500" dirty="0" smtClean="0">
              <a:latin typeface="Candara" pitchFamily="34" charset="0"/>
            </a:endParaRPr>
          </a:p>
          <a:p>
            <a:pPr lvl="1"/>
            <a:r>
              <a:rPr lang="en-US" sz="2800" dirty="0" smtClean="0">
                <a:latin typeface="Candara" pitchFamily="34" charset="0"/>
              </a:rPr>
              <a:t>What is the relationship between </a:t>
            </a:r>
            <a:r>
              <a:rPr lang="en-US" sz="2800" dirty="0" smtClean="0">
                <a:latin typeface="Candara" pitchFamily="34" charset="0"/>
              </a:rPr>
              <a:t>the </a:t>
            </a:r>
            <a:r>
              <a:rPr lang="en-US" sz="2800" dirty="0" smtClean="0">
                <a:latin typeface="Candara" pitchFamily="34" charset="0"/>
              </a:rPr>
              <a:t> </a:t>
            </a:r>
            <a:r>
              <a:rPr lang="en-US" sz="2800" dirty="0" smtClean="0">
                <a:latin typeface="Candara" pitchFamily="34" charset="0"/>
              </a:rPr>
              <a:t>temperature and this larval proliferation  </a:t>
            </a:r>
            <a:r>
              <a:rPr lang="en-US" sz="2800" dirty="0" smtClean="0">
                <a:latin typeface="Candara" pitchFamily="34" charset="0"/>
              </a:rPr>
              <a:t>and </a:t>
            </a:r>
            <a:r>
              <a:rPr lang="en-US" sz="2800" dirty="0" smtClean="0">
                <a:latin typeface="Candara" pitchFamily="34" charset="0"/>
              </a:rPr>
              <a:t>What can be done to make the fight against larval mosquito  proliferation a resilience action for the sustainable development </a:t>
            </a:r>
            <a:r>
              <a:rPr lang="en-US" sz="2800" dirty="0" smtClean="0">
                <a:latin typeface="Candara" pitchFamily="34" charset="0"/>
              </a:rPr>
              <a:t>?</a:t>
            </a:r>
            <a:endParaRPr lang="en-US" sz="2800" dirty="0" smtClean="0">
              <a:latin typeface="Candara" pitchFamily="34" charset="0"/>
            </a:endParaRPr>
          </a:p>
          <a:p>
            <a:pPr lvl="1">
              <a:buNone/>
            </a:pPr>
            <a:r>
              <a:rPr lang="en-GB" sz="2500" dirty="0" smtClean="0">
                <a:latin typeface="Candara" pitchFamily="34" charset="0"/>
              </a:rPr>
              <a:t> </a:t>
            </a:r>
          </a:p>
          <a:p>
            <a:endParaRPr lang="en-GB" dirty="0"/>
          </a:p>
        </p:txBody>
      </p:sp>
      <p:sp>
        <p:nvSpPr>
          <p:cNvPr id="4" name="Slide Number Placeholder 3"/>
          <p:cNvSpPr>
            <a:spLocks noGrp="1"/>
          </p:cNvSpPr>
          <p:nvPr>
            <p:ph type="sldNum" sz="quarter" idx="15"/>
          </p:nvPr>
        </p:nvSpPr>
        <p:spPr/>
        <p:txBody>
          <a:bodyPr/>
          <a:lstStyle/>
          <a:p>
            <a:fld id="{EA91CFE0-D2C9-428D-9003-D38212B559A3}" type="slidenum">
              <a:rPr lang="en-GB" smtClean="0"/>
              <a:pPr/>
              <a:t>5</a:t>
            </a:fld>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Bahnschrift" pitchFamily="34" charset="0"/>
              </a:rPr>
              <a:t>Hypothesis</a:t>
            </a:r>
            <a:endParaRPr lang="en-GB" sz="3600" b="1" dirty="0">
              <a:latin typeface="Bahnschrift" pitchFamily="34" charset="0"/>
            </a:endParaRPr>
          </a:p>
        </p:txBody>
      </p:sp>
      <p:sp>
        <p:nvSpPr>
          <p:cNvPr id="3" name="Content Placeholder 2"/>
          <p:cNvSpPr>
            <a:spLocks noGrp="1"/>
          </p:cNvSpPr>
          <p:nvPr>
            <p:ph sz="quarter" idx="1"/>
          </p:nvPr>
        </p:nvSpPr>
        <p:spPr/>
        <p:txBody>
          <a:bodyPr>
            <a:normAutofit fontScale="92500"/>
          </a:bodyPr>
          <a:lstStyle/>
          <a:p>
            <a:endParaRPr lang="en-GB" sz="2800" dirty="0" smtClean="0">
              <a:latin typeface="Candara" pitchFamily="34" charset="0"/>
            </a:endParaRPr>
          </a:p>
          <a:p>
            <a:r>
              <a:rPr lang="en-GB" sz="2800" dirty="0" smtClean="0">
                <a:latin typeface="Candara" pitchFamily="34" charset="0"/>
              </a:rPr>
              <a:t>The hypothesis of the Project is that;</a:t>
            </a:r>
          </a:p>
          <a:p>
            <a:pPr>
              <a:buNone/>
            </a:pPr>
            <a:endParaRPr lang="en-GB" sz="2800" dirty="0" smtClean="0">
              <a:latin typeface="Candara" pitchFamily="34" charset="0"/>
            </a:endParaRPr>
          </a:p>
          <a:p>
            <a:pPr lvl="1"/>
            <a:r>
              <a:rPr lang="en-US" sz="2800" dirty="0" smtClean="0">
                <a:latin typeface="Candara" pitchFamily="34" charset="0"/>
              </a:rPr>
              <a:t>“During the hot period and at high temperature there is an intense proliferation of mosquito larvae if the place was predatory or less. And when the temperature decreases the proliferation of the larvae also decreases "But also, all actions against malaria will reduce larval proliferation and will be a commitment for social development”</a:t>
            </a:r>
            <a:r>
              <a:rPr lang="en-GB" sz="2500" dirty="0" smtClean="0">
                <a:latin typeface="Candara" pitchFamily="34" charset="0"/>
              </a:rPr>
              <a:t>.</a:t>
            </a:r>
            <a:endParaRPr lang="en-GB" dirty="0"/>
          </a:p>
        </p:txBody>
      </p:sp>
      <p:sp>
        <p:nvSpPr>
          <p:cNvPr id="4" name="Slide Number Placeholder 3"/>
          <p:cNvSpPr>
            <a:spLocks noGrp="1"/>
          </p:cNvSpPr>
          <p:nvPr>
            <p:ph type="sldNum" sz="quarter" idx="15"/>
          </p:nvPr>
        </p:nvSpPr>
        <p:spPr/>
        <p:txBody>
          <a:bodyPr/>
          <a:lstStyle/>
          <a:p>
            <a:fld id="{EA91CFE0-D2C9-428D-9003-D38212B559A3}" type="slidenum">
              <a:rPr lang="en-GB" smtClean="0"/>
              <a:pPr/>
              <a:t>6</a:t>
            </a:fld>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Bahnschrift" pitchFamily="34" charset="0"/>
              </a:rPr>
              <a:t>Research Methods</a:t>
            </a:r>
            <a:endParaRPr lang="en-GB" sz="3600" b="1" dirty="0">
              <a:latin typeface="Bahnschrift" pitchFamily="34" charset="0"/>
            </a:endParaRPr>
          </a:p>
        </p:txBody>
      </p:sp>
      <p:sp>
        <p:nvSpPr>
          <p:cNvPr id="5" name="Slide Number Placeholder 4"/>
          <p:cNvSpPr>
            <a:spLocks noGrp="1"/>
          </p:cNvSpPr>
          <p:nvPr>
            <p:ph type="sldNum" sz="quarter" idx="15"/>
          </p:nvPr>
        </p:nvSpPr>
        <p:spPr/>
        <p:txBody>
          <a:bodyPr/>
          <a:lstStyle/>
          <a:p>
            <a:fld id="{EA91CFE0-D2C9-428D-9003-D38212B559A3}" type="slidenum">
              <a:rPr lang="en-GB" smtClean="0"/>
              <a:pPr/>
              <a:t>7</a:t>
            </a:fld>
            <a:endParaRPr lang="en-GB"/>
          </a:p>
        </p:txBody>
      </p:sp>
      <p:sp>
        <p:nvSpPr>
          <p:cNvPr id="4" name="Content Placeholder 2"/>
          <p:cNvSpPr txBox="1">
            <a:spLocks/>
          </p:cNvSpPr>
          <p:nvPr/>
        </p:nvSpPr>
        <p:spPr>
          <a:xfrm>
            <a:off x="609600" y="1628800"/>
            <a:ext cx="7467600" cy="2520280"/>
          </a:xfrm>
          <a:prstGeom prst="rect">
            <a:avLst/>
          </a:prstGeom>
        </p:spPr>
        <p:txBody>
          <a:bodyPr vert="horz">
            <a:normAutofit fontScale="70000" lnSpcReduction="2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During the research, the students were initially trained on GLOBE Hydrology Protocol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 </a:t>
            </a:r>
            <a:endParaRPr kumimoji="0" lang="en-GB" sz="2800" b="0" i="0" u="none" strike="noStrike" kern="1200" cap="none" spc="0" normalizeH="0" baseline="0" noProof="0" dirty="0" smtClean="0">
              <a:ln>
                <a:noFill/>
              </a:ln>
              <a:solidFill>
                <a:srgbClr val="000000"/>
              </a:solidFill>
              <a:effectLst/>
              <a:uLnTx/>
              <a:uFillTx/>
              <a:latin typeface="Maiandra GD"/>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The students conducted their research in </a:t>
            </a:r>
            <a:r>
              <a:rPr lang="en-GB" sz="2800" dirty="0" smtClean="0">
                <a:solidFill>
                  <a:srgbClr val="000000"/>
                </a:solidFill>
                <a:latin typeface="Maiandra GD"/>
              </a:rPr>
              <a:t>the area of school in the first , in them family house  after  and finally in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 villages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around the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School </a:t>
            </a:r>
            <a:endParaRPr kumimoji="0" lang="en-GB" sz="2800" b="0" i="0" u="none" strike="noStrike" kern="1200" cap="none" spc="0" normalizeH="0" baseline="0" noProof="0" dirty="0" smtClean="0">
              <a:ln>
                <a:noFill/>
              </a:ln>
              <a:solidFill>
                <a:srgbClr val="000000"/>
              </a:solidFill>
              <a:effectLst/>
              <a:uLnTx/>
              <a:uFillTx/>
              <a:latin typeface="Maiandra GD"/>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The </a:t>
            </a:r>
            <a:r>
              <a:rPr lang="en-GB" sz="2800" dirty="0" smtClean="0">
                <a:solidFill>
                  <a:srgbClr val="000000"/>
                </a:solidFill>
                <a:latin typeface="Maiandra GD"/>
              </a:rPr>
              <a:t>temperature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data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was collected </a:t>
            </a:r>
            <a:r>
              <a:rPr lang="en-GB" sz="2800" dirty="0" err="1" smtClean="0">
                <a:solidFill>
                  <a:srgbClr val="000000"/>
                </a:solidFill>
                <a:latin typeface="Maiandra GD"/>
              </a:rPr>
              <a:t>dai</a:t>
            </a:r>
            <a:r>
              <a:rPr kumimoji="0" lang="en-GB" sz="2800" b="0" i="0" u="none" strike="noStrike" kern="1200" cap="none" spc="0" normalizeH="0" baseline="0" noProof="0" dirty="0" err="1" smtClean="0">
                <a:ln>
                  <a:noFill/>
                </a:ln>
                <a:solidFill>
                  <a:srgbClr val="000000"/>
                </a:solidFill>
                <a:effectLst/>
                <a:uLnTx/>
                <a:uFillTx/>
                <a:latin typeface="Maiandra GD"/>
                <a:ea typeface="+mn-ea"/>
                <a:cs typeface="+mn-cs"/>
              </a:rPr>
              <a:t>ly</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using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a</a:t>
            </a:r>
            <a:r>
              <a:rPr kumimoji="0" lang="en-GB" sz="2800" b="0" i="0" u="none" strike="noStrike" kern="1200" cap="none" spc="0" normalizeH="0" noProof="0" dirty="0" smtClean="0">
                <a:ln>
                  <a:noFill/>
                </a:ln>
                <a:solidFill>
                  <a:srgbClr val="000000"/>
                </a:solidFill>
                <a:effectLst/>
                <a:uLnTx/>
                <a:uFillTx/>
                <a:latin typeface="Maiandra GD"/>
                <a:ea typeface="+mn-ea"/>
                <a:cs typeface="+mn-cs"/>
              </a:rPr>
              <a:t> </a:t>
            </a:r>
            <a:r>
              <a:rPr kumimoji="0" lang="en-GB" sz="2800" b="0" i="0" u="none" strike="noStrike" kern="1200" cap="none" spc="0" normalizeH="0" noProof="0" dirty="0" err="1" smtClean="0">
                <a:ln>
                  <a:noFill/>
                </a:ln>
                <a:solidFill>
                  <a:srgbClr val="000000"/>
                </a:solidFill>
                <a:effectLst/>
                <a:uLnTx/>
                <a:uFillTx/>
                <a:latin typeface="Maiandra GD"/>
                <a:ea typeface="+mn-ea"/>
                <a:cs typeface="+mn-cs"/>
              </a:rPr>
              <a:t>thermomete</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for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2</a:t>
            </a:r>
            <a:r>
              <a:rPr kumimoji="0" lang="en-GB" sz="2800" b="0" i="0" u="none" strike="noStrike" kern="1200" cap="none" spc="0" normalizeH="0" noProof="0" dirty="0" smtClean="0">
                <a:ln>
                  <a:noFill/>
                </a:ln>
                <a:solidFill>
                  <a:srgbClr val="000000"/>
                </a:solidFill>
                <a:effectLst/>
                <a:uLnTx/>
                <a:uFillTx/>
                <a:latin typeface="Maiandra GD"/>
                <a:ea typeface="+mn-ea"/>
                <a:cs typeface="+mn-cs"/>
              </a:rPr>
              <a:t> or 3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months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and the average of each well calculated.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The</a:t>
            </a:r>
            <a:r>
              <a:rPr kumimoji="0" lang="en-GB" sz="2800" b="0" i="0" u="none" strike="noStrike" kern="1200" cap="none" spc="0" normalizeH="0" noProof="0" dirty="0" smtClean="0">
                <a:ln>
                  <a:noFill/>
                </a:ln>
                <a:solidFill>
                  <a:srgbClr val="000000"/>
                </a:solidFill>
                <a:effectLst/>
                <a:uLnTx/>
                <a:uFillTx/>
                <a:latin typeface="Maiandra GD"/>
                <a:ea typeface="+mn-ea"/>
                <a:cs typeface="+mn-cs"/>
              </a:rPr>
              <a:t> 2 </a:t>
            </a:r>
            <a:r>
              <a:rPr kumimoji="0" lang="en-GB" sz="2800" b="0" i="0" u="none" strike="noStrike" kern="1200" cap="none" spc="0" normalizeH="0" baseline="0" noProof="0" dirty="0" smtClean="0">
                <a:ln>
                  <a:noFill/>
                </a:ln>
                <a:solidFill>
                  <a:srgbClr val="000000"/>
                </a:solidFill>
                <a:effectLst/>
                <a:uLnTx/>
                <a:uFillTx/>
                <a:latin typeface="Maiandra GD"/>
                <a:ea typeface="+mn-ea"/>
                <a:cs typeface="+mn-cs"/>
              </a:rPr>
              <a:t>where the data was collected were: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Bahnschrift" pitchFamily="34" charset="0"/>
              </a:rPr>
              <a:t>Research Results</a:t>
            </a:r>
            <a:endParaRPr lang="en-GB" sz="3600" b="1" dirty="0">
              <a:latin typeface="Bahnschrift" pitchFamily="34" charset="0"/>
            </a:endParaRPr>
          </a:p>
        </p:txBody>
      </p:sp>
      <p:sp>
        <p:nvSpPr>
          <p:cNvPr id="9" name="Slide Number Placeholder 8"/>
          <p:cNvSpPr>
            <a:spLocks noGrp="1"/>
          </p:cNvSpPr>
          <p:nvPr>
            <p:ph type="sldNum" sz="quarter" idx="15"/>
          </p:nvPr>
        </p:nvSpPr>
        <p:spPr/>
        <p:txBody>
          <a:bodyPr/>
          <a:lstStyle/>
          <a:p>
            <a:fld id="{EA91CFE0-D2C9-428D-9003-D38212B559A3}" type="slidenum">
              <a:rPr lang="en-GB" smtClean="0"/>
              <a:pPr/>
              <a:t>8</a:t>
            </a:fld>
            <a:endParaRPr lang="en-GB"/>
          </a:p>
        </p:txBody>
      </p:sp>
      <p:sp>
        <p:nvSpPr>
          <p:cNvPr id="2049" name="Rectangle 1"/>
          <p:cNvSpPr>
            <a:spLocks noChangeArrowheads="1"/>
          </p:cNvSpPr>
          <p:nvPr/>
        </p:nvSpPr>
        <p:spPr bwMode="auto">
          <a:xfrm>
            <a:off x="1763688" y="5500702"/>
            <a:ext cx="4572000" cy="43088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1" u="none" strike="noStrike" cap="none" normalizeH="0" baseline="0" dirty="0" smtClean="0">
                <a:ln>
                  <a:noFill/>
                </a:ln>
                <a:solidFill>
                  <a:srgbClr val="000000"/>
                </a:solidFill>
                <a:effectLst/>
                <a:latin typeface="Maiandra GD" pitchFamily="34" charset="0"/>
                <a:ea typeface="Times New Roman" pitchFamily="18" charset="0"/>
                <a:cs typeface="Helvetica"/>
              </a:rPr>
              <a:t>Table </a:t>
            </a:r>
            <a:r>
              <a:rPr kumimoji="0" lang="en-GB" sz="1100" b="0" i="1" u="none" strike="noStrike" cap="none" normalizeH="0" baseline="0" dirty="0" smtClean="0">
                <a:ln>
                  <a:noFill/>
                </a:ln>
                <a:solidFill>
                  <a:srgbClr val="000000"/>
                </a:solidFill>
                <a:effectLst/>
                <a:latin typeface="Maiandra GD" pitchFamily="34" charset="0"/>
                <a:ea typeface="Times New Roman" pitchFamily="18" charset="0"/>
                <a:cs typeface="Helvetica"/>
              </a:rPr>
              <a:t>1</a:t>
            </a:r>
            <a:r>
              <a:rPr kumimoji="0" lang="en-GB" sz="1100" b="0" i="1" u="none" strike="noStrike" cap="none" normalizeH="0" dirty="0" smtClean="0">
                <a:ln>
                  <a:noFill/>
                </a:ln>
                <a:solidFill>
                  <a:srgbClr val="000000"/>
                </a:solidFill>
                <a:effectLst/>
                <a:latin typeface="Maiandra GD" pitchFamily="34" charset="0"/>
                <a:ea typeface="Times New Roman" pitchFamily="18" charset="0"/>
                <a:cs typeface="Helvetica"/>
              </a:rPr>
              <a:t> and II</a:t>
            </a:r>
            <a:r>
              <a:rPr kumimoji="0" lang="en-GB" sz="1100" b="0" i="1" u="none" strike="noStrike" cap="none" normalizeH="0" baseline="0" dirty="0" smtClean="0">
                <a:ln>
                  <a:noFill/>
                </a:ln>
                <a:solidFill>
                  <a:srgbClr val="000000"/>
                </a:solidFill>
                <a:effectLst/>
                <a:latin typeface="Maiandra GD" pitchFamily="34" charset="0"/>
                <a:ea typeface="Times New Roman" pitchFamily="18" charset="0"/>
                <a:cs typeface="Helvetica"/>
              </a:rPr>
              <a:t>  </a:t>
            </a:r>
            <a:r>
              <a:rPr lang="en-GB" sz="1100" i="1" dirty="0" smtClean="0">
                <a:solidFill>
                  <a:srgbClr val="000000"/>
                </a:solidFill>
                <a:latin typeface="Maiandra GD" pitchFamily="34" charset="0"/>
                <a:ea typeface="Times New Roman" pitchFamily="18" charset="0"/>
                <a:cs typeface="Helvetica"/>
              </a:rPr>
              <a:t>Number of mosquito larvae  and temperature variation during  4 months in 2012 </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Graphique 5"/>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sz="quarter" idx="1"/>
          </p:nvPr>
        </p:nvGraphicFramePr>
        <p:xfrm>
          <a:off x="636786" y="609600"/>
          <a:ext cx="7972425" cy="6045200"/>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5"/>
          </p:nvPr>
        </p:nvSpPr>
        <p:spPr/>
        <p:txBody>
          <a:bodyPr/>
          <a:lstStyle/>
          <a:p>
            <a:fld id="{EA91CFE0-D2C9-428D-9003-D38212B559A3}" type="slidenum">
              <a:rPr lang="en-GB" smtClean="0"/>
              <a:pPr/>
              <a:t>9</a:t>
            </a:fld>
            <a:endParaRPr lang="en-GB"/>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674</TotalTime>
  <Words>557</Words>
  <Application>Microsoft Office PowerPoint</Application>
  <PresentationFormat>Affichage à l'écran (4:3)</PresentationFormat>
  <Paragraphs>83</Paragraphs>
  <Slides>14</Slides>
  <Notes>1</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Oriel</vt:lpstr>
      <vt:lpstr>Resilence act to reduce the impact of temperature change on larval mosquitos outbreak </vt:lpstr>
      <vt:lpstr>Research Team</vt:lpstr>
      <vt:lpstr>Research problem</vt:lpstr>
      <vt:lpstr>Research Objective</vt:lpstr>
      <vt:lpstr>Research Question</vt:lpstr>
      <vt:lpstr>Hypothesis</vt:lpstr>
      <vt:lpstr>Research Methods</vt:lpstr>
      <vt:lpstr>Research Results</vt:lpstr>
      <vt:lpstr>Diapositive 9</vt:lpstr>
      <vt:lpstr>Making action to fight against malaria  disease</vt:lpstr>
      <vt:lpstr>Diapositive 11</vt:lpstr>
      <vt:lpstr>Conclusion</vt:lpstr>
      <vt:lpstr>Recommendation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GROUNDWATER STUDY IN SABOTSY NAMEHANA AREA IN ANTANANARIVO, MADAGASCAR</dc:title>
  <dc:creator>Windows User</dc:creator>
  <cp:lastModifiedBy>DELL</cp:lastModifiedBy>
  <cp:revision>73</cp:revision>
  <dcterms:created xsi:type="dcterms:W3CDTF">2019-04-11T18:23:55Z</dcterms:created>
  <dcterms:modified xsi:type="dcterms:W3CDTF">2020-03-10T18:10:46Z</dcterms:modified>
</cp:coreProperties>
</file>