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004500" cy="25203150"/>
  <p:notesSz cx="6858000" cy="9144000"/>
  <p:defaultTextStyle>
    <a:defPPr>
      <a:defRPr lang="en-US"/>
    </a:defPPr>
    <a:lvl1pPr algn="l" defTabSz="3497263" rtl="0" eaLnBrk="0" fontAlgn="base" hangingPunct="0">
      <a:spcBef>
        <a:spcPct val="0"/>
      </a:spcBef>
      <a:spcAft>
        <a:spcPct val="0"/>
      </a:spcAft>
      <a:defRPr sz="6900" kern="1200">
        <a:solidFill>
          <a:schemeClr val="tx1"/>
        </a:solidFill>
        <a:latin typeface="Arial" panose="020B0604020202020204" pitchFamily="34" charset="0"/>
        <a:ea typeface="+mn-ea"/>
        <a:cs typeface="Arial" panose="020B0604020202020204" pitchFamily="34" charset="0"/>
      </a:defRPr>
    </a:lvl1pPr>
    <a:lvl2pPr marL="1747838" indent="-1290638" algn="l" defTabSz="3497263" rtl="0" eaLnBrk="0" fontAlgn="base" hangingPunct="0">
      <a:spcBef>
        <a:spcPct val="0"/>
      </a:spcBef>
      <a:spcAft>
        <a:spcPct val="0"/>
      </a:spcAft>
      <a:defRPr sz="6900" kern="1200">
        <a:solidFill>
          <a:schemeClr val="tx1"/>
        </a:solidFill>
        <a:latin typeface="Arial" panose="020B0604020202020204" pitchFamily="34" charset="0"/>
        <a:ea typeface="+mn-ea"/>
        <a:cs typeface="Arial" panose="020B0604020202020204" pitchFamily="34" charset="0"/>
      </a:defRPr>
    </a:lvl2pPr>
    <a:lvl3pPr marL="3497263" indent="-2582863" algn="l" defTabSz="3497263" rtl="0" eaLnBrk="0" fontAlgn="base" hangingPunct="0">
      <a:spcBef>
        <a:spcPct val="0"/>
      </a:spcBef>
      <a:spcAft>
        <a:spcPct val="0"/>
      </a:spcAft>
      <a:defRPr sz="6900" kern="1200">
        <a:solidFill>
          <a:schemeClr val="tx1"/>
        </a:solidFill>
        <a:latin typeface="Arial" panose="020B0604020202020204" pitchFamily="34" charset="0"/>
        <a:ea typeface="+mn-ea"/>
        <a:cs typeface="Arial" panose="020B0604020202020204" pitchFamily="34" charset="0"/>
      </a:defRPr>
    </a:lvl3pPr>
    <a:lvl4pPr marL="5245100" indent="-3873500" algn="l" defTabSz="3497263" rtl="0" eaLnBrk="0" fontAlgn="base" hangingPunct="0">
      <a:spcBef>
        <a:spcPct val="0"/>
      </a:spcBef>
      <a:spcAft>
        <a:spcPct val="0"/>
      </a:spcAft>
      <a:defRPr sz="6900" kern="1200">
        <a:solidFill>
          <a:schemeClr val="tx1"/>
        </a:solidFill>
        <a:latin typeface="Arial" panose="020B0604020202020204" pitchFamily="34" charset="0"/>
        <a:ea typeface="+mn-ea"/>
        <a:cs typeface="Arial" panose="020B0604020202020204" pitchFamily="34" charset="0"/>
      </a:defRPr>
    </a:lvl4pPr>
    <a:lvl5pPr marL="6994525" indent="-5165725" algn="l" defTabSz="3497263" rtl="0" eaLnBrk="0" fontAlgn="base" hangingPunct="0">
      <a:spcBef>
        <a:spcPct val="0"/>
      </a:spcBef>
      <a:spcAft>
        <a:spcPct val="0"/>
      </a:spcAft>
      <a:defRPr sz="69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6900"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sz="6900"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sz="6900"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sz="69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7938">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99FF"/>
    <a:srgbClr val="990000"/>
    <a:srgbClr val="FF0000"/>
    <a:srgbClr val="5F5F5F"/>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47" autoAdjust="0"/>
    <p:restoredTop sz="94291" autoAdjust="0"/>
  </p:normalViewPr>
  <p:slideViewPr>
    <p:cSldViewPr>
      <p:cViewPr>
        <p:scale>
          <a:sx n="33" d="100"/>
          <a:sy n="33" d="100"/>
        </p:scale>
        <p:origin x="72" y="808"/>
      </p:cViewPr>
      <p:guideLst>
        <p:guide orient="horz" pos="7938"/>
        <p:guide pos="11340"/>
      </p:guideLst>
    </p:cSldViewPr>
  </p:slideViewPr>
  <p:notesTextViewPr>
    <p:cViewPr>
      <p:scale>
        <a:sx n="400" d="100"/>
        <a:sy n="4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dan\&#1500;&#1497;&#1502;&#1493;&#1491;&#1497;&#1501;\&#1500;&#1497;&#1502;&#1493;&#1491;&#1497;&#1501;\&#1492;&#1493;&#1512;&#1488;&#1492;%202016-17%20&#1514;&#1513;&#1506;&#1494;\&#1490;&#1500;&#1493;&#1489;\&#1496;&#1489;&#1500;&#1488;&#1493;&#1514;%20&#1502;&#1513;&#1493;&#1514;&#1508;&#1493;&#1514;.xlsx" TargetMode="External"/><Relationship Id="rId2" Type="http://schemas.microsoft.com/office/2011/relationships/chartColorStyle" Target="colors1.xml"/><Relationship Id="rId3"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[טבלאות משותפות.xlsx]גיליון8!PivotTable10</c:name>
    <c:fmtId val="-1"/>
  </c:pivotSource>
  <c:chart>
    <c:title>
      <c:tx>
        <c:rich>
          <a:bodyPr rot="0" spcFirstLastPara="1" vertOverflow="ellipsis" vert="horz" wrap="square" anchor="ctr" anchorCtr="1"/>
          <a:lstStyle/>
          <a:p>
            <a:pPr algn="ctr" rtl="1">
              <a:defRPr sz="2880" b="0" i="0" u="none" strike="noStrike" kern="1200" spc="0" baseline="0">
                <a:solidFill>
                  <a:schemeClr val="tx1">
                    <a:lumMod val="65000"/>
                    <a:lumOff val="35000"/>
                  </a:schemeClr>
                </a:solidFill>
                <a:latin typeface="+mn-lt"/>
                <a:ea typeface="+mn-ea"/>
                <a:cs typeface="+mn-cs"/>
              </a:defRPr>
            </a:pPr>
            <a:r>
              <a:rPr lang="en-US" dirty="0"/>
              <a:t>The effect of different amount of concentrated ethereal oil from the </a:t>
            </a:r>
            <a:r>
              <a:rPr lang="en-US" dirty="0" err="1"/>
              <a:t>Ruta</a:t>
            </a:r>
            <a:r>
              <a:rPr lang="en-US" dirty="0"/>
              <a:t> on the number of mosquitoes around. in both schools</a:t>
            </a:r>
            <a:endParaRPr lang="he-IL" dirty="0"/>
          </a:p>
        </c:rich>
      </c:tx>
      <c:layout>
        <c:manualLayout>
          <c:xMode val="edge"/>
          <c:yMode val="edge"/>
          <c:x val="0.114343029087262"/>
          <c:y val="0.0252525252525252"/>
        </c:manualLayout>
      </c:layout>
      <c:overlay val="0"/>
      <c:spPr>
        <a:noFill/>
        <a:ln>
          <a:noFill/>
        </a:ln>
        <a:effectLst/>
      </c:spPr>
    </c:title>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9"/>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גיליון8!$B$27</c:f>
              <c:strCache>
                <c:ptCount val="1"/>
                <c:pt idx="0">
                  <c:v>150cc-bat yam</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גיליון8!$A$28:$A$33</c:f>
              <c:strCache>
                <c:ptCount val="5"/>
                <c:pt idx="0">
                  <c:v>12.3</c:v>
                </c:pt>
                <c:pt idx="1">
                  <c:v>13.3</c:v>
                </c:pt>
                <c:pt idx="2">
                  <c:v>14.3</c:v>
                </c:pt>
                <c:pt idx="3">
                  <c:v>15.3</c:v>
                </c:pt>
                <c:pt idx="4">
                  <c:v>16.3</c:v>
                </c:pt>
              </c:strCache>
            </c:strRef>
          </c:cat>
          <c:val>
            <c:numRef>
              <c:f>גיליון8!$B$28:$B$33</c:f>
              <c:numCache>
                <c:formatCode>General</c:formatCode>
                <c:ptCount val="5"/>
                <c:pt idx="0">
                  <c:v>0.0</c:v>
                </c:pt>
                <c:pt idx="1">
                  <c:v>0.0</c:v>
                </c:pt>
                <c:pt idx="2">
                  <c:v>0.0</c:v>
                </c:pt>
                <c:pt idx="3">
                  <c:v>0.0</c:v>
                </c:pt>
                <c:pt idx="4">
                  <c:v>0.0</c:v>
                </c:pt>
              </c:numCache>
            </c:numRef>
          </c:val>
          <c:extLst xmlns:c16r2="http://schemas.microsoft.com/office/drawing/2015/06/chart">
            <c:ext xmlns:c16="http://schemas.microsoft.com/office/drawing/2014/chart" uri="{C3380CC4-5D6E-409C-BE32-E72D297353CC}">
              <c16:uniqueId val="{00000000-DB79-4FF8-852A-D464E1EAB595}"/>
            </c:ext>
          </c:extLst>
        </c:ser>
        <c:ser>
          <c:idx val="1"/>
          <c:order val="1"/>
          <c:tx>
            <c:strRef>
              <c:f>גיליון8!$C$27</c:f>
              <c:strCache>
                <c:ptCount val="1"/>
                <c:pt idx="0">
                  <c:v>150cc-turan</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גיליון8!$A$28:$A$33</c:f>
              <c:strCache>
                <c:ptCount val="5"/>
                <c:pt idx="0">
                  <c:v>12.3</c:v>
                </c:pt>
                <c:pt idx="1">
                  <c:v>13.3</c:v>
                </c:pt>
                <c:pt idx="2">
                  <c:v>14.3</c:v>
                </c:pt>
                <c:pt idx="3">
                  <c:v>15.3</c:v>
                </c:pt>
                <c:pt idx="4">
                  <c:v>16.3</c:v>
                </c:pt>
              </c:strCache>
            </c:strRef>
          </c:cat>
          <c:val>
            <c:numRef>
              <c:f>גיליון8!$C$28:$C$33</c:f>
              <c:numCache>
                <c:formatCode>General</c:formatCode>
                <c:ptCount val="5"/>
                <c:pt idx="0">
                  <c:v>0.0</c:v>
                </c:pt>
                <c:pt idx="1">
                  <c:v>0.0</c:v>
                </c:pt>
                <c:pt idx="2">
                  <c:v>0.0</c:v>
                </c:pt>
                <c:pt idx="3">
                  <c:v>0.0</c:v>
                </c:pt>
                <c:pt idx="4">
                  <c:v>0.0</c:v>
                </c:pt>
              </c:numCache>
            </c:numRef>
          </c:val>
          <c:extLst xmlns:c16r2="http://schemas.microsoft.com/office/drawing/2015/06/chart">
            <c:ext xmlns:c16="http://schemas.microsoft.com/office/drawing/2014/chart" uri="{C3380CC4-5D6E-409C-BE32-E72D297353CC}">
              <c16:uniqueId val="{00000001-DB79-4FF8-852A-D464E1EAB595}"/>
            </c:ext>
          </c:extLst>
        </c:ser>
        <c:ser>
          <c:idx val="2"/>
          <c:order val="2"/>
          <c:tx>
            <c:strRef>
              <c:f>גיליון8!$D$27</c:f>
              <c:strCache>
                <c:ptCount val="1"/>
                <c:pt idx="0">
                  <c:v>100cc-bat yam</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גיליון8!$A$28:$A$33</c:f>
              <c:strCache>
                <c:ptCount val="5"/>
                <c:pt idx="0">
                  <c:v>12.3</c:v>
                </c:pt>
                <c:pt idx="1">
                  <c:v>13.3</c:v>
                </c:pt>
                <c:pt idx="2">
                  <c:v>14.3</c:v>
                </c:pt>
                <c:pt idx="3">
                  <c:v>15.3</c:v>
                </c:pt>
                <c:pt idx="4">
                  <c:v>16.3</c:v>
                </c:pt>
              </c:strCache>
            </c:strRef>
          </c:cat>
          <c:val>
            <c:numRef>
              <c:f>גיליון8!$D$28:$D$33</c:f>
              <c:numCache>
                <c:formatCode>General</c:formatCode>
                <c:ptCount val="5"/>
                <c:pt idx="0">
                  <c:v>0.0</c:v>
                </c:pt>
                <c:pt idx="1">
                  <c:v>0.0</c:v>
                </c:pt>
                <c:pt idx="2">
                  <c:v>0.0</c:v>
                </c:pt>
                <c:pt idx="3">
                  <c:v>0.0</c:v>
                </c:pt>
                <c:pt idx="4">
                  <c:v>0.0</c:v>
                </c:pt>
              </c:numCache>
            </c:numRef>
          </c:val>
          <c:extLst xmlns:c16r2="http://schemas.microsoft.com/office/drawing/2015/06/chart">
            <c:ext xmlns:c16="http://schemas.microsoft.com/office/drawing/2014/chart" uri="{C3380CC4-5D6E-409C-BE32-E72D297353CC}">
              <c16:uniqueId val="{00000002-DB79-4FF8-852A-D464E1EAB595}"/>
            </c:ext>
          </c:extLst>
        </c:ser>
        <c:ser>
          <c:idx val="3"/>
          <c:order val="3"/>
          <c:tx>
            <c:strRef>
              <c:f>גיליון8!$E$27</c:f>
              <c:strCache>
                <c:ptCount val="1"/>
                <c:pt idx="0">
                  <c:v>100cc-turan</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גיליון8!$A$28:$A$33</c:f>
              <c:strCache>
                <c:ptCount val="5"/>
                <c:pt idx="0">
                  <c:v>12.3</c:v>
                </c:pt>
                <c:pt idx="1">
                  <c:v>13.3</c:v>
                </c:pt>
                <c:pt idx="2">
                  <c:v>14.3</c:v>
                </c:pt>
                <c:pt idx="3">
                  <c:v>15.3</c:v>
                </c:pt>
                <c:pt idx="4">
                  <c:v>16.3</c:v>
                </c:pt>
              </c:strCache>
            </c:strRef>
          </c:cat>
          <c:val>
            <c:numRef>
              <c:f>גיליון8!$E$28:$E$33</c:f>
              <c:numCache>
                <c:formatCode>General</c:formatCode>
                <c:ptCount val="5"/>
                <c:pt idx="0">
                  <c:v>0.0</c:v>
                </c:pt>
                <c:pt idx="1">
                  <c:v>0.0</c:v>
                </c:pt>
                <c:pt idx="2">
                  <c:v>0.0</c:v>
                </c:pt>
                <c:pt idx="3">
                  <c:v>0.0</c:v>
                </c:pt>
                <c:pt idx="4">
                  <c:v>0.0</c:v>
                </c:pt>
              </c:numCache>
            </c:numRef>
          </c:val>
          <c:extLst xmlns:c16r2="http://schemas.microsoft.com/office/drawing/2015/06/chart">
            <c:ext xmlns:c16="http://schemas.microsoft.com/office/drawing/2014/chart" uri="{C3380CC4-5D6E-409C-BE32-E72D297353CC}">
              <c16:uniqueId val="{00000003-DB79-4FF8-852A-D464E1EAB595}"/>
            </c:ext>
          </c:extLst>
        </c:ser>
        <c:ser>
          <c:idx val="4"/>
          <c:order val="4"/>
          <c:tx>
            <c:strRef>
              <c:f>גיליון8!$F$27</c:f>
              <c:strCache>
                <c:ptCount val="1"/>
                <c:pt idx="0">
                  <c:v>50cc-bat yam</c:v>
                </c:pt>
              </c:strCache>
            </c:strRef>
          </c:tx>
          <c:spPr>
            <a:solidFill>
              <a:schemeClr val="accent5"/>
            </a:solidFill>
            <a:ln>
              <a:noFill/>
            </a:ln>
            <a:effectLst/>
            <a:sp3d/>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גיליון8!$A$28:$A$33</c:f>
              <c:strCache>
                <c:ptCount val="5"/>
                <c:pt idx="0">
                  <c:v>12.3</c:v>
                </c:pt>
                <c:pt idx="1">
                  <c:v>13.3</c:v>
                </c:pt>
                <c:pt idx="2">
                  <c:v>14.3</c:v>
                </c:pt>
                <c:pt idx="3">
                  <c:v>15.3</c:v>
                </c:pt>
                <c:pt idx="4">
                  <c:v>16.3</c:v>
                </c:pt>
              </c:strCache>
            </c:strRef>
          </c:cat>
          <c:val>
            <c:numRef>
              <c:f>גיליון8!$F$28:$F$33</c:f>
              <c:numCache>
                <c:formatCode>General</c:formatCode>
                <c:ptCount val="5"/>
                <c:pt idx="0">
                  <c:v>0.0</c:v>
                </c:pt>
                <c:pt idx="1">
                  <c:v>1.0</c:v>
                </c:pt>
                <c:pt idx="2">
                  <c:v>0.0</c:v>
                </c:pt>
                <c:pt idx="3">
                  <c:v>8.0</c:v>
                </c:pt>
                <c:pt idx="4">
                  <c:v>6.0</c:v>
                </c:pt>
              </c:numCache>
            </c:numRef>
          </c:val>
          <c:extLst xmlns:c16r2="http://schemas.microsoft.com/office/drawing/2015/06/chart">
            <c:ext xmlns:c16="http://schemas.microsoft.com/office/drawing/2014/chart" uri="{C3380CC4-5D6E-409C-BE32-E72D297353CC}">
              <c16:uniqueId val="{00000004-DB79-4FF8-852A-D464E1EAB595}"/>
            </c:ext>
          </c:extLst>
        </c:ser>
        <c:ser>
          <c:idx val="5"/>
          <c:order val="5"/>
          <c:tx>
            <c:strRef>
              <c:f>גיליון8!$G$27</c:f>
              <c:strCache>
                <c:ptCount val="1"/>
                <c:pt idx="0">
                  <c:v>50cc-turan</c:v>
                </c:pt>
              </c:strCache>
            </c:strRef>
          </c:tx>
          <c:spPr>
            <a:solidFill>
              <a:schemeClr val="accent6"/>
            </a:solidFill>
            <a:ln>
              <a:noFill/>
            </a:ln>
            <a:effectLst/>
            <a:sp3d/>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גיליון8!$A$28:$A$33</c:f>
              <c:strCache>
                <c:ptCount val="5"/>
                <c:pt idx="0">
                  <c:v>12.3</c:v>
                </c:pt>
                <c:pt idx="1">
                  <c:v>13.3</c:v>
                </c:pt>
                <c:pt idx="2">
                  <c:v>14.3</c:v>
                </c:pt>
                <c:pt idx="3">
                  <c:v>15.3</c:v>
                </c:pt>
                <c:pt idx="4">
                  <c:v>16.3</c:v>
                </c:pt>
              </c:strCache>
            </c:strRef>
          </c:cat>
          <c:val>
            <c:numRef>
              <c:f>גיליון8!$G$28:$G$33</c:f>
              <c:numCache>
                <c:formatCode>General</c:formatCode>
                <c:ptCount val="5"/>
                <c:pt idx="0">
                  <c:v>0.0</c:v>
                </c:pt>
                <c:pt idx="1">
                  <c:v>0.0</c:v>
                </c:pt>
                <c:pt idx="2">
                  <c:v>0.0</c:v>
                </c:pt>
                <c:pt idx="3">
                  <c:v>2.0</c:v>
                </c:pt>
                <c:pt idx="4">
                  <c:v>1.0</c:v>
                </c:pt>
              </c:numCache>
            </c:numRef>
          </c:val>
          <c:extLst xmlns:c16r2="http://schemas.microsoft.com/office/drawing/2015/06/chart">
            <c:ext xmlns:c16="http://schemas.microsoft.com/office/drawing/2014/chart" uri="{C3380CC4-5D6E-409C-BE32-E72D297353CC}">
              <c16:uniqueId val="{00000005-DB79-4FF8-852A-D464E1EAB595}"/>
            </c:ext>
          </c:extLst>
        </c:ser>
        <c:ser>
          <c:idx val="6"/>
          <c:order val="6"/>
          <c:tx>
            <c:strRef>
              <c:f>גיליון8!$H$27</c:f>
              <c:strCache>
                <c:ptCount val="1"/>
                <c:pt idx="0">
                  <c:v>0cc-bat yam</c:v>
                </c:pt>
              </c:strCache>
            </c:strRef>
          </c:tx>
          <c:spPr>
            <a:solidFill>
              <a:schemeClr val="accent1">
                <a:lumMod val="60000"/>
              </a:schemeClr>
            </a:solidFill>
            <a:ln>
              <a:noFill/>
            </a:ln>
            <a:effectLst/>
            <a:sp3d/>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גיליון8!$A$28:$A$33</c:f>
              <c:strCache>
                <c:ptCount val="5"/>
                <c:pt idx="0">
                  <c:v>12.3</c:v>
                </c:pt>
                <c:pt idx="1">
                  <c:v>13.3</c:v>
                </c:pt>
                <c:pt idx="2">
                  <c:v>14.3</c:v>
                </c:pt>
                <c:pt idx="3">
                  <c:v>15.3</c:v>
                </c:pt>
                <c:pt idx="4">
                  <c:v>16.3</c:v>
                </c:pt>
              </c:strCache>
            </c:strRef>
          </c:cat>
          <c:val>
            <c:numRef>
              <c:f>גיליון8!$H$28:$H$33</c:f>
              <c:numCache>
                <c:formatCode>General</c:formatCode>
                <c:ptCount val="5"/>
                <c:pt idx="0">
                  <c:v>10.0</c:v>
                </c:pt>
                <c:pt idx="1">
                  <c:v>9.0</c:v>
                </c:pt>
                <c:pt idx="2">
                  <c:v>11.0</c:v>
                </c:pt>
                <c:pt idx="3">
                  <c:v>15.0</c:v>
                </c:pt>
                <c:pt idx="4">
                  <c:v>20.0</c:v>
                </c:pt>
              </c:numCache>
            </c:numRef>
          </c:val>
          <c:extLst xmlns:c16r2="http://schemas.microsoft.com/office/drawing/2015/06/chart">
            <c:ext xmlns:c16="http://schemas.microsoft.com/office/drawing/2014/chart" uri="{C3380CC4-5D6E-409C-BE32-E72D297353CC}">
              <c16:uniqueId val="{00000006-DB79-4FF8-852A-D464E1EAB595}"/>
            </c:ext>
          </c:extLst>
        </c:ser>
        <c:ser>
          <c:idx val="7"/>
          <c:order val="7"/>
          <c:tx>
            <c:strRef>
              <c:f>גיליון8!$I$27</c:f>
              <c:strCache>
                <c:ptCount val="1"/>
                <c:pt idx="0">
                  <c:v>0cc-turan</c:v>
                </c:pt>
              </c:strCache>
            </c:strRef>
          </c:tx>
          <c:spPr>
            <a:solidFill>
              <a:schemeClr val="accent2">
                <a:lumMod val="60000"/>
              </a:schemeClr>
            </a:solidFill>
            <a:ln>
              <a:noFill/>
            </a:ln>
            <a:effectLst/>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גיליון8!$A$28:$A$33</c:f>
              <c:strCache>
                <c:ptCount val="5"/>
                <c:pt idx="0">
                  <c:v>12.3</c:v>
                </c:pt>
                <c:pt idx="1">
                  <c:v>13.3</c:v>
                </c:pt>
                <c:pt idx="2">
                  <c:v>14.3</c:v>
                </c:pt>
                <c:pt idx="3">
                  <c:v>15.3</c:v>
                </c:pt>
                <c:pt idx="4">
                  <c:v>16.3</c:v>
                </c:pt>
              </c:strCache>
            </c:strRef>
          </c:cat>
          <c:val>
            <c:numRef>
              <c:f>גיליון8!$I$28:$I$33</c:f>
              <c:numCache>
                <c:formatCode>General</c:formatCode>
                <c:ptCount val="5"/>
                <c:pt idx="0">
                  <c:v>11.0</c:v>
                </c:pt>
                <c:pt idx="1">
                  <c:v>8.0</c:v>
                </c:pt>
                <c:pt idx="2">
                  <c:v>15.0</c:v>
                </c:pt>
                <c:pt idx="3">
                  <c:v>25.0</c:v>
                </c:pt>
                <c:pt idx="4">
                  <c:v>19.0</c:v>
                </c:pt>
              </c:numCache>
            </c:numRef>
          </c:val>
          <c:extLst xmlns:c16r2="http://schemas.microsoft.com/office/drawing/2015/06/chart">
            <c:ext xmlns:c16="http://schemas.microsoft.com/office/drawing/2014/chart" uri="{C3380CC4-5D6E-409C-BE32-E72D297353CC}">
              <c16:uniqueId val="{00000007-DB79-4FF8-852A-D464E1EAB595}"/>
            </c:ext>
          </c:extLst>
        </c:ser>
        <c:dLbls>
          <c:showLegendKey val="0"/>
          <c:showVal val="1"/>
          <c:showCatName val="0"/>
          <c:showSerName val="0"/>
          <c:showPercent val="0"/>
          <c:showBubbleSize val="0"/>
        </c:dLbls>
        <c:gapWidth val="150"/>
        <c:shape val="box"/>
        <c:axId val="-2016036680"/>
        <c:axId val="-2016030104"/>
        <c:axId val="0"/>
      </c:bar3DChart>
      <c:catAx>
        <c:axId val="-2016036680"/>
        <c:scaling>
          <c:orientation val="maxMin"/>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by dates</a:t>
                </a:r>
                <a:endParaRPr lang="he-IL"/>
              </a:p>
            </c:rich>
          </c:tx>
          <c:layout>
            <c:manualLayout>
              <c:xMode val="edge"/>
              <c:yMode val="edge"/>
              <c:x val="0.541790251678663"/>
              <c:y val="0.89517982549478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16030104"/>
        <c:crosses val="autoZero"/>
        <c:auto val="1"/>
        <c:lblAlgn val="ctr"/>
        <c:lblOffset val="100"/>
        <c:noMultiLvlLbl val="0"/>
      </c:catAx>
      <c:valAx>
        <c:axId val="-2016030104"/>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nomber of mosquitoes</a:t>
                </a:r>
                <a:endParaRPr lang="he-IL"/>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16036680"/>
        <c:crosses val="autoZero"/>
        <c:crossBetween val="between"/>
      </c:valAx>
      <c:spPr>
        <a:noFill/>
        <a:ln>
          <a:noFill/>
        </a:ln>
        <a:effectLst/>
      </c:spPr>
    </c:plotArea>
    <c:legend>
      <c:legendPos val="l"/>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cs typeface="Arial" pitchFamily="34" charset="0"/>
              </a:defRPr>
            </a:lvl1pPr>
          </a:lstStyle>
          <a:p>
            <a:pPr>
              <a:defRPr/>
            </a:pP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itchFamily="34" charset="0"/>
                <a:cs typeface="Arial" pitchFamily="34" charset="0"/>
              </a:defRPr>
            </a:lvl1pPr>
          </a:lstStyle>
          <a:p>
            <a:pPr>
              <a:defRPr/>
            </a:pPr>
            <a:fld id="{57A5DFBE-9862-4980-85F0-A16A9C1F20B1}" type="datetimeFigureOut">
              <a:rPr lang="he-IL"/>
              <a:pPr>
                <a:defRPr/>
              </a:pPr>
              <a:t>4/7/17</a:t>
            </a:fld>
            <a:endParaRPr lang="he-IL"/>
          </a:p>
        </p:txBody>
      </p:sp>
      <p:sp>
        <p:nvSpPr>
          <p:cNvPr id="4" name="מציין מיקום של תמונת שקופית 3"/>
          <p:cNvSpPr>
            <a:spLocks noGrp="1" noRot="1" noChangeAspect="1"/>
          </p:cNvSpPr>
          <p:nvPr>
            <p:ph type="sldImg" idx="2"/>
          </p:nvPr>
        </p:nvSpPr>
        <p:spPr>
          <a:xfrm>
            <a:off x="981075" y="685800"/>
            <a:ext cx="489585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cs typeface="Arial" pitchFamily="34" charset="0"/>
              </a:defRPr>
            </a:lvl1pPr>
          </a:lstStyle>
          <a:p>
            <a:pPr>
              <a:defRPr/>
            </a:pPr>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0997B3F1-8635-468D-97A0-BCC5D5595429}" type="slidenum">
              <a:rPr lang="he-IL" altLang="he-IL"/>
              <a:pPr/>
              <a:t>‹#›</a:t>
            </a:fld>
            <a:endParaRPr lang="he-IL" altLang="he-IL"/>
          </a:p>
        </p:txBody>
      </p:sp>
    </p:spTree>
    <p:extLst>
      <p:ext uri="{BB962C8B-B14F-4D97-AF65-F5344CB8AC3E}">
        <p14:creationId xmlns:p14="http://schemas.microsoft.com/office/powerpoint/2010/main" val="292203813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997B3F1-8635-468D-97A0-BCC5D5595429}" type="slidenum">
              <a:rPr lang="he-IL" altLang="he-IL" smtClean="0"/>
              <a:pPr/>
              <a:t>1</a:t>
            </a:fld>
            <a:endParaRPr lang="he-IL" altLang="he-IL"/>
          </a:p>
        </p:txBody>
      </p:sp>
    </p:spTree>
    <p:extLst>
      <p:ext uri="{BB962C8B-B14F-4D97-AF65-F5344CB8AC3E}">
        <p14:creationId xmlns:p14="http://schemas.microsoft.com/office/powerpoint/2010/main" val="2934079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2700338" y="7829314"/>
            <a:ext cx="30603825" cy="5402342"/>
          </a:xfrm>
        </p:spPr>
        <p:txBody>
          <a:body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5400675" y="14281785"/>
            <a:ext cx="25203150" cy="6440805"/>
          </a:xfr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he-IL"/>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A2CC731F-2FA8-4DB2-9C41-D1C9AE09394D}" type="datetimeFigureOut">
              <a:rPr lang="en-US"/>
              <a:pPr>
                <a:defRPr/>
              </a:pPr>
              <a:t>4/7/17</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fld id="{5C2388BD-700B-450B-812A-1EF8C72B7088}" type="slidenum">
              <a:rPr lang="he-IL" altLang="he-IL"/>
              <a:pPr/>
              <a:t>‹#›</a:t>
            </a:fld>
            <a:endParaRPr lang="en-US" altLang="he-IL"/>
          </a:p>
        </p:txBody>
      </p:sp>
    </p:spTree>
    <p:extLst>
      <p:ext uri="{BB962C8B-B14F-4D97-AF65-F5344CB8AC3E}">
        <p14:creationId xmlns:p14="http://schemas.microsoft.com/office/powerpoint/2010/main" val="179823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5AED75B5-AC39-497E-8CC6-65189928CC75}" type="datetimeFigureOut">
              <a:rPr lang="en-US"/>
              <a:pPr>
                <a:defRPr/>
              </a:pPr>
              <a:t>4/7/17</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fld id="{CBCC808D-3792-4F9D-B8B1-834AE95180D5}" type="slidenum">
              <a:rPr lang="he-IL" altLang="he-IL"/>
              <a:pPr/>
              <a:t>‹#›</a:t>
            </a:fld>
            <a:endParaRPr lang="en-US" altLang="he-IL"/>
          </a:p>
        </p:txBody>
      </p:sp>
    </p:spTree>
    <p:extLst>
      <p:ext uri="{BB962C8B-B14F-4D97-AF65-F5344CB8AC3E}">
        <p14:creationId xmlns:p14="http://schemas.microsoft.com/office/powerpoint/2010/main" val="167828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102781598" y="3710465"/>
            <a:ext cx="31897735" cy="79028211"/>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7088386" y="3710465"/>
            <a:ext cx="95093137" cy="79028211"/>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CA83F49F-0EAA-4E4D-8D62-068D7C9C912E}" type="datetimeFigureOut">
              <a:rPr lang="en-US"/>
              <a:pPr>
                <a:defRPr/>
              </a:pPr>
              <a:t>4/7/17</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fld id="{D5B736C7-84AB-4E5E-8F05-169914121748}" type="slidenum">
              <a:rPr lang="he-IL" altLang="he-IL"/>
              <a:pPr/>
              <a:t>‹#›</a:t>
            </a:fld>
            <a:endParaRPr lang="en-US" altLang="he-IL"/>
          </a:p>
        </p:txBody>
      </p:sp>
    </p:spTree>
    <p:extLst>
      <p:ext uri="{BB962C8B-B14F-4D97-AF65-F5344CB8AC3E}">
        <p14:creationId xmlns:p14="http://schemas.microsoft.com/office/powerpoint/2010/main" val="36020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lvl1pPr>
              <a:defRPr/>
            </a:lvl1pPr>
          </a:lstStyle>
          <a:p>
            <a:pPr>
              <a:defRPr/>
            </a:pPr>
            <a:fld id="{F9E2C371-18EB-44C5-A61B-23EFD96FC59C}" type="datetimeFigureOut">
              <a:rPr lang="en-US"/>
              <a:pPr>
                <a:defRPr/>
              </a:pPr>
              <a:t>4/7/17</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fld id="{8E8ED67F-AE89-48B2-AD1C-204338EC8C1B}" type="slidenum">
              <a:rPr lang="he-IL" altLang="he-IL"/>
              <a:pPr/>
              <a:t>‹#›</a:t>
            </a:fld>
            <a:endParaRPr lang="en-US" altLang="he-IL"/>
          </a:p>
        </p:txBody>
      </p:sp>
    </p:spTree>
    <p:extLst>
      <p:ext uri="{BB962C8B-B14F-4D97-AF65-F5344CB8AC3E}">
        <p14:creationId xmlns:p14="http://schemas.microsoft.com/office/powerpoint/2010/main" val="313013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844107" y="16195359"/>
            <a:ext cx="30603825" cy="5005626"/>
          </a:xfrm>
        </p:spPr>
        <p:txBody>
          <a:bodyPr anchor="t"/>
          <a:lstStyle>
            <a:lvl1pPr algn="l">
              <a:defRPr sz="15300" b="1" cap="all"/>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2844107" y="10682172"/>
            <a:ext cx="30603825" cy="5513187"/>
          </a:xfr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CBD3D96A-C215-41F7-A20E-0CE0114AD511}" type="datetimeFigureOut">
              <a:rPr lang="en-US"/>
              <a:pPr>
                <a:defRPr/>
              </a:pPr>
              <a:t>4/7/17</a:t>
            </a:fld>
            <a:endParaRPr lang="en-US"/>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p:txBody>
          <a:bodyPr/>
          <a:lstStyle>
            <a:lvl1pPr>
              <a:defRPr/>
            </a:lvl1pPr>
          </a:lstStyle>
          <a:p>
            <a:fld id="{0BA4B140-87A8-48B1-AD81-48760A901140}" type="slidenum">
              <a:rPr lang="he-IL" altLang="he-IL"/>
              <a:pPr/>
              <a:t>‹#›</a:t>
            </a:fld>
            <a:endParaRPr lang="en-US" altLang="he-IL"/>
          </a:p>
        </p:txBody>
      </p:sp>
    </p:spTree>
    <p:extLst>
      <p:ext uri="{BB962C8B-B14F-4D97-AF65-F5344CB8AC3E}">
        <p14:creationId xmlns:p14="http://schemas.microsoft.com/office/powerpoint/2010/main" val="23274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7088388" y="21609369"/>
            <a:ext cx="63495436" cy="61129307"/>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71183899" y="21609369"/>
            <a:ext cx="63495436" cy="61129307"/>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3"/>
          <p:cNvSpPr>
            <a:spLocks noGrp="1"/>
          </p:cNvSpPr>
          <p:nvPr>
            <p:ph type="dt" sz="half" idx="10"/>
          </p:nvPr>
        </p:nvSpPr>
        <p:spPr/>
        <p:txBody>
          <a:bodyPr/>
          <a:lstStyle>
            <a:lvl1pPr>
              <a:defRPr/>
            </a:lvl1pPr>
          </a:lstStyle>
          <a:p>
            <a:pPr>
              <a:defRPr/>
            </a:pPr>
            <a:fld id="{A2F0097D-7435-4641-BB69-45683820C0F1}" type="datetimeFigureOut">
              <a:rPr lang="en-US"/>
              <a:pPr>
                <a:defRPr/>
              </a:pPr>
              <a:t>4/7/17</a:t>
            </a:fld>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fld id="{30E7EFBF-D90B-4DBA-9CD8-D34466630D50}" type="slidenum">
              <a:rPr lang="he-IL" altLang="he-IL"/>
              <a:pPr/>
              <a:t>‹#›</a:t>
            </a:fld>
            <a:endParaRPr lang="en-US" altLang="he-IL"/>
          </a:p>
        </p:txBody>
      </p:sp>
    </p:spTree>
    <p:extLst>
      <p:ext uri="{BB962C8B-B14F-4D97-AF65-F5344CB8AC3E}">
        <p14:creationId xmlns:p14="http://schemas.microsoft.com/office/powerpoint/2010/main" val="249336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800225" y="1009295"/>
            <a:ext cx="32404050" cy="4200525"/>
          </a:xfrm>
        </p:spPr>
        <p:txBody>
          <a:bodyPr/>
          <a:lstStyle>
            <a:lvl1pPr>
              <a:defRPr/>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1800225" y="5641540"/>
            <a:ext cx="15908240" cy="2351125"/>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1800225" y="7992666"/>
            <a:ext cx="15908240" cy="14520983"/>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18289788" y="5641540"/>
            <a:ext cx="15914489" cy="2351125"/>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18289788" y="7992666"/>
            <a:ext cx="15914489" cy="14520983"/>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3"/>
          <p:cNvSpPr>
            <a:spLocks noGrp="1"/>
          </p:cNvSpPr>
          <p:nvPr>
            <p:ph type="dt" sz="half" idx="10"/>
          </p:nvPr>
        </p:nvSpPr>
        <p:spPr/>
        <p:txBody>
          <a:bodyPr/>
          <a:lstStyle>
            <a:lvl1pPr>
              <a:defRPr/>
            </a:lvl1pPr>
          </a:lstStyle>
          <a:p>
            <a:pPr>
              <a:defRPr/>
            </a:pPr>
            <a:fld id="{ADFF215C-0CA5-40EE-9804-231B5CC816E7}" type="datetimeFigureOut">
              <a:rPr lang="en-US"/>
              <a:pPr>
                <a:defRPr/>
              </a:pPr>
              <a:t>4/7/17</a:t>
            </a:fld>
            <a:endParaRPr lang="en-US"/>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9" name="מציין מיקום של מספר שקופית 5"/>
          <p:cNvSpPr>
            <a:spLocks noGrp="1"/>
          </p:cNvSpPr>
          <p:nvPr>
            <p:ph type="sldNum" sz="quarter" idx="12"/>
          </p:nvPr>
        </p:nvSpPr>
        <p:spPr/>
        <p:txBody>
          <a:bodyPr/>
          <a:lstStyle>
            <a:lvl1pPr>
              <a:defRPr/>
            </a:lvl1pPr>
          </a:lstStyle>
          <a:p>
            <a:fld id="{DB864D11-4ACB-41F3-AB5F-966106D400BD}" type="slidenum">
              <a:rPr lang="he-IL" altLang="he-IL"/>
              <a:pPr/>
              <a:t>‹#›</a:t>
            </a:fld>
            <a:endParaRPr lang="en-US" altLang="he-IL"/>
          </a:p>
        </p:txBody>
      </p:sp>
    </p:spTree>
    <p:extLst>
      <p:ext uri="{BB962C8B-B14F-4D97-AF65-F5344CB8AC3E}">
        <p14:creationId xmlns:p14="http://schemas.microsoft.com/office/powerpoint/2010/main" val="54464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3"/>
          <p:cNvSpPr>
            <a:spLocks noGrp="1"/>
          </p:cNvSpPr>
          <p:nvPr>
            <p:ph type="dt" sz="half" idx="10"/>
          </p:nvPr>
        </p:nvSpPr>
        <p:spPr/>
        <p:txBody>
          <a:bodyPr/>
          <a:lstStyle>
            <a:lvl1pPr>
              <a:defRPr/>
            </a:lvl1pPr>
          </a:lstStyle>
          <a:p>
            <a:pPr>
              <a:defRPr/>
            </a:pPr>
            <a:fld id="{D7FA8FA8-0919-4E60-9640-271AC448B569}" type="datetimeFigureOut">
              <a:rPr lang="en-US"/>
              <a:pPr>
                <a:defRPr/>
              </a:pPr>
              <a:t>4/7/17</a:t>
            </a:fld>
            <a:endParaRPr lang="en-US"/>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5" name="מציין מיקום של מספר שקופית 5"/>
          <p:cNvSpPr>
            <a:spLocks noGrp="1"/>
          </p:cNvSpPr>
          <p:nvPr>
            <p:ph type="sldNum" sz="quarter" idx="12"/>
          </p:nvPr>
        </p:nvSpPr>
        <p:spPr/>
        <p:txBody>
          <a:bodyPr/>
          <a:lstStyle>
            <a:lvl1pPr>
              <a:defRPr/>
            </a:lvl1pPr>
          </a:lstStyle>
          <a:p>
            <a:fld id="{CFA8A2A9-D178-48EE-AD84-5259E71F7C05}" type="slidenum">
              <a:rPr lang="he-IL" altLang="he-IL"/>
              <a:pPr/>
              <a:t>‹#›</a:t>
            </a:fld>
            <a:endParaRPr lang="en-US" altLang="he-IL"/>
          </a:p>
        </p:txBody>
      </p:sp>
    </p:spTree>
    <p:extLst>
      <p:ext uri="{BB962C8B-B14F-4D97-AF65-F5344CB8AC3E}">
        <p14:creationId xmlns:p14="http://schemas.microsoft.com/office/powerpoint/2010/main" val="125875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757AD329-5D6F-4C2C-8749-2F60AEC340BD}" type="datetimeFigureOut">
              <a:rPr lang="en-US"/>
              <a:pPr>
                <a:defRPr/>
              </a:pPr>
              <a:t>4/7/17</a:t>
            </a:fld>
            <a:endParaRPr lang="en-US"/>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4" name="מציין מיקום של מספר שקופית 5"/>
          <p:cNvSpPr>
            <a:spLocks noGrp="1"/>
          </p:cNvSpPr>
          <p:nvPr>
            <p:ph type="sldNum" sz="quarter" idx="12"/>
          </p:nvPr>
        </p:nvSpPr>
        <p:spPr/>
        <p:txBody>
          <a:bodyPr/>
          <a:lstStyle>
            <a:lvl1pPr>
              <a:defRPr/>
            </a:lvl1pPr>
          </a:lstStyle>
          <a:p>
            <a:fld id="{1194CFE8-8FF2-4E16-BF11-D2258B0FBB2C}" type="slidenum">
              <a:rPr lang="he-IL" altLang="he-IL"/>
              <a:pPr/>
              <a:t>‹#›</a:t>
            </a:fld>
            <a:endParaRPr lang="en-US" altLang="he-IL"/>
          </a:p>
        </p:txBody>
      </p:sp>
    </p:spTree>
    <p:extLst>
      <p:ext uri="{BB962C8B-B14F-4D97-AF65-F5344CB8AC3E}">
        <p14:creationId xmlns:p14="http://schemas.microsoft.com/office/powerpoint/2010/main" val="214253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800227" y="1003459"/>
            <a:ext cx="11845232" cy="4270534"/>
          </a:xfrm>
        </p:spPr>
        <p:txBody>
          <a:bodyPr anchor="b"/>
          <a:lstStyle>
            <a:lvl1pPr algn="l">
              <a:defRPr sz="7700" b="1"/>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14076759" y="1003461"/>
            <a:ext cx="20127516" cy="21510190"/>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1800227" y="5273994"/>
            <a:ext cx="11845232" cy="17239657"/>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B2036C7C-A438-4D8D-9454-B16997202AFB}" type="datetimeFigureOut">
              <a:rPr lang="en-US"/>
              <a:pPr>
                <a:defRPr/>
              </a:pPr>
              <a:t>4/7/17</a:t>
            </a:fld>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fld id="{7A0E8D01-B045-429E-BF35-394FF9586D52}" type="slidenum">
              <a:rPr lang="he-IL" altLang="he-IL"/>
              <a:pPr/>
              <a:t>‹#›</a:t>
            </a:fld>
            <a:endParaRPr lang="en-US" altLang="he-IL"/>
          </a:p>
        </p:txBody>
      </p:sp>
    </p:spTree>
    <p:extLst>
      <p:ext uri="{BB962C8B-B14F-4D97-AF65-F5344CB8AC3E}">
        <p14:creationId xmlns:p14="http://schemas.microsoft.com/office/powerpoint/2010/main" val="378084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7057134" y="17642205"/>
            <a:ext cx="21602700" cy="2082762"/>
          </a:xfrm>
        </p:spPr>
        <p:txBody>
          <a:bodyPr anchor="b"/>
          <a:lstStyle>
            <a:lvl1pPr algn="l">
              <a:defRPr sz="7700" b="1"/>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7057134" y="2251948"/>
            <a:ext cx="21602700" cy="15121890"/>
          </a:xfrm>
        </p:spPr>
        <p:txBody>
          <a:bodyPr rtlCol="0">
            <a:normAutofit/>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pPr lvl="0"/>
            <a:endParaRPr lang="en-US" noProof="0"/>
          </a:p>
        </p:txBody>
      </p:sp>
      <p:sp>
        <p:nvSpPr>
          <p:cNvPr id="4" name="מציין מיקום טקסט 3"/>
          <p:cNvSpPr>
            <a:spLocks noGrp="1"/>
          </p:cNvSpPr>
          <p:nvPr>
            <p:ph type="body" sz="half" idx="2"/>
          </p:nvPr>
        </p:nvSpPr>
        <p:spPr>
          <a:xfrm>
            <a:off x="7057134" y="19724967"/>
            <a:ext cx="21602700" cy="2957868"/>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4042208F-416F-4981-A422-C170EFE0CDE1}" type="datetimeFigureOut">
              <a:rPr lang="en-US"/>
              <a:pPr>
                <a:defRPr/>
              </a:pPr>
              <a:t>4/7/17</a:t>
            </a:fld>
            <a:endParaRPr lang="en-US"/>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p:cNvSpPr>
            <a:spLocks noGrp="1"/>
          </p:cNvSpPr>
          <p:nvPr>
            <p:ph type="sldNum" sz="quarter" idx="12"/>
          </p:nvPr>
        </p:nvSpPr>
        <p:spPr/>
        <p:txBody>
          <a:bodyPr/>
          <a:lstStyle>
            <a:lvl1pPr>
              <a:defRPr/>
            </a:lvl1pPr>
          </a:lstStyle>
          <a:p>
            <a:fld id="{9D001BBD-B320-4F2D-A4D7-3DDB71A49F4A}" type="slidenum">
              <a:rPr lang="he-IL" altLang="he-IL"/>
              <a:pPr/>
              <a:t>‹#›</a:t>
            </a:fld>
            <a:endParaRPr lang="en-US" altLang="he-IL"/>
          </a:p>
        </p:txBody>
      </p:sp>
    </p:spTree>
    <p:extLst>
      <p:ext uri="{BB962C8B-B14F-4D97-AF65-F5344CB8AC3E}">
        <p14:creationId xmlns:p14="http://schemas.microsoft.com/office/powerpoint/2010/main" val="3263496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1800225" y="1009650"/>
            <a:ext cx="324040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9758" tIns="174879" rIns="349758" bIns="174879"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1027" name="מציין מיקום טקסט 2"/>
          <p:cNvSpPr>
            <a:spLocks noGrp="1"/>
          </p:cNvSpPr>
          <p:nvPr>
            <p:ph type="body" idx="1"/>
          </p:nvPr>
        </p:nvSpPr>
        <p:spPr bwMode="auto">
          <a:xfrm>
            <a:off x="1800225" y="5880100"/>
            <a:ext cx="32404050" cy="166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9758" tIns="174879" rIns="349758" bIns="174879"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4" name="מציין מיקום של תאריך 3"/>
          <p:cNvSpPr>
            <a:spLocks noGrp="1"/>
          </p:cNvSpPr>
          <p:nvPr>
            <p:ph type="dt" sz="half" idx="2"/>
          </p:nvPr>
        </p:nvSpPr>
        <p:spPr>
          <a:xfrm>
            <a:off x="1800225" y="23360063"/>
            <a:ext cx="8401050" cy="1341437"/>
          </a:xfrm>
          <a:prstGeom prst="rect">
            <a:avLst/>
          </a:prstGeom>
        </p:spPr>
        <p:txBody>
          <a:bodyPr vert="horz" lIns="349758" tIns="174879" rIns="349758" bIns="174879" rtlCol="0" anchor="ctr"/>
          <a:lstStyle>
            <a:lvl1pPr algn="l" defTabSz="3497580" rtl="0" eaLnBrk="1" fontAlgn="auto" hangingPunct="1">
              <a:spcBef>
                <a:spcPts val="0"/>
              </a:spcBef>
              <a:spcAft>
                <a:spcPts val="0"/>
              </a:spcAft>
              <a:defRPr sz="4600">
                <a:solidFill>
                  <a:schemeClr val="tx1">
                    <a:tint val="75000"/>
                  </a:schemeClr>
                </a:solidFill>
                <a:latin typeface="+mn-lt"/>
                <a:cs typeface="+mn-cs"/>
              </a:defRPr>
            </a:lvl1pPr>
          </a:lstStyle>
          <a:p>
            <a:pPr>
              <a:defRPr/>
            </a:pPr>
            <a:fld id="{F7F1587D-650D-499A-ABD1-4C1E392A0EED}" type="datetimeFigureOut">
              <a:rPr lang="en-US"/>
              <a:pPr>
                <a:defRPr/>
              </a:pPr>
              <a:t>4/7/17</a:t>
            </a:fld>
            <a:endParaRPr lang="en-US"/>
          </a:p>
        </p:txBody>
      </p:sp>
      <p:sp>
        <p:nvSpPr>
          <p:cNvPr id="5" name="מציין מיקום של כותרת תחתונה 4"/>
          <p:cNvSpPr>
            <a:spLocks noGrp="1"/>
          </p:cNvSpPr>
          <p:nvPr>
            <p:ph type="ftr" sz="quarter" idx="3"/>
          </p:nvPr>
        </p:nvSpPr>
        <p:spPr>
          <a:xfrm>
            <a:off x="12301538" y="23360063"/>
            <a:ext cx="11401425" cy="1341437"/>
          </a:xfrm>
          <a:prstGeom prst="rect">
            <a:avLst/>
          </a:prstGeom>
        </p:spPr>
        <p:txBody>
          <a:bodyPr vert="horz" lIns="349758" tIns="174879" rIns="349758" bIns="174879" rtlCol="0" anchor="ctr"/>
          <a:lstStyle>
            <a:lvl1pPr algn="ctr" defTabSz="3497580" rtl="0" eaLnBrk="1" fontAlgn="auto" hangingPunct="1">
              <a:spcBef>
                <a:spcPts val="0"/>
              </a:spcBef>
              <a:spcAft>
                <a:spcPts val="0"/>
              </a:spcAft>
              <a:defRPr sz="4600">
                <a:solidFill>
                  <a:schemeClr val="tx1">
                    <a:tint val="75000"/>
                  </a:schemeClr>
                </a:solidFill>
                <a:latin typeface="+mn-lt"/>
                <a:cs typeface="+mn-cs"/>
              </a:defRPr>
            </a:lvl1pPr>
          </a:lstStyle>
          <a:p>
            <a:pPr>
              <a:defRPr/>
            </a:pPr>
            <a:endParaRPr lang="en-US"/>
          </a:p>
        </p:txBody>
      </p:sp>
      <p:sp>
        <p:nvSpPr>
          <p:cNvPr id="6" name="מציין מיקום של מספר שקופית 5"/>
          <p:cNvSpPr>
            <a:spLocks noGrp="1"/>
          </p:cNvSpPr>
          <p:nvPr>
            <p:ph type="sldNum" sz="quarter" idx="4"/>
          </p:nvPr>
        </p:nvSpPr>
        <p:spPr>
          <a:xfrm>
            <a:off x="25803225" y="23360063"/>
            <a:ext cx="8401050" cy="1341437"/>
          </a:xfrm>
          <a:prstGeom prst="rect">
            <a:avLst/>
          </a:prstGeom>
        </p:spPr>
        <p:txBody>
          <a:bodyPr vert="horz" wrap="square" lIns="349758" tIns="174879" rIns="349758" bIns="174879" numCol="1" anchor="ctr" anchorCtr="0" compatLnSpc="1">
            <a:prstTxWarp prst="textNoShape">
              <a:avLst/>
            </a:prstTxWarp>
          </a:bodyPr>
          <a:lstStyle>
            <a:lvl1pPr algn="r" eaLnBrk="1" hangingPunct="1">
              <a:defRPr sz="4600">
                <a:solidFill>
                  <a:srgbClr val="898989"/>
                </a:solidFill>
                <a:latin typeface="Calibri" panose="020F0502020204030204" pitchFamily="34" charset="0"/>
              </a:defRPr>
            </a:lvl1pPr>
          </a:lstStyle>
          <a:p>
            <a:fld id="{1E614856-3013-4A2A-92A6-4101B6A74185}" type="slidenum">
              <a:rPr lang="he-IL" altLang="he-IL"/>
              <a:pPr/>
              <a:t>‹#›</a:t>
            </a:fld>
            <a:endParaRPr lang="en-US" alt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263" rtl="0" eaLnBrk="0" fontAlgn="base" hangingPunct="0">
        <a:spcBef>
          <a:spcPct val="0"/>
        </a:spcBef>
        <a:spcAft>
          <a:spcPct val="0"/>
        </a:spcAft>
        <a:defRPr sz="16800" kern="1200">
          <a:solidFill>
            <a:schemeClr val="tx1"/>
          </a:solidFill>
          <a:latin typeface="+mj-lt"/>
          <a:ea typeface="+mj-ea"/>
          <a:cs typeface="Arial" pitchFamily="34" charset="0"/>
        </a:defRPr>
      </a:lvl1pPr>
      <a:lvl2pPr algn="ctr" defTabSz="3497263" rtl="0" eaLnBrk="0" fontAlgn="base" hangingPunct="0">
        <a:spcBef>
          <a:spcPct val="0"/>
        </a:spcBef>
        <a:spcAft>
          <a:spcPct val="0"/>
        </a:spcAft>
        <a:defRPr sz="16800">
          <a:solidFill>
            <a:schemeClr val="tx1"/>
          </a:solidFill>
          <a:latin typeface="Calibri" pitchFamily="34" charset="0"/>
          <a:cs typeface="Arial" pitchFamily="34" charset="0"/>
        </a:defRPr>
      </a:lvl2pPr>
      <a:lvl3pPr algn="ctr" defTabSz="3497263" rtl="0" eaLnBrk="0" fontAlgn="base" hangingPunct="0">
        <a:spcBef>
          <a:spcPct val="0"/>
        </a:spcBef>
        <a:spcAft>
          <a:spcPct val="0"/>
        </a:spcAft>
        <a:defRPr sz="16800">
          <a:solidFill>
            <a:schemeClr val="tx1"/>
          </a:solidFill>
          <a:latin typeface="Calibri" pitchFamily="34" charset="0"/>
          <a:cs typeface="Arial" pitchFamily="34" charset="0"/>
        </a:defRPr>
      </a:lvl3pPr>
      <a:lvl4pPr algn="ctr" defTabSz="3497263" rtl="0" eaLnBrk="0" fontAlgn="base" hangingPunct="0">
        <a:spcBef>
          <a:spcPct val="0"/>
        </a:spcBef>
        <a:spcAft>
          <a:spcPct val="0"/>
        </a:spcAft>
        <a:defRPr sz="16800">
          <a:solidFill>
            <a:schemeClr val="tx1"/>
          </a:solidFill>
          <a:latin typeface="Calibri" pitchFamily="34" charset="0"/>
          <a:cs typeface="Arial" pitchFamily="34" charset="0"/>
        </a:defRPr>
      </a:lvl4pPr>
      <a:lvl5pPr algn="ctr" defTabSz="3497263" rtl="0" eaLnBrk="0" fontAlgn="base" hangingPunct="0">
        <a:spcBef>
          <a:spcPct val="0"/>
        </a:spcBef>
        <a:spcAft>
          <a:spcPct val="0"/>
        </a:spcAft>
        <a:defRPr sz="16800">
          <a:solidFill>
            <a:schemeClr val="tx1"/>
          </a:solidFill>
          <a:latin typeface="Calibri" pitchFamily="34" charset="0"/>
          <a:cs typeface="Arial" pitchFamily="34" charset="0"/>
        </a:defRPr>
      </a:lvl5pPr>
      <a:lvl6pPr marL="457200" algn="ctr" defTabSz="3497263" rtl="0" fontAlgn="base">
        <a:spcBef>
          <a:spcPct val="0"/>
        </a:spcBef>
        <a:spcAft>
          <a:spcPct val="0"/>
        </a:spcAft>
        <a:defRPr sz="16800">
          <a:solidFill>
            <a:schemeClr val="tx1"/>
          </a:solidFill>
          <a:latin typeface="Calibri" pitchFamily="34" charset="0"/>
          <a:cs typeface="Arial" pitchFamily="34" charset="0"/>
        </a:defRPr>
      </a:lvl6pPr>
      <a:lvl7pPr marL="914400" algn="ctr" defTabSz="3497263" rtl="0" fontAlgn="base">
        <a:spcBef>
          <a:spcPct val="0"/>
        </a:spcBef>
        <a:spcAft>
          <a:spcPct val="0"/>
        </a:spcAft>
        <a:defRPr sz="16800">
          <a:solidFill>
            <a:schemeClr val="tx1"/>
          </a:solidFill>
          <a:latin typeface="Calibri" pitchFamily="34" charset="0"/>
          <a:cs typeface="Arial" pitchFamily="34" charset="0"/>
        </a:defRPr>
      </a:lvl7pPr>
      <a:lvl8pPr marL="1371600" algn="ctr" defTabSz="3497263" rtl="0" fontAlgn="base">
        <a:spcBef>
          <a:spcPct val="0"/>
        </a:spcBef>
        <a:spcAft>
          <a:spcPct val="0"/>
        </a:spcAft>
        <a:defRPr sz="16800">
          <a:solidFill>
            <a:schemeClr val="tx1"/>
          </a:solidFill>
          <a:latin typeface="Calibri" pitchFamily="34" charset="0"/>
          <a:cs typeface="Arial" pitchFamily="34" charset="0"/>
        </a:defRPr>
      </a:lvl8pPr>
      <a:lvl9pPr marL="1828800" algn="ctr" defTabSz="3497263" rtl="0" fontAlgn="base">
        <a:spcBef>
          <a:spcPct val="0"/>
        </a:spcBef>
        <a:spcAft>
          <a:spcPct val="0"/>
        </a:spcAft>
        <a:defRPr sz="16800">
          <a:solidFill>
            <a:schemeClr val="tx1"/>
          </a:solidFill>
          <a:latin typeface="Calibri" pitchFamily="34" charset="0"/>
          <a:cs typeface="Arial" pitchFamily="34" charset="0"/>
        </a:defRPr>
      </a:lvl9pPr>
    </p:titleStyle>
    <p:bodyStyle>
      <a:lvl1pPr marL="1311275" indent="-1311275" algn="l" defTabSz="3497263" rtl="0" eaLnBrk="0" fontAlgn="base" hangingPunct="0">
        <a:spcBef>
          <a:spcPct val="20000"/>
        </a:spcBef>
        <a:spcAft>
          <a:spcPct val="0"/>
        </a:spcAft>
        <a:buFont typeface="Arial" panose="020B0604020202020204" pitchFamily="34" charset="0"/>
        <a:buChar char="•"/>
        <a:defRPr sz="12200" kern="1200">
          <a:solidFill>
            <a:schemeClr val="tx1"/>
          </a:solidFill>
          <a:latin typeface="+mn-lt"/>
          <a:ea typeface="+mn-ea"/>
          <a:cs typeface="Arial" pitchFamily="34" charset="0"/>
        </a:defRPr>
      </a:lvl1pPr>
      <a:lvl2pPr marL="2841625" indent="-1092200" algn="l" defTabSz="3497263" rtl="0" eaLnBrk="0" fontAlgn="base" hangingPunct="0">
        <a:spcBef>
          <a:spcPct val="20000"/>
        </a:spcBef>
        <a:spcAft>
          <a:spcPct val="0"/>
        </a:spcAft>
        <a:buFont typeface="Arial" panose="020B0604020202020204" pitchFamily="34" charset="0"/>
        <a:buChar char="–"/>
        <a:defRPr sz="10700" kern="1200">
          <a:solidFill>
            <a:schemeClr val="tx1"/>
          </a:solidFill>
          <a:latin typeface="+mn-lt"/>
          <a:ea typeface="+mn-ea"/>
          <a:cs typeface="Arial" pitchFamily="34" charset="0"/>
        </a:defRPr>
      </a:lvl2pPr>
      <a:lvl3pPr marL="4371975" indent="-873125" algn="l" defTabSz="3497263" rtl="0" eaLnBrk="0" fontAlgn="base" hangingPunct="0">
        <a:spcBef>
          <a:spcPct val="20000"/>
        </a:spcBef>
        <a:spcAft>
          <a:spcPct val="0"/>
        </a:spcAft>
        <a:buFont typeface="Arial" panose="020B0604020202020204" pitchFamily="34" charset="0"/>
        <a:buChar char="•"/>
        <a:defRPr sz="9200" kern="1200">
          <a:solidFill>
            <a:schemeClr val="tx1"/>
          </a:solidFill>
          <a:latin typeface="+mn-lt"/>
          <a:ea typeface="+mn-ea"/>
          <a:cs typeface="Arial" pitchFamily="34" charset="0"/>
        </a:defRPr>
      </a:lvl3pPr>
      <a:lvl4pPr marL="6119813" indent="-873125" algn="l" defTabSz="3497263" rtl="0" eaLnBrk="0" fontAlgn="base" hangingPunct="0">
        <a:spcBef>
          <a:spcPct val="20000"/>
        </a:spcBef>
        <a:spcAft>
          <a:spcPct val="0"/>
        </a:spcAft>
        <a:buFont typeface="Arial" panose="020B0604020202020204" pitchFamily="34" charset="0"/>
        <a:buChar char="–"/>
        <a:defRPr sz="7700" kern="1200">
          <a:solidFill>
            <a:schemeClr val="tx1"/>
          </a:solidFill>
          <a:latin typeface="+mn-lt"/>
          <a:ea typeface="+mn-ea"/>
          <a:cs typeface="Arial" pitchFamily="34" charset="0"/>
        </a:defRPr>
      </a:lvl4pPr>
      <a:lvl5pPr marL="7869238" indent="-873125" algn="l" defTabSz="3497263" rtl="0" eaLnBrk="0" fontAlgn="base" hangingPunct="0">
        <a:spcBef>
          <a:spcPct val="20000"/>
        </a:spcBef>
        <a:spcAft>
          <a:spcPct val="0"/>
        </a:spcAft>
        <a:buFont typeface="Arial" panose="020B0604020202020204" pitchFamily="34" charset="0"/>
        <a:buChar char="»"/>
        <a:defRPr sz="7700" kern="1200">
          <a:solidFill>
            <a:schemeClr val="tx1"/>
          </a:solidFill>
          <a:latin typeface="+mn-lt"/>
          <a:ea typeface="+mn-ea"/>
          <a:cs typeface="Arial" pitchFamily="34" charset="0"/>
        </a:defRPr>
      </a:lvl5pPr>
      <a:lvl6pPr marL="961834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713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592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471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en-US"/>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כותרת 1"/>
          <p:cNvSpPr>
            <a:spLocks noGrp="1"/>
          </p:cNvSpPr>
          <p:nvPr>
            <p:ph type="ctrTitle"/>
          </p:nvPr>
        </p:nvSpPr>
        <p:spPr>
          <a:xfrm>
            <a:off x="2700338" y="7829550"/>
            <a:ext cx="30603825" cy="5402263"/>
          </a:xfrm>
        </p:spPr>
        <p:txBody>
          <a:bodyPr/>
          <a:lstStyle/>
          <a:p>
            <a:pPr eaLnBrk="1" hangingPunct="1"/>
            <a:endParaRPr lang="he-IL" altLang="he-IL"/>
          </a:p>
        </p:txBody>
      </p:sp>
      <p:sp>
        <p:nvSpPr>
          <p:cNvPr id="3" name="כותרת משנה 2"/>
          <p:cNvSpPr>
            <a:spLocks noGrp="1"/>
          </p:cNvSpPr>
          <p:nvPr>
            <p:ph type="subTitle" idx="1"/>
          </p:nvPr>
        </p:nvSpPr>
        <p:spPr>
          <a:xfrm>
            <a:off x="5400675" y="14281150"/>
            <a:ext cx="25203150" cy="6442075"/>
          </a:xfrm>
        </p:spPr>
        <p:txBody>
          <a:bodyPr rtlCol="0">
            <a:normAutofit/>
          </a:bodyPr>
          <a:lstStyle/>
          <a:p>
            <a:pPr defTabSz="3497580" eaLnBrk="1" fontAlgn="auto" hangingPunct="1">
              <a:spcAft>
                <a:spcPts val="0"/>
              </a:spcAft>
              <a:defRPr/>
            </a:pPr>
            <a:endParaRPr lang="en-US">
              <a:cs typeface="+mn-cs"/>
            </a:endParaRPr>
          </a:p>
        </p:txBody>
      </p:sp>
      <p:sp>
        <p:nvSpPr>
          <p:cNvPr id="4" name="מלבן 3"/>
          <p:cNvSpPr/>
          <p:nvPr/>
        </p:nvSpPr>
        <p:spPr>
          <a:xfrm>
            <a:off x="-19050" y="-1584325"/>
            <a:ext cx="36004500" cy="26643013"/>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7580" eaLnBrk="1" fontAlgn="auto" hangingPunct="1">
              <a:spcBef>
                <a:spcPts val="0"/>
              </a:spcBef>
              <a:spcAft>
                <a:spcPts val="0"/>
              </a:spcAft>
              <a:defRPr/>
            </a:pPr>
            <a:endParaRPr lang="en-US" dirty="0"/>
          </a:p>
        </p:txBody>
      </p:sp>
      <p:sp>
        <p:nvSpPr>
          <p:cNvPr id="5" name="מלבן 4"/>
          <p:cNvSpPr/>
          <p:nvPr/>
        </p:nvSpPr>
        <p:spPr>
          <a:xfrm>
            <a:off x="1300163" y="4491667"/>
            <a:ext cx="33496250" cy="18562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7580" eaLnBrk="1" fontAlgn="auto" hangingPunct="1">
              <a:spcBef>
                <a:spcPts val="0"/>
              </a:spcBef>
              <a:spcAft>
                <a:spcPts val="0"/>
              </a:spcAft>
              <a:defRPr/>
            </a:pPr>
            <a:endParaRPr lang="en-US" dirty="0"/>
          </a:p>
        </p:txBody>
      </p:sp>
      <p:sp>
        <p:nvSpPr>
          <p:cNvPr id="13" name="TextBox 12"/>
          <p:cNvSpPr txBox="1"/>
          <p:nvPr/>
        </p:nvSpPr>
        <p:spPr>
          <a:xfrm>
            <a:off x="182822" y="1565761"/>
            <a:ext cx="35314010" cy="830997"/>
          </a:xfrm>
          <a:prstGeom prst="rect">
            <a:avLst/>
          </a:prstGeom>
          <a:noFill/>
        </p:spPr>
        <p:txBody>
          <a:bodyPr wrap="square">
            <a:spAutoFit/>
          </a:bodyPr>
          <a:lstStyle/>
          <a:p>
            <a:pPr algn="r" defTabSz="3497580" eaLnBrk="1" fontAlgn="auto" hangingPunct="1">
              <a:spcBef>
                <a:spcPts val="0"/>
              </a:spcBef>
              <a:spcAft>
                <a:spcPts val="0"/>
              </a:spcAft>
              <a:defRPr/>
            </a:pPr>
            <a:r>
              <a:rPr lang="en-US" sz="4800" b="1" dirty="0">
                <a:solidFill>
                  <a:schemeClr val="tx2">
                    <a:lumMod val="40000"/>
                    <a:lumOff val="60000"/>
                  </a:schemeClr>
                </a:solidFill>
                <a:latin typeface="Tahoma" pitchFamily="34" charset="0"/>
                <a:ea typeface="Tahoma" pitchFamily="34" charset="0"/>
                <a:cs typeface="Tahoma" pitchFamily="34" charset="0"/>
              </a:rPr>
              <a:t>The Effect of Different Amount of Concentrated</a:t>
            </a:r>
            <a:r>
              <a:rPr lang="he-IL" sz="4800" b="1" dirty="0">
                <a:solidFill>
                  <a:schemeClr val="tx2">
                    <a:lumMod val="40000"/>
                    <a:lumOff val="60000"/>
                  </a:schemeClr>
                </a:solidFill>
                <a:latin typeface="Tahoma" pitchFamily="34" charset="0"/>
                <a:ea typeface="Tahoma" pitchFamily="34" charset="0"/>
                <a:cs typeface="Tahoma" pitchFamily="34" charset="0"/>
              </a:rPr>
              <a:t> </a:t>
            </a:r>
            <a:r>
              <a:rPr lang="en-US" sz="4800" b="1" dirty="0">
                <a:solidFill>
                  <a:schemeClr val="tx2">
                    <a:lumMod val="40000"/>
                    <a:lumOff val="60000"/>
                  </a:schemeClr>
                </a:solidFill>
                <a:latin typeface="Tahoma" pitchFamily="34" charset="0"/>
                <a:ea typeface="Tahoma" pitchFamily="34" charset="0"/>
                <a:cs typeface="Tahoma" pitchFamily="34" charset="0"/>
              </a:rPr>
              <a:t>Ethereal Oil from The </a:t>
            </a:r>
            <a:r>
              <a:rPr lang="en-US" sz="4800" b="1" dirty="0" err="1">
                <a:solidFill>
                  <a:schemeClr val="tx2">
                    <a:lumMod val="40000"/>
                    <a:lumOff val="60000"/>
                  </a:schemeClr>
                </a:solidFill>
                <a:latin typeface="Tahoma" pitchFamily="34" charset="0"/>
                <a:ea typeface="Tahoma" pitchFamily="34" charset="0"/>
                <a:cs typeface="Tahoma" pitchFamily="34" charset="0"/>
              </a:rPr>
              <a:t>Ruta</a:t>
            </a:r>
            <a:r>
              <a:rPr lang="en-US" sz="4800" b="1" dirty="0">
                <a:solidFill>
                  <a:schemeClr val="tx2">
                    <a:lumMod val="40000"/>
                    <a:lumOff val="60000"/>
                  </a:schemeClr>
                </a:solidFill>
                <a:latin typeface="Tahoma" pitchFamily="34" charset="0"/>
                <a:ea typeface="Tahoma" pitchFamily="34" charset="0"/>
                <a:cs typeface="Tahoma" pitchFamily="34" charset="0"/>
              </a:rPr>
              <a:t> on The Number of Mosquitoes Around</a:t>
            </a:r>
            <a:r>
              <a:rPr lang="en-US" sz="4000" b="1" dirty="0">
                <a:solidFill>
                  <a:schemeClr val="tx2">
                    <a:lumMod val="40000"/>
                    <a:lumOff val="60000"/>
                  </a:schemeClr>
                </a:solidFill>
                <a:latin typeface="Tahoma" pitchFamily="34" charset="0"/>
                <a:ea typeface="Tahoma" pitchFamily="34" charset="0"/>
                <a:cs typeface="Tahoma" pitchFamily="34" charset="0"/>
              </a:rPr>
              <a:t>. </a:t>
            </a:r>
            <a:endParaRPr lang="en-US" sz="4000" b="1" dirty="0">
              <a:ln w="18415" cmpd="sng">
                <a:solidFill>
                  <a:srgbClr val="FFFFFF"/>
                </a:solidFill>
                <a:prstDash val="solid"/>
              </a:ln>
              <a:solidFill>
                <a:schemeClr val="tx2">
                  <a:lumMod val="40000"/>
                  <a:lumOff val="6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19" name="מחבר ישר 18"/>
          <p:cNvCxnSpPr/>
          <p:nvPr/>
        </p:nvCxnSpPr>
        <p:spPr>
          <a:xfrm flipH="1">
            <a:off x="1381125" y="3240535"/>
            <a:ext cx="33483550" cy="0"/>
          </a:xfrm>
          <a:prstGeom prst="line">
            <a:avLst/>
          </a:prstGeom>
          <a:ln w="76200" cmpd="dbl">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a:off x="688975" y="757238"/>
            <a:ext cx="33483550" cy="0"/>
          </a:xfrm>
          <a:prstGeom prst="line">
            <a:avLst/>
          </a:prstGeom>
          <a:ln w="76200"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085" name="Text Box 24"/>
          <p:cNvSpPr txBox="1">
            <a:spLocks noChangeArrowheads="1"/>
          </p:cNvSpPr>
          <p:nvPr/>
        </p:nvSpPr>
        <p:spPr bwMode="auto">
          <a:xfrm>
            <a:off x="1512418" y="4548188"/>
            <a:ext cx="8383570" cy="18532475"/>
          </a:xfrm>
          <a:prstGeom prst="rect">
            <a:avLst/>
          </a:prstGeom>
          <a:noFill/>
          <a:ln>
            <a:noFill/>
          </a:ln>
          <a:extLst/>
        </p:spPr>
        <p:txBody>
          <a:bodyPr lIns="86411" tIns="43205" rIns="86411" bIns="43205"/>
          <a:lstStyle>
            <a:lvl1pPr eaLnBrk="0" hangingPunct="0">
              <a:defRPr sz="6900">
                <a:solidFill>
                  <a:schemeClr val="tx1"/>
                </a:solidFill>
                <a:latin typeface="Arial" pitchFamily="34" charset="0"/>
                <a:cs typeface="Arial" pitchFamily="34" charset="0"/>
              </a:defRPr>
            </a:lvl1pPr>
            <a:lvl2pPr marL="742950" indent="-285750" eaLnBrk="0" hangingPunct="0">
              <a:defRPr sz="6900">
                <a:solidFill>
                  <a:schemeClr val="tx1"/>
                </a:solidFill>
                <a:latin typeface="Arial" pitchFamily="34" charset="0"/>
                <a:cs typeface="Arial" pitchFamily="34" charset="0"/>
              </a:defRPr>
            </a:lvl2pPr>
            <a:lvl3pPr marL="1143000" indent="-228600" eaLnBrk="0" hangingPunct="0">
              <a:defRPr sz="6900">
                <a:solidFill>
                  <a:schemeClr val="tx1"/>
                </a:solidFill>
                <a:latin typeface="Arial" pitchFamily="34" charset="0"/>
                <a:cs typeface="Arial" pitchFamily="34" charset="0"/>
              </a:defRPr>
            </a:lvl3pPr>
            <a:lvl4pPr marL="1600200" indent="-228600" eaLnBrk="0" hangingPunct="0">
              <a:defRPr sz="6900">
                <a:solidFill>
                  <a:schemeClr val="tx1"/>
                </a:solidFill>
                <a:latin typeface="Arial" pitchFamily="34" charset="0"/>
                <a:cs typeface="Arial" pitchFamily="34" charset="0"/>
              </a:defRPr>
            </a:lvl4pPr>
            <a:lvl5pPr marL="2057400" indent="-228600" eaLnBrk="0" hangingPunct="0">
              <a:defRPr sz="6900">
                <a:solidFill>
                  <a:schemeClr val="tx1"/>
                </a:solidFill>
                <a:latin typeface="Arial" pitchFamily="34" charset="0"/>
                <a:cs typeface="Arial" pitchFamily="34" charset="0"/>
              </a:defRPr>
            </a:lvl5pPr>
            <a:lvl6pPr marL="2514600" indent="-228600" defTabSz="3497263" eaLnBrk="0" fontAlgn="base" hangingPunct="0">
              <a:spcBef>
                <a:spcPct val="0"/>
              </a:spcBef>
              <a:spcAft>
                <a:spcPct val="0"/>
              </a:spcAft>
              <a:defRPr sz="6900">
                <a:solidFill>
                  <a:schemeClr val="tx1"/>
                </a:solidFill>
                <a:latin typeface="Arial" pitchFamily="34" charset="0"/>
                <a:cs typeface="Arial" pitchFamily="34" charset="0"/>
              </a:defRPr>
            </a:lvl6pPr>
            <a:lvl7pPr marL="2971800" indent="-228600" defTabSz="3497263" eaLnBrk="0" fontAlgn="base" hangingPunct="0">
              <a:spcBef>
                <a:spcPct val="0"/>
              </a:spcBef>
              <a:spcAft>
                <a:spcPct val="0"/>
              </a:spcAft>
              <a:defRPr sz="6900">
                <a:solidFill>
                  <a:schemeClr val="tx1"/>
                </a:solidFill>
                <a:latin typeface="Arial" pitchFamily="34" charset="0"/>
                <a:cs typeface="Arial" pitchFamily="34" charset="0"/>
              </a:defRPr>
            </a:lvl7pPr>
            <a:lvl8pPr marL="3429000" indent="-228600" defTabSz="3497263" eaLnBrk="0" fontAlgn="base" hangingPunct="0">
              <a:spcBef>
                <a:spcPct val="0"/>
              </a:spcBef>
              <a:spcAft>
                <a:spcPct val="0"/>
              </a:spcAft>
              <a:defRPr sz="6900">
                <a:solidFill>
                  <a:schemeClr val="tx1"/>
                </a:solidFill>
                <a:latin typeface="Arial" pitchFamily="34" charset="0"/>
                <a:cs typeface="Arial" pitchFamily="34" charset="0"/>
              </a:defRPr>
            </a:lvl8pPr>
            <a:lvl9pPr marL="3886200" indent="-228600" defTabSz="3497263" eaLnBrk="0" fontAlgn="base" hangingPunct="0">
              <a:spcBef>
                <a:spcPct val="0"/>
              </a:spcBef>
              <a:spcAft>
                <a:spcPct val="0"/>
              </a:spcAft>
              <a:defRPr sz="6900">
                <a:solidFill>
                  <a:schemeClr val="tx1"/>
                </a:solidFill>
                <a:latin typeface="Arial" pitchFamily="34" charset="0"/>
                <a:cs typeface="Arial" pitchFamily="34" charset="0"/>
              </a:defRPr>
            </a:lvl9pPr>
          </a:lstStyle>
          <a:p>
            <a:pPr>
              <a:defRPr/>
            </a:pPr>
            <a:r>
              <a:rPr lang="en-US" altLang="he-IL" sz="4000" b="1" dirty="0">
                <a:solidFill>
                  <a:srgbClr val="9BBB59">
                    <a:lumMod val="50000"/>
                  </a:srgbClr>
                </a:solidFill>
                <a:latin typeface="Tahoma" pitchFamily="34" charset="0"/>
                <a:ea typeface="Tahoma" pitchFamily="34" charset="0"/>
                <a:cs typeface="Tahoma" pitchFamily="34" charset="0"/>
              </a:rPr>
              <a:t>Background</a:t>
            </a:r>
            <a:r>
              <a:rPr lang="he-IL" altLang="he-IL" sz="4000" b="1" dirty="0">
                <a:solidFill>
                  <a:schemeClr val="accent3">
                    <a:lumMod val="50000"/>
                  </a:schemeClr>
                </a:solidFill>
                <a:latin typeface="Tahoma" pitchFamily="34" charset="0"/>
                <a:ea typeface="Tahoma" pitchFamily="34" charset="0"/>
                <a:cs typeface="Tahoma" pitchFamily="34" charset="0"/>
              </a:rPr>
              <a:t> </a:t>
            </a:r>
            <a:r>
              <a:rPr lang="he-IL" altLang="he-IL" sz="5400" b="1" dirty="0">
                <a:solidFill>
                  <a:srgbClr val="9BBB59">
                    <a:lumMod val="50000"/>
                  </a:srgbClr>
                </a:solidFill>
                <a:latin typeface="Tahoma" pitchFamily="34" charset="0"/>
                <a:ea typeface="Tahoma" pitchFamily="34" charset="0"/>
                <a:cs typeface="Tahoma" pitchFamily="34" charset="0"/>
              </a:rPr>
              <a:t>-</a:t>
            </a:r>
            <a:endParaRPr lang="he-IL" sz="5400" dirty="0">
              <a:latin typeface="Tahoma" pitchFamily="34" charset="0"/>
              <a:ea typeface="Tahoma" pitchFamily="34" charset="0"/>
              <a:cs typeface="Tahoma" pitchFamily="34" charset="0"/>
            </a:endParaRPr>
          </a:p>
          <a:p>
            <a:r>
              <a:rPr lang="en-US" sz="2400" dirty="0"/>
              <a:t>The mosquitoes annoyance  exists in many places </a:t>
            </a:r>
            <a:r>
              <a:rPr lang="en-US" sz="2800" dirty="0">
                <a:latin typeface="David" panose="020E0502060401010101" pitchFamily="34" charset="-79"/>
                <a:cs typeface="David" panose="020E0502060401010101" pitchFamily="34" charset="-79"/>
              </a:rPr>
              <a:t>around the world and in Israel as well. The bites are the most bothering. The mosquitoes known as disease transmitters and mainly the malaria. This disease is still one of the main death causes in the world .In 2009 225 million people got sick and in 2010 , 655,000 people died. Most death happened in Africa and southern the Sahara. The pioneers  in Israel hoped by planting eucalyptus to defeat the Anopheles mosquitoes the carriers of malaria. Using DDT and other means helped reducing the number of sick people and for the last 40 years there is no malaria in Israel. There are  no Anopheles and no sick people.  The more common mosquito these days is the </a:t>
            </a:r>
            <a:r>
              <a:rPr lang="en-US" sz="2800" dirty="0" err="1">
                <a:latin typeface="David" panose="020E0502060401010101" pitchFamily="34" charset="-79"/>
                <a:cs typeface="David" panose="020E0502060401010101" pitchFamily="34" charset="-79"/>
              </a:rPr>
              <a:t>Culex</a:t>
            </a:r>
            <a:r>
              <a:rPr lang="en-US" sz="2800" dirty="0">
                <a:latin typeface="David" panose="020E0502060401010101" pitchFamily="34" charset="-79"/>
                <a:cs typeface="David" panose="020E0502060401010101" pitchFamily="34" charset="-79"/>
              </a:rPr>
              <a:t> </a:t>
            </a:r>
            <a:r>
              <a:rPr lang="en-US" sz="2800" dirty="0" err="1">
                <a:latin typeface="David" panose="020E0502060401010101" pitchFamily="34" charset="-79"/>
                <a:cs typeface="David" panose="020E0502060401010101" pitchFamily="34" charset="-79"/>
              </a:rPr>
              <a:t>pipiens</a:t>
            </a:r>
            <a:r>
              <a:rPr lang="en-US" sz="2800" dirty="0">
                <a:latin typeface="David" panose="020E0502060401010101" pitchFamily="34" charset="-79"/>
                <a:cs typeface="David" panose="020E0502060401010101" pitchFamily="34" charset="-79"/>
              </a:rPr>
              <a:t>. It is the kind which bites and bathers the most all over Israel. In the past we could find mosquitoes only in an environment which provided  heat , humidity and water for the reproduction. These conditions are common to most people living areas. Lately , the mosquitoes are everywhere and during all seasons. This fact shows that mosquitoes have a significant ability of adapting changes of environment and as a result can be active all along the year .It also increases the disease transmit, and many people died in the past two years from the Zika illness transmitted by mosquitoes.</a:t>
            </a:r>
          </a:p>
          <a:p>
            <a:r>
              <a:rPr lang="en-US" sz="2800" dirty="0">
                <a:latin typeface="David" panose="020E0502060401010101" pitchFamily="34" charset="-79"/>
                <a:cs typeface="David" panose="020E0502060401010101" pitchFamily="34" charset="-79"/>
              </a:rPr>
              <a:t>This research paper facing the need for finding an organic friendly use solution such as biological pesticide.</a:t>
            </a:r>
          </a:p>
          <a:p>
            <a:pPr rtl="1" eaLnBrk="1" hangingPunct="1">
              <a:lnSpc>
                <a:spcPct val="110000"/>
              </a:lnSpc>
              <a:spcBef>
                <a:spcPct val="50000"/>
              </a:spcBef>
              <a:defRPr/>
            </a:pPr>
            <a:r>
              <a:rPr lang="he-IL" altLang="he-IL" sz="3200" b="1" dirty="0">
                <a:solidFill>
                  <a:srgbClr val="4F6228"/>
                </a:solidFill>
                <a:latin typeface="Tahoma" pitchFamily="34" charset="0"/>
                <a:cs typeface="Tahoma" pitchFamily="34" charset="0"/>
              </a:rPr>
              <a:t> </a:t>
            </a:r>
            <a:r>
              <a:rPr lang="en-US" altLang="he-IL" sz="2800" b="1" dirty="0">
                <a:solidFill>
                  <a:srgbClr val="4F6228"/>
                </a:solidFill>
                <a:latin typeface="Tahoma" pitchFamily="34" charset="0"/>
                <a:cs typeface="Tahoma" pitchFamily="34" charset="0"/>
              </a:rPr>
              <a:t>Research Question</a:t>
            </a:r>
            <a:r>
              <a:rPr lang="he-IL" altLang="he-IL" sz="3200" b="1" dirty="0">
                <a:solidFill>
                  <a:srgbClr val="4F6228"/>
                </a:solidFill>
                <a:latin typeface="Tahoma" pitchFamily="34" charset="0"/>
                <a:cs typeface="Tahoma" pitchFamily="34" charset="0"/>
              </a:rPr>
              <a:t>      </a:t>
            </a:r>
            <a:endParaRPr lang="he-IL" altLang="he-IL" sz="3200" b="1" dirty="0">
              <a:solidFill>
                <a:prstClr val="black"/>
              </a:solidFill>
              <a:latin typeface="David" pitchFamily="34" charset="-79"/>
              <a:cs typeface="David" pitchFamily="34" charset="-79"/>
            </a:endParaRPr>
          </a:p>
          <a:p>
            <a:r>
              <a:rPr lang="en-US" sz="2400" b="1" dirty="0">
                <a:solidFill>
                  <a:srgbClr val="0000FF"/>
                </a:solidFill>
              </a:rPr>
              <a:t>What Is the effect of different amount of concentrated ethereal oil from the </a:t>
            </a:r>
            <a:r>
              <a:rPr lang="en-US" sz="2400" b="1" dirty="0" err="1">
                <a:solidFill>
                  <a:srgbClr val="0000FF"/>
                </a:solidFill>
              </a:rPr>
              <a:t>Ruta</a:t>
            </a:r>
            <a:r>
              <a:rPr lang="en-US" sz="2400" b="1" dirty="0">
                <a:solidFill>
                  <a:srgbClr val="0000FF"/>
                </a:solidFill>
              </a:rPr>
              <a:t> plant, on the number of mosquitoes around?</a:t>
            </a:r>
          </a:p>
          <a:p>
            <a:pPr rtl="1">
              <a:lnSpc>
                <a:spcPct val="150000"/>
              </a:lnSpc>
              <a:defRPr/>
            </a:pPr>
            <a:r>
              <a:rPr lang="he-IL" sz="3200" b="1" dirty="0">
                <a:latin typeface="David" pitchFamily="34" charset="-79"/>
                <a:cs typeface="David" pitchFamily="34" charset="-79"/>
              </a:rPr>
              <a:t> </a:t>
            </a:r>
            <a:r>
              <a:rPr lang="he-IL" altLang="he-IL" sz="4000" b="1" dirty="0">
                <a:solidFill>
                  <a:srgbClr val="4F6228"/>
                </a:solidFill>
                <a:latin typeface="Tahoma" pitchFamily="34" charset="0"/>
                <a:cs typeface="Tahoma" pitchFamily="34" charset="0"/>
              </a:rPr>
              <a:t> </a:t>
            </a:r>
            <a:r>
              <a:rPr lang="en-US" altLang="he-IL" sz="4000" b="1" dirty="0">
                <a:solidFill>
                  <a:srgbClr val="4F6228"/>
                </a:solidFill>
                <a:latin typeface="Tahoma" pitchFamily="34" charset="0"/>
                <a:cs typeface="Tahoma" pitchFamily="34" charset="0"/>
              </a:rPr>
              <a:t>Goals</a:t>
            </a:r>
            <a:endParaRPr lang="he-IL" altLang="he-IL" sz="4000" b="1" dirty="0">
              <a:solidFill>
                <a:srgbClr val="4F6228"/>
              </a:solidFill>
              <a:latin typeface="Tahoma" pitchFamily="34" charset="0"/>
              <a:cs typeface="Tahoma" pitchFamily="34" charset="0"/>
            </a:endParaRPr>
          </a:p>
          <a:p>
            <a:r>
              <a:rPr lang="en-US" sz="2400" b="1" dirty="0">
                <a:latin typeface="David" panose="020E0502060401010101" pitchFamily="34" charset="-79"/>
                <a:cs typeface="David" panose="020E0502060401010101" pitchFamily="34" charset="-79"/>
              </a:rPr>
              <a:t>Investigating the options of defeating mosquitoes in 2 different climate eras – 2 schools located apart from each other on the map of Israel. The cages are placed near people’s living eras which support the existence of mosquitoes around. Increasing  the ability to defeat mosquitoes by using organic-biological pesticide which is friendly use to environment and reduces the need of using chemicals which harm the natural balance of the environment.</a:t>
            </a:r>
          </a:p>
          <a:p>
            <a:pPr algn="r" rtl="1">
              <a:lnSpc>
                <a:spcPct val="150000"/>
              </a:lnSpc>
              <a:defRPr/>
            </a:pPr>
            <a:endParaRPr lang="he-IL" sz="3200" b="1" dirty="0">
              <a:latin typeface="David" pitchFamily="34" charset="-79"/>
              <a:cs typeface="David" pitchFamily="34" charset="-79"/>
            </a:endParaRPr>
          </a:p>
        </p:txBody>
      </p:sp>
      <p:sp>
        <p:nvSpPr>
          <p:cNvPr id="2059" name="Text Box 24"/>
          <p:cNvSpPr txBox="1">
            <a:spLocks noChangeArrowheads="1"/>
          </p:cNvSpPr>
          <p:nvPr/>
        </p:nvSpPr>
        <p:spPr bwMode="auto">
          <a:xfrm>
            <a:off x="10972045" y="3989022"/>
            <a:ext cx="8280400" cy="190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11" tIns="43205" rIns="86411" bIns="43205"/>
          <a:lstStyle>
            <a:lvl1pPr>
              <a:defRPr sz="6900">
                <a:solidFill>
                  <a:schemeClr val="tx1"/>
                </a:solidFill>
                <a:latin typeface="Arial" panose="020B0604020202020204" pitchFamily="34" charset="0"/>
                <a:cs typeface="Arial" panose="020B0604020202020204" pitchFamily="34" charset="0"/>
              </a:defRPr>
            </a:lvl1pPr>
            <a:lvl2pPr marL="742950" indent="-285750">
              <a:defRPr sz="6900">
                <a:solidFill>
                  <a:schemeClr val="tx1"/>
                </a:solidFill>
                <a:latin typeface="Arial" panose="020B0604020202020204" pitchFamily="34" charset="0"/>
                <a:cs typeface="Arial" panose="020B0604020202020204" pitchFamily="34" charset="0"/>
              </a:defRPr>
            </a:lvl2pPr>
            <a:lvl3pPr marL="1143000" indent="-228600">
              <a:defRPr sz="6900">
                <a:solidFill>
                  <a:schemeClr val="tx1"/>
                </a:solidFill>
                <a:latin typeface="Arial" panose="020B0604020202020204" pitchFamily="34" charset="0"/>
                <a:cs typeface="Arial" panose="020B0604020202020204" pitchFamily="34" charset="0"/>
              </a:defRPr>
            </a:lvl3pPr>
            <a:lvl4pPr marL="1600200" indent="-228600">
              <a:defRPr sz="6900">
                <a:solidFill>
                  <a:schemeClr val="tx1"/>
                </a:solidFill>
                <a:latin typeface="Arial" panose="020B0604020202020204" pitchFamily="34" charset="0"/>
                <a:cs typeface="Arial" panose="020B0604020202020204" pitchFamily="34" charset="0"/>
              </a:defRPr>
            </a:lvl4pPr>
            <a:lvl5pPr marL="2057400" indent="-228600">
              <a:defRPr sz="6900">
                <a:solidFill>
                  <a:schemeClr val="tx1"/>
                </a:solidFill>
                <a:latin typeface="Arial" panose="020B0604020202020204" pitchFamily="34" charset="0"/>
                <a:cs typeface="Arial" panose="020B0604020202020204" pitchFamily="34" charset="0"/>
              </a:defRPr>
            </a:lvl5pPr>
            <a:lvl6pPr marL="25146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6pPr>
            <a:lvl7pPr marL="29718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7pPr>
            <a:lvl8pPr marL="34290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8pPr>
            <a:lvl9pPr marL="38862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9pPr>
          </a:lstStyle>
          <a:p>
            <a:pPr rtl="1" eaLnBrk="1" hangingPunct="1"/>
            <a:endParaRPr lang="he-IL" altLang="he-IL" sz="2000" b="1" dirty="0">
              <a:solidFill>
                <a:srgbClr val="FFFFFF"/>
              </a:solidFill>
              <a:latin typeface="Calibri" panose="020F0502020204030204" pitchFamily="34" charset="0"/>
            </a:endParaRPr>
          </a:p>
          <a:p>
            <a:pPr rtl="1" eaLnBrk="1" hangingPunct="1">
              <a:lnSpc>
                <a:spcPct val="110000"/>
              </a:lnSpc>
              <a:spcBef>
                <a:spcPct val="50000"/>
              </a:spcBef>
            </a:pPr>
            <a:r>
              <a:rPr lang="he-IL" altLang="he-IL" sz="4000" b="1" dirty="0">
                <a:solidFill>
                  <a:srgbClr val="4F6228"/>
                </a:solidFill>
                <a:latin typeface="Tahoma" panose="020B0604030504040204" pitchFamily="34" charset="0"/>
                <a:cs typeface="Tahoma" panose="020B0604030504040204" pitchFamily="34" charset="0"/>
              </a:rPr>
              <a:t> </a:t>
            </a:r>
            <a:r>
              <a:rPr lang="en-US" altLang="he-IL" sz="4000" b="1" dirty="0">
                <a:solidFill>
                  <a:srgbClr val="4F6228"/>
                </a:solidFill>
                <a:latin typeface="Tahoma" panose="020B0604030504040204" pitchFamily="34" charset="0"/>
                <a:cs typeface="Tahoma" panose="020B0604030504040204" pitchFamily="34" charset="0"/>
              </a:rPr>
              <a:t>Hypothesis  –</a:t>
            </a:r>
            <a:endParaRPr lang="he-IL" altLang="he-IL" sz="4000" b="1" dirty="0">
              <a:solidFill>
                <a:srgbClr val="4F6228"/>
              </a:solidFill>
              <a:latin typeface="Tahoma" panose="020B0604030504040204" pitchFamily="34" charset="0"/>
              <a:cs typeface="Tahoma" panose="020B0604030504040204" pitchFamily="34" charset="0"/>
            </a:endParaRPr>
          </a:p>
          <a:p>
            <a:r>
              <a:rPr lang="en-US" sz="2800" dirty="0">
                <a:latin typeface="David" panose="020E0502060401010101" pitchFamily="34" charset="-79"/>
                <a:cs typeface="David" panose="020E0502060401010101" pitchFamily="34" charset="-79"/>
              </a:rPr>
              <a:t>The </a:t>
            </a:r>
            <a:r>
              <a:rPr lang="en-US" sz="2800" dirty="0" err="1">
                <a:latin typeface="David" panose="020E0502060401010101" pitchFamily="34" charset="-79"/>
                <a:cs typeface="David" panose="020E0502060401010101" pitchFamily="34" charset="-79"/>
              </a:rPr>
              <a:t>Ruta</a:t>
            </a:r>
            <a:r>
              <a:rPr lang="en-US" sz="2800" dirty="0">
                <a:latin typeface="David" panose="020E0502060401010101" pitchFamily="34" charset="-79"/>
                <a:cs typeface="David" panose="020E0502060401010101" pitchFamily="34" charset="-79"/>
              </a:rPr>
              <a:t> plant’s oil defeats insects and its leaves have very strong odor there for we assume the following:</a:t>
            </a:r>
          </a:p>
          <a:p>
            <a:r>
              <a:rPr lang="en-US" sz="2800" dirty="0">
                <a:latin typeface="David" panose="020E0502060401010101" pitchFamily="34" charset="-79"/>
                <a:cs typeface="David" panose="020E0502060401010101" pitchFamily="34" charset="-79"/>
              </a:rPr>
              <a:t>1.The higher the amount of oil is the cage the smaller the number of mosquitoes.</a:t>
            </a:r>
          </a:p>
          <a:p>
            <a:r>
              <a:rPr lang="en-US" sz="2800" dirty="0">
                <a:latin typeface="David" panose="020E0502060401010101" pitchFamily="34" charset="-79"/>
                <a:cs typeface="David" panose="020E0502060401010101" pitchFamily="34" charset="-79"/>
              </a:rPr>
              <a:t>2.The results in both schools will be pretty similar despite the different location and climate.</a:t>
            </a:r>
          </a:p>
          <a:p>
            <a:pPr algn="r" rtl="1"/>
            <a:endParaRPr lang="he-IL" altLang="he-IL" sz="2800" dirty="0">
              <a:latin typeface="David" panose="020E0502060401010101" pitchFamily="34" charset="-79"/>
              <a:cs typeface="David" panose="020E0502060401010101" pitchFamily="34" charset="-79"/>
            </a:endParaRPr>
          </a:p>
          <a:p>
            <a:pPr algn="r" rtl="1"/>
            <a:endParaRPr lang="he-IL" altLang="he-IL" sz="2800" dirty="0">
              <a:latin typeface="David" panose="020E0502060401010101" pitchFamily="34" charset="-79"/>
              <a:cs typeface="David" panose="020E0502060401010101" pitchFamily="34" charset="-79"/>
            </a:endParaRPr>
          </a:p>
          <a:p>
            <a:pPr algn="r" rtl="1"/>
            <a:endParaRPr lang="he-IL" altLang="he-IL" sz="2800" dirty="0">
              <a:latin typeface="David" panose="020E0502060401010101" pitchFamily="34" charset="-79"/>
              <a:cs typeface="David" panose="020E0502060401010101" pitchFamily="34" charset="-79"/>
            </a:endParaRPr>
          </a:p>
          <a:p>
            <a:pPr algn="just" rtl="1">
              <a:lnSpc>
                <a:spcPct val="150000"/>
              </a:lnSpc>
            </a:pPr>
            <a:r>
              <a:rPr lang="he-IL" altLang="he-IL" sz="2800" dirty="0">
                <a:latin typeface="David" panose="020E0502060401010101" pitchFamily="34" charset="-79"/>
                <a:cs typeface="David" panose="020E0502060401010101" pitchFamily="34" charset="-79"/>
              </a:rPr>
              <a:t>  </a:t>
            </a:r>
            <a:endParaRPr lang="en-US" altLang="he-IL" sz="2800" dirty="0">
              <a:latin typeface="David" panose="020E0502060401010101" pitchFamily="34" charset="-79"/>
              <a:cs typeface="David" panose="020E0502060401010101" pitchFamily="34" charset="-79"/>
            </a:endParaRPr>
          </a:p>
          <a:p>
            <a:pPr algn="just" rtl="1">
              <a:lnSpc>
                <a:spcPct val="150000"/>
              </a:lnSpc>
            </a:pPr>
            <a:endParaRPr lang="en-US" altLang="he-IL" sz="2800" dirty="0">
              <a:latin typeface="David" panose="020E0502060401010101" pitchFamily="34" charset="-79"/>
              <a:cs typeface="David" panose="020E0502060401010101" pitchFamily="34" charset="-79"/>
            </a:endParaRPr>
          </a:p>
          <a:p>
            <a:pPr algn="just" rtl="1">
              <a:lnSpc>
                <a:spcPct val="150000"/>
              </a:lnSpc>
            </a:pPr>
            <a:endParaRPr lang="en-US" altLang="he-IL" sz="4000" b="1" dirty="0">
              <a:solidFill>
                <a:srgbClr val="4F6228"/>
              </a:solidFill>
            </a:endParaRPr>
          </a:p>
          <a:p>
            <a:pPr algn="just" rtl="1">
              <a:lnSpc>
                <a:spcPct val="150000"/>
              </a:lnSpc>
            </a:pPr>
            <a:endParaRPr lang="he-IL" altLang="he-IL" sz="4000" b="1" dirty="0">
              <a:solidFill>
                <a:srgbClr val="4F6228"/>
              </a:solidFill>
            </a:endParaRPr>
          </a:p>
          <a:p>
            <a:pPr rtl="1">
              <a:lnSpc>
                <a:spcPct val="150000"/>
              </a:lnSpc>
            </a:pPr>
            <a:r>
              <a:rPr lang="he-IL" altLang="he-IL" sz="4000" b="1" dirty="0">
                <a:solidFill>
                  <a:srgbClr val="4F6228"/>
                </a:solidFill>
              </a:rPr>
              <a:t> </a:t>
            </a:r>
            <a:r>
              <a:rPr lang="en-US" altLang="he-IL" sz="4000" b="1" dirty="0">
                <a:solidFill>
                  <a:srgbClr val="4F6228"/>
                </a:solidFill>
              </a:rPr>
              <a:t>Procedure / Methods </a:t>
            </a:r>
            <a:endParaRPr lang="he-IL" altLang="he-IL" sz="4000" b="1" dirty="0">
              <a:solidFill>
                <a:srgbClr val="4F6228"/>
              </a:solidFill>
            </a:endParaRPr>
          </a:p>
          <a:p>
            <a:r>
              <a:rPr lang="en-US" sz="2400" b="1" dirty="0">
                <a:latin typeface="David" panose="020E0502060401010101" pitchFamily="34" charset="-79"/>
                <a:cs typeface="David" panose="020E0502060401010101" pitchFamily="34" charset="-79"/>
              </a:rPr>
              <a:t>The experiments </a:t>
            </a:r>
            <a:r>
              <a:rPr lang="en-US" sz="2400" b="1" dirty="0" err="1">
                <a:latin typeface="David" panose="020E0502060401010101" pitchFamily="34" charset="-79"/>
                <a:cs typeface="David" panose="020E0502060401010101" pitchFamily="34" charset="-79"/>
              </a:rPr>
              <a:t>bigan</a:t>
            </a:r>
            <a:r>
              <a:rPr lang="en-US" sz="2400" b="1" dirty="0">
                <a:latin typeface="David" panose="020E0502060401010101" pitchFamily="34" charset="-79"/>
                <a:cs typeface="David" panose="020E0502060401010101" pitchFamily="34" charset="-79"/>
              </a:rPr>
              <a:t> on 11th march in both schools. The lest test was on 16th march (6 days long).</a:t>
            </a:r>
          </a:p>
          <a:p>
            <a:r>
              <a:rPr lang="en-US" sz="2400" b="1" dirty="0">
                <a:latin typeface="David" panose="020E0502060401010101" pitchFamily="34" charset="-79"/>
                <a:cs typeface="David" panose="020E0502060401010101" pitchFamily="34" charset="-79"/>
              </a:rPr>
              <a:t>There were 5 counting of the mosquitos in the cages in similar dates on both schools  </a:t>
            </a:r>
          </a:p>
          <a:p>
            <a:pPr lvl="0"/>
            <a:r>
              <a:rPr lang="en-US" sz="2400" b="1" dirty="0">
                <a:latin typeface="David" panose="020E0502060401010101" pitchFamily="34" charset="-79"/>
                <a:cs typeface="David" panose="020E0502060401010101" pitchFamily="34" charset="-79"/>
              </a:rPr>
              <a:t>we covered the 4 cages with mosquitos net and set the cages in the same location in equal distance between the cages.</a:t>
            </a:r>
          </a:p>
          <a:p>
            <a:pPr lvl="0"/>
            <a:r>
              <a:rPr lang="en-US" sz="2400" b="1" dirty="0">
                <a:latin typeface="David" panose="020E0502060401010101" pitchFamily="34" charset="-79"/>
                <a:cs typeface="David" panose="020E0502060401010101" pitchFamily="34" charset="-79"/>
              </a:rPr>
              <a:t>In every cage we connected 60w light ball</a:t>
            </a:r>
          </a:p>
          <a:p>
            <a:pPr lvl="0"/>
            <a:r>
              <a:rPr lang="en-US" sz="2400" b="1" dirty="0">
                <a:latin typeface="David" panose="020E0502060401010101" pitchFamily="34" charset="-79"/>
                <a:cs typeface="David" panose="020E0502060401010101" pitchFamily="34" charset="-79"/>
              </a:rPr>
              <a:t>In every cage we left 10 litters water gallon </a:t>
            </a:r>
          </a:p>
          <a:p>
            <a:pPr lvl="0"/>
            <a:r>
              <a:rPr lang="en-US" sz="2400" b="1" dirty="0">
                <a:latin typeface="David" panose="020E0502060401010101" pitchFamily="34" charset="-79"/>
                <a:cs typeface="David" panose="020E0502060401010101" pitchFamily="34" charset="-79"/>
              </a:rPr>
              <a:t>We thin  the oil with same cc of alcohol as we can see in the next table:</a:t>
            </a:r>
          </a:p>
          <a:p>
            <a:pPr algn="r" rtl="1"/>
            <a:endParaRPr lang="en-US" altLang="he-IL" sz="2800" dirty="0">
              <a:latin typeface="Times New Roman" panose="02020603050405020304" pitchFamily="18" charset="0"/>
              <a:cs typeface="David" panose="020E0502060401010101" pitchFamily="34" charset="-79"/>
            </a:endParaRPr>
          </a:p>
        </p:txBody>
      </p:sp>
      <p:sp>
        <p:nvSpPr>
          <p:cNvPr id="2060" name="Text Box 24"/>
          <p:cNvSpPr txBox="1">
            <a:spLocks noChangeArrowheads="1"/>
          </p:cNvSpPr>
          <p:nvPr/>
        </p:nvSpPr>
        <p:spPr bwMode="auto">
          <a:xfrm>
            <a:off x="27702006" y="3890169"/>
            <a:ext cx="7094408" cy="189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11" tIns="43205" rIns="86411" bIns="43205"/>
          <a:lstStyle>
            <a:lvl1pPr>
              <a:defRPr sz="6900">
                <a:solidFill>
                  <a:schemeClr val="tx1"/>
                </a:solidFill>
                <a:latin typeface="Arial" panose="020B0604020202020204" pitchFamily="34" charset="0"/>
                <a:cs typeface="Arial" panose="020B0604020202020204" pitchFamily="34" charset="0"/>
              </a:defRPr>
            </a:lvl1pPr>
            <a:lvl2pPr marL="742950" indent="-285750">
              <a:defRPr sz="6900">
                <a:solidFill>
                  <a:schemeClr val="tx1"/>
                </a:solidFill>
                <a:latin typeface="Arial" panose="020B0604020202020204" pitchFamily="34" charset="0"/>
                <a:cs typeface="Arial" panose="020B0604020202020204" pitchFamily="34" charset="0"/>
              </a:defRPr>
            </a:lvl2pPr>
            <a:lvl3pPr marL="1143000" indent="-228600">
              <a:defRPr sz="6900">
                <a:solidFill>
                  <a:schemeClr val="tx1"/>
                </a:solidFill>
                <a:latin typeface="Arial" panose="020B0604020202020204" pitchFamily="34" charset="0"/>
                <a:cs typeface="Arial" panose="020B0604020202020204" pitchFamily="34" charset="0"/>
              </a:defRPr>
            </a:lvl3pPr>
            <a:lvl4pPr marL="1600200" indent="-228600">
              <a:defRPr sz="6900">
                <a:solidFill>
                  <a:schemeClr val="tx1"/>
                </a:solidFill>
                <a:latin typeface="Arial" panose="020B0604020202020204" pitchFamily="34" charset="0"/>
                <a:cs typeface="Arial" panose="020B0604020202020204" pitchFamily="34" charset="0"/>
              </a:defRPr>
            </a:lvl4pPr>
            <a:lvl5pPr marL="2057400" indent="-228600">
              <a:defRPr sz="6900">
                <a:solidFill>
                  <a:schemeClr val="tx1"/>
                </a:solidFill>
                <a:latin typeface="Arial" panose="020B0604020202020204" pitchFamily="34" charset="0"/>
                <a:cs typeface="Arial" panose="020B0604020202020204" pitchFamily="34" charset="0"/>
              </a:defRPr>
            </a:lvl5pPr>
            <a:lvl6pPr marL="25146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6pPr>
            <a:lvl7pPr marL="29718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7pPr>
            <a:lvl8pPr marL="34290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8pPr>
            <a:lvl9pPr marL="38862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9pPr>
          </a:lstStyle>
          <a:p>
            <a:pPr algn="r" rtl="1" eaLnBrk="1" hangingPunct="1">
              <a:lnSpc>
                <a:spcPct val="110000"/>
              </a:lnSpc>
              <a:spcBef>
                <a:spcPct val="50000"/>
              </a:spcBef>
            </a:pPr>
            <a:r>
              <a:rPr lang="he-IL" altLang="he-IL" sz="2800" dirty="0">
                <a:latin typeface="Times New Roman" panose="02020603050405020304" pitchFamily="18" charset="0"/>
                <a:cs typeface="David" panose="020E0502060401010101" pitchFamily="34" charset="-79"/>
              </a:rPr>
              <a:t>                              </a:t>
            </a:r>
          </a:p>
          <a:p>
            <a:pPr rtl="1" eaLnBrk="1" hangingPunct="1">
              <a:lnSpc>
                <a:spcPct val="110000"/>
              </a:lnSpc>
              <a:spcBef>
                <a:spcPct val="50000"/>
              </a:spcBef>
            </a:pPr>
            <a:r>
              <a:rPr lang="he-IL" altLang="he-IL" sz="3600" b="1" dirty="0">
                <a:solidFill>
                  <a:srgbClr val="4F6228"/>
                </a:solidFill>
                <a:latin typeface="Calibri" panose="020F0502020204030204" pitchFamily="34" charset="0"/>
              </a:rPr>
              <a:t> -</a:t>
            </a:r>
            <a:r>
              <a:rPr lang="en-US" altLang="he-IL" sz="3600" b="1" dirty="0">
                <a:solidFill>
                  <a:srgbClr val="4F6228"/>
                </a:solidFill>
                <a:latin typeface="Calibri" panose="020F0502020204030204" pitchFamily="34" charset="0"/>
              </a:rPr>
              <a:t>Analysis and Conclusions</a:t>
            </a:r>
            <a:endParaRPr lang="he-IL" altLang="he-IL" sz="3600" b="1" dirty="0">
              <a:solidFill>
                <a:srgbClr val="4F6228"/>
              </a:solidFill>
              <a:latin typeface="Calibri" panose="020F0502020204030204" pitchFamily="34" charset="0"/>
            </a:endParaRPr>
          </a:p>
          <a:p>
            <a:r>
              <a:rPr lang="en-US" sz="2200" b="1" dirty="0">
                <a:latin typeface="David" panose="020E0502060401010101" pitchFamily="34" charset="-79"/>
                <a:cs typeface="David" panose="020E0502060401010101" pitchFamily="34" charset="-79"/>
              </a:rPr>
              <a:t>The goals of the research are the developing effective organic way  to  removal of environmental nuisance of mosquitos which  adopt different environments. We do so by trying to preserve </a:t>
            </a:r>
            <a:r>
              <a:rPr lang="en-US" sz="2200" b="1" dirty="0" err="1">
                <a:latin typeface="David" panose="020E0502060401010101" pitchFamily="34" charset="-79"/>
                <a:cs typeface="David" panose="020E0502060401010101" pitchFamily="34" charset="-79"/>
              </a:rPr>
              <a:t>te</a:t>
            </a:r>
            <a:r>
              <a:rPr lang="en-US" sz="2200" b="1" dirty="0">
                <a:latin typeface="David" panose="020E0502060401010101" pitchFamily="34" charset="-79"/>
                <a:cs typeface="David" panose="020E0502060401010101" pitchFamily="34" charset="-79"/>
              </a:rPr>
              <a:t> environment and reduce damages to other organism. </a:t>
            </a:r>
          </a:p>
          <a:p>
            <a:r>
              <a:rPr lang="en-US" sz="2200" b="1" dirty="0">
                <a:latin typeface="David" panose="020E0502060401010101" pitchFamily="34" charset="-79"/>
                <a:cs typeface="David" panose="020E0502060401010101" pitchFamily="34" charset="-79"/>
              </a:rPr>
              <a:t> </a:t>
            </a:r>
          </a:p>
          <a:p>
            <a:r>
              <a:rPr lang="en-US" sz="2200" b="1" dirty="0">
                <a:latin typeface="David" panose="020E0502060401010101" pitchFamily="34" charset="-79"/>
                <a:cs typeface="David" panose="020E0502060401010101" pitchFamily="34" charset="-79"/>
              </a:rPr>
              <a:t>From the results, we can conclude that we can use the ethereal oil of the rue for mosquitos removal. The results are match to our assumptions that a small amount of oil can reduce mosquitos. Never the less we assume, if we will change the way of </a:t>
            </a:r>
            <a:r>
              <a:rPr lang="en-US" sz="2200" b="1" dirty="0" err="1">
                <a:latin typeface="David" panose="020E0502060401010101" pitchFamily="34" charset="-79"/>
                <a:cs typeface="David" panose="020E0502060401010101" pitchFamily="34" charset="-79"/>
              </a:rPr>
              <a:t>spraing</a:t>
            </a:r>
            <a:r>
              <a:rPr lang="en-US" sz="2200" b="1" dirty="0">
                <a:latin typeface="David" panose="020E0502060401010101" pitchFamily="34" charset="-79"/>
                <a:cs typeface="David" panose="020E0502060401010101" pitchFamily="34" charset="-79"/>
              </a:rPr>
              <a:t> it (not necessary  with alcohol) the results will by better.</a:t>
            </a:r>
          </a:p>
          <a:p>
            <a:r>
              <a:rPr lang="en-US" sz="2200" b="1" dirty="0">
                <a:latin typeface="David" panose="020E0502060401010101" pitchFamily="34" charset="-79"/>
                <a:cs typeface="David" panose="020E0502060401010101" pitchFamily="34" charset="-79"/>
              </a:rPr>
              <a:t>We can defiantly say that the rue oil or plants, by taking advance its biological ingrediency can  be effective biologic exterminator.</a:t>
            </a:r>
          </a:p>
          <a:p>
            <a:pPr algn="r" rtl="1" eaLnBrk="1" hangingPunct="1">
              <a:lnSpc>
                <a:spcPct val="150000"/>
              </a:lnSpc>
              <a:spcBef>
                <a:spcPct val="50000"/>
              </a:spcBef>
            </a:pPr>
            <a:endParaRPr lang="he-IL" altLang="he-IL" sz="2200" b="1" dirty="0">
              <a:latin typeface="David" panose="020E0502060401010101" pitchFamily="34" charset="-79"/>
              <a:cs typeface="David" panose="020E0502060401010101" pitchFamily="34" charset="-79"/>
            </a:endParaRPr>
          </a:p>
          <a:p>
            <a:pPr rtl="1" eaLnBrk="1" hangingPunct="1">
              <a:lnSpc>
                <a:spcPct val="110000"/>
              </a:lnSpc>
              <a:spcBef>
                <a:spcPct val="50000"/>
              </a:spcBef>
            </a:pPr>
            <a:r>
              <a:rPr lang="he-IL" altLang="he-IL" sz="5400" b="1" dirty="0">
                <a:solidFill>
                  <a:srgbClr val="4F6228"/>
                </a:solidFill>
              </a:rPr>
              <a:t>  </a:t>
            </a:r>
            <a:r>
              <a:rPr lang="en-US" altLang="he-IL" sz="4000" b="1" dirty="0">
                <a:solidFill>
                  <a:srgbClr val="4F6228"/>
                </a:solidFill>
              </a:rPr>
              <a:t>Recommendations</a:t>
            </a:r>
            <a:endParaRPr lang="he-IL" altLang="he-IL" sz="4000" b="1" dirty="0">
              <a:solidFill>
                <a:srgbClr val="4F6228"/>
              </a:solidFill>
            </a:endParaRPr>
          </a:p>
          <a:p>
            <a:r>
              <a:rPr lang="en-US" sz="2400" b="1" dirty="0">
                <a:latin typeface="David" panose="020E0502060401010101" pitchFamily="34" charset="-79"/>
                <a:cs typeface="David" panose="020E0502060401010101" pitchFamily="34" charset="-79"/>
              </a:rPr>
              <a:t>By the results, the conclusions ant long dissections on the results we surprised of the effectivity of rue oil on number of mosquitos and we are recommending about more researches.  </a:t>
            </a:r>
          </a:p>
          <a:p>
            <a:pPr lvl="0"/>
            <a:r>
              <a:rPr lang="en-US" sz="2400" b="1" dirty="0">
                <a:latin typeface="David" panose="020E0502060401010101" pitchFamily="34" charset="-79"/>
                <a:cs typeface="David" panose="020E0502060401010101" pitchFamily="34" charset="-79"/>
              </a:rPr>
              <a:t>The effectiveness ethereal rue oil on mosquitos larva in sweet water.</a:t>
            </a:r>
          </a:p>
          <a:p>
            <a:pPr lvl="0"/>
            <a:r>
              <a:rPr lang="en-US" sz="2400" b="1" dirty="0">
                <a:latin typeface="David" panose="020E0502060401010101" pitchFamily="34" charset="-79"/>
                <a:cs typeface="David" panose="020E0502060401010101" pitchFamily="34" charset="-79"/>
              </a:rPr>
              <a:t>1. The influence of rubbing rue oil on the skin   to reduce mosquitos bites.</a:t>
            </a:r>
          </a:p>
          <a:p>
            <a:pPr lvl="0"/>
            <a:r>
              <a:rPr lang="en-US" sz="2400" b="1" dirty="0">
                <a:latin typeface="David" panose="020E0502060401010101" pitchFamily="34" charset="-79"/>
                <a:cs typeface="David" panose="020E0502060401010101" pitchFamily="34" charset="-79"/>
              </a:rPr>
              <a:t>2. The influence of the rue ethereal  oil on some spices of bugs to reduce  bugs from fields without  damage the lend or harm other good  bugs or organism. </a:t>
            </a:r>
          </a:p>
          <a:p>
            <a:r>
              <a:rPr lang="en-US" sz="2400" b="1" dirty="0">
                <a:latin typeface="David" panose="020E0502060401010101" pitchFamily="34" charset="-79"/>
                <a:cs typeface="David" panose="020E0502060401010101" pitchFamily="34" charset="-79"/>
              </a:rPr>
              <a:t>3. The matching tests could be </a:t>
            </a:r>
            <a:r>
              <a:rPr lang="en-US" sz="2400" b="1" dirty="0" err="1">
                <a:latin typeface="David" panose="020E0502060401010101" pitchFamily="34" charset="-79"/>
                <a:cs typeface="David" panose="020E0502060401010101" pitchFamily="34" charset="-79"/>
              </a:rPr>
              <a:t>exsist</a:t>
            </a:r>
            <a:r>
              <a:rPr lang="en-US" sz="2400" b="1" dirty="0">
                <a:latin typeface="David" panose="020E0502060401010101" pitchFamily="34" charset="-79"/>
                <a:cs typeface="David" panose="020E0502060401010101" pitchFamily="34" charset="-79"/>
              </a:rPr>
              <a:t> only because the cooperation between two schools in different claimants and geographic locations. All above confirm the hypothesis. </a:t>
            </a:r>
          </a:p>
          <a:p>
            <a:pPr rtl="1">
              <a:lnSpc>
                <a:spcPct val="150000"/>
              </a:lnSpc>
            </a:pPr>
            <a:r>
              <a:rPr lang="he-IL" altLang="he-IL" sz="2000" dirty="0">
                <a:cs typeface="Times New Roman" panose="02020603050405020304" pitchFamily="18" charset="0"/>
              </a:rPr>
              <a:t>  </a:t>
            </a:r>
            <a:r>
              <a:rPr lang="he-IL" altLang="he-IL" sz="3200" b="1" dirty="0">
                <a:solidFill>
                  <a:srgbClr val="4F6228"/>
                </a:solidFill>
              </a:rPr>
              <a:t>  </a:t>
            </a:r>
            <a:r>
              <a:rPr lang="en-US" altLang="he-IL" sz="3200" b="1" dirty="0">
                <a:solidFill>
                  <a:srgbClr val="4F6228"/>
                </a:solidFill>
              </a:rPr>
              <a:t>Environmental Impacts-</a:t>
            </a:r>
            <a:endParaRPr lang="he-IL" altLang="he-IL" sz="3200" b="1" dirty="0">
              <a:solidFill>
                <a:srgbClr val="4F6228"/>
              </a:solidFill>
            </a:endParaRPr>
          </a:p>
          <a:p>
            <a:pPr>
              <a:lnSpc>
                <a:spcPct val="150000"/>
              </a:lnSpc>
            </a:pPr>
            <a:r>
              <a:rPr lang="he-IL" altLang="he-IL" sz="2200" b="1" dirty="0">
                <a:latin typeface="David" panose="020E0502060401010101" pitchFamily="34" charset="-79"/>
                <a:cs typeface="David" panose="020E0502060401010101" pitchFamily="34" charset="-79"/>
              </a:rPr>
              <a:t> </a:t>
            </a:r>
            <a:r>
              <a:rPr lang="en-US" altLang="he-IL" sz="2400" b="1" dirty="0">
                <a:latin typeface="David" panose="020E0502060401010101" pitchFamily="34" charset="-79"/>
                <a:cs typeface="David" panose="020E0502060401010101" pitchFamily="34" charset="-79"/>
              </a:rPr>
              <a:t>The mutual collaboration between the 2 schools created a reliable and quality research</a:t>
            </a:r>
            <a:r>
              <a:rPr lang="en-US" altLang="he-IL" sz="2000" b="1" dirty="0">
                <a:latin typeface="David" panose="020E0502060401010101" pitchFamily="34" charset="-79"/>
                <a:cs typeface="David" panose="020E0502060401010101" pitchFamily="34" charset="-79"/>
              </a:rPr>
              <a:t>. </a:t>
            </a:r>
            <a:r>
              <a:rPr lang="en-US" altLang="he-IL" sz="2400" b="1" dirty="0">
                <a:latin typeface="David" panose="020E0502060401010101" pitchFamily="34" charset="-79"/>
                <a:cs typeface="David" panose="020E0502060401010101" pitchFamily="34" charset="-79"/>
              </a:rPr>
              <a:t>The pupils believe they work hard to help people to defeat the mosquitoes annoyance. They also hope that this research will contribute to keep nature and the environment from harmful chemicals by using the </a:t>
            </a:r>
            <a:r>
              <a:rPr lang="en-US" altLang="he-IL" sz="2400" b="1" dirty="0" err="1">
                <a:latin typeface="David" panose="020E0502060401010101" pitchFamily="34" charset="-79"/>
                <a:cs typeface="David" panose="020E0502060401010101" pitchFamily="34" charset="-79"/>
              </a:rPr>
              <a:t>Ruta</a:t>
            </a:r>
            <a:r>
              <a:rPr lang="en-US" altLang="he-IL" sz="2400" b="1" dirty="0">
                <a:latin typeface="David" panose="020E0502060401010101" pitchFamily="34" charset="-79"/>
                <a:cs typeface="David" panose="020E0502060401010101" pitchFamily="34" charset="-79"/>
              </a:rPr>
              <a:t> plant’s ethereal oil as an organic-biological pesticide which is easy to produce and friendly use.</a:t>
            </a:r>
          </a:p>
        </p:txBody>
      </p:sp>
      <p:grpSp>
        <p:nvGrpSpPr>
          <p:cNvPr id="2062" name="קבוצה 10"/>
          <p:cNvGrpSpPr>
            <a:grpSpLocks/>
          </p:cNvGrpSpPr>
          <p:nvPr/>
        </p:nvGrpSpPr>
        <p:grpSpPr bwMode="auto">
          <a:xfrm>
            <a:off x="2936802" y="-1519238"/>
            <a:ext cx="6967537" cy="2270125"/>
            <a:chOff x="27884438" y="576239"/>
            <a:chExt cx="6967683" cy="2429386"/>
          </a:xfrm>
        </p:grpSpPr>
        <p:sp>
          <p:nvSpPr>
            <p:cNvPr id="2091" name="TextBox 3"/>
            <p:cNvSpPr txBox="1">
              <a:spLocks noChangeArrowheads="1"/>
            </p:cNvSpPr>
            <p:nvPr/>
          </p:nvSpPr>
          <p:spPr bwMode="auto">
            <a:xfrm>
              <a:off x="27884438" y="863600"/>
              <a:ext cx="4879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900">
                  <a:solidFill>
                    <a:schemeClr val="tx1"/>
                  </a:solidFill>
                  <a:latin typeface="Arial" panose="020B0604020202020204" pitchFamily="34" charset="0"/>
                  <a:cs typeface="Arial" panose="020B0604020202020204" pitchFamily="34" charset="0"/>
                </a:defRPr>
              </a:lvl1pPr>
              <a:lvl2pPr marL="742950" indent="-285750">
                <a:defRPr sz="6900">
                  <a:solidFill>
                    <a:schemeClr val="tx1"/>
                  </a:solidFill>
                  <a:latin typeface="Arial" panose="020B0604020202020204" pitchFamily="34" charset="0"/>
                  <a:cs typeface="Arial" panose="020B0604020202020204" pitchFamily="34" charset="0"/>
                </a:defRPr>
              </a:lvl2pPr>
              <a:lvl3pPr marL="1143000" indent="-228600">
                <a:defRPr sz="6900">
                  <a:solidFill>
                    <a:schemeClr val="tx1"/>
                  </a:solidFill>
                  <a:latin typeface="Arial" panose="020B0604020202020204" pitchFamily="34" charset="0"/>
                  <a:cs typeface="Arial" panose="020B0604020202020204" pitchFamily="34" charset="0"/>
                </a:defRPr>
              </a:lvl3pPr>
              <a:lvl4pPr marL="1600200" indent="-228600">
                <a:defRPr sz="6900">
                  <a:solidFill>
                    <a:schemeClr val="tx1"/>
                  </a:solidFill>
                  <a:latin typeface="Arial" panose="020B0604020202020204" pitchFamily="34" charset="0"/>
                  <a:cs typeface="Arial" panose="020B0604020202020204" pitchFamily="34" charset="0"/>
                </a:defRPr>
              </a:lvl4pPr>
              <a:lvl5pPr marL="2057400" indent="-228600">
                <a:defRPr sz="6900">
                  <a:solidFill>
                    <a:schemeClr val="tx1"/>
                  </a:solidFill>
                  <a:latin typeface="Arial" panose="020B0604020202020204" pitchFamily="34" charset="0"/>
                  <a:cs typeface="Arial" panose="020B0604020202020204" pitchFamily="34" charset="0"/>
                </a:defRPr>
              </a:lvl5pPr>
              <a:lvl6pPr marL="25146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6pPr>
              <a:lvl7pPr marL="29718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7pPr>
              <a:lvl8pPr marL="34290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8pPr>
              <a:lvl9pPr marL="38862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9pPr>
            </a:lstStyle>
            <a:p>
              <a:pPr algn="ctr" rtl="1"/>
              <a:r>
                <a:rPr lang="he-IL" altLang="he-IL" sz="2800" b="1">
                  <a:solidFill>
                    <a:schemeClr val="bg1"/>
                  </a:solidFill>
                  <a:latin typeface="David" panose="020E0502060401010101" pitchFamily="34" charset="-79"/>
                  <a:ea typeface="Times New Roman" panose="02020603050405020304" pitchFamily="18" charset="0"/>
                  <a:cs typeface="David" panose="020E0502060401010101" pitchFamily="34" charset="-79"/>
                </a:rPr>
                <a:t>משרד החינוך</a:t>
              </a:r>
              <a:endParaRPr lang="en-US" altLang="he-IL" sz="2800">
                <a:solidFill>
                  <a:schemeClr val="bg1"/>
                </a:solidFill>
                <a:latin typeface="Times New Roman" panose="02020603050405020304" pitchFamily="18" charset="0"/>
                <a:ea typeface="Times New Roman" panose="02020603050405020304" pitchFamily="18" charset="0"/>
                <a:cs typeface="David" panose="020E0502060401010101" pitchFamily="34" charset="-79"/>
              </a:endParaRPr>
            </a:p>
            <a:p>
              <a:pPr algn="ctr" rtl="1"/>
              <a:r>
                <a:rPr lang="he-IL" altLang="he-IL" sz="2800" b="1">
                  <a:solidFill>
                    <a:schemeClr val="bg1"/>
                  </a:solidFill>
                  <a:latin typeface="David" panose="020E0502060401010101" pitchFamily="34" charset="-79"/>
                  <a:ea typeface="Times New Roman" panose="02020603050405020304" pitchFamily="18" charset="0"/>
                  <a:cs typeface="David" panose="020E0502060401010101" pitchFamily="34" charset="-79"/>
                </a:rPr>
                <a:t>המזכירות הפדגוגית</a:t>
              </a:r>
              <a:endParaRPr lang="en-US" altLang="he-IL" sz="2800">
                <a:solidFill>
                  <a:schemeClr val="bg1"/>
                </a:solidFill>
                <a:latin typeface="Times New Roman" panose="02020603050405020304" pitchFamily="18" charset="0"/>
                <a:cs typeface="Times New Roman" panose="02020603050405020304" pitchFamily="18" charset="0"/>
              </a:endParaRPr>
            </a:p>
            <a:p>
              <a:pPr algn="ctr" rtl="1"/>
              <a:r>
                <a:rPr lang="he-IL" altLang="he-IL" sz="2800" b="1">
                  <a:solidFill>
                    <a:schemeClr val="bg1"/>
                  </a:solidFill>
                  <a:latin typeface="David" panose="020E0502060401010101" pitchFamily="34" charset="-79"/>
                  <a:cs typeface="David" panose="020E0502060401010101" pitchFamily="34" charset="-79"/>
                </a:rPr>
                <a:t>אגף מדעים</a:t>
              </a:r>
              <a:endParaRPr lang="en-US" altLang="he-IL" sz="2800">
                <a:solidFill>
                  <a:schemeClr val="bg1"/>
                </a:solidFill>
                <a:latin typeface="Times New Roman" panose="02020603050405020304" pitchFamily="18" charset="0"/>
                <a:cs typeface="Times New Roman" panose="02020603050405020304" pitchFamily="18" charset="0"/>
              </a:endParaRPr>
            </a:p>
            <a:p>
              <a:pPr algn="ctr" rtl="1"/>
              <a:r>
                <a:rPr lang="he-IL" altLang="he-IL" sz="2800" b="1">
                  <a:solidFill>
                    <a:schemeClr val="bg1"/>
                  </a:solidFill>
                  <a:latin typeface="David" panose="020E0502060401010101" pitchFamily="34" charset="-79"/>
                  <a:cs typeface="David" panose="020E0502060401010101" pitchFamily="34" charset="-79"/>
                </a:rPr>
                <a:t>הפיקוח על הוראת מדע וטכנולוגיה</a:t>
              </a:r>
              <a:endParaRPr lang="en-US" altLang="he-IL" sz="2800">
                <a:solidFill>
                  <a:schemeClr val="bg1"/>
                </a:solidFill>
                <a:latin typeface="Times New Roman" panose="02020603050405020304" pitchFamily="18" charset="0"/>
                <a:cs typeface="Times New Roman" panose="02020603050405020304" pitchFamily="18" charset="0"/>
              </a:endParaRPr>
            </a:p>
          </p:txBody>
        </p:sp>
        <p:sp>
          <p:nvSpPr>
            <p:cNvPr id="50" name="מלבן 49"/>
            <p:cNvSpPr/>
            <p:nvPr/>
          </p:nvSpPr>
          <p:spPr>
            <a:xfrm>
              <a:off x="32835954" y="576239"/>
              <a:ext cx="2016167" cy="2376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pic>
          <p:nvPicPr>
            <p:cNvPr id="2093" name="תמונה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7256" y="697400"/>
              <a:ext cx="1873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63" name="Picture 40" descr="GLOB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62888" y="-1423988"/>
            <a:ext cx="13609637" cy="207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Text Box 24"/>
          <p:cNvSpPr txBox="1">
            <a:spLocks noChangeArrowheads="1"/>
          </p:cNvSpPr>
          <p:nvPr/>
        </p:nvSpPr>
        <p:spPr bwMode="auto">
          <a:xfrm>
            <a:off x="19118480" y="4608687"/>
            <a:ext cx="8374063" cy="157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11" tIns="43205" rIns="86411" bIns="43205"/>
          <a:lstStyle>
            <a:lvl1pPr>
              <a:defRPr sz="6900">
                <a:solidFill>
                  <a:schemeClr val="tx1"/>
                </a:solidFill>
                <a:latin typeface="Arial" panose="020B0604020202020204" pitchFamily="34" charset="0"/>
                <a:cs typeface="Arial" panose="020B0604020202020204" pitchFamily="34" charset="0"/>
              </a:defRPr>
            </a:lvl1pPr>
            <a:lvl2pPr marL="742950" indent="-285750">
              <a:defRPr sz="6900">
                <a:solidFill>
                  <a:schemeClr val="tx1"/>
                </a:solidFill>
                <a:latin typeface="Arial" panose="020B0604020202020204" pitchFamily="34" charset="0"/>
                <a:cs typeface="Arial" panose="020B0604020202020204" pitchFamily="34" charset="0"/>
              </a:defRPr>
            </a:lvl2pPr>
            <a:lvl3pPr marL="1143000" indent="-228600">
              <a:defRPr sz="6900">
                <a:solidFill>
                  <a:schemeClr val="tx1"/>
                </a:solidFill>
                <a:latin typeface="Arial" panose="020B0604020202020204" pitchFamily="34" charset="0"/>
                <a:cs typeface="Arial" panose="020B0604020202020204" pitchFamily="34" charset="0"/>
              </a:defRPr>
            </a:lvl3pPr>
            <a:lvl4pPr marL="1600200" indent="-228600">
              <a:defRPr sz="6900">
                <a:solidFill>
                  <a:schemeClr val="tx1"/>
                </a:solidFill>
                <a:latin typeface="Arial" panose="020B0604020202020204" pitchFamily="34" charset="0"/>
                <a:cs typeface="Arial" panose="020B0604020202020204" pitchFamily="34" charset="0"/>
              </a:defRPr>
            </a:lvl4pPr>
            <a:lvl5pPr marL="2057400" indent="-228600">
              <a:defRPr sz="6900">
                <a:solidFill>
                  <a:schemeClr val="tx1"/>
                </a:solidFill>
                <a:latin typeface="Arial" panose="020B0604020202020204" pitchFamily="34" charset="0"/>
                <a:cs typeface="Arial" panose="020B0604020202020204" pitchFamily="34" charset="0"/>
              </a:defRPr>
            </a:lvl5pPr>
            <a:lvl6pPr marL="25146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6pPr>
            <a:lvl7pPr marL="29718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7pPr>
            <a:lvl8pPr marL="34290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8pPr>
            <a:lvl9pPr marL="3886200" indent="-228600" algn="l" defTabSz="3497263" rtl="0" eaLnBrk="0" fontAlgn="base" hangingPunct="0">
              <a:spcBef>
                <a:spcPct val="0"/>
              </a:spcBef>
              <a:spcAft>
                <a:spcPct val="0"/>
              </a:spcAft>
              <a:defRPr sz="6900">
                <a:solidFill>
                  <a:schemeClr val="tx1"/>
                </a:solidFill>
                <a:latin typeface="Arial" panose="020B0604020202020204" pitchFamily="34" charset="0"/>
                <a:cs typeface="Arial" panose="020B0604020202020204" pitchFamily="34" charset="0"/>
              </a:defRPr>
            </a:lvl9pPr>
          </a:lstStyle>
          <a:p>
            <a:pPr rtl="1" eaLnBrk="1" hangingPunct="1">
              <a:lnSpc>
                <a:spcPct val="110000"/>
              </a:lnSpc>
              <a:spcBef>
                <a:spcPct val="50000"/>
              </a:spcBef>
            </a:pPr>
            <a:r>
              <a:rPr lang="en-US" altLang="he-IL" sz="4000" b="1" dirty="0">
                <a:solidFill>
                  <a:srgbClr val="4F6228"/>
                </a:solidFill>
                <a:latin typeface="Tahoma" panose="020B0604030504040204" pitchFamily="34" charset="0"/>
                <a:cs typeface="Tahoma" panose="020B0604030504040204" pitchFamily="34" charset="0"/>
              </a:rPr>
              <a:t>Data / Results  -</a:t>
            </a:r>
            <a:endParaRPr lang="he-IL" altLang="he-IL" sz="4000" b="1" dirty="0">
              <a:solidFill>
                <a:srgbClr val="4F6228"/>
              </a:solidFill>
              <a:latin typeface="Tahoma" panose="020B0604030504040204" pitchFamily="34" charset="0"/>
              <a:cs typeface="Tahoma" panose="020B0604030504040204" pitchFamily="34" charset="0"/>
            </a:endParaRPr>
          </a:p>
          <a:p>
            <a:pPr algn="r" rtl="1" eaLnBrk="1" hangingPunct="1">
              <a:lnSpc>
                <a:spcPct val="110000"/>
              </a:lnSpc>
              <a:spcBef>
                <a:spcPct val="50000"/>
              </a:spcBef>
            </a:pPr>
            <a:endParaRPr lang="en-US" altLang="he-IL" sz="2800" dirty="0">
              <a:solidFill>
                <a:srgbClr val="000000"/>
              </a:solidFill>
              <a:latin typeface="Times New Roman" panose="02020603050405020304" pitchFamily="18" charset="0"/>
              <a:cs typeface="David" panose="020E0502060401010101" pitchFamily="34" charset="-79"/>
            </a:endParaRPr>
          </a:p>
          <a:p>
            <a:pPr algn="r" rtl="1" eaLnBrk="1" hangingPunct="1">
              <a:lnSpc>
                <a:spcPct val="110000"/>
              </a:lnSpc>
              <a:spcBef>
                <a:spcPct val="50000"/>
              </a:spcBef>
            </a:pPr>
            <a:endParaRPr lang="en-US" altLang="he-IL" sz="2800" dirty="0">
              <a:solidFill>
                <a:srgbClr val="000000"/>
              </a:solidFill>
              <a:latin typeface="Times New Roman" panose="02020603050405020304" pitchFamily="18" charset="0"/>
              <a:cs typeface="David" panose="020E0502060401010101" pitchFamily="34" charset="-79"/>
            </a:endParaRPr>
          </a:p>
          <a:p>
            <a:pPr algn="r" rtl="1" eaLnBrk="1" hangingPunct="1">
              <a:lnSpc>
                <a:spcPct val="110000"/>
              </a:lnSpc>
              <a:spcBef>
                <a:spcPct val="50000"/>
              </a:spcBef>
            </a:pPr>
            <a:endParaRPr lang="en-US" altLang="he-IL" sz="2800" dirty="0">
              <a:solidFill>
                <a:srgbClr val="000000"/>
              </a:solidFill>
              <a:latin typeface="Times New Roman" panose="02020603050405020304" pitchFamily="18" charset="0"/>
              <a:cs typeface="David" panose="020E0502060401010101" pitchFamily="34" charset="-79"/>
            </a:endParaRPr>
          </a:p>
          <a:p>
            <a:endParaRPr lang="en-US" sz="2800" dirty="0">
              <a:latin typeface="David" panose="020E0502060401010101" pitchFamily="34" charset="-79"/>
              <a:cs typeface="David" panose="020E0502060401010101" pitchFamily="34" charset="-79"/>
            </a:endParaRPr>
          </a:p>
          <a:p>
            <a:r>
              <a:rPr lang="en-US" sz="2800" dirty="0">
                <a:latin typeface="David" panose="020E0502060401010101" pitchFamily="34" charset="-79"/>
                <a:cs typeface="David" panose="020E0502060401010101" pitchFamily="34" charset="-79"/>
              </a:rPr>
              <a:t>As we</a:t>
            </a:r>
            <a:r>
              <a:rPr lang="en-US" sz="2800" dirty="0"/>
              <a:t> </a:t>
            </a:r>
            <a:r>
              <a:rPr lang="en-US" sz="2800" dirty="0">
                <a:latin typeface="David" panose="020E0502060401010101" pitchFamily="34" charset="-79"/>
                <a:cs typeface="David" panose="020E0502060401010101" pitchFamily="34" charset="-79"/>
              </a:rPr>
              <a:t>can see in the fooling chart, we can recognize that the number of  mosquitoes was high in the first cage- the external control ( only alcohol).</a:t>
            </a:r>
          </a:p>
          <a:p>
            <a:r>
              <a:rPr lang="en-US" sz="2800" dirty="0">
                <a:latin typeface="David" panose="020E0502060401010101" pitchFamily="34" charset="-79"/>
                <a:cs typeface="David" panose="020E0502060401010101" pitchFamily="34" charset="-79"/>
              </a:rPr>
              <a:t>In the second cage with the 50 cc of oil, we can see that the number of mosquitoes get low in the finals tests. </a:t>
            </a:r>
          </a:p>
          <a:p>
            <a:pPr algn="r" rtl="1" eaLnBrk="1" hangingPunct="1">
              <a:lnSpc>
                <a:spcPct val="110000"/>
              </a:lnSpc>
              <a:spcBef>
                <a:spcPct val="50000"/>
              </a:spcBef>
            </a:pPr>
            <a:endParaRPr lang="en-US" altLang="he-IL" sz="2800" dirty="0">
              <a:solidFill>
                <a:srgbClr val="000000"/>
              </a:solidFill>
              <a:latin typeface="Times New Roman" panose="02020603050405020304" pitchFamily="18" charset="0"/>
              <a:cs typeface="David" panose="020E0502060401010101" pitchFamily="34" charset="-79"/>
            </a:endParaRPr>
          </a:p>
          <a:p>
            <a:pPr algn="r" rtl="1" eaLnBrk="1" hangingPunct="1">
              <a:lnSpc>
                <a:spcPct val="110000"/>
              </a:lnSpc>
              <a:spcBef>
                <a:spcPct val="50000"/>
              </a:spcBef>
            </a:pPr>
            <a:endParaRPr lang="en-US" altLang="he-IL" sz="2800" dirty="0">
              <a:solidFill>
                <a:srgbClr val="000000"/>
              </a:solidFill>
              <a:latin typeface="Times New Roman" panose="02020603050405020304" pitchFamily="18" charset="0"/>
              <a:cs typeface="David" panose="020E0502060401010101" pitchFamily="34" charset="-79"/>
            </a:endParaRPr>
          </a:p>
          <a:p>
            <a:pPr algn="r" rtl="1" eaLnBrk="1" hangingPunct="1">
              <a:lnSpc>
                <a:spcPct val="110000"/>
              </a:lnSpc>
              <a:spcBef>
                <a:spcPct val="50000"/>
              </a:spcBef>
            </a:pPr>
            <a:endParaRPr lang="en-US" altLang="he-IL" sz="2800" dirty="0">
              <a:solidFill>
                <a:srgbClr val="000000"/>
              </a:solidFill>
              <a:latin typeface="Times New Roman" panose="02020603050405020304" pitchFamily="18" charset="0"/>
              <a:cs typeface="David" panose="020E0502060401010101" pitchFamily="34" charset="-79"/>
            </a:endParaRPr>
          </a:p>
          <a:p>
            <a:pPr algn="r" rtl="1" eaLnBrk="1" hangingPunct="1">
              <a:lnSpc>
                <a:spcPct val="110000"/>
              </a:lnSpc>
              <a:spcBef>
                <a:spcPct val="50000"/>
              </a:spcBef>
            </a:pPr>
            <a:endParaRPr lang="en-US" altLang="he-IL" sz="2800" dirty="0">
              <a:solidFill>
                <a:srgbClr val="000000"/>
              </a:solidFill>
              <a:latin typeface="Times New Roman" panose="02020603050405020304" pitchFamily="18" charset="0"/>
              <a:cs typeface="David" panose="020E0502060401010101" pitchFamily="34" charset="-79"/>
            </a:endParaRPr>
          </a:p>
          <a:p>
            <a:pPr>
              <a:lnSpc>
                <a:spcPct val="110000"/>
              </a:lnSpc>
            </a:pPr>
            <a:endParaRPr lang="en-US" altLang="he-IL" sz="2400" dirty="0">
              <a:latin typeface="David" panose="020E0502060401010101" pitchFamily="34" charset="-79"/>
              <a:cs typeface="David" panose="020E0502060401010101" pitchFamily="34" charset="-79"/>
            </a:endParaRPr>
          </a:p>
          <a:p>
            <a:pPr>
              <a:lnSpc>
                <a:spcPct val="110000"/>
              </a:lnSpc>
            </a:pPr>
            <a:endParaRPr lang="en-US" altLang="he-IL" sz="2400" dirty="0">
              <a:latin typeface="David" panose="020E0502060401010101" pitchFamily="34" charset="-79"/>
              <a:cs typeface="David" panose="020E0502060401010101" pitchFamily="34" charset="-79"/>
            </a:endParaRPr>
          </a:p>
          <a:p>
            <a:pPr algn="r" rtl="1" eaLnBrk="1" hangingPunct="1">
              <a:lnSpc>
                <a:spcPct val="110000"/>
              </a:lnSpc>
              <a:spcBef>
                <a:spcPct val="50000"/>
              </a:spcBef>
            </a:pPr>
            <a:endParaRPr lang="en-US" altLang="he-IL" sz="2800" dirty="0">
              <a:solidFill>
                <a:srgbClr val="000000"/>
              </a:solidFill>
              <a:latin typeface="Times New Roman" panose="02020603050405020304" pitchFamily="18" charset="0"/>
              <a:cs typeface="David" panose="020E0502060401010101" pitchFamily="34" charset="-79"/>
            </a:endParaRPr>
          </a:p>
        </p:txBody>
      </p:sp>
      <p:pic>
        <p:nvPicPr>
          <p:cNvPr id="2079" name="Picture 35" descr="\\psf\Home\Downloads\logotur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07556" y="-1584325"/>
            <a:ext cx="184467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31522988" y="23507700"/>
            <a:ext cx="4176712" cy="10080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he-IL" sz="4400" dirty="0">
                <a:solidFill>
                  <a:schemeClr val="tx1"/>
                </a:solidFill>
              </a:rPr>
              <a:t>מורים מובילים:</a:t>
            </a:r>
            <a:endParaRPr lang="en-US" sz="4400" dirty="0">
              <a:solidFill>
                <a:schemeClr val="tx1"/>
              </a:solidFill>
            </a:endParaRPr>
          </a:p>
        </p:txBody>
      </p:sp>
      <p:sp>
        <p:nvSpPr>
          <p:cNvPr id="6" name="מלבן 5"/>
          <p:cNvSpPr/>
          <p:nvPr/>
        </p:nvSpPr>
        <p:spPr>
          <a:xfrm>
            <a:off x="29163490" y="23280852"/>
            <a:ext cx="2648423" cy="119522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4000" dirty="0"/>
              <a:t> </a:t>
            </a:r>
            <a:r>
              <a:rPr lang="en-US" sz="4000" dirty="0" err="1"/>
              <a:t>islam</a:t>
            </a:r>
            <a:r>
              <a:rPr lang="en-US" sz="4000" dirty="0"/>
              <a:t> </a:t>
            </a:r>
            <a:r>
              <a:rPr lang="en-US" sz="4000" dirty="0" err="1"/>
              <a:t>shibel</a:t>
            </a:r>
            <a:r>
              <a:rPr lang="he-IL" sz="1400" dirty="0"/>
              <a:t>לי</a:t>
            </a:r>
            <a:endParaRPr lang="en-US" sz="1400" dirty="0"/>
          </a:p>
        </p:txBody>
      </p:sp>
      <p:sp>
        <p:nvSpPr>
          <p:cNvPr id="39" name="מלבן 38"/>
          <p:cNvSpPr/>
          <p:nvPr/>
        </p:nvSpPr>
        <p:spPr>
          <a:xfrm>
            <a:off x="23325138" y="23279408"/>
            <a:ext cx="2207098" cy="128239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200" dirty="0"/>
              <a:t>Idan </a:t>
            </a:r>
            <a:r>
              <a:rPr lang="en-US" sz="3200" dirty="0" err="1"/>
              <a:t>karo</a:t>
            </a:r>
            <a:endParaRPr lang="en-US" sz="3200" dirty="0"/>
          </a:p>
        </p:txBody>
      </p:sp>
      <p:sp>
        <p:nvSpPr>
          <p:cNvPr id="42" name="מלבן 41"/>
          <p:cNvSpPr/>
          <p:nvPr/>
        </p:nvSpPr>
        <p:spPr>
          <a:xfrm>
            <a:off x="26230026" y="23279408"/>
            <a:ext cx="2326161" cy="1247611"/>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200" dirty="0" err="1"/>
              <a:t>shlomit</a:t>
            </a:r>
            <a:r>
              <a:rPr lang="en-US" sz="3200" dirty="0"/>
              <a:t> </a:t>
            </a:r>
            <a:r>
              <a:rPr lang="en-US" sz="3200" dirty="0" err="1"/>
              <a:t>mazliah</a:t>
            </a:r>
            <a:endParaRPr lang="en-US" sz="1100" dirty="0"/>
          </a:p>
        </p:txBody>
      </p:sp>
      <p:sp>
        <p:nvSpPr>
          <p:cNvPr id="44" name="מלבן 43"/>
          <p:cNvSpPr/>
          <p:nvPr/>
        </p:nvSpPr>
        <p:spPr>
          <a:xfrm>
            <a:off x="16700264" y="23204860"/>
            <a:ext cx="5641975" cy="14430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r">
              <a:defRPr/>
            </a:pPr>
            <a:r>
              <a:rPr lang="en-US" sz="3200" dirty="0" err="1"/>
              <a:t>Roa</a:t>
            </a:r>
            <a:r>
              <a:rPr lang="en-US" sz="3200" dirty="0"/>
              <a:t> Nasser          </a:t>
            </a:r>
            <a:r>
              <a:rPr lang="en-US" sz="3200" dirty="0" err="1"/>
              <a:t>hamed</a:t>
            </a:r>
            <a:r>
              <a:rPr lang="en-US" sz="3200" dirty="0"/>
              <a:t> </a:t>
            </a:r>
            <a:r>
              <a:rPr lang="en-US" sz="3200" dirty="0" err="1"/>
              <a:t>dachla</a:t>
            </a:r>
            <a:endParaRPr lang="he-IL" sz="3200" dirty="0"/>
          </a:p>
          <a:p>
            <a:pPr>
              <a:defRPr/>
            </a:pPr>
            <a:r>
              <a:rPr lang="en-US" sz="3200" dirty="0"/>
              <a:t>ruth </a:t>
            </a:r>
            <a:r>
              <a:rPr lang="en-US" sz="3200" dirty="0" err="1"/>
              <a:t>abu</a:t>
            </a:r>
            <a:r>
              <a:rPr lang="en-US" sz="3200" dirty="0"/>
              <a:t> </a:t>
            </a:r>
            <a:r>
              <a:rPr lang="en-US" sz="3200" dirty="0" err="1"/>
              <a:t>rahal</a:t>
            </a:r>
            <a:r>
              <a:rPr lang="en-US" sz="3200" dirty="0"/>
              <a:t>    </a:t>
            </a:r>
            <a:r>
              <a:rPr lang="en-US" sz="3200" dirty="0" err="1"/>
              <a:t>mosha</a:t>
            </a:r>
            <a:r>
              <a:rPr lang="en-US" sz="3200" dirty="0"/>
              <a:t> </a:t>
            </a:r>
            <a:r>
              <a:rPr lang="en-US" sz="3200" dirty="0" err="1"/>
              <a:t>abu</a:t>
            </a:r>
            <a:r>
              <a:rPr lang="en-US" sz="3200" dirty="0"/>
              <a:t> </a:t>
            </a:r>
            <a:r>
              <a:rPr lang="en-US" sz="3200" dirty="0" err="1"/>
              <a:t>diba</a:t>
            </a:r>
            <a:endParaRPr lang="he-IL" sz="3200" dirty="0"/>
          </a:p>
        </p:txBody>
      </p:sp>
      <p:sp>
        <p:nvSpPr>
          <p:cNvPr id="45" name="מלבן 44"/>
          <p:cNvSpPr/>
          <p:nvPr/>
        </p:nvSpPr>
        <p:spPr>
          <a:xfrm>
            <a:off x="1224386" y="23104435"/>
            <a:ext cx="15114351" cy="17385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r">
              <a:defRPr/>
            </a:pPr>
            <a:r>
              <a:rPr lang="en-US" sz="3200" dirty="0" err="1"/>
              <a:t>mishel</a:t>
            </a:r>
            <a:r>
              <a:rPr lang="en-US" sz="3200" dirty="0"/>
              <a:t>, </a:t>
            </a:r>
            <a:r>
              <a:rPr lang="en-US" sz="3200" dirty="0" err="1"/>
              <a:t>shira</a:t>
            </a:r>
            <a:r>
              <a:rPr lang="en-US" sz="3200" dirty="0"/>
              <a:t>, </a:t>
            </a:r>
            <a:r>
              <a:rPr lang="en-US" sz="3200" dirty="0" err="1"/>
              <a:t>maaian</a:t>
            </a:r>
            <a:r>
              <a:rPr lang="en-US" sz="3200" dirty="0"/>
              <a:t>, </a:t>
            </a:r>
            <a:r>
              <a:rPr lang="en-US" sz="3200" dirty="0" err="1"/>
              <a:t>sofia</a:t>
            </a:r>
            <a:r>
              <a:rPr lang="en-US" sz="3200" dirty="0"/>
              <a:t> k. </a:t>
            </a:r>
            <a:r>
              <a:rPr lang="en-US" sz="3200" dirty="0" err="1"/>
              <a:t>lior</a:t>
            </a:r>
            <a:r>
              <a:rPr lang="en-US" sz="3200" dirty="0"/>
              <a:t>, </a:t>
            </a:r>
            <a:r>
              <a:rPr lang="en-US" sz="3200" dirty="0" err="1"/>
              <a:t>noam</a:t>
            </a:r>
            <a:r>
              <a:rPr lang="en-US" sz="3200" dirty="0"/>
              <a:t>, </a:t>
            </a:r>
            <a:r>
              <a:rPr lang="en-US" sz="3200" dirty="0" err="1"/>
              <a:t>shon</a:t>
            </a:r>
            <a:r>
              <a:rPr lang="en-US" sz="3200" dirty="0"/>
              <a:t>, </a:t>
            </a:r>
            <a:r>
              <a:rPr lang="en-US" sz="3200" dirty="0" err="1"/>
              <a:t>ron</a:t>
            </a:r>
            <a:r>
              <a:rPr lang="en-US" sz="3200" dirty="0"/>
              <a:t>, </a:t>
            </a:r>
            <a:r>
              <a:rPr lang="en-US" sz="3200" dirty="0" err="1"/>
              <a:t>eden</a:t>
            </a:r>
            <a:r>
              <a:rPr lang="en-US" sz="3200" dirty="0"/>
              <a:t>, </a:t>
            </a:r>
            <a:r>
              <a:rPr lang="en-US" sz="3200" dirty="0" err="1"/>
              <a:t>ariel</a:t>
            </a:r>
            <a:r>
              <a:rPr lang="en-US" sz="3200" dirty="0"/>
              <a:t>, </a:t>
            </a:r>
            <a:r>
              <a:rPr lang="en-US" sz="3200" dirty="0" err="1"/>
              <a:t>liel</a:t>
            </a:r>
            <a:r>
              <a:rPr lang="en-US" sz="3200" dirty="0"/>
              <a:t>, </a:t>
            </a:r>
            <a:r>
              <a:rPr lang="en-US" sz="3200" dirty="0" err="1"/>
              <a:t>ori</a:t>
            </a:r>
            <a:r>
              <a:rPr lang="en-US" sz="3200" dirty="0"/>
              <a:t>, </a:t>
            </a:r>
            <a:r>
              <a:rPr lang="en-US" sz="3200" dirty="0" err="1"/>
              <a:t>yehontan</a:t>
            </a:r>
            <a:r>
              <a:rPr lang="en-US" sz="3200" dirty="0"/>
              <a:t>, </a:t>
            </a:r>
            <a:r>
              <a:rPr lang="en-US" sz="3200" dirty="0" err="1"/>
              <a:t>ambar</a:t>
            </a:r>
            <a:endParaRPr lang="en-US" sz="3200" dirty="0"/>
          </a:p>
        </p:txBody>
      </p:sp>
      <p:pic>
        <p:nvPicPr>
          <p:cNvPr id="9" name="תמונה 8" descr="גזירת מסך"/>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60191" y="-1552181"/>
            <a:ext cx="2516285" cy="2255589"/>
          </a:xfrm>
          <a:prstGeom prst="rect">
            <a:avLst/>
          </a:prstGeom>
        </p:spPr>
      </p:pic>
      <p:pic>
        <p:nvPicPr>
          <p:cNvPr id="14" name="תמונה 13"/>
          <p:cNvPicPr>
            <a:picLocks noChangeAspect="1"/>
          </p:cNvPicPr>
          <p:nvPr/>
        </p:nvPicPr>
        <p:blipFill rotWithShape="1">
          <a:blip r:embed="rId7" cstate="print">
            <a:extLst>
              <a:ext uri="{28A0092B-C50C-407E-A947-70E740481C1C}">
                <a14:useLocalDpi xmlns:a14="http://schemas.microsoft.com/office/drawing/2010/main" val="0"/>
              </a:ext>
            </a:extLst>
          </a:blip>
          <a:srcRect l="23295" t="39518" r="57464" b="28131"/>
          <a:stretch/>
        </p:blipFill>
        <p:spPr>
          <a:xfrm rot="5400000">
            <a:off x="23813199" y="19933871"/>
            <a:ext cx="2752068" cy="3120253"/>
          </a:xfrm>
          <a:prstGeom prst="rect">
            <a:avLst/>
          </a:prstGeom>
        </p:spPr>
      </p:pic>
      <p:pic>
        <p:nvPicPr>
          <p:cNvPr id="10" name="תמונה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19447201" y="19032085"/>
            <a:ext cx="2792263" cy="4964023"/>
          </a:xfrm>
          <a:prstGeom prst="rect">
            <a:avLst/>
          </a:prstGeom>
        </p:spPr>
      </p:pic>
      <p:pic>
        <p:nvPicPr>
          <p:cNvPr id="12" name="תמונה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60191" y="8373537"/>
            <a:ext cx="6126033" cy="4084022"/>
          </a:xfrm>
          <a:prstGeom prst="rect">
            <a:avLst/>
          </a:prstGeom>
        </p:spPr>
      </p:pic>
      <p:pic>
        <p:nvPicPr>
          <p:cNvPr id="17" name="תמונה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405223" y="20117964"/>
            <a:ext cx="3434604" cy="2924771"/>
          </a:xfrm>
          <a:prstGeom prst="rect">
            <a:avLst/>
          </a:prstGeom>
        </p:spPr>
      </p:pic>
      <p:sp>
        <p:nvSpPr>
          <p:cNvPr id="18" name="TextBox 17"/>
          <p:cNvSpPr txBox="1"/>
          <p:nvPr/>
        </p:nvSpPr>
        <p:spPr>
          <a:xfrm>
            <a:off x="19063431" y="5275005"/>
            <a:ext cx="8781217" cy="2062103"/>
          </a:xfrm>
          <a:prstGeom prst="rect">
            <a:avLst/>
          </a:prstGeom>
          <a:noFill/>
        </p:spPr>
        <p:txBody>
          <a:bodyPr wrap="square" rtlCol="1">
            <a:spAutoFit/>
          </a:bodyPr>
          <a:lstStyle/>
          <a:p>
            <a:pPr algn="ctr"/>
            <a:r>
              <a:rPr lang="en-US" sz="3200" b="1" dirty="0">
                <a:solidFill>
                  <a:srgbClr val="0099FF"/>
                </a:solidFill>
              </a:rPr>
              <a:t>The effect of different amount of concentrated ethereal oil from the </a:t>
            </a:r>
            <a:r>
              <a:rPr lang="en-US" sz="3200" b="1" dirty="0" err="1">
                <a:solidFill>
                  <a:srgbClr val="0099FF"/>
                </a:solidFill>
              </a:rPr>
              <a:t>Ruta</a:t>
            </a:r>
            <a:r>
              <a:rPr lang="en-US" sz="3200" b="1" dirty="0">
                <a:solidFill>
                  <a:srgbClr val="0099FF"/>
                </a:solidFill>
              </a:rPr>
              <a:t> on the number of mosquitoes around march 2017</a:t>
            </a:r>
            <a:endParaRPr lang="he-IL" sz="3200" b="1" dirty="0">
              <a:solidFill>
                <a:srgbClr val="0099FF"/>
              </a:solidFill>
            </a:endParaRPr>
          </a:p>
        </p:txBody>
      </p:sp>
      <p:pic>
        <p:nvPicPr>
          <p:cNvPr id="27" name="תמונה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85426" y="20117964"/>
            <a:ext cx="3328117" cy="2929669"/>
          </a:xfrm>
          <a:prstGeom prst="rect">
            <a:avLst/>
          </a:prstGeom>
        </p:spPr>
      </p:pic>
      <p:sp>
        <p:nvSpPr>
          <p:cNvPr id="2049" name="Rectangle 1"/>
          <p:cNvSpPr>
            <a:spLocks noChangeArrowheads="1"/>
          </p:cNvSpPr>
          <p:nvPr/>
        </p:nvSpPr>
        <p:spPr bwMode="auto">
          <a:xfrm>
            <a:off x="0" y="0"/>
            <a:ext cx="360045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David" pitchFamily="34" charset="-79"/>
              </a:rPr>
              <a:t>The dedicated collaboration between the 2 schools contributed to create a reliable and quality research. The mutual goal of measuring the efficiency of the ethereal oil from the Ruta plant on number of mosquitoes around, served the purpose of the research in both schools. We hope this research will help people to defeat the mosquitoes annoyance through organic-biological pesticide and will keep the environment safe and clean from harmful chemicals.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47" name="תרשים 46">
            <a:extLst>
              <a:ext uri="{FF2B5EF4-FFF2-40B4-BE49-F238E27FC236}">
                <a16:creationId xmlns="" xmlns:a16="http://schemas.microsoft.com/office/drawing/2014/main" id="{AF636790-89A2-445C-BF1E-32835E2E641A}"/>
              </a:ext>
            </a:extLst>
          </p:cNvPr>
          <p:cNvGraphicFramePr/>
          <p:nvPr>
            <p:extLst>
              <p:ext uri="{D42A27DB-BD31-4B8C-83A1-F6EECF244321}">
                <p14:modId xmlns:p14="http://schemas.microsoft.com/office/powerpoint/2010/main" val="2704307472"/>
              </p:ext>
            </p:extLst>
          </p:nvPr>
        </p:nvGraphicFramePr>
        <p:xfrm>
          <a:off x="19339911" y="11082310"/>
          <a:ext cx="8239176" cy="524707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 name="טבלה 7"/>
          <p:cNvGraphicFramePr>
            <a:graphicFrameLocks noGrp="1"/>
          </p:cNvGraphicFramePr>
          <p:nvPr>
            <p:extLst>
              <p:ext uri="{D42A27DB-BD31-4B8C-83A1-F6EECF244321}">
                <p14:modId xmlns:p14="http://schemas.microsoft.com/office/powerpoint/2010/main" val="3795881983"/>
              </p:ext>
            </p:extLst>
          </p:nvPr>
        </p:nvGraphicFramePr>
        <p:xfrm>
          <a:off x="11304946" y="16927753"/>
          <a:ext cx="7822482" cy="3058636"/>
        </p:xfrm>
        <a:graphic>
          <a:graphicData uri="http://schemas.openxmlformats.org/drawingml/2006/table">
            <a:tbl>
              <a:tblPr firstRow="1" firstCol="1" bandRow="1">
                <a:tableStyleId>{5940675A-B579-460E-94D1-54222C63F5DA}</a:tableStyleId>
              </a:tblPr>
              <a:tblGrid>
                <a:gridCol w="2610266">
                  <a:extLst>
                    <a:ext uri="{9D8B030D-6E8A-4147-A177-3AD203B41FA5}">
                      <a16:colId xmlns="" xmlns:a16="http://schemas.microsoft.com/office/drawing/2014/main" val="3113205318"/>
                    </a:ext>
                  </a:extLst>
                </a:gridCol>
                <a:gridCol w="2606108">
                  <a:extLst>
                    <a:ext uri="{9D8B030D-6E8A-4147-A177-3AD203B41FA5}">
                      <a16:colId xmlns="" xmlns:a16="http://schemas.microsoft.com/office/drawing/2014/main" val="2169091633"/>
                    </a:ext>
                  </a:extLst>
                </a:gridCol>
                <a:gridCol w="2606108">
                  <a:extLst>
                    <a:ext uri="{9D8B030D-6E8A-4147-A177-3AD203B41FA5}">
                      <a16:colId xmlns="" xmlns:a16="http://schemas.microsoft.com/office/drawing/2014/main" val="576227203"/>
                    </a:ext>
                  </a:extLst>
                </a:gridCol>
              </a:tblGrid>
              <a:tr h="809985">
                <a:tc rowSpan="2">
                  <a:txBody>
                    <a:bodyPr/>
                    <a:lstStyle/>
                    <a:p>
                      <a:pPr algn="l" rtl="0">
                        <a:spcBef>
                          <a:spcPts val="200"/>
                        </a:spcBef>
                        <a:spcAft>
                          <a:spcPts val="0"/>
                        </a:spcAft>
                      </a:pPr>
                      <a:r>
                        <a:rPr lang="en-US" sz="2400" dirty="0">
                          <a:effectLst/>
                        </a:rPr>
                        <a:t>Cage </a:t>
                      </a:r>
                      <a:r>
                        <a:rPr lang="en-US" sz="2400" dirty="0" err="1">
                          <a:effectLst/>
                        </a:rPr>
                        <a:t>nomber</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gridSpan="2">
                  <a:txBody>
                    <a:bodyPr/>
                    <a:lstStyle/>
                    <a:p>
                      <a:pPr algn="l" rtl="0">
                        <a:spcBef>
                          <a:spcPts val="200"/>
                        </a:spcBef>
                        <a:spcAft>
                          <a:spcPts val="0"/>
                        </a:spcAft>
                      </a:pPr>
                      <a:r>
                        <a:rPr lang="en-US" sz="2400">
                          <a:effectLst/>
                        </a:rPr>
                        <a:t>The amount of concentrated ethereal oil from the Ruta Diluted in alcohol.</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pPr rtl="1"/>
                      <a:endParaRPr lang="he-IL"/>
                    </a:p>
                  </a:txBody>
                  <a:tcPr/>
                </a:tc>
                <a:extLst>
                  <a:ext uri="{0D108BD9-81ED-4DB2-BD59-A6C34878D82A}">
                    <a16:rowId xmlns="" xmlns:a16="http://schemas.microsoft.com/office/drawing/2014/main" val="1847695183"/>
                  </a:ext>
                </a:extLst>
              </a:tr>
              <a:tr h="622538">
                <a:tc vMerge="1">
                  <a:txBody>
                    <a:bodyPr/>
                    <a:lstStyle/>
                    <a:p>
                      <a:pPr rtl="1"/>
                      <a:endParaRPr lang="he-IL"/>
                    </a:p>
                  </a:txBody>
                  <a:tcPr/>
                </a:tc>
                <a:tc>
                  <a:txBody>
                    <a:bodyPr/>
                    <a:lstStyle/>
                    <a:p>
                      <a:pPr algn="l" rtl="0">
                        <a:spcBef>
                          <a:spcPts val="200"/>
                        </a:spcBef>
                        <a:spcAft>
                          <a:spcPts val="0"/>
                        </a:spcAft>
                      </a:pPr>
                      <a:r>
                        <a:rPr lang="en-US" sz="2400">
                          <a:effectLst/>
                        </a:rPr>
                        <a:t>Alcohol  in cc</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l" rtl="0">
                        <a:spcBef>
                          <a:spcPts val="200"/>
                        </a:spcBef>
                        <a:spcAft>
                          <a:spcPts val="0"/>
                        </a:spcAft>
                      </a:pPr>
                      <a:r>
                        <a:rPr lang="en-US" sz="2400">
                          <a:effectLst/>
                        </a:rPr>
                        <a:t>Ethereal oil frome ruta in cc</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 xmlns:a16="http://schemas.microsoft.com/office/drawing/2014/main" val="1137387529"/>
                  </a:ext>
                </a:extLst>
              </a:tr>
              <a:tr h="419851">
                <a:tc>
                  <a:txBody>
                    <a:bodyPr/>
                    <a:lstStyle/>
                    <a:p>
                      <a:pPr algn="l" rtl="0">
                        <a:spcBef>
                          <a:spcPts val="200"/>
                        </a:spcBef>
                        <a:spcAft>
                          <a:spcPts val="0"/>
                        </a:spcAft>
                      </a:pPr>
                      <a:r>
                        <a:rPr lang="en-US" sz="2400" dirty="0">
                          <a:effectLst/>
                        </a:rPr>
                        <a:t>1 external control</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l" rtl="0">
                        <a:spcBef>
                          <a:spcPts val="200"/>
                        </a:spcBef>
                        <a:spcAft>
                          <a:spcPts val="0"/>
                        </a:spcAft>
                      </a:pPr>
                      <a:r>
                        <a:rPr lang="en-US" sz="2400" dirty="0">
                          <a:effectLst/>
                        </a:rPr>
                        <a:t>150cc</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l" rtl="0">
                        <a:spcBef>
                          <a:spcPts val="200"/>
                        </a:spcBef>
                        <a:spcAft>
                          <a:spcPts val="0"/>
                        </a:spcAft>
                      </a:pPr>
                      <a:r>
                        <a:rPr lang="en-US" sz="2400">
                          <a:effectLst/>
                        </a:rPr>
                        <a:t>0cc</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 xmlns:a16="http://schemas.microsoft.com/office/drawing/2014/main" val="2623026653"/>
                  </a:ext>
                </a:extLst>
              </a:tr>
              <a:tr h="233166">
                <a:tc>
                  <a:txBody>
                    <a:bodyPr/>
                    <a:lstStyle/>
                    <a:p>
                      <a:pPr algn="l" rtl="0">
                        <a:spcBef>
                          <a:spcPts val="200"/>
                        </a:spcBef>
                        <a:spcAft>
                          <a:spcPts val="0"/>
                        </a:spcAft>
                      </a:pPr>
                      <a:r>
                        <a:rPr lang="en-US" sz="2400">
                          <a:effectLst/>
                        </a:rPr>
                        <a:t>2</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l" rtl="0">
                        <a:spcBef>
                          <a:spcPts val="200"/>
                        </a:spcBef>
                        <a:spcAft>
                          <a:spcPts val="0"/>
                        </a:spcAft>
                      </a:pPr>
                      <a:r>
                        <a:rPr lang="en-US" sz="2400" dirty="0">
                          <a:effectLst/>
                        </a:rPr>
                        <a:t>150cc</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l" rtl="0">
                        <a:spcBef>
                          <a:spcPts val="200"/>
                        </a:spcBef>
                        <a:spcAft>
                          <a:spcPts val="0"/>
                        </a:spcAft>
                      </a:pPr>
                      <a:r>
                        <a:rPr lang="en-US" sz="2400">
                          <a:effectLst/>
                        </a:rPr>
                        <a:t>50cc</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 xmlns:a16="http://schemas.microsoft.com/office/drawing/2014/main" val="1330060771"/>
                  </a:ext>
                </a:extLst>
              </a:tr>
              <a:tr h="233166">
                <a:tc>
                  <a:txBody>
                    <a:bodyPr/>
                    <a:lstStyle/>
                    <a:p>
                      <a:pPr algn="l" rtl="0">
                        <a:spcBef>
                          <a:spcPts val="200"/>
                        </a:spcBef>
                        <a:spcAft>
                          <a:spcPts val="0"/>
                        </a:spcAft>
                      </a:pPr>
                      <a:r>
                        <a:rPr lang="en-US" sz="2400">
                          <a:effectLst/>
                        </a:rPr>
                        <a:t>3</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l" rtl="0">
                        <a:spcBef>
                          <a:spcPts val="200"/>
                        </a:spcBef>
                        <a:spcAft>
                          <a:spcPts val="0"/>
                        </a:spcAft>
                      </a:pPr>
                      <a:r>
                        <a:rPr lang="en-US" sz="2400" dirty="0">
                          <a:effectLst/>
                        </a:rPr>
                        <a:t>150cc</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l" rtl="0">
                        <a:spcBef>
                          <a:spcPts val="200"/>
                        </a:spcBef>
                        <a:spcAft>
                          <a:spcPts val="0"/>
                        </a:spcAft>
                      </a:pPr>
                      <a:r>
                        <a:rPr lang="en-US" sz="2400" dirty="0">
                          <a:effectLst/>
                        </a:rPr>
                        <a:t>100cc</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 xmlns:a16="http://schemas.microsoft.com/office/drawing/2014/main" val="4155807093"/>
                  </a:ext>
                </a:extLst>
              </a:tr>
              <a:tr h="233166">
                <a:tc>
                  <a:txBody>
                    <a:bodyPr/>
                    <a:lstStyle/>
                    <a:p>
                      <a:pPr algn="l" rtl="0">
                        <a:spcBef>
                          <a:spcPts val="200"/>
                        </a:spcBef>
                        <a:spcAft>
                          <a:spcPts val="0"/>
                        </a:spcAft>
                      </a:pPr>
                      <a:r>
                        <a:rPr lang="en-US" sz="2400" dirty="0">
                          <a:effectLst/>
                        </a:rPr>
                        <a:t>4</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l" rtl="0">
                        <a:spcBef>
                          <a:spcPts val="200"/>
                        </a:spcBef>
                        <a:spcAft>
                          <a:spcPts val="0"/>
                        </a:spcAft>
                      </a:pPr>
                      <a:r>
                        <a:rPr lang="en-US" sz="2400" dirty="0">
                          <a:effectLst/>
                        </a:rPr>
                        <a:t>150cc</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l" rtl="0">
                        <a:spcBef>
                          <a:spcPts val="200"/>
                        </a:spcBef>
                        <a:spcAft>
                          <a:spcPts val="0"/>
                        </a:spcAft>
                      </a:pPr>
                      <a:r>
                        <a:rPr lang="en-US" sz="2400" dirty="0">
                          <a:effectLst/>
                        </a:rPr>
                        <a:t>150cc</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 xmlns:a16="http://schemas.microsoft.com/office/drawing/2014/main" val="832360149"/>
                  </a:ext>
                </a:extLst>
              </a:tr>
            </a:tbl>
          </a:graphicData>
        </a:graphic>
      </p:graphicFrame>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4793</TotalTime>
  <Words>772</Words>
  <Application>Microsoft Macintosh PowerPoint</Application>
  <PresentationFormat>Custom</PresentationFormat>
  <Paragraphs>87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ערכת נושא Office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Ketty Guranda</dc:creator>
  <cp:lastModifiedBy>Julie Malmberg</cp:lastModifiedBy>
  <cp:revision>237</cp:revision>
  <cp:lastPrinted>2015-05-22T09:15:22Z</cp:lastPrinted>
  <dcterms:created xsi:type="dcterms:W3CDTF">2013-01-31T15:06:05Z</dcterms:created>
  <dcterms:modified xsi:type="dcterms:W3CDTF">2017-04-07T20:09:08Z</dcterms:modified>
</cp:coreProperties>
</file>