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بلا نمط، شبكة جدول">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554" y="-15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84E2EDB-963D-4180-8379-48BB1E34A7CA}" type="datetimeFigureOut">
              <a:rPr lang="en-US" smtClean="0"/>
              <a:pPr/>
              <a:t>3/14/2019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4E2EDB-963D-4180-8379-48BB1E34A7CA}" type="datetimeFigureOut">
              <a:rPr lang="en-US" smtClean="0"/>
              <a:pPr/>
              <a:t>3/14/2019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4E2EDB-963D-4180-8379-48BB1E34A7CA}" type="datetimeFigureOut">
              <a:rPr lang="en-US" smtClean="0"/>
              <a:pPr/>
              <a:t>3/14/2019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4E2EDB-963D-4180-8379-48BB1E34A7CA}" type="datetimeFigureOut">
              <a:rPr lang="en-US" smtClean="0"/>
              <a:pPr/>
              <a:t>3/14/2019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4E2EDB-963D-4180-8379-48BB1E34A7CA}" type="datetimeFigureOut">
              <a:rPr lang="en-US" smtClean="0"/>
              <a:pPr/>
              <a:t>3/14/2019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4E2EDB-963D-4180-8379-48BB1E34A7CA}" type="datetimeFigureOut">
              <a:rPr lang="en-US" smtClean="0"/>
              <a:pPr/>
              <a:t>3/14/2019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4E2EDB-963D-4180-8379-48BB1E34A7CA}" type="datetimeFigureOut">
              <a:rPr lang="en-US" smtClean="0"/>
              <a:pPr/>
              <a:t>3/14/2019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4E2EDB-963D-4180-8379-48BB1E34A7CA}" type="datetimeFigureOut">
              <a:rPr lang="en-US" smtClean="0"/>
              <a:pPr/>
              <a:t>3/14/2019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4E2EDB-963D-4180-8379-48BB1E34A7CA}" type="datetimeFigureOut">
              <a:rPr lang="en-US" smtClean="0"/>
              <a:pPr/>
              <a:t>3/14/2019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4E2EDB-963D-4180-8379-48BB1E34A7CA}" type="datetimeFigureOut">
              <a:rPr lang="en-US" smtClean="0"/>
              <a:pPr/>
              <a:t>3/14/2019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4E2EDB-963D-4180-8379-48BB1E34A7CA}" type="datetimeFigureOut">
              <a:rPr lang="en-US" smtClean="0"/>
              <a:pPr/>
              <a:t>3/14/2019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4E2EDB-963D-4180-8379-48BB1E34A7CA}" type="datetimeFigureOut">
              <a:rPr lang="en-US" smtClean="0"/>
              <a:pPr/>
              <a:t>3/14/2019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33765D-5066-49C8-84CE-699236A2C76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hyperlink" Target="https://www.arabiaweather.com/content" TargetMode="External"/><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png"/><Relationship Id="rId4" Type="http://schemas.openxmlformats.org/officeDocument/2006/relationships/image" Target="../media/image3.jpeg"/><Relationship Id="rId9" Type="http://schemas.openxmlformats.org/officeDocument/2006/relationships/image" Target="../media/image8.png"/><Relationship Id="rId14" Type="http://schemas.openxmlformats.org/officeDocument/2006/relationships/hyperlink" Target="https://mawdoo3.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 y="76200"/>
            <a:ext cx="8991600" cy="67056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100"/>
          </a:p>
        </p:txBody>
      </p:sp>
      <p:sp>
        <p:nvSpPr>
          <p:cNvPr id="5" name="Rounded Rectangle 4"/>
          <p:cNvSpPr/>
          <p:nvPr/>
        </p:nvSpPr>
        <p:spPr>
          <a:xfrm>
            <a:off x="228600" y="152400"/>
            <a:ext cx="8763000" cy="6858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100"/>
          </a:p>
        </p:txBody>
      </p:sp>
      <p:sp>
        <p:nvSpPr>
          <p:cNvPr id="6" name="Rounded Rectangle 5"/>
          <p:cNvSpPr/>
          <p:nvPr/>
        </p:nvSpPr>
        <p:spPr>
          <a:xfrm>
            <a:off x="6858000" y="933510"/>
            <a:ext cx="2133600" cy="211449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7" name="Rounded Rectangle 6"/>
          <p:cNvSpPr/>
          <p:nvPr/>
        </p:nvSpPr>
        <p:spPr>
          <a:xfrm>
            <a:off x="4114800" y="914400"/>
            <a:ext cx="2667000" cy="57912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8" name="Rounded Rectangle 7"/>
          <p:cNvSpPr/>
          <p:nvPr/>
        </p:nvSpPr>
        <p:spPr>
          <a:xfrm>
            <a:off x="2286001" y="914400"/>
            <a:ext cx="1688480" cy="57912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9" name="Rounded Rectangle 8"/>
          <p:cNvSpPr/>
          <p:nvPr/>
        </p:nvSpPr>
        <p:spPr>
          <a:xfrm>
            <a:off x="152400" y="914400"/>
            <a:ext cx="2057400" cy="1936016"/>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0" name="Rounded Rectangle 9"/>
          <p:cNvSpPr/>
          <p:nvPr/>
        </p:nvSpPr>
        <p:spPr>
          <a:xfrm>
            <a:off x="6858000" y="3124200"/>
            <a:ext cx="2133600" cy="22860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1" name="Rounded Rectangle 10"/>
          <p:cNvSpPr/>
          <p:nvPr/>
        </p:nvSpPr>
        <p:spPr>
          <a:xfrm>
            <a:off x="6934200" y="5486400"/>
            <a:ext cx="1981200" cy="125686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2" name="Rounded Rectangle 11"/>
          <p:cNvSpPr/>
          <p:nvPr/>
        </p:nvSpPr>
        <p:spPr>
          <a:xfrm>
            <a:off x="152400" y="5029200"/>
            <a:ext cx="2057400" cy="16764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027" name="Rectangle 3"/>
          <p:cNvSpPr>
            <a:spLocks noChangeArrowheads="1"/>
          </p:cNvSpPr>
          <p:nvPr/>
        </p:nvSpPr>
        <p:spPr bwMode="auto">
          <a:xfrm>
            <a:off x="457200" y="129319"/>
            <a:ext cx="8382000" cy="592470"/>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algn="ctr"/>
            <a:r>
              <a:rPr lang="en-US" sz="1600" b="1" dirty="0"/>
              <a:t>The relationship between temperature and humidity and their effect on the formation of clouds </a:t>
            </a:r>
            <a:endParaRPr lang="ar-SA" sz="1600" b="1" dirty="0" smtClean="0"/>
          </a:p>
          <a:p>
            <a:pPr algn="ctr"/>
            <a:r>
              <a:rPr kumimoji="0" lang="en-US" sz="1050" b="0" i="0" u="none" strike="noStrike" cap="none" normalizeH="0" baseline="0" dirty="0" smtClean="0">
                <a:ln>
                  <a:noFill/>
                </a:ln>
                <a:solidFill>
                  <a:srgbClr val="212121"/>
                </a:solidFill>
                <a:effectLst/>
                <a:latin typeface="inherit" charset="0"/>
                <a:ea typeface="Times New Roman" pitchFamily="18" charset="0"/>
                <a:cs typeface="Courier New" pitchFamily="49" charset="0"/>
              </a:rPr>
              <a:t>The names of students: </a:t>
            </a:r>
            <a:r>
              <a:rPr kumimoji="0" lang="en-US" sz="1050" b="0" i="0" u="none" strike="noStrike" cap="none" normalizeH="0" baseline="0" dirty="0" err="1" smtClean="0">
                <a:ln>
                  <a:noFill/>
                </a:ln>
                <a:solidFill>
                  <a:srgbClr val="212121"/>
                </a:solidFill>
                <a:effectLst/>
                <a:latin typeface="inherit" charset="0"/>
                <a:ea typeface="Times New Roman" pitchFamily="18" charset="0"/>
                <a:cs typeface="Courier New" pitchFamily="49" charset="0"/>
              </a:rPr>
              <a:t>rwad</a:t>
            </a:r>
            <a:r>
              <a:rPr kumimoji="0" lang="en-US" sz="1050" b="0" i="0" u="none" strike="noStrike" cap="none" normalizeH="0" baseline="0" dirty="0" smtClean="0">
                <a:ln>
                  <a:noFill/>
                </a:ln>
                <a:solidFill>
                  <a:srgbClr val="212121"/>
                </a:solidFill>
                <a:effectLst/>
                <a:latin typeface="inherit" charset="0"/>
                <a:ea typeface="Times New Roman" pitchFamily="18" charset="0"/>
                <a:cs typeface="Courier New" pitchFamily="49" charset="0"/>
              </a:rPr>
              <a:t> al </a:t>
            </a:r>
            <a:r>
              <a:rPr kumimoji="0" lang="en-US" sz="1050" b="0" i="0" u="none" strike="noStrike" cap="none" normalizeH="0" baseline="0" dirty="0" err="1" smtClean="0">
                <a:ln>
                  <a:noFill/>
                </a:ln>
                <a:solidFill>
                  <a:srgbClr val="212121"/>
                </a:solidFill>
                <a:effectLst/>
                <a:latin typeface="inherit" charset="0"/>
                <a:ea typeface="Times New Roman" pitchFamily="18" charset="0"/>
                <a:cs typeface="Courier New" pitchFamily="49" charset="0"/>
              </a:rPr>
              <a:t>areefe</a:t>
            </a:r>
            <a:r>
              <a:rPr kumimoji="0" lang="en-US" sz="1050" b="0" i="0" u="none" strike="noStrike" cap="none" normalizeH="0" baseline="0" dirty="0" smtClean="0">
                <a:ln>
                  <a:noFill/>
                </a:ln>
                <a:solidFill>
                  <a:srgbClr val="212121"/>
                </a:solidFill>
                <a:effectLst/>
                <a:latin typeface="inherit" charset="0"/>
                <a:ea typeface="Times New Roman" pitchFamily="18" charset="0"/>
                <a:cs typeface="Courier New" pitchFamily="49" charset="0"/>
              </a:rPr>
              <a:t> - </a:t>
            </a:r>
            <a:r>
              <a:rPr lang="en-US" sz="1050" dirty="0"/>
              <a:t>Salma Khalil </a:t>
            </a:r>
            <a:r>
              <a:rPr lang="en-US" sz="1050" dirty="0" err="1"/>
              <a:t>Qattan</a:t>
            </a:r>
            <a:r>
              <a:rPr lang="en-US" sz="1050" dirty="0" smtClean="0"/>
              <a:t>- </a:t>
            </a:r>
            <a:r>
              <a:rPr lang="en-US" sz="1050" dirty="0" err="1"/>
              <a:t>lana</a:t>
            </a:r>
            <a:r>
              <a:rPr lang="en-US" sz="1050" dirty="0"/>
              <a:t> </a:t>
            </a:r>
            <a:r>
              <a:rPr lang="en-US" sz="1050" dirty="0" err="1"/>
              <a:t>nabil</a:t>
            </a:r>
            <a:r>
              <a:rPr lang="en-US" sz="1050" dirty="0"/>
              <a:t> </a:t>
            </a:r>
            <a:r>
              <a:rPr lang="en-US" sz="1050" dirty="0" err="1" smtClean="0"/>
              <a:t>alzahrani</a:t>
            </a:r>
            <a:r>
              <a:rPr lang="en-US" sz="1050" dirty="0" smtClean="0"/>
              <a:t> </a:t>
            </a:r>
            <a:endParaRPr lang="en-US" sz="1050" dirty="0" smtClean="0">
              <a:solidFill>
                <a:srgbClr val="212121"/>
              </a:solidFill>
              <a:latin typeface="inherit" charset="0"/>
              <a:ea typeface="Times New Roman" pitchFamily="18" charset="0"/>
              <a:cs typeface="Courier New" pitchFamily="49" charset="0"/>
            </a:endParaRPr>
          </a:p>
          <a:p>
            <a:pPr marL="0" marR="0" lvl="0" indent="0" algn="ctr" defTabSz="914400" rtl="0" eaLnBrk="0" fontAlgn="base" latinLnBrk="0" hangingPunct="0">
              <a:lnSpc>
                <a:spcPct val="100000"/>
              </a:lnSpc>
              <a:spcBef>
                <a:spcPct val="0"/>
              </a:spcBef>
              <a:spcAft>
                <a:spcPct val="0"/>
              </a:spcAft>
              <a:buClrTx/>
              <a:buSzTx/>
              <a:buFontTx/>
              <a:buNone/>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kumimoji="0" lang="en-US" sz="1050" b="0" i="0" u="none" strike="noStrike" cap="none" normalizeH="0" baseline="0" dirty="0" smtClean="0">
                <a:ln>
                  <a:noFill/>
                </a:ln>
                <a:solidFill>
                  <a:srgbClr val="212121"/>
                </a:solidFill>
                <a:effectLst/>
                <a:latin typeface="inherit" charset="0"/>
                <a:ea typeface="Times New Roman" pitchFamily="18" charset="0"/>
                <a:cs typeface="Courier New" pitchFamily="49" charset="0"/>
              </a:rPr>
              <a:t>59 middle School</a:t>
            </a:r>
            <a:r>
              <a:rPr kumimoji="0" lang="en-US" sz="900" b="0" i="0" u="none" strike="noStrike" cap="none" normalizeH="0" baseline="0" dirty="0" smtClean="0">
                <a:ln>
                  <a:noFill/>
                </a:ln>
                <a:solidFill>
                  <a:schemeClr val="tx1"/>
                </a:solidFill>
                <a:effectLst/>
                <a:latin typeface="Arial" pitchFamily="34" charset="0"/>
                <a:cs typeface="Arial" pitchFamily="34" charset="0"/>
              </a:rPr>
              <a:t> </a:t>
            </a:r>
            <a:r>
              <a:rPr lang="en-US" sz="1200" dirty="0">
                <a:latin typeface="Arial" pitchFamily="34" charset="0"/>
                <a:cs typeface="Arial" pitchFamily="34" charset="0"/>
              </a:rPr>
              <a:t> </a:t>
            </a:r>
            <a:r>
              <a:rPr lang="en-US" sz="1200" dirty="0" smtClean="0">
                <a:latin typeface="Arial" pitchFamily="34" charset="0"/>
                <a:cs typeface="Arial" pitchFamily="34" charset="0"/>
              </a:rPr>
              <a:t> </a:t>
            </a:r>
            <a:r>
              <a:rPr lang="ar-SA" sz="1200" dirty="0">
                <a:latin typeface="Arial" pitchFamily="34" charset="0"/>
                <a:cs typeface="Arial" pitchFamily="34" charset="0"/>
              </a:rPr>
              <a:t>،</a:t>
            </a:r>
            <a:r>
              <a:rPr kumimoji="0" lang="en-US" sz="1050" b="0" i="0" u="none" strike="noStrike" cap="none" normalizeH="0" baseline="0" dirty="0" smtClean="0">
                <a:ln>
                  <a:noFill/>
                </a:ln>
                <a:solidFill>
                  <a:srgbClr val="212121"/>
                </a:solidFill>
                <a:effectLst/>
                <a:latin typeface="inherit" charset="0"/>
                <a:ea typeface="Times New Roman" pitchFamily="18" charset="0"/>
                <a:cs typeface="Courier New" pitchFamily="49" charset="0"/>
              </a:rPr>
              <a:t>Riyadh </a:t>
            </a:r>
            <a:r>
              <a:rPr kumimoji="0" lang="en-US" sz="1100" b="0" i="0" u="none" strike="noStrike" cap="none" normalizeH="0" baseline="0" dirty="0" smtClean="0">
                <a:ln>
                  <a:noFill/>
                </a:ln>
                <a:solidFill>
                  <a:srgbClr val="212121"/>
                </a:solidFill>
                <a:effectLst/>
                <a:latin typeface="Courier New" pitchFamily="49" charset="0"/>
                <a:ea typeface="Times New Roman" pitchFamily="18" charset="0"/>
                <a:cs typeface="Courier New" pitchFamily="49" charset="0"/>
              </a:rPr>
              <a:t>،</a:t>
            </a:r>
            <a:r>
              <a:rPr kumimoji="0" lang="en-US" sz="1050" b="0" i="0" u="none" strike="noStrike" cap="none" normalizeH="0" baseline="0" dirty="0" smtClean="0">
                <a:ln>
                  <a:noFill/>
                </a:ln>
                <a:solidFill>
                  <a:srgbClr val="212121"/>
                </a:solidFill>
                <a:effectLst/>
                <a:latin typeface="inherit" charset="0"/>
                <a:ea typeface="Times New Roman" pitchFamily="18" charset="0"/>
                <a:cs typeface="Courier New" pitchFamily="49" charset="0"/>
              </a:rPr>
              <a:t>Saudi Arabia </a:t>
            </a:r>
            <a:r>
              <a:rPr kumimoji="0" lang="en-US" sz="1100" b="0" i="0" u="none" strike="noStrike" cap="none" normalizeH="0" baseline="0" dirty="0" smtClean="0">
                <a:ln>
                  <a:noFill/>
                </a:ln>
                <a:solidFill>
                  <a:srgbClr val="212121"/>
                </a:solidFill>
                <a:effectLst/>
                <a:latin typeface="Courier New" pitchFamily="49" charset="0"/>
                <a:ea typeface="Times New Roman" pitchFamily="18" charset="0"/>
                <a:cs typeface="Courier New" pitchFamily="49" charset="0"/>
              </a:rPr>
              <a:t> </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p:txBody>
      </p:sp>
      <p:sp>
        <p:nvSpPr>
          <p:cNvPr id="16" name="Rounded Rectangle 15"/>
          <p:cNvSpPr/>
          <p:nvPr/>
        </p:nvSpPr>
        <p:spPr>
          <a:xfrm>
            <a:off x="152400" y="2971800"/>
            <a:ext cx="2057400" cy="19812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028" name="Rectangle 4"/>
          <p:cNvSpPr>
            <a:spLocks noChangeArrowheads="1"/>
          </p:cNvSpPr>
          <p:nvPr/>
        </p:nvSpPr>
        <p:spPr bwMode="auto">
          <a:xfrm>
            <a:off x="228600" y="974229"/>
            <a:ext cx="1905000" cy="1754326"/>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Char char="•"/>
              <a:tabLst/>
            </a:pPr>
            <a:r>
              <a:rPr kumimoji="0" lang="en-US" sz="1100" b="1" i="0" u="none" strike="noStrike" cap="none" normalizeH="0" baseline="0" dirty="0" smtClean="0">
                <a:ln>
                  <a:noFill/>
                </a:ln>
                <a:solidFill>
                  <a:srgbClr val="212121"/>
                </a:solidFill>
                <a:effectLst/>
                <a:latin typeface="inherit" charset="0"/>
                <a:ea typeface="Times New Roman" pitchFamily="18" charset="0"/>
                <a:cs typeface="Courier New" pitchFamily="49" charset="0"/>
              </a:rPr>
              <a:t> Summary</a:t>
            </a:r>
            <a:endParaRPr kumimoji="0" lang="ar-SA" sz="1100" b="1" i="0" u="none" strike="noStrike" cap="none" normalizeH="0" baseline="0" dirty="0" smtClean="0">
              <a:ln>
                <a:noFill/>
              </a:ln>
              <a:solidFill>
                <a:srgbClr val="212121"/>
              </a:solidFill>
              <a:effectLst/>
              <a:latin typeface="inherit" charset="0"/>
              <a:ea typeface="Times New Roman" pitchFamily="18" charset="0"/>
              <a:cs typeface="Courier New" pitchFamily="49" charset="0"/>
            </a:endParaRPr>
          </a:p>
          <a:p>
            <a:r>
              <a:rPr lang="en-US" sz="500" dirty="0"/>
              <a:t>The objective of this study is to find the relationship between temperature and relative humidity and their effect on formation and form clouds under constant pressure in the middle area 59 in </a:t>
            </a:r>
            <a:r>
              <a:rPr lang="en-US" sz="500" dirty="0" err="1"/>
              <a:t>Riyadh.In</a:t>
            </a:r>
            <a:r>
              <a:rPr lang="en-US" sz="500" dirty="0"/>
              <a:t> this study, we used the experimental approach. Temperature, humidity and trace protocols were measured and formed clouds during 60 </a:t>
            </a:r>
            <a:r>
              <a:rPr lang="en-US" sz="500" dirty="0" err="1"/>
              <a:t>days.During</a:t>
            </a:r>
            <a:r>
              <a:rPr lang="en-US" sz="500" dirty="0"/>
              <a:t> this period, the relationship between them was observed and they were affected by each other. From this study, we found that there is between temperature and humidity, and that temperature and humidity are not the only factors that affect the formation of clouds</a:t>
            </a:r>
            <a:r>
              <a:rPr lang="ar-SA" sz="500" dirty="0"/>
              <a:t>  </a:t>
            </a:r>
            <a:r>
              <a:rPr lang="en-US" sz="500" dirty="0"/>
              <a:t>We recommend at the end of the research that1 - 1 - Other studies are conducted on the factors affecting the way the formation of clouds, especially rain clouds in Riyadh.2 - the need to monitor the daily readings of the weather variables.   This study contributes significantly to the development and monitoring of a geographical and climate database in our region.</a:t>
            </a:r>
          </a:p>
          <a:p>
            <a:r>
              <a:rPr lang="en-US" sz="500" dirty="0"/>
              <a:t>Expect the forms of clouds through measurements of temperature and humidity.</a:t>
            </a:r>
          </a:p>
          <a:p>
            <a:r>
              <a:rPr lang="en-US" sz="500" dirty="0"/>
              <a:t>And to infer the appropriate conditions for the formation of clouds. This can be useful in finding ways to provide safe drinking water and serve important categories, such as astronauts</a:t>
            </a:r>
            <a:r>
              <a:rPr lang="en-US" sz="200" dirty="0" smtClean="0"/>
              <a:t>.</a:t>
            </a:r>
            <a:r>
              <a:rPr lang="ar-SA" sz="200" dirty="0" smtClean="0"/>
              <a:t> </a:t>
            </a:r>
            <a:r>
              <a:rPr lang="en-US" sz="500" dirty="0"/>
              <a:t>in the space</a:t>
            </a:r>
          </a:p>
          <a:p>
            <a:endParaRPr lang="en-US" sz="500" dirty="0"/>
          </a:p>
        </p:txBody>
      </p:sp>
      <p:sp>
        <p:nvSpPr>
          <p:cNvPr id="1029" name="Rectangle 5"/>
          <p:cNvSpPr>
            <a:spLocks noChangeArrowheads="1"/>
          </p:cNvSpPr>
          <p:nvPr/>
        </p:nvSpPr>
        <p:spPr bwMode="auto">
          <a:xfrm>
            <a:off x="228600" y="3124200"/>
            <a:ext cx="1905000" cy="1692771"/>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Char char="•"/>
              <a:tabLst/>
            </a:pPr>
            <a:r>
              <a:rPr kumimoji="0" lang="en-US" sz="1000" b="1" i="0" u="none" strike="noStrike" cap="none" normalizeH="0" baseline="0" dirty="0" smtClean="0">
                <a:ln>
                  <a:noFill/>
                </a:ln>
                <a:solidFill>
                  <a:srgbClr val="212121"/>
                </a:solidFill>
                <a:effectLst/>
                <a:latin typeface="inherit" charset="0"/>
                <a:ea typeface="Times New Roman" pitchFamily="18" charset="0"/>
                <a:cs typeface="Courier New" pitchFamily="49" charset="0"/>
              </a:rPr>
              <a:t>        Research question </a:t>
            </a:r>
            <a:endParaRPr kumimoji="0" lang="ar-SA" sz="1000" b="1" i="0" u="none" strike="noStrike" cap="none" normalizeH="0" baseline="0" dirty="0" smtClean="0">
              <a:ln>
                <a:noFill/>
              </a:ln>
              <a:solidFill>
                <a:srgbClr val="212121"/>
              </a:solidFill>
              <a:effectLst/>
              <a:latin typeface="inherit" charset="0"/>
              <a:ea typeface="Times New Roman" pitchFamily="18" charset="0"/>
              <a:cs typeface="Courier New" pitchFamily="49" charset="0"/>
            </a:endParaRPr>
          </a:p>
          <a:p>
            <a:r>
              <a:rPr lang="en-US" sz="500" dirty="0"/>
              <a:t>From our study of temperature and humidity protocols, formation of clouds and observed changes in temperature and humidity, we began to suggest our </a:t>
            </a:r>
            <a:r>
              <a:rPr lang="en-US" sz="500" dirty="0" err="1"/>
              <a:t>hypothesis:Is</a:t>
            </a:r>
            <a:r>
              <a:rPr lang="en-US" sz="500" dirty="0"/>
              <a:t> there a relationship between temperature and humidity and the formation of </a:t>
            </a:r>
            <a:r>
              <a:rPr lang="en-US" sz="500" dirty="0" err="1"/>
              <a:t>clouds?Does</a:t>
            </a:r>
            <a:r>
              <a:rPr lang="en-US" sz="500" dirty="0"/>
              <a:t> changing the temperature ratio with humidity have a constant effect on the way clouds form?  Relative humidity is the amount of water vapor present in the air, compared to the amount of water vapor that the air can carry at a certain temperature (First Grade, 2008, p.18)</a:t>
            </a:r>
          </a:p>
          <a:p>
            <a:r>
              <a:rPr lang="en-US" sz="500" dirty="0"/>
              <a:t>Temperature is a type of energy absorbed by air molecules moving faster and farther apart and is a measure of the speed of air molecules, and there are different measurements that enable us to determine the amount of this energy.</a:t>
            </a:r>
          </a:p>
          <a:p>
            <a:r>
              <a:rPr lang="en-US" sz="500" dirty="0"/>
              <a:t>Clouds are visible accumulations of small water droplets or ice crystals in the Earth's atmosphere.</a:t>
            </a:r>
          </a:p>
          <a:p>
            <a:r>
              <a:rPr lang="en-US" sz="500" dirty="0"/>
              <a:t>Based on previous studies, we hypothesized:</a:t>
            </a:r>
          </a:p>
          <a:p>
            <a:r>
              <a:rPr lang="en-US" sz="500" dirty="0"/>
              <a:t>There is an inverse relation between temperature and relative humidity under constant atmospheric pressure in Riyadh,</a:t>
            </a:r>
          </a:p>
          <a:p>
            <a:r>
              <a:rPr lang="en-US" sz="500" dirty="0"/>
              <a:t>As the humidity increases, the chances of cloud formation increase and we expect the clouds to be low. With low humidity we expect clouds to be high. Humidity and temperature are the main factors for rain clouds</a:t>
            </a:r>
            <a:endParaRPr kumimoji="0" lang="en-US" sz="4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0" name="Rectangle 6"/>
          <p:cNvSpPr>
            <a:spLocks noChangeArrowheads="1"/>
          </p:cNvSpPr>
          <p:nvPr/>
        </p:nvSpPr>
        <p:spPr bwMode="auto">
          <a:xfrm>
            <a:off x="2324100" y="1069063"/>
            <a:ext cx="1600201" cy="5001369"/>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Char char="•"/>
              <a:tabLst/>
            </a:pPr>
            <a:r>
              <a:rPr lang="en-US" sz="1000" b="1" dirty="0" smtClean="0">
                <a:solidFill>
                  <a:srgbClr val="212121"/>
                </a:solidFill>
                <a:latin typeface="inherit" charset="0"/>
                <a:ea typeface="Times New Roman" pitchFamily="18" charset="0"/>
                <a:cs typeface="Courier New" pitchFamily="49" charset="0"/>
              </a:rPr>
              <a:t>Research Methods</a:t>
            </a:r>
            <a:endParaRPr kumimoji="0" lang="ar-SA" sz="1000" b="1" i="0" u="none" strike="noStrike" cap="none" normalizeH="0" baseline="0" dirty="0" smtClean="0">
              <a:ln>
                <a:noFill/>
              </a:ln>
              <a:solidFill>
                <a:srgbClr val="212121"/>
              </a:solidFill>
              <a:effectLst/>
              <a:latin typeface="inherit" charset="0"/>
              <a:ea typeface="Times New Roman" pitchFamily="18" charset="0"/>
              <a:cs typeface="Courier New" pitchFamily="49" charset="0"/>
            </a:endParaRPr>
          </a:p>
          <a:p>
            <a:pPr lvl="0" algn="ctr" fontAlgn="base">
              <a:spcBef>
                <a:spcPct val="0"/>
              </a:spcBef>
              <a:spcAft>
                <a:spcPct val="0"/>
              </a:spcAft>
              <a:buFontTx/>
              <a:buChar char="•"/>
            </a:pPr>
            <a:endParaRPr lang="ar-SA" sz="700" dirty="0" smtClean="0"/>
          </a:p>
          <a:p>
            <a:pPr lvl="0" algn="ctr" fontAlgn="base">
              <a:spcBef>
                <a:spcPct val="0"/>
              </a:spcBef>
              <a:spcAft>
                <a:spcPct val="0"/>
              </a:spcAft>
              <a:buFontTx/>
              <a:buChar char="•"/>
            </a:pPr>
            <a:endParaRPr lang="ar-SA" sz="700" dirty="0"/>
          </a:p>
          <a:p>
            <a:pPr lvl="0" algn="ctr" fontAlgn="base">
              <a:spcBef>
                <a:spcPct val="0"/>
              </a:spcBef>
              <a:spcAft>
                <a:spcPct val="0"/>
              </a:spcAft>
              <a:buFontTx/>
              <a:buChar char="•"/>
            </a:pPr>
            <a:r>
              <a:rPr lang="en-US" sz="700" dirty="0" smtClean="0"/>
              <a:t>At </a:t>
            </a:r>
            <a:r>
              <a:rPr lang="en-US" sz="700" dirty="0"/>
              <a:t>first, we looked at the relationships between atmospheric variables. Measurements were taken in intermediate 59, in Riyadh, Saudi Arabia during the period from 1 January 2019 to 5 March 2019To make sure of our results, we used the measurements in the middle 59, in Riyadh, during another period from the beginning of October 2018 to the end. Then we noticed a relationship between temperature and relative </a:t>
            </a:r>
            <a:r>
              <a:rPr lang="en-US" sz="700" dirty="0" err="1"/>
              <a:t>humidity,To</a:t>
            </a:r>
            <a:r>
              <a:rPr lang="en-US" sz="700" dirty="0"/>
              <a:t> take the measurements we used the hygrometer, a device for measuring relative humidity (humidity protocol), </a:t>
            </a:r>
            <a:r>
              <a:rPr lang="en-US" sz="800" dirty="0"/>
              <a:t>(Fig</a:t>
            </a:r>
            <a:r>
              <a:rPr lang="en-US" sz="700" dirty="0"/>
              <a:t>. </a:t>
            </a:r>
            <a:r>
              <a:rPr lang="en-US" sz="800" dirty="0" smtClean="0"/>
              <a:t>1</a:t>
            </a:r>
            <a:r>
              <a:rPr lang="ar-SA" sz="800" dirty="0" smtClean="0"/>
              <a:t>(</a:t>
            </a:r>
            <a:endParaRPr lang="en-US" sz="800" dirty="0" smtClean="0"/>
          </a:p>
          <a:p>
            <a:pPr lvl="0" algn="ctr" fontAlgn="base">
              <a:spcBef>
                <a:spcPct val="0"/>
              </a:spcBef>
              <a:spcAft>
                <a:spcPct val="0"/>
              </a:spcAft>
            </a:pPr>
            <a:endParaRPr kumimoji="0" lang="en-US" sz="5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Char char="•"/>
              <a:tabLst/>
            </a:pPr>
            <a:endParaRPr lang="en-US" sz="600" dirty="0">
              <a:latin typeface="Arial"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Char char="•"/>
              <a:tabLst/>
            </a:pP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Char char="•"/>
              <a:tabLst/>
            </a:pP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Char char="•"/>
              <a:tabLst/>
            </a:pPr>
            <a:endParaRPr lang="en-US" sz="1000" dirty="0">
              <a:latin typeface="Arial"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Char char="•"/>
              <a:tabLst/>
            </a:pP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Char char="•"/>
              <a:tabLst/>
            </a:pP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lvl="0" algn="ctr" eaLnBrk="0" fontAlgn="base" hangingPunct="0">
              <a:spcBef>
                <a:spcPct val="0"/>
              </a:spcBef>
              <a:spcAft>
                <a:spcPct val="0"/>
              </a:spcAft>
            </a:pPr>
            <a:endParaRPr lang="ar-SA" sz="800" dirty="0" smtClean="0"/>
          </a:p>
          <a:p>
            <a:pPr lvl="0" algn="ctr" eaLnBrk="0" fontAlgn="base" hangingPunct="0">
              <a:spcBef>
                <a:spcPct val="0"/>
              </a:spcBef>
              <a:spcAft>
                <a:spcPct val="0"/>
              </a:spcAft>
            </a:pPr>
            <a:endParaRPr lang="ar-SA" sz="800" dirty="0" smtClean="0"/>
          </a:p>
          <a:p>
            <a:pPr lvl="0" algn="ctr" eaLnBrk="0" fontAlgn="base" hangingPunct="0">
              <a:spcBef>
                <a:spcPct val="0"/>
              </a:spcBef>
              <a:spcAft>
                <a:spcPct val="0"/>
              </a:spcAft>
            </a:pPr>
            <a:endParaRPr lang="ar-SA" sz="800" dirty="0"/>
          </a:p>
          <a:p>
            <a:pPr lvl="0" algn="ctr" eaLnBrk="0" fontAlgn="base" hangingPunct="0">
              <a:spcBef>
                <a:spcPct val="0"/>
              </a:spcBef>
              <a:spcAft>
                <a:spcPct val="0"/>
              </a:spcAft>
            </a:pPr>
            <a:endParaRPr lang="ar-SA" sz="800" dirty="0" smtClean="0"/>
          </a:p>
          <a:p>
            <a:pPr lvl="0" algn="ctr" eaLnBrk="0" fontAlgn="base" hangingPunct="0">
              <a:spcBef>
                <a:spcPct val="0"/>
              </a:spcBef>
              <a:spcAft>
                <a:spcPct val="0"/>
              </a:spcAft>
            </a:pPr>
            <a:endParaRPr lang="ar-SA" sz="1000" dirty="0"/>
          </a:p>
          <a:p>
            <a:pPr lvl="0" algn="ctr" eaLnBrk="0" fontAlgn="base" hangingPunct="0">
              <a:spcBef>
                <a:spcPct val="0"/>
              </a:spcBef>
              <a:spcAft>
                <a:spcPct val="0"/>
              </a:spcAft>
            </a:pPr>
            <a:endParaRPr lang="ar-SA" sz="800" dirty="0" smtClean="0"/>
          </a:p>
          <a:p>
            <a:pPr lvl="0" algn="ctr" eaLnBrk="0" fontAlgn="base" hangingPunct="0">
              <a:spcBef>
                <a:spcPct val="0"/>
              </a:spcBef>
              <a:spcAft>
                <a:spcPct val="0"/>
              </a:spcAft>
            </a:pPr>
            <a:r>
              <a:rPr lang="ar-SA" sz="800" dirty="0" smtClean="0"/>
              <a:t> </a:t>
            </a:r>
            <a:r>
              <a:rPr lang="en-US" sz="800" dirty="0"/>
              <a:t>   And the map of the clouds according to the classification Globe, a map showing the forms and the extent of clouds (Cloud Protocol) (Figure </a:t>
            </a:r>
            <a:r>
              <a:rPr lang="en-US" sz="800" dirty="0" smtClean="0"/>
              <a:t>2)</a:t>
            </a:r>
            <a:r>
              <a:rPr kumimoji="0" lang="en-US" sz="800" b="0" i="0" u="none" strike="noStrike" cap="none" normalizeH="0" baseline="0" dirty="0" smtClean="0">
                <a:ln>
                  <a:noFill/>
                </a:ln>
                <a:solidFill>
                  <a:srgbClr val="212121"/>
                </a:solidFill>
                <a:effectLst/>
                <a:latin typeface="inherit" charset="0"/>
                <a:ea typeface="Times New Roman" pitchFamily="18" charset="0"/>
                <a:cs typeface="Courier New" pitchFamily="49" charset="0"/>
              </a:rPr>
              <a:t>)</a:t>
            </a:r>
          </a:p>
          <a:p>
            <a:pPr marL="0" marR="0" lvl="0" indent="0" algn="ctr" defTabSz="914400" rtl="0" eaLnBrk="0" fontAlgn="base" latinLnBrk="0" hangingPunct="0">
              <a:lnSpc>
                <a:spcPct val="100000"/>
              </a:lnSpc>
              <a:spcBef>
                <a:spcPct val="0"/>
              </a:spcBef>
              <a:spcAft>
                <a:spcPct val="0"/>
              </a:spcAft>
              <a:buClrTx/>
              <a:buSzTx/>
              <a:buFontTx/>
              <a:buNone/>
              <a:tabLst/>
            </a:pPr>
            <a:r>
              <a:rPr kumimoji="0" lang="ar-SA" sz="700" b="0" i="0" u="none" strike="noStrike" cap="none" normalizeH="0" baseline="0" dirty="0" smtClean="0">
                <a:ln>
                  <a:noFill/>
                </a:ln>
                <a:solidFill>
                  <a:srgbClr val="212121"/>
                </a:solidFill>
                <a:effectLst/>
                <a:latin typeface="inherit" charset="0"/>
                <a:ea typeface="Times New Roman" pitchFamily="18" charset="0"/>
                <a:cs typeface="Courier New" pitchFamily="49" charset="0"/>
              </a:rPr>
              <a:t> </a:t>
            </a:r>
            <a:endParaRPr kumimoji="0" lang="en-US" sz="5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en-US" sz="600" dirty="0">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en-US" sz="600" dirty="0">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en-US" sz="600" dirty="0">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1" name="Rectangle 7"/>
          <p:cNvSpPr>
            <a:spLocks noChangeArrowheads="1"/>
          </p:cNvSpPr>
          <p:nvPr/>
        </p:nvSpPr>
        <p:spPr bwMode="auto">
          <a:xfrm>
            <a:off x="3974481" y="914400"/>
            <a:ext cx="2654920" cy="346249"/>
          </a:xfrm>
          <a:prstGeom prst="rect">
            <a:avLst/>
          </a:prstGeom>
          <a:noFill/>
          <a:ln w="9525">
            <a:noFill/>
            <a:miter lim="800000"/>
            <a:headEnd/>
            <a:tailEnd/>
          </a:ln>
          <a:effectLst/>
        </p:spPr>
        <p:txBody>
          <a:bodyPr vert="horz" wrap="square" lIns="457056" tIns="0" rIns="0" bIns="0" numCol="1" anchor="ctr"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Char char="•"/>
              <a:tabLst/>
            </a:pPr>
            <a:r>
              <a:rPr kumimoji="0" lang="en-US" sz="1050" b="1" i="0" u="none" strike="noStrike" cap="none" normalizeH="0" baseline="0" dirty="0" smtClean="0">
                <a:ln>
                  <a:noFill/>
                </a:ln>
                <a:solidFill>
                  <a:srgbClr val="212121"/>
                </a:solidFill>
                <a:effectLst/>
                <a:latin typeface="inherit" charset="0"/>
                <a:ea typeface="Times New Roman" pitchFamily="18" charset="0"/>
                <a:cs typeface="Courier New" pitchFamily="49" charset="0"/>
              </a:rPr>
              <a:t> Summary of data</a:t>
            </a:r>
          </a:p>
          <a:p>
            <a:pPr lvl="0" algn="ctr" fontAlgn="base">
              <a:spcBef>
                <a:spcPct val="0"/>
              </a:spcBef>
              <a:spcAft>
                <a:spcPct val="0"/>
              </a:spcAft>
            </a:pPr>
            <a:r>
              <a:rPr lang="en-US" sz="600" dirty="0"/>
              <a:t>Table showing data of both temperature and relative humidity and formation of clouds during the period (1 January 2019 - 5 March 2019)</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4364182" y="2133600"/>
            <a:ext cx="2362200" cy="107722"/>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lvl="0" algn="ctr" fontAlgn="base">
              <a:spcBef>
                <a:spcPct val="0"/>
              </a:spcBef>
              <a:spcAft>
                <a:spcPct val="0"/>
              </a:spcAft>
            </a:pPr>
            <a:r>
              <a:rPr lang="ar-SA" sz="700" dirty="0"/>
              <a:t> </a:t>
            </a:r>
            <a:r>
              <a:rPr lang="en-US" sz="700" dirty="0"/>
              <a:t>Figure 3: Table of temperature, relative humidity and clouds</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3" name="Rectangle 9"/>
          <p:cNvSpPr>
            <a:spLocks noChangeArrowheads="1"/>
          </p:cNvSpPr>
          <p:nvPr/>
        </p:nvSpPr>
        <p:spPr bwMode="auto">
          <a:xfrm>
            <a:off x="5735782" y="2286000"/>
            <a:ext cx="914400" cy="184666"/>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600" b="0" i="0" u="none" strike="noStrike" cap="none" normalizeH="0" baseline="0" dirty="0" smtClean="0">
                <a:ln>
                  <a:noFill/>
                </a:ln>
                <a:solidFill>
                  <a:srgbClr val="212121"/>
                </a:solidFill>
                <a:effectLst/>
                <a:latin typeface="inherit" charset="0"/>
                <a:ea typeface="Times New Roman" pitchFamily="18" charset="0"/>
                <a:cs typeface="Courier New" pitchFamily="49" charset="0"/>
              </a:rPr>
              <a:t>Globe measurements of relative humidity</a:t>
            </a:r>
            <a:r>
              <a:rPr kumimoji="0" lang="en-US" sz="400" b="0" i="0" u="none" strike="noStrike" cap="none" normalizeH="0" baseline="0" dirty="0" smtClean="0">
                <a:ln>
                  <a:noFill/>
                </a:ln>
                <a:solidFill>
                  <a:schemeClr val="tx1"/>
                </a:solidFill>
                <a:effectLst/>
                <a:latin typeface="Arial" pitchFamily="34" charset="0"/>
                <a:cs typeface="Arial" pitchFamily="34" charset="0"/>
              </a:rPr>
              <a:t> </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p:txBody>
      </p:sp>
      <p:sp>
        <p:nvSpPr>
          <p:cNvPr id="28" name="Rectangle 27"/>
          <p:cNvSpPr/>
          <p:nvPr/>
        </p:nvSpPr>
        <p:spPr>
          <a:xfrm>
            <a:off x="5562600" y="2971800"/>
            <a:ext cx="1181099" cy="246221"/>
          </a:xfrm>
          <a:prstGeom prst="rect">
            <a:avLst/>
          </a:prstGeom>
        </p:spPr>
        <p:txBody>
          <a:bodyPr wrap="square">
            <a:spAutoFit/>
          </a:bodyPr>
          <a:lstStyle/>
          <a:p>
            <a:pPr algn="ctr"/>
            <a:r>
              <a:rPr lang="en-US" sz="500" dirty="0"/>
              <a:t> Figure 4: Relative humidity in the period (1 January - 5 March 2019)</a:t>
            </a:r>
            <a:r>
              <a:rPr lang="en-US" sz="500" dirty="0" smtClean="0"/>
              <a:t>) </a:t>
            </a:r>
            <a:endParaRPr lang="en-US" sz="500" dirty="0"/>
          </a:p>
        </p:txBody>
      </p:sp>
      <p:sp>
        <p:nvSpPr>
          <p:cNvPr id="1034" name="Rectangle 10"/>
          <p:cNvSpPr>
            <a:spLocks noChangeArrowheads="1"/>
          </p:cNvSpPr>
          <p:nvPr/>
        </p:nvSpPr>
        <p:spPr bwMode="auto">
          <a:xfrm>
            <a:off x="4114800" y="2309580"/>
            <a:ext cx="1468582" cy="215444"/>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700" b="0" i="0" u="none" strike="noStrike" cap="none" normalizeH="0" baseline="0" dirty="0" smtClean="0">
                <a:ln>
                  <a:noFill/>
                </a:ln>
                <a:solidFill>
                  <a:srgbClr val="212121"/>
                </a:solidFill>
                <a:effectLst/>
                <a:latin typeface="inherit" charset="0"/>
                <a:ea typeface="Times New Roman" pitchFamily="18" charset="0"/>
                <a:cs typeface="Courier New" pitchFamily="49" charset="0"/>
              </a:rPr>
              <a:t>Globe measurements</a:t>
            </a:r>
            <a:r>
              <a:rPr lang="ar-SA" sz="700" dirty="0">
                <a:solidFill>
                  <a:srgbClr val="212121"/>
                </a:solidFill>
                <a:latin typeface="inherit" charset="0"/>
                <a:ea typeface="Times New Roman" pitchFamily="18" charset="0"/>
                <a:cs typeface="Courier New" pitchFamily="49" charset="0"/>
              </a:rPr>
              <a:t> </a:t>
            </a:r>
            <a:r>
              <a:rPr kumimoji="0" lang="en-US" sz="700" b="0" i="0" u="none" strike="noStrike" cap="none" normalizeH="0" baseline="0" dirty="0" smtClean="0">
                <a:ln>
                  <a:noFill/>
                </a:ln>
                <a:solidFill>
                  <a:srgbClr val="212121"/>
                </a:solidFill>
                <a:effectLst/>
                <a:latin typeface="inherit" charset="0"/>
                <a:ea typeface="Times New Roman" pitchFamily="18" charset="0"/>
                <a:cs typeface="Courier New" pitchFamily="49" charset="0"/>
              </a:rPr>
              <a:t>for temperature</a:t>
            </a:r>
            <a:r>
              <a:rPr kumimoji="0" lang="en-US" sz="500" b="0" i="0" u="none" strike="noStrike" cap="none" normalizeH="0" baseline="0" dirty="0" smtClean="0">
                <a:ln>
                  <a:noFill/>
                </a:ln>
                <a:solidFill>
                  <a:schemeClr val="tx1"/>
                </a:solidFill>
                <a:effectLst/>
                <a:latin typeface="Arial" pitchFamily="34" charset="0"/>
                <a:cs typeface="Arial" pitchFamily="34" charset="0"/>
              </a:rPr>
              <a:t> </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4305300" y="3048000"/>
            <a:ext cx="1181100" cy="153888"/>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lvl="0" algn="ctr" fontAlgn="base">
              <a:spcBef>
                <a:spcPct val="0"/>
              </a:spcBef>
              <a:spcAft>
                <a:spcPct val="0"/>
              </a:spcAft>
            </a:pPr>
            <a:r>
              <a:rPr lang="ar-SA" sz="500" dirty="0" smtClean="0"/>
              <a:t> </a:t>
            </a:r>
            <a:r>
              <a:rPr lang="en-US" sz="500" dirty="0" smtClean="0"/>
              <a:t>Figure </a:t>
            </a:r>
            <a:r>
              <a:rPr lang="en-US" sz="500" dirty="0"/>
              <a:t>5: Temperatures in the period (1 January - 5 March 2019)</a:t>
            </a:r>
            <a:endParaRPr kumimoji="0" lang="en-US" sz="7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6" name="Rectangle 12"/>
          <p:cNvSpPr>
            <a:spLocks noChangeArrowheads="1"/>
          </p:cNvSpPr>
          <p:nvPr/>
        </p:nvSpPr>
        <p:spPr bwMode="auto">
          <a:xfrm>
            <a:off x="4495800" y="3255749"/>
            <a:ext cx="2133600" cy="76944"/>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dirty="0" smtClean="0">
                <a:ln>
                  <a:noFill/>
                </a:ln>
                <a:solidFill>
                  <a:srgbClr val="212121"/>
                </a:solidFill>
                <a:effectLst/>
                <a:latin typeface="inherit" charset="0"/>
                <a:ea typeface="Times New Roman" pitchFamily="18" charset="0"/>
                <a:cs typeface="Courier New" pitchFamily="49" charset="0"/>
              </a:rPr>
              <a:t>Globe measurements for temperature and relative humidity together</a:t>
            </a:r>
            <a:r>
              <a:rPr kumimoji="0" lang="en-US" sz="300" b="0" i="0" u="none" strike="noStrike" cap="none" normalizeH="0" baseline="0" dirty="0" smtClean="0">
                <a:ln>
                  <a:noFill/>
                </a:ln>
                <a:solidFill>
                  <a:schemeClr val="tx1"/>
                </a:solidFill>
                <a:effectLst/>
                <a:latin typeface="Arial" pitchFamily="34" charset="0"/>
                <a:cs typeface="Arial" pitchFamily="34" charset="0"/>
              </a:rPr>
              <a:t> </a:t>
            </a:r>
            <a:endParaRPr kumimoji="0" lang="en-US" sz="7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7" name="Rectangle 13"/>
          <p:cNvSpPr>
            <a:spLocks noChangeArrowheads="1"/>
          </p:cNvSpPr>
          <p:nvPr/>
        </p:nvSpPr>
        <p:spPr bwMode="auto">
          <a:xfrm>
            <a:off x="5715000" y="3810000"/>
            <a:ext cx="914400" cy="230832"/>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lvl="0" algn="ctr" fontAlgn="base">
              <a:spcBef>
                <a:spcPct val="0"/>
              </a:spcBef>
              <a:spcAft>
                <a:spcPct val="0"/>
              </a:spcAft>
            </a:pPr>
            <a:r>
              <a:rPr lang="en-US" sz="500" dirty="0"/>
              <a:t>Figure 6: Relation between relative temperature and humidity in the period (1 January - 5 May 2019</a:t>
            </a: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p:txBody>
      </p:sp>
      <p:sp>
        <p:nvSpPr>
          <p:cNvPr id="34" name="TextBox 33"/>
          <p:cNvSpPr txBox="1"/>
          <p:nvPr/>
        </p:nvSpPr>
        <p:spPr>
          <a:xfrm>
            <a:off x="7380661" y="838200"/>
            <a:ext cx="1077539" cy="338554"/>
          </a:xfrm>
          <a:prstGeom prst="rect">
            <a:avLst/>
          </a:prstGeom>
          <a:noFill/>
        </p:spPr>
        <p:txBody>
          <a:bodyPr wrap="none" rtlCol="0">
            <a:spAutoFit/>
          </a:bodyPr>
          <a:lstStyle/>
          <a:p>
            <a:r>
              <a:rPr lang="en-US" sz="1600" b="1" dirty="0" smtClean="0"/>
              <a:t>Discussion</a:t>
            </a:r>
            <a:endParaRPr lang="en-US" sz="1600" b="1" dirty="0"/>
          </a:p>
        </p:txBody>
      </p:sp>
      <p:sp>
        <p:nvSpPr>
          <p:cNvPr id="1039" name="Rectangle 15"/>
          <p:cNvSpPr>
            <a:spLocks noChangeArrowheads="1"/>
          </p:cNvSpPr>
          <p:nvPr/>
        </p:nvSpPr>
        <p:spPr bwMode="auto">
          <a:xfrm>
            <a:off x="6934200" y="3502729"/>
            <a:ext cx="1981200" cy="1831271"/>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lvl="0" algn="ctr" fontAlgn="base">
              <a:spcBef>
                <a:spcPct val="0"/>
              </a:spcBef>
              <a:spcAft>
                <a:spcPct val="0"/>
              </a:spcAft>
              <a:buFontTx/>
              <a:buChar char="•"/>
            </a:pPr>
            <a:r>
              <a:rPr lang="en-US" sz="700" dirty="0"/>
              <a:t>In this research we found the relationship between temperature and relative humidity and their relation to the formation of clouds. We concluded that the relationship was inversely related to humidity and temperature. And that changing the temperature and humidity are not the only factors affecting the formation of types of clouds, This study contributes significantly to the development of a geographical and climate database in our region. This study may also help in understanding and determining the appropriate conditions for the formation of clouds of all kinds In conclusion, we recommend that:1. Conducting further studies intensively on the conditions suitable for the formation of clouds and the factors necessary to be clouds, especially rain clouds.2 - the need to monitor the daily readings of the weather variables</a:t>
            </a:r>
            <a:r>
              <a:rPr kumimoji="0" lang="en-US" sz="600" b="0" i="0" u="none" strike="noStrike" cap="none" normalizeH="0" baseline="0" dirty="0" smtClean="0">
                <a:ln>
                  <a:noFill/>
                </a:ln>
                <a:solidFill>
                  <a:srgbClr val="212121"/>
                </a:solidFill>
                <a:effectLst/>
                <a:latin typeface="inherit" charset="0"/>
                <a:ea typeface="Times New Roman" pitchFamily="18" charset="0"/>
                <a:cs typeface="Courier New" pitchFamily="49" charset="0"/>
              </a:rPr>
              <a:t>.</a:t>
            </a:r>
            <a:r>
              <a:rPr kumimoji="0" lang="en-US" sz="500" b="0" i="0" u="none" strike="noStrike" cap="none" normalizeH="0" baseline="0" dirty="0" smtClean="0">
                <a:ln>
                  <a:noFill/>
                </a:ln>
                <a:solidFill>
                  <a:schemeClr val="tx1"/>
                </a:solidFill>
                <a:effectLst/>
                <a:latin typeface="Arial" pitchFamily="34" charset="0"/>
                <a:cs typeface="Arial" pitchFamily="34" charset="0"/>
              </a:rPr>
              <a:t> </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p:txBody>
      </p:sp>
      <p:sp>
        <p:nvSpPr>
          <p:cNvPr id="36" name="TextBox 35"/>
          <p:cNvSpPr txBox="1"/>
          <p:nvPr/>
        </p:nvSpPr>
        <p:spPr>
          <a:xfrm>
            <a:off x="7315200" y="3090446"/>
            <a:ext cx="1196161" cy="338554"/>
          </a:xfrm>
          <a:prstGeom prst="rect">
            <a:avLst/>
          </a:prstGeom>
          <a:noFill/>
        </p:spPr>
        <p:txBody>
          <a:bodyPr wrap="none" rtlCol="0">
            <a:spAutoFit/>
          </a:bodyPr>
          <a:lstStyle/>
          <a:p>
            <a:r>
              <a:rPr lang="en-US" sz="1600" b="1" dirty="0" smtClean="0"/>
              <a:t>Conclusions</a:t>
            </a:r>
            <a:endParaRPr lang="en-US" sz="1600" b="1" dirty="0"/>
          </a:p>
        </p:txBody>
      </p:sp>
      <p:sp>
        <p:nvSpPr>
          <p:cNvPr id="37" name="Rectangle 36"/>
          <p:cNvSpPr/>
          <p:nvPr/>
        </p:nvSpPr>
        <p:spPr>
          <a:xfrm>
            <a:off x="6888057" y="5715000"/>
            <a:ext cx="2027343" cy="369332"/>
          </a:xfrm>
          <a:prstGeom prst="rect">
            <a:avLst/>
          </a:prstGeom>
        </p:spPr>
        <p:txBody>
          <a:bodyPr wrap="square">
            <a:spAutoFit/>
          </a:bodyPr>
          <a:lstStyle/>
          <a:p>
            <a:pPr algn="ctr"/>
            <a:r>
              <a:rPr lang="en-US" sz="900" dirty="0"/>
              <a:t>the hygrometer, a device for measuring relative </a:t>
            </a:r>
            <a:r>
              <a:rPr lang="en-US" sz="900" dirty="0" smtClean="0"/>
              <a:t>humidity</a:t>
            </a:r>
            <a:r>
              <a:rPr lang="en-US" sz="900" dirty="0"/>
              <a:t> </a:t>
            </a:r>
            <a:r>
              <a:rPr lang="en-US" sz="900" dirty="0" smtClean="0"/>
              <a:t>and </a:t>
            </a:r>
            <a:r>
              <a:rPr lang="en-US" sz="900" dirty="0"/>
              <a:t>temperature</a:t>
            </a:r>
          </a:p>
        </p:txBody>
      </p:sp>
      <p:sp>
        <p:nvSpPr>
          <p:cNvPr id="39" name="Rectangle 38"/>
          <p:cNvSpPr/>
          <p:nvPr/>
        </p:nvSpPr>
        <p:spPr>
          <a:xfrm>
            <a:off x="7086600" y="6019800"/>
            <a:ext cx="1676400" cy="415498"/>
          </a:xfrm>
          <a:prstGeom prst="rect">
            <a:avLst/>
          </a:prstGeom>
        </p:spPr>
        <p:txBody>
          <a:bodyPr wrap="square">
            <a:spAutoFit/>
          </a:bodyPr>
          <a:lstStyle/>
          <a:p>
            <a:pPr algn="ctr"/>
            <a:r>
              <a:rPr lang="en-US" sz="700" dirty="0"/>
              <a:t>the map of the clouds according to the classification Globe, a map showing the forms and the extent of clouds </a:t>
            </a:r>
          </a:p>
        </p:txBody>
      </p:sp>
      <p:sp>
        <p:nvSpPr>
          <p:cNvPr id="40" name="TextBox 39"/>
          <p:cNvSpPr txBox="1"/>
          <p:nvPr/>
        </p:nvSpPr>
        <p:spPr>
          <a:xfrm>
            <a:off x="7315200" y="5486400"/>
            <a:ext cx="1119987" cy="307777"/>
          </a:xfrm>
          <a:prstGeom prst="rect">
            <a:avLst/>
          </a:prstGeom>
          <a:noFill/>
        </p:spPr>
        <p:txBody>
          <a:bodyPr wrap="none" rtlCol="0">
            <a:spAutoFit/>
          </a:bodyPr>
          <a:lstStyle/>
          <a:p>
            <a:r>
              <a:rPr lang="en-US" sz="1400" b="1" dirty="0" smtClean="0"/>
              <a:t>Bibliography</a:t>
            </a:r>
            <a:endParaRPr lang="en-US" sz="1400" b="1" dirty="0"/>
          </a:p>
        </p:txBody>
      </p:sp>
      <p:sp>
        <p:nvSpPr>
          <p:cNvPr id="41" name="Rectangle 40"/>
          <p:cNvSpPr/>
          <p:nvPr/>
        </p:nvSpPr>
        <p:spPr>
          <a:xfrm>
            <a:off x="76200" y="5181600"/>
            <a:ext cx="2133600" cy="1107996"/>
          </a:xfrm>
          <a:prstGeom prst="rect">
            <a:avLst/>
          </a:prstGeom>
        </p:spPr>
        <p:txBody>
          <a:bodyPr wrap="square">
            <a:spAutoFit/>
          </a:bodyPr>
          <a:lstStyle/>
          <a:p>
            <a:pPr lvl="0" algn="ctr" fontAlgn="base">
              <a:spcBef>
                <a:spcPct val="0"/>
              </a:spcBef>
              <a:spcAft>
                <a:spcPct val="0"/>
              </a:spcAft>
              <a:buFontTx/>
              <a:buChar char="•"/>
            </a:pPr>
            <a:r>
              <a:rPr lang="en-US" sz="600" dirty="0"/>
              <a:t>The objective of this study is to find the relationship between temperature and relative humidity and their effect on formation and form clouds under constant pressure in the middle area 59 in </a:t>
            </a:r>
            <a:r>
              <a:rPr lang="en-US" sz="600" dirty="0" err="1"/>
              <a:t>Riyadh.In</a:t>
            </a:r>
            <a:r>
              <a:rPr lang="en-US" sz="600" dirty="0"/>
              <a:t> this study, we used the experimental approach. Temperature, humidity and trace protocols were measured and formed clouds during 60 </a:t>
            </a:r>
            <a:r>
              <a:rPr lang="en-US" sz="600" dirty="0" err="1"/>
              <a:t>days.During</a:t>
            </a:r>
            <a:r>
              <a:rPr lang="en-US" sz="600" dirty="0"/>
              <a:t> this period, the relationship between them was observed and they were affected by each other. From this study, we found that there is between temperature and humidity, and that temperature and humidity are not the only factors that affect the formation of clouds</a:t>
            </a:r>
            <a:endParaRPr lang="en-US" sz="300" dirty="0"/>
          </a:p>
        </p:txBody>
      </p:sp>
      <p:sp>
        <p:nvSpPr>
          <p:cNvPr id="42" name="Rectangle 41"/>
          <p:cNvSpPr/>
          <p:nvPr/>
        </p:nvSpPr>
        <p:spPr>
          <a:xfrm>
            <a:off x="76200" y="6243935"/>
            <a:ext cx="2133600" cy="461665"/>
          </a:xfrm>
          <a:prstGeom prst="rect">
            <a:avLst/>
          </a:prstGeom>
        </p:spPr>
        <p:txBody>
          <a:bodyPr wrap="square">
            <a:spAutoFit/>
          </a:bodyPr>
          <a:lstStyle/>
          <a:p>
            <a:pPr algn="ctr"/>
            <a:r>
              <a:rPr lang="en-US" sz="400" dirty="0"/>
              <a:t>  This study contributes significantly to the development and monitoring of a geographical and climate database in our region.</a:t>
            </a:r>
          </a:p>
          <a:p>
            <a:pPr algn="ctr"/>
            <a:r>
              <a:rPr lang="en-US" sz="400" dirty="0"/>
              <a:t>Expect the forms of clouds through measurements of temperature and humidity.</a:t>
            </a:r>
          </a:p>
          <a:p>
            <a:pPr algn="ctr"/>
            <a:r>
              <a:rPr lang="en-US" sz="400" dirty="0"/>
              <a:t>And to infer the appropriate conditions for the formation of clouds. This can be useful in finding ways to provide safe drinking water and serve important categories, such as astronauts</a:t>
            </a:r>
            <a:endParaRPr lang="en-US" sz="100" dirty="0"/>
          </a:p>
        </p:txBody>
      </p:sp>
      <p:sp>
        <p:nvSpPr>
          <p:cNvPr id="43" name="TextBox 42"/>
          <p:cNvSpPr txBox="1"/>
          <p:nvPr/>
        </p:nvSpPr>
        <p:spPr>
          <a:xfrm>
            <a:off x="609600" y="4980801"/>
            <a:ext cx="986104" cy="276999"/>
          </a:xfrm>
          <a:prstGeom prst="rect">
            <a:avLst/>
          </a:prstGeom>
          <a:noFill/>
        </p:spPr>
        <p:txBody>
          <a:bodyPr wrap="none" rtlCol="0">
            <a:spAutoFit/>
          </a:bodyPr>
          <a:lstStyle/>
          <a:p>
            <a:r>
              <a:rPr lang="en-US" sz="1200" b="1" dirty="0" smtClean="0"/>
              <a:t>Introduction</a:t>
            </a:r>
            <a:endParaRPr lang="en-US" sz="1200" b="1" dirty="0"/>
          </a:p>
        </p:txBody>
      </p:sp>
      <p:pic>
        <p:nvPicPr>
          <p:cNvPr id="1047" name="Picture 23" descr="صورة ذات صلة"/>
          <p:cNvPicPr>
            <a:picLocks noChangeAspect="1" noChangeArrowheads="1"/>
          </p:cNvPicPr>
          <p:nvPr/>
        </p:nvPicPr>
        <p:blipFill>
          <a:blip r:embed="rId2" cstate="print"/>
          <a:srcRect r="25455"/>
          <a:stretch>
            <a:fillRect/>
          </a:stretch>
        </p:blipFill>
        <p:spPr bwMode="auto">
          <a:xfrm>
            <a:off x="2743200" y="3234076"/>
            <a:ext cx="838200" cy="707869"/>
          </a:xfrm>
          <a:prstGeom prst="rect">
            <a:avLst/>
          </a:prstGeom>
          <a:noFill/>
        </p:spPr>
      </p:pic>
      <p:sp>
        <p:nvSpPr>
          <p:cNvPr id="49" name="Rectangle 48"/>
          <p:cNvSpPr/>
          <p:nvPr/>
        </p:nvSpPr>
        <p:spPr>
          <a:xfrm>
            <a:off x="7380661" y="457200"/>
            <a:ext cx="1534738" cy="328547"/>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TextBox 49"/>
          <p:cNvSpPr txBox="1"/>
          <p:nvPr/>
        </p:nvSpPr>
        <p:spPr>
          <a:xfrm>
            <a:off x="7614300" y="533400"/>
            <a:ext cx="1377300" cy="400110"/>
          </a:xfrm>
          <a:prstGeom prst="rect">
            <a:avLst/>
          </a:prstGeom>
          <a:noFill/>
        </p:spPr>
        <p:txBody>
          <a:bodyPr wrap="none" rtlCol="0">
            <a:spAutoFit/>
          </a:bodyPr>
          <a:lstStyle/>
          <a:p>
            <a:r>
              <a:rPr lang="en-US" sz="1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THE GLOBE PROGRAM</a:t>
            </a:r>
          </a:p>
          <a:p>
            <a:endParaRPr lang="en-US" sz="1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1041" name="Picture 17" descr="صورة ذات صلة"/>
          <p:cNvPicPr>
            <a:picLocks noChangeAspect="1" noChangeArrowheads="1"/>
          </p:cNvPicPr>
          <p:nvPr/>
        </p:nvPicPr>
        <p:blipFill>
          <a:blip r:embed="rId3" cstate="print"/>
          <a:srcRect/>
          <a:stretch>
            <a:fillRect/>
          </a:stretch>
        </p:blipFill>
        <p:spPr bwMode="auto">
          <a:xfrm>
            <a:off x="7383245" y="457200"/>
            <a:ext cx="312955" cy="328547"/>
          </a:xfrm>
          <a:prstGeom prst="rect">
            <a:avLst/>
          </a:prstGeom>
          <a:noFill/>
        </p:spPr>
      </p:pic>
      <p:pic>
        <p:nvPicPr>
          <p:cNvPr id="44" name="Picture 43" descr="3645eeac-b6a1-4384-a0f3-979cebdd9b45.jpg"/>
          <p:cNvPicPr/>
          <p:nvPr/>
        </p:nvPicPr>
        <p:blipFill>
          <a:blip r:embed="rId4" cstate="print"/>
          <a:stretch>
            <a:fillRect/>
          </a:stretch>
        </p:blipFill>
        <p:spPr>
          <a:xfrm rot="5400000">
            <a:off x="3200618" y="5296118"/>
            <a:ext cx="571065" cy="876300"/>
          </a:xfrm>
          <a:prstGeom prst="rect">
            <a:avLst/>
          </a:prstGeom>
        </p:spPr>
      </p:pic>
      <p:pic>
        <p:nvPicPr>
          <p:cNvPr id="45" name="Picture 44" descr="c1aa95ac-b6a0-4fb7-8b0a-bada2e181eb4.jpg"/>
          <p:cNvPicPr/>
          <p:nvPr/>
        </p:nvPicPr>
        <p:blipFill>
          <a:blip r:embed="rId5" cstate="print"/>
          <a:stretch>
            <a:fillRect/>
          </a:stretch>
        </p:blipFill>
        <p:spPr>
          <a:xfrm>
            <a:off x="2362200" y="5423172"/>
            <a:ext cx="533400" cy="609600"/>
          </a:xfrm>
          <a:prstGeom prst="rect">
            <a:avLst/>
          </a:prstGeom>
        </p:spPr>
      </p:pic>
      <p:pic>
        <p:nvPicPr>
          <p:cNvPr id="46" name="صورة 45"/>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00600" y="1295400"/>
            <a:ext cx="609600" cy="796751"/>
          </a:xfrm>
          <a:prstGeom prst="rect">
            <a:avLst/>
          </a:prstGeom>
          <a:noFill/>
        </p:spPr>
      </p:pic>
      <p:pic>
        <p:nvPicPr>
          <p:cNvPr id="47" name="صورة 46"/>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15000" y="2514600"/>
            <a:ext cx="838200" cy="488722"/>
          </a:xfrm>
          <a:prstGeom prst="rect">
            <a:avLst/>
          </a:prstGeom>
          <a:solidFill>
            <a:schemeClr val="bg1"/>
          </a:solidFill>
          <a:ln w="3175" cap="sq">
            <a:solidFill>
              <a:schemeClr val="tx1">
                <a:lumMod val="50000"/>
                <a:lumOff val="50000"/>
              </a:schemeClr>
            </a:solidFill>
            <a:prstDash val="solid"/>
            <a:miter lim="800000"/>
          </a:ln>
          <a:effectLst>
            <a:outerShdw blurRad="50800" dist="38100" dir="2700000" algn="tl" rotWithShape="0">
              <a:srgbClr val="000000">
                <a:alpha val="43000"/>
              </a:srgbClr>
            </a:outerShdw>
          </a:effectLst>
        </p:spPr>
      </p:pic>
      <p:pic>
        <p:nvPicPr>
          <p:cNvPr id="48" name="صورة 47"/>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70669" y="2540692"/>
            <a:ext cx="887131" cy="431108"/>
          </a:xfrm>
          <a:prstGeom prst="rect">
            <a:avLst/>
          </a:prstGeom>
          <a:solidFill>
            <a:schemeClr val="bg1"/>
          </a:solidFill>
          <a:ln w="3175" cap="sq">
            <a:solidFill>
              <a:schemeClr val="tx1">
                <a:lumMod val="50000"/>
                <a:lumOff val="50000"/>
              </a:schemeClr>
            </a:solidFill>
            <a:prstDash val="solid"/>
            <a:miter lim="800000"/>
          </a:ln>
          <a:effectLst>
            <a:outerShdw blurRad="50800" dist="38100" dir="2700000" algn="tl" rotWithShape="0">
              <a:srgbClr val="000000">
                <a:alpha val="43000"/>
              </a:srgbClr>
            </a:outerShdw>
          </a:effectLst>
        </p:spPr>
      </p:pic>
      <p:pic>
        <p:nvPicPr>
          <p:cNvPr id="51" name="صورة 50"/>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791200" y="3352800"/>
            <a:ext cx="762000" cy="425688"/>
          </a:xfrm>
          <a:prstGeom prst="rect">
            <a:avLst/>
          </a:prstGeom>
          <a:solidFill>
            <a:schemeClr val="bg1"/>
          </a:solidFill>
          <a:ln w="3175" cap="sq">
            <a:solidFill>
              <a:schemeClr val="tx1">
                <a:lumMod val="50000"/>
                <a:lumOff val="50000"/>
              </a:schemeClr>
            </a:solidFill>
            <a:prstDash val="solid"/>
            <a:miter lim="800000"/>
          </a:ln>
          <a:effectLst>
            <a:outerShdw blurRad="50800" dist="38100" dir="2700000" algn="tl" rotWithShape="0">
              <a:srgbClr val="000000">
                <a:alpha val="43000"/>
              </a:srgbClr>
            </a:outerShdw>
          </a:effectLst>
        </p:spPr>
      </p:pic>
      <p:pic>
        <p:nvPicPr>
          <p:cNvPr id="53" name="صورة 52"/>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638800" y="1295400"/>
            <a:ext cx="609600" cy="796751"/>
          </a:xfrm>
          <a:prstGeom prst="rect">
            <a:avLst/>
          </a:prstGeom>
          <a:noFill/>
        </p:spPr>
      </p:pic>
      <p:sp>
        <p:nvSpPr>
          <p:cNvPr id="2" name="Rectangle 1"/>
          <p:cNvSpPr>
            <a:spLocks noChangeArrowheads="1"/>
          </p:cNvSpPr>
          <p:nvPr/>
        </p:nvSpPr>
        <p:spPr bwMode="auto">
          <a:xfrm>
            <a:off x="3581400" y="4724400"/>
            <a:ext cx="3222284" cy="1154162"/>
          </a:xfrm>
          <a:prstGeom prst="rect">
            <a:avLst/>
          </a:prstGeom>
          <a:noFill/>
          <a:ln>
            <a:noFill/>
          </a:ln>
          <a:effectLst/>
        </p:spPr>
        <p:txBody>
          <a:bodyPr vert="horz" wrap="square" lIns="637974" tIns="45720" rIns="91440" bIns="0" numCol="1" anchor="ctr" anchorCtr="0" compatLnSpc="1">
            <a:prstTxWarp prst="textNoShape">
              <a:avLst/>
            </a:prstTxWarp>
            <a:spAutoFit/>
          </a:bodyPr>
          <a:lstStyle/>
          <a:p>
            <a:pPr marL="0" marR="0" lvl="0" indent="0" algn="l" defTabSz="914400" eaLnBrk="1" fontAlgn="base" latinLnBrk="0" hangingPunct="1">
              <a:lnSpc>
                <a:spcPct val="100000"/>
              </a:lnSpc>
              <a:spcBef>
                <a:spcPct val="0"/>
              </a:spcBef>
              <a:spcAft>
                <a:spcPct val="0"/>
              </a:spcAft>
              <a:buClrTx/>
              <a:buSzTx/>
              <a:buFontTx/>
              <a:buChar char="•"/>
              <a:tabLst/>
            </a:pPr>
            <a:r>
              <a:rPr kumimoji="0" lang="en-US" altLang="en-US" sz="500" b="0" i="0" u="none" strike="noStrike" cap="none" normalizeH="0" baseline="0" dirty="0" smtClean="0">
                <a:ln>
                  <a:noFill/>
                </a:ln>
                <a:solidFill>
                  <a:srgbClr val="212121"/>
                </a:solidFill>
                <a:effectLst/>
                <a:latin typeface="inherit" charset="0"/>
                <a:ea typeface="Times New Roman" pitchFamily="18" charset="0"/>
                <a:cs typeface="Courier New" pitchFamily="49" charset="0"/>
              </a:rPr>
              <a:t> </a:t>
            </a:r>
            <a:r>
              <a:rPr kumimoji="0" lang="en-US" altLang="en-US" sz="700" b="0" i="0" u="sng" strike="noStrike" cap="none" normalizeH="0" baseline="0" dirty="0" smtClean="0">
                <a:ln>
                  <a:noFill/>
                </a:ln>
                <a:solidFill>
                  <a:srgbClr val="212121"/>
                </a:solidFill>
                <a:effectLst/>
                <a:latin typeface="Cambria" pitchFamily="18" charset="0"/>
                <a:ea typeface="Times New Roman" pitchFamily="18" charset="0"/>
                <a:cs typeface="Courier New" pitchFamily="49" charset="0"/>
              </a:rPr>
              <a:t>Analysis of the results</a:t>
            </a:r>
            <a:r>
              <a:rPr kumimoji="0" lang="en-US" altLang="en-US" sz="300" b="0" i="0" u="sng" strike="noStrike" cap="none" normalizeH="0" baseline="0" dirty="0" smtClean="0">
                <a:ln>
                  <a:noFill/>
                </a:ln>
                <a:solidFill>
                  <a:schemeClr val="tx1"/>
                </a:solidFill>
                <a:effectLst/>
                <a:latin typeface="Arial" pitchFamily="34" charset="0"/>
                <a:cs typeface="Arial" pitchFamily="34" charset="0"/>
              </a:rPr>
              <a:t> </a:t>
            </a:r>
            <a:endParaRPr kumimoji="0" lang="en-US" altLang="en-US" sz="700" b="0" i="0" u="sng"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smtClean="0">
                <a:ln>
                  <a:noFill/>
                </a:ln>
                <a:solidFill>
                  <a:srgbClr val="212121"/>
                </a:solidFill>
                <a:effectLst/>
                <a:latin typeface="Calibri" pitchFamily="34" charset="0"/>
                <a:ea typeface="Times New Roman" pitchFamily="18" charset="0"/>
                <a:cs typeface="Courier New" pitchFamily="49" charset="0"/>
              </a:rPr>
              <a:t>From graphs, we conclude</a:t>
            </a:r>
            <a:endParaRPr kumimoji="0" lang="en-US" altLang="en-US" sz="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smtClean="0">
                <a:ln>
                  <a:noFill/>
                </a:ln>
                <a:solidFill>
                  <a:srgbClr val="212121"/>
                </a:solidFill>
                <a:effectLst/>
                <a:latin typeface="Calibri" pitchFamily="34" charset="0"/>
                <a:ea typeface="Times New Roman" pitchFamily="18" charset="0"/>
                <a:cs typeface="Courier New" pitchFamily="49" charset="0"/>
              </a:rPr>
              <a:t>1) A relationship between temperature and relative humidity is an inverse relationship. The higher the temperature the lower the relative humidity and vice versa. This is shown in Fig. (6) and Figure (8)</a:t>
            </a:r>
            <a:endParaRPr kumimoji="0" lang="en-US" altLang="en-US" sz="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smtClean="0">
                <a:ln>
                  <a:noFill/>
                </a:ln>
                <a:solidFill>
                  <a:srgbClr val="212121"/>
                </a:solidFill>
                <a:effectLst/>
                <a:latin typeface="Calibri" pitchFamily="34" charset="0"/>
                <a:ea typeface="Times New Roman" pitchFamily="18" charset="0"/>
                <a:cs typeface="Courier New" pitchFamily="49" charset="0"/>
              </a:rPr>
              <a:t>2) The clouds and the variation of their formation are not related to the percentages of humidity and temperature only </a:t>
            </a:r>
            <a:endParaRPr kumimoji="0" lang="en-US" altLang="en-US" sz="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smtClean="0">
                <a:ln>
                  <a:noFill/>
                </a:ln>
                <a:solidFill>
                  <a:srgbClr val="212121"/>
                </a:solidFill>
                <a:effectLst/>
                <a:latin typeface="Calibri" pitchFamily="34" charset="0"/>
                <a:ea typeface="Times New Roman" pitchFamily="18" charset="0"/>
                <a:cs typeface="Courier New" pitchFamily="49" charset="0"/>
              </a:rPr>
              <a:t>- For example, on 20 - 21 January 2019 with the ratio of temperature and humidity ratio in both days, but the formation of clouds and their differences</a:t>
            </a:r>
            <a:endParaRPr kumimoji="0" lang="en-US" altLang="en-US" sz="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smtClean="0">
                <a:ln>
                  <a:noFill/>
                </a:ln>
                <a:solidFill>
                  <a:srgbClr val="212121"/>
                </a:solidFill>
                <a:effectLst/>
                <a:latin typeface="Calibri" pitchFamily="34" charset="0"/>
                <a:ea typeface="Times New Roman" pitchFamily="18" charset="0"/>
                <a:cs typeface="Courier New" pitchFamily="49" charset="0"/>
              </a:rPr>
              <a:t>- Also on 1 - 30 January 2019 humidity was high in both days but differed form and form clouds</a:t>
            </a:r>
            <a:r>
              <a:rPr kumimoji="0" lang="en-US" altLang="en-US" sz="400" b="0" i="0" u="none" strike="noStrike" cap="none" normalizeH="0" baseline="0" dirty="0" smtClean="0">
                <a:ln>
                  <a:noFill/>
                </a:ln>
                <a:solidFill>
                  <a:srgbClr val="212121"/>
                </a:solidFill>
                <a:effectLst/>
                <a:latin typeface="inherit" charset="0"/>
                <a:ea typeface="Times New Roman" pitchFamily="18" charset="0"/>
                <a:cs typeface="Courier New" pitchFamily="49" charset="0"/>
              </a:rPr>
              <a:t>,</a:t>
            </a:r>
            <a:endParaRPr kumimoji="0" lang="en-US" altLang="en-US" sz="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eaLnBrk="0" fontAlgn="base" latinLnBrk="0" hangingPunct="0">
              <a:lnSpc>
                <a:spcPct val="100000"/>
              </a:lnSpc>
              <a:spcBef>
                <a:spcPct val="0"/>
              </a:spcBef>
              <a:spcAft>
                <a:spcPct val="0"/>
              </a:spcAft>
              <a:buClrTx/>
              <a:buSzTx/>
              <a:buFontTx/>
              <a:buNone/>
              <a:tabLst/>
            </a:pPr>
            <a:r>
              <a:rPr kumimoji="0" lang="en-US" altLang="en-US" sz="400" b="0" i="0" u="none" strike="noStrike" cap="none" normalizeH="0" baseline="0" dirty="0" smtClean="0">
                <a:ln>
                  <a:noFill/>
                </a:ln>
                <a:solidFill>
                  <a:srgbClr val="212121"/>
                </a:solidFill>
                <a:effectLst/>
                <a:latin typeface="Calibri"/>
                <a:ea typeface="Times New Roman" pitchFamily="18" charset="0"/>
                <a:cs typeface="Courier New" pitchFamily="49" charset="0"/>
              </a:rPr>
              <a:t> </a:t>
            </a:r>
            <a:r>
              <a:rPr kumimoji="0" lang="en-US" altLang="en-US" sz="500" b="0" i="0" u="none" strike="noStrike" cap="none" normalizeH="0" baseline="0" dirty="0" smtClean="0">
                <a:ln>
                  <a:noFill/>
                </a:ln>
                <a:solidFill>
                  <a:srgbClr val="212121"/>
                </a:solidFill>
                <a:effectLst/>
                <a:latin typeface="Calibri" pitchFamily="34" charset="0"/>
                <a:ea typeface="Times New Roman" pitchFamily="18" charset="0"/>
                <a:cs typeface="Courier New" pitchFamily="49" charset="0"/>
              </a:rPr>
              <a:t>The data in Figure (7) confirm that the results of our study in the selected period are correct.</a:t>
            </a:r>
            <a:endParaRPr kumimoji="0" lang="en-US" altLang="en-US" sz="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dirty="0" smtClean="0">
                <a:ln>
                  <a:noFill/>
                </a:ln>
                <a:solidFill>
                  <a:srgbClr val="212121"/>
                </a:solidFill>
                <a:effectLst/>
                <a:latin typeface="Calibri" pitchFamily="34" charset="0"/>
                <a:ea typeface="Times New Roman" pitchFamily="18" charset="0"/>
                <a:cs typeface="Courier New" pitchFamily="49" charset="0"/>
              </a:rPr>
              <a:t>For example, on 22-24 October 2018, the temperature and humidity were equal in both days, however the formation and formation of clouds varied</a:t>
            </a:r>
            <a:r>
              <a:rPr kumimoji="0" lang="en-US" altLang="en-US" sz="400" b="0" i="0" u="none" strike="noStrike" cap="none" normalizeH="0" baseline="0" dirty="0" smtClean="0">
                <a:ln>
                  <a:noFill/>
                </a:ln>
                <a:solidFill>
                  <a:srgbClr val="212121"/>
                </a:solidFill>
                <a:effectLst/>
                <a:latin typeface="inherit" charset="0"/>
                <a:ea typeface="Times New Roman" pitchFamily="18" charset="0"/>
                <a:cs typeface="Courier New" pitchFamily="49" charset="0"/>
              </a:rPr>
              <a:t>.</a:t>
            </a:r>
            <a:endParaRPr kumimoji="0" lang="en-US" altLang="en-US" sz="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eaLnBrk="0" fontAlgn="base" latinLnBrk="0" hangingPunct="0">
              <a:lnSpc>
                <a:spcPct val="100000"/>
              </a:lnSpc>
              <a:spcBef>
                <a:spcPct val="0"/>
              </a:spcBef>
              <a:spcAft>
                <a:spcPct val="0"/>
              </a:spcAft>
              <a:buClrTx/>
              <a:buSzTx/>
              <a:buFontTx/>
              <a:buNone/>
              <a:tabLst/>
            </a:pPr>
            <a:r>
              <a:rPr kumimoji="0" lang="ar-SA" altLang="en-US" sz="500" b="0" i="0" u="none" strike="noStrike" cap="none" normalizeH="0" baseline="0" dirty="0" smtClean="0">
                <a:ln>
                  <a:noFill/>
                </a:ln>
                <a:solidFill>
                  <a:srgbClr val="212121"/>
                </a:solidFill>
                <a:effectLst/>
                <a:latin typeface="Calibri" pitchFamily="34" charset="0"/>
                <a:ea typeface="Times New Roman" pitchFamily="18" charset="0"/>
                <a:cs typeface="Courier New" pitchFamily="49" charset="0"/>
              </a:rPr>
              <a:t> </a:t>
            </a:r>
            <a:r>
              <a:rPr kumimoji="0" lang="en-US" altLang="en-US" sz="5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and is influenced by factors other than temperature and humidity</a:t>
            </a:r>
            <a:r>
              <a:rPr kumimoji="0" lang="en-US" altLang="en-US" sz="100" b="0" i="0" u="none" strike="noStrike" cap="none" normalizeH="0" baseline="0" dirty="0" smtClean="0">
                <a:ln>
                  <a:noFill/>
                </a:ln>
                <a:solidFill>
                  <a:schemeClr val="tx1"/>
                </a:solidFill>
                <a:effectLst/>
                <a:latin typeface="Arial" pitchFamily="34" charset="0"/>
                <a:cs typeface="Arial" pitchFamily="34" charset="0"/>
              </a:rPr>
              <a:t> </a:t>
            </a:r>
            <a:endParaRPr kumimoji="0" lang="en-US" altLang="en-US" sz="600"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مستطيل 13"/>
          <p:cNvSpPr/>
          <p:nvPr/>
        </p:nvSpPr>
        <p:spPr>
          <a:xfrm>
            <a:off x="2667000" y="3962400"/>
            <a:ext cx="1023037" cy="215444"/>
          </a:xfrm>
          <a:prstGeom prst="rect">
            <a:avLst/>
          </a:prstGeom>
        </p:spPr>
        <p:txBody>
          <a:bodyPr wrap="none">
            <a:spAutoFit/>
          </a:bodyPr>
          <a:lstStyle/>
          <a:p>
            <a:r>
              <a:rPr lang="en-US" sz="800" dirty="0">
                <a:solidFill>
                  <a:srgbClr val="212121"/>
                </a:solidFill>
                <a:latin typeface="inherit" charset="0"/>
                <a:ea typeface="Times New Roman" pitchFamily="18" charset="0"/>
                <a:cs typeface="Courier New" pitchFamily="49" charset="0"/>
              </a:rPr>
              <a:t>Figure 1: Humidity</a:t>
            </a:r>
            <a:r>
              <a:rPr lang="en-US" sz="100" dirty="0">
                <a:latin typeface="Arial" pitchFamily="34" charset="0"/>
                <a:cs typeface="Arial" pitchFamily="34" charset="0"/>
              </a:rPr>
              <a:t> </a:t>
            </a:r>
            <a:endParaRPr lang="en-US" sz="800" dirty="0"/>
          </a:p>
        </p:txBody>
      </p:sp>
      <p:sp>
        <p:nvSpPr>
          <p:cNvPr id="15" name="مستطيل 14"/>
          <p:cNvSpPr/>
          <p:nvPr/>
        </p:nvSpPr>
        <p:spPr>
          <a:xfrm>
            <a:off x="2590800" y="6096000"/>
            <a:ext cx="1242648" cy="215444"/>
          </a:xfrm>
          <a:prstGeom prst="rect">
            <a:avLst/>
          </a:prstGeom>
        </p:spPr>
        <p:txBody>
          <a:bodyPr wrap="none">
            <a:spAutoFit/>
          </a:bodyPr>
          <a:lstStyle/>
          <a:p>
            <a:pPr lvl="0" algn="ctr" eaLnBrk="0" fontAlgn="base" hangingPunct="0">
              <a:spcBef>
                <a:spcPct val="0"/>
              </a:spcBef>
              <a:spcAft>
                <a:spcPct val="0"/>
              </a:spcAft>
            </a:pPr>
            <a:r>
              <a:rPr lang="en-US" sz="800" dirty="0">
                <a:solidFill>
                  <a:srgbClr val="212121"/>
                </a:solidFill>
                <a:latin typeface="inherit" charset="0"/>
                <a:ea typeface="Times New Roman" pitchFamily="18" charset="0"/>
                <a:cs typeface="Courier New" pitchFamily="49" charset="0"/>
              </a:rPr>
              <a:t>Figure 2: Weather map</a:t>
            </a:r>
            <a:r>
              <a:rPr lang="en-US" sz="100" dirty="0">
                <a:latin typeface="Arial" pitchFamily="34" charset="0"/>
                <a:cs typeface="Arial" pitchFamily="34" charset="0"/>
              </a:rPr>
              <a:t> </a:t>
            </a:r>
          </a:p>
        </p:txBody>
      </p:sp>
      <p:sp>
        <p:nvSpPr>
          <p:cNvPr id="17" name="مستطيل 16"/>
          <p:cNvSpPr/>
          <p:nvPr/>
        </p:nvSpPr>
        <p:spPr>
          <a:xfrm>
            <a:off x="6851072" y="1219200"/>
            <a:ext cx="2140528" cy="846386"/>
          </a:xfrm>
          <a:prstGeom prst="rect">
            <a:avLst/>
          </a:prstGeom>
        </p:spPr>
        <p:txBody>
          <a:bodyPr wrap="square">
            <a:spAutoFit/>
          </a:bodyPr>
          <a:lstStyle/>
          <a:p>
            <a:pPr algn="ctr"/>
            <a:r>
              <a:rPr lang="en-US" sz="700" dirty="0"/>
              <a:t>In this study we studied the effect of relative humidity and temperature on the formation of clouds and put the hypothesis that the high humidity lead to low clouds and vice versa and to prove that we did experimental research based on the measurements of the Globe daily measuring temperature of the atmosphere and humidity and observation clouds,</a:t>
            </a:r>
          </a:p>
        </p:txBody>
      </p:sp>
      <p:sp>
        <p:nvSpPr>
          <p:cNvPr id="19" name="مستطيل 18"/>
          <p:cNvSpPr/>
          <p:nvPr/>
        </p:nvSpPr>
        <p:spPr>
          <a:xfrm>
            <a:off x="6888057" y="2017693"/>
            <a:ext cx="2103543" cy="1061829"/>
          </a:xfrm>
          <a:prstGeom prst="rect">
            <a:avLst/>
          </a:prstGeom>
        </p:spPr>
        <p:txBody>
          <a:bodyPr wrap="square">
            <a:spAutoFit/>
          </a:bodyPr>
          <a:lstStyle/>
          <a:p>
            <a:pPr algn="ctr"/>
            <a:r>
              <a:rPr lang="en-US" sz="700" dirty="0"/>
              <a:t>We conclude</a:t>
            </a:r>
          </a:p>
          <a:p>
            <a:pPr algn="ctr"/>
            <a:r>
              <a:rPr lang="en-US" sz="700" dirty="0"/>
              <a:t>1) The relationship between temperature and relative humidity is inverse. The higher the temperature the lower the relative humidity and vice versa. This is shown in </a:t>
            </a:r>
            <a:r>
              <a:rPr lang="en-US" sz="700" dirty="0" smtClean="0"/>
              <a:t>Figure </a:t>
            </a:r>
            <a:r>
              <a:rPr lang="ar-SA" sz="700" dirty="0" smtClean="0"/>
              <a:t>)</a:t>
            </a:r>
            <a:r>
              <a:rPr lang="en-US" sz="700" dirty="0" smtClean="0"/>
              <a:t>6</a:t>
            </a:r>
            <a:r>
              <a:rPr lang="ar-SA" sz="700" dirty="0" smtClean="0"/>
              <a:t>(</a:t>
            </a:r>
            <a:r>
              <a:rPr lang="en-US" sz="700" dirty="0" smtClean="0"/>
              <a:t> </a:t>
            </a:r>
            <a:r>
              <a:rPr lang="en-US" sz="700" dirty="0"/>
              <a:t>and </a:t>
            </a:r>
            <a:r>
              <a:rPr lang="en-US" sz="700" dirty="0" smtClean="0"/>
              <a:t>Figure </a:t>
            </a:r>
            <a:r>
              <a:rPr lang="ar-SA" sz="700" dirty="0" smtClean="0"/>
              <a:t>)</a:t>
            </a:r>
            <a:r>
              <a:rPr lang="en-US" sz="700" dirty="0" smtClean="0"/>
              <a:t>8</a:t>
            </a:r>
            <a:r>
              <a:rPr lang="ar-SA" sz="700" dirty="0" smtClean="0"/>
              <a:t>(</a:t>
            </a:r>
            <a:r>
              <a:rPr lang="en-US" sz="700" dirty="0" smtClean="0"/>
              <a:t>.</a:t>
            </a:r>
            <a:endParaRPr lang="en-US" sz="700" dirty="0"/>
          </a:p>
          <a:p>
            <a:pPr algn="ctr"/>
            <a:r>
              <a:rPr lang="en-US" sz="700" dirty="0"/>
              <a:t>2) Clouds are not only related to humidity and temperature, but other factors that support humidity and temperature have to be present for such changes</a:t>
            </a:r>
          </a:p>
        </p:txBody>
      </p:sp>
      <p:pic>
        <p:nvPicPr>
          <p:cNvPr id="56" name="صورة 55"/>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495800" y="3352800"/>
            <a:ext cx="772941" cy="400840"/>
          </a:xfrm>
          <a:prstGeom prst="rect">
            <a:avLst/>
          </a:prstGeom>
          <a:noFill/>
          <a:ln w="3175" cap="sq">
            <a:solidFill>
              <a:schemeClr val="tx1">
                <a:lumMod val="50000"/>
                <a:lumOff val="50000"/>
              </a:schemeClr>
            </a:solidFill>
            <a:prstDash val="solid"/>
            <a:miter lim="800000"/>
          </a:ln>
          <a:effectLst>
            <a:outerShdw blurRad="50800" dist="38100" dir="2700000" algn="tl" rotWithShape="0">
              <a:srgbClr val="000000">
                <a:alpha val="43000"/>
              </a:srgbClr>
            </a:outerShdw>
          </a:effectLst>
        </p:spPr>
      </p:pic>
      <p:sp>
        <p:nvSpPr>
          <p:cNvPr id="22" name="Rectangle 5"/>
          <p:cNvSpPr>
            <a:spLocks noChangeArrowheads="1"/>
          </p:cNvSpPr>
          <p:nvPr/>
        </p:nvSpPr>
        <p:spPr bwMode="auto">
          <a:xfrm>
            <a:off x="4267200" y="3810000"/>
            <a:ext cx="1371600" cy="169277"/>
          </a:xfrm>
          <a:prstGeom prst="rect">
            <a:avLst/>
          </a:prstGeom>
          <a:noFill/>
          <a:ln>
            <a:noFill/>
          </a:ln>
          <a:effectLst/>
        </p:spPr>
        <p:txBody>
          <a:bodyPr vert="horz" wrap="square" lIns="91440" tIns="45720" rIns="91440" bIns="0" numCol="1" anchor="ctr"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pPr>
            <a:r>
              <a:rPr kumimoji="0" lang="en-US" altLang="en-US" sz="400" b="0" i="0" u="none" strike="noStrike" cap="none" normalizeH="0" baseline="0" dirty="0" smtClean="0">
                <a:ln>
                  <a:noFill/>
                </a:ln>
                <a:solidFill>
                  <a:srgbClr val="212121"/>
                </a:solidFill>
                <a:effectLst/>
                <a:latin typeface="Calibri" pitchFamily="34" charset="0"/>
                <a:ea typeface="Times New Roman" pitchFamily="18" charset="0"/>
                <a:cs typeface="Courier New" pitchFamily="49" charset="0"/>
              </a:rPr>
              <a:t>Figure 8: Relationship between temperature and relative humidity in the period (1 October - 31 October 2018)</a:t>
            </a:r>
            <a:r>
              <a:rPr kumimoji="0" lang="en-US" altLang="en-US" sz="100" b="0" i="0" u="none" strike="noStrike" cap="none" normalizeH="0" baseline="0" dirty="0" smtClean="0">
                <a:ln>
                  <a:noFill/>
                </a:ln>
                <a:solidFill>
                  <a:schemeClr val="tx1"/>
                </a:solidFill>
                <a:effectLst/>
                <a:latin typeface="Arial" pitchFamily="34" charset="0"/>
                <a:cs typeface="Arial" pitchFamily="34" charset="0"/>
              </a:rPr>
              <a:t> </a:t>
            </a:r>
            <a:endParaRPr kumimoji="0" lang="en-US" altLang="en-US" sz="5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24" name="رابط مستقيم 23"/>
          <p:cNvCxnSpPr/>
          <p:nvPr/>
        </p:nvCxnSpPr>
        <p:spPr>
          <a:xfrm flipH="1">
            <a:off x="4448102" y="2264229"/>
            <a:ext cx="230678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رابط مستقيم 61"/>
          <p:cNvCxnSpPr/>
          <p:nvPr/>
        </p:nvCxnSpPr>
        <p:spPr>
          <a:xfrm flipH="1">
            <a:off x="4353791" y="3234076"/>
            <a:ext cx="230678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رابط مستقيم 62"/>
          <p:cNvCxnSpPr/>
          <p:nvPr/>
        </p:nvCxnSpPr>
        <p:spPr>
          <a:xfrm flipH="1">
            <a:off x="4267200" y="4782457"/>
            <a:ext cx="2306782" cy="0"/>
          </a:xfrm>
          <a:prstGeom prst="line">
            <a:avLst/>
          </a:prstGeom>
        </p:spPr>
        <p:style>
          <a:lnRef idx="1">
            <a:schemeClr val="accent1"/>
          </a:lnRef>
          <a:fillRef idx="0">
            <a:schemeClr val="accent1"/>
          </a:fillRef>
          <a:effectRef idx="0">
            <a:schemeClr val="accent1"/>
          </a:effectRef>
          <a:fontRef idx="minor">
            <a:schemeClr val="tx1"/>
          </a:fontRef>
        </p:style>
      </p:cxnSp>
      <p:pic>
        <p:nvPicPr>
          <p:cNvPr id="64" name="صورة 63"/>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791200" y="4114800"/>
            <a:ext cx="609600" cy="527424"/>
          </a:xfrm>
          <a:prstGeom prst="rect">
            <a:avLst/>
          </a:prstGeom>
          <a:noFill/>
        </p:spPr>
      </p:pic>
      <p:sp>
        <p:nvSpPr>
          <p:cNvPr id="25" name="Rectangle 6"/>
          <p:cNvSpPr>
            <a:spLocks noChangeArrowheads="1"/>
          </p:cNvSpPr>
          <p:nvPr/>
        </p:nvSpPr>
        <p:spPr bwMode="auto">
          <a:xfrm>
            <a:off x="4114801" y="4191000"/>
            <a:ext cx="1620982" cy="415498"/>
          </a:xfrm>
          <a:prstGeom prst="rect">
            <a:avLst/>
          </a:prstGeom>
          <a:noFill/>
          <a:ln>
            <a:noFill/>
          </a:ln>
          <a:effectLst/>
        </p:spPr>
        <p:txBody>
          <a:bodyPr vert="horz" wrap="squar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600" b="0" i="0" u="none" strike="noStrike" cap="none" normalizeH="0" baseline="0" dirty="0" smtClean="0">
                <a:ln>
                  <a:noFill/>
                </a:ln>
                <a:solidFill>
                  <a:schemeClr val="tx1"/>
                </a:solidFill>
                <a:effectLst/>
                <a:latin typeface="Calibri" pitchFamily="34" charset="0"/>
                <a:ea typeface="Times New Roman" pitchFamily="18" charset="0"/>
                <a:cs typeface="Courier New" pitchFamily="49" charset="0"/>
              </a:rPr>
              <a:t>Table showing the data of both temperature and relative humidity and the formation of clouds during the period (1 October - 31 October 2018)</a:t>
            </a:r>
            <a:r>
              <a:rPr kumimoji="0" lang="en-US" altLang="en-US" sz="100" b="0" i="0" u="none" strike="noStrike" cap="none" normalizeH="0" baseline="0" dirty="0" smtClean="0">
                <a:ln>
                  <a:noFill/>
                </a:ln>
                <a:solidFill>
                  <a:schemeClr val="tx1"/>
                </a:solidFill>
                <a:effectLst/>
                <a:latin typeface="Arial" pitchFamily="34" charset="0"/>
                <a:cs typeface="Arial" pitchFamily="34" charset="0"/>
              </a:rPr>
              <a:t> </a:t>
            </a:r>
            <a:endParaRPr kumimoji="0" lang="en-US" altLang="en-US" sz="700" b="0" i="0" u="none" strike="noStrike" cap="none" normalizeH="0" baseline="0" dirty="0" smtClean="0">
              <a:ln>
                <a:noFill/>
              </a:ln>
              <a:solidFill>
                <a:schemeClr val="tx1"/>
              </a:solidFill>
              <a:effectLst/>
              <a:latin typeface="Arial" pitchFamily="34" charset="0"/>
              <a:cs typeface="Arial" pitchFamily="34" charset="0"/>
            </a:endParaRPr>
          </a:p>
        </p:txBody>
      </p:sp>
      <p:sp>
        <p:nvSpPr>
          <p:cNvPr id="26" name="مستطيل 25"/>
          <p:cNvSpPr/>
          <p:nvPr/>
        </p:nvSpPr>
        <p:spPr>
          <a:xfrm>
            <a:off x="5334000" y="4648200"/>
            <a:ext cx="1600200" cy="153888"/>
          </a:xfrm>
          <a:prstGeom prst="rect">
            <a:avLst/>
          </a:prstGeom>
        </p:spPr>
        <p:txBody>
          <a:bodyPr wrap="square">
            <a:spAutoFit/>
          </a:bodyPr>
          <a:lstStyle/>
          <a:p>
            <a:r>
              <a:rPr lang="en-US" sz="400" dirty="0"/>
              <a:t>Figure 7: Table of temperature, relative humidity and clouds </a:t>
            </a:r>
          </a:p>
        </p:txBody>
      </p:sp>
      <p:cxnSp>
        <p:nvCxnSpPr>
          <p:cNvPr id="67" name="رابط مستقيم 66"/>
          <p:cNvCxnSpPr/>
          <p:nvPr/>
        </p:nvCxnSpPr>
        <p:spPr>
          <a:xfrm flipH="1">
            <a:off x="4370669" y="4070122"/>
            <a:ext cx="2306782" cy="0"/>
          </a:xfrm>
          <a:prstGeom prst="line">
            <a:avLst/>
          </a:prstGeom>
        </p:spPr>
        <p:style>
          <a:lnRef idx="1">
            <a:schemeClr val="accent1"/>
          </a:lnRef>
          <a:fillRef idx="0">
            <a:schemeClr val="accent1"/>
          </a:fillRef>
          <a:effectRef idx="0">
            <a:schemeClr val="accent1"/>
          </a:effectRef>
          <a:fontRef idx="minor">
            <a:schemeClr val="tx1"/>
          </a:fontRef>
        </p:style>
      </p:cxnSp>
      <p:sp>
        <p:nvSpPr>
          <p:cNvPr id="59" name="مستطيل 58"/>
          <p:cNvSpPr/>
          <p:nvPr/>
        </p:nvSpPr>
        <p:spPr>
          <a:xfrm>
            <a:off x="4148447" y="5867400"/>
            <a:ext cx="2577935" cy="830997"/>
          </a:xfrm>
          <a:prstGeom prst="rect">
            <a:avLst/>
          </a:prstGeom>
        </p:spPr>
        <p:txBody>
          <a:bodyPr wrap="square">
            <a:spAutoFit/>
          </a:bodyPr>
          <a:lstStyle/>
          <a:p>
            <a:r>
              <a:rPr lang="en-US" sz="400" dirty="0"/>
              <a:t>We conclude from this:</a:t>
            </a:r>
          </a:p>
          <a:p>
            <a:r>
              <a:rPr lang="en-US" sz="400" dirty="0"/>
              <a:t>The humidity and temperature ratio in the atmosphere are not the only factors determining the formation and formation of clouds, and there must be other influential factors contribute to exist to form clouds especially rain clouds.</a:t>
            </a:r>
          </a:p>
          <a:p>
            <a:r>
              <a:rPr lang="en-US" sz="400" dirty="0"/>
              <a:t> </a:t>
            </a:r>
          </a:p>
          <a:p>
            <a:r>
              <a:rPr lang="en-US" sz="400" dirty="0"/>
              <a:t>We have found several factors affecting the formation of clouds. The most important factors are the temperature and the humidity. Also, there is a fundamental factor which is the wind which is important factor in the process of condensation and clouds. Also, there are other factors such as different terrain and fronts Aerodynamics (the front is a boundary between warm air, cold air, wet and dry air)</a:t>
            </a:r>
          </a:p>
          <a:p>
            <a:r>
              <a:rPr lang="en-US" sz="400" dirty="0"/>
              <a:t> </a:t>
            </a:r>
          </a:p>
          <a:p>
            <a:r>
              <a:rPr lang="en-US" sz="400" dirty="0"/>
              <a:t>   This indicates that the formation of clouds and their types not only depends on the temperature and </a:t>
            </a:r>
          </a:p>
          <a:p>
            <a:r>
              <a:rPr lang="en-US" sz="400" dirty="0"/>
              <a:t>                    </a:t>
            </a:r>
            <a:r>
              <a:rPr lang="en-US" sz="400" dirty="0" smtClean="0"/>
              <a:t>humidity</a:t>
            </a:r>
            <a:r>
              <a:rPr lang="en-US" sz="400" dirty="0"/>
              <a:t>, but there must be other factors contribute to it.</a:t>
            </a:r>
            <a:endParaRPr lang="en-US" sz="400" dirty="0"/>
          </a:p>
        </p:txBody>
      </p:sp>
      <p:sp>
        <p:nvSpPr>
          <p:cNvPr id="13" name="مستطيل 12"/>
          <p:cNvSpPr/>
          <p:nvPr/>
        </p:nvSpPr>
        <p:spPr>
          <a:xfrm>
            <a:off x="7118857" y="6374739"/>
            <a:ext cx="1720343" cy="200055"/>
          </a:xfrm>
          <a:prstGeom prst="rect">
            <a:avLst/>
          </a:prstGeom>
        </p:spPr>
        <p:txBody>
          <a:bodyPr wrap="none">
            <a:spAutoFit/>
          </a:bodyPr>
          <a:lstStyle/>
          <a:p>
            <a:r>
              <a:rPr lang="en-US" sz="700" u="sng" dirty="0">
                <a:hlinkClick r:id="rId13"/>
              </a:rPr>
              <a:t>https://www.arabiaweather.com/content</a:t>
            </a:r>
            <a:endParaRPr lang="en-US" sz="700" dirty="0"/>
          </a:p>
        </p:txBody>
      </p:sp>
      <p:sp>
        <p:nvSpPr>
          <p:cNvPr id="18" name="مستطيل 17"/>
          <p:cNvSpPr/>
          <p:nvPr/>
        </p:nvSpPr>
        <p:spPr>
          <a:xfrm>
            <a:off x="7453082" y="6474766"/>
            <a:ext cx="1051891" cy="200055"/>
          </a:xfrm>
          <a:prstGeom prst="rect">
            <a:avLst/>
          </a:prstGeom>
        </p:spPr>
        <p:txBody>
          <a:bodyPr wrap="none">
            <a:spAutoFit/>
          </a:bodyPr>
          <a:lstStyle/>
          <a:p>
            <a:r>
              <a:rPr lang="en-US" sz="700" u="sng" dirty="0">
                <a:hlinkClick r:id="rId14"/>
              </a:rPr>
              <a:t>https://mawdoo3.com/</a:t>
            </a:r>
            <a:endParaRPr lang="en-US" sz="7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550</TotalTime>
  <Words>846</Words>
  <Application>Microsoft Office PowerPoint</Application>
  <PresentationFormat>عرض على الشاشة (3:4)‏</PresentationFormat>
  <Paragraphs>85</Paragraphs>
  <Slides>1</Slides>
  <Notes>0</Notes>
  <HiddenSlides>0</HiddenSlides>
  <MMClips>0</MMClips>
  <ScaleCrop>false</ScaleCrop>
  <HeadingPairs>
    <vt:vector size="4" baseType="variant">
      <vt:variant>
        <vt:lpstr>نسق</vt:lpstr>
      </vt:variant>
      <vt:variant>
        <vt:i4>1</vt:i4>
      </vt:variant>
      <vt:variant>
        <vt:lpstr>عناوين الشرائح</vt:lpstr>
      </vt:variant>
      <vt:variant>
        <vt:i4>1</vt:i4>
      </vt:variant>
    </vt:vector>
  </HeadingPairs>
  <TitlesOfParts>
    <vt:vector size="2" baseType="lpstr">
      <vt:lpstr>Office Theme</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DELL</cp:lastModifiedBy>
  <cp:revision>86</cp:revision>
  <dcterms:created xsi:type="dcterms:W3CDTF">2018-03-24T18:29:37Z</dcterms:created>
  <dcterms:modified xsi:type="dcterms:W3CDTF">2019-03-14T11:09:20Z</dcterms:modified>
</cp:coreProperties>
</file>