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99"/>
    <a:srgbClr val="EEF779"/>
    <a:srgbClr val="A9EAF9"/>
    <a:srgbClr val="AA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58" y="18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AEA1F-E9E6-419D-80D7-41B1C8037436}" type="datetimeFigureOut">
              <a:rPr lang="en-US" smtClean="0"/>
              <a:t>4/3/2019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CAF57-739B-45DD-BCFC-3FF9D9D99667}" type="slidenum">
              <a:rPr lang="en-US" smtClean="0"/>
              <a:t>‹#›</a:t>
            </a:fld>
            <a:endParaRPr lang="en-US"/>
          </a:p>
        </p:txBody>
      </p:sp>
    </p:spTree>
    <p:extLst>
      <p:ext uri="{BB962C8B-B14F-4D97-AF65-F5344CB8AC3E}">
        <p14:creationId xmlns:p14="http://schemas.microsoft.com/office/powerpoint/2010/main" val="631667355"/>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772F5-4BC3-42A0-A25F-544EA8BFCC3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9227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1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2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14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92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80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85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97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1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5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84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EF8AB-3E04-48EA-81D6-F7B05392BCF4}" type="datetimeFigureOut">
              <a:rPr lang="en-US" smtClean="0">
                <a:solidFill>
                  <a:prstClr val="black">
                    <a:tint val="75000"/>
                  </a:prstClr>
                </a:solidFill>
              </a:rPr>
              <a:pPr/>
              <a:t>4/3/2019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364024-451F-46A2-8B03-ED38D55ABB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6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pPr defTabSz="4389120"/>
            <a:fld id="{867EF8AB-3E04-48EA-81D6-F7B05392BCF4}" type="datetimeFigureOut">
              <a:rPr lang="en-US" smtClean="0">
                <a:solidFill>
                  <a:prstClr val="black">
                    <a:tint val="75000"/>
                  </a:prstClr>
                </a:solidFill>
              </a:rPr>
              <a:pPr defTabSz="4389120"/>
              <a:t>4/3/2019</a:t>
            </a:fld>
            <a:endParaRPr lang="en-US">
              <a:solidFill>
                <a:prstClr val="black">
                  <a:tint val="75000"/>
                </a:prstClr>
              </a:solidFill>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pPr defTabSz="4389120"/>
            <a:endParaRPr lang="en-US">
              <a:solidFill>
                <a:prstClr val="black">
                  <a:tint val="75000"/>
                </a:prstClr>
              </a:solidFill>
            </a:endParaRPr>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pPr defTabSz="4389120"/>
            <a:fld id="{E3364024-451F-46A2-8B03-ED38D55ABB0E}" type="slidenum">
              <a:rPr lang="en-US" smtClean="0">
                <a:solidFill>
                  <a:prstClr val="black">
                    <a:tint val="75000"/>
                  </a:prstClr>
                </a:solidFill>
              </a:rPr>
              <a:pPr defTabSz="4389120"/>
              <a:t>‹#›</a:t>
            </a:fld>
            <a:endParaRPr lang="en-US">
              <a:solidFill>
                <a:prstClr val="black">
                  <a:tint val="75000"/>
                </a:prstClr>
              </a:solidFill>
            </a:endParaRPr>
          </a:p>
        </p:txBody>
      </p:sp>
    </p:spTree>
    <p:extLst>
      <p:ext uri="{BB962C8B-B14F-4D97-AF65-F5344CB8AC3E}">
        <p14:creationId xmlns:p14="http://schemas.microsoft.com/office/powerpoint/2010/main" val="590372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5617029" y="759068"/>
            <a:ext cx="32722457" cy="2166747"/>
          </a:xfrm>
          <a:prstGeom prst="rect">
            <a:avLst/>
          </a:prstGeom>
          <a:noFill/>
          <a:ln w="228600" cmpd="thickThin">
            <a:solidFill>
              <a:schemeClr val="tx1"/>
            </a:solidFill>
          </a:ln>
        </p:spPr>
        <p:txBody>
          <a:bodyPr wrap="square" lIns="438912" tIns="219456" rIns="438912" bIns="219456" rtlCol="0">
            <a:spAutoFit/>
          </a:bodyPr>
          <a:lstStyle/>
          <a:p>
            <a:pPr algn="ctr" defTabSz="4389120"/>
            <a:r>
              <a:rPr lang="en-US" sz="11200" b="1" dirty="0" smtClean="0">
                <a:solidFill>
                  <a:prstClr val="black"/>
                </a:solidFill>
              </a:rPr>
              <a:t>How does elevation affect surface temperature?</a:t>
            </a:r>
            <a:endParaRPr lang="en-US" sz="11200" b="1" dirty="0">
              <a:solidFill>
                <a:prstClr val="black"/>
              </a:solidFill>
            </a:endParaRPr>
          </a:p>
        </p:txBody>
      </p:sp>
      <p:sp>
        <p:nvSpPr>
          <p:cNvPr id="7" name="TextBox 6"/>
          <p:cNvSpPr txBox="1"/>
          <p:nvPr/>
        </p:nvSpPr>
        <p:spPr>
          <a:xfrm>
            <a:off x="33478338" y="3472795"/>
            <a:ext cx="9601200" cy="13123593"/>
          </a:xfrm>
          <a:prstGeom prst="rect">
            <a:avLst/>
          </a:prstGeom>
          <a:solidFill>
            <a:schemeClr val="bg1"/>
          </a:solidFill>
          <a:ln w="101600">
            <a:solidFill>
              <a:schemeClr val="tx2">
                <a:lumMod val="60000"/>
                <a:lumOff val="40000"/>
              </a:schemeClr>
            </a:solidFill>
          </a:ln>
        </p:spPr>
        <p:txBody>
          <a:bodyPr wrap="square" lIns="438912" tIns="219456" rIns="438912" bIns="219456" rtlCol="0">
            <a:spAutoFit/>
          </a:bodyPr>
          <a:lstStyle/>
          <a:p>
            <a:pPr algn="ctr" defTabSz="4389120"/>
            <a:r>
              <a:rPr lang="en-US" sz="4800" b="1" u="sng" dirty="0" smtClean="0">
                <a:solidFill>
                  <a:prstClr val="black"/>
                </a:solidFill>
              </a:rPr>
              <a:t>Conclusion</a:t>
            </a:r>
            <a:endParaRPr lang="en-US" sz="2400" b="1" u="sng" dirty="0">
              <a:solidFill>
                <a:prstClr val="black"/>
              </a:solidFill>
            </a:endParaRPr>
          </a:p>
          <a:p>
            <a:pPr algn="ctr" defTabSz="4389120"/>
            <a:endParaRPr lang="en-US" sz="2400" b="1" u="sng" dirty="0" smtClean="0">
              <a:solidFill>
                <a:prstClr val="black"/>
              </a:solidFill>
            </a:endParaRPr>
          </a:p>
          <a:p>
            <a:pPr defTabSz="4389120"/>
            <a:r>
              <a:rPr lang="en-US" sz="2400" dirty="0" smtClean="0"/>
              <a:t>        </a:t>
            </a:r>
            <a:r>
              <a:rPr lang="en-US" sz="2600" dirty="0" smtClean="0"/>
              <a:t>The </a:t>
            </a:r>
            <a:r>
              <a:rPr lang="en-US" sz="2600" dirty="0"/>
              <a:t>purpose of our project was to find out more about surface temperature and elevation. Elevation affects the surface temperature data by increasing the surface temperature when the elevation is lower. So when we looked at our hypothesis it was right. Our hypothesis stated that when there is a lower elevation the surface temperature is warmer and when the temperature is lower the elevation is higher.</a:t>
            </a:r>
          </a:p>
          <a:p>
            <a:r>
              <a:rPr lang="en-US" sz="2600" dirty="0" smtClean="0"/>
              <a:t>        One </a:t>
            </a:r>
            <a:r>
              <a:rPr lang="en-US" sz="2600" dirty="0"/>
              <a:t>of the schools that we borrowed data from is </a:t>
            </a:r>
            <a:r>
              <a:rPr lang="en-US" sz="2600" dirty="0" err="1"/>
              <a:t>Houjia</a:t>
            </a:r>
            <a:r>
              <a:rPr lang="en-US" sz="2600" dirty="0"/>
              <a:t> (Taiwan) has a warmer surface temperature and the elevation is 24.4 m. Another school, Crestwood (Michigan USA), has an elevation of 181 and the surface temperature is lower. </a:t>
            </a:r>
            <a:r>
              <a:rPr lang="en-US" sz="2600" dirty="0" err="1"/>
              <a:t>Zenska’s</a:t>
            </a:r>
            <a:r>
              <a:rPr lang="en-US" sz="2600" dirty="0"/>
              <a:t> (Croatia) elevation is 89 m and their temperature data is moderate. III </a:t>
            </a:r>
            <a:r>
              <a:rPr lang="en-US" sz="2600" dirty="0" err="1"/>
              <a:t>osnovna</a:t>
            </a:r>
            <a:r>
              <a:rPr lang="en-US" sz="2600" dirty="0"/>
              <a:t> (Croatia) has an elevation of 202 m, but it’s temperature is on the higher end. National </a:t>
            </a:r>
            <a:r>
              <a:rPr lang="en-US" sz="2600" dirty="0" err="1"/>
              <a:t>Kinmen</a:t>
            </a:r>
            <a:r>
              <a:rPr lang="en-US" sz="2600" dirty="0"/>
              <a:t> (Taiwan) has a lower elevation and a higher surface temperature. Our school, Main Street Intermediate (Ohio USA) elevation is 296.4 m and our temperature is in the middle, but higher than </a:t>
            </a:r>
            <a:r>
              <a:rPr lang="en-US" sz="2600" dirty="0" err="1"/>
              <a:t>Zenska’s</a:t>
            </a:r>
            <a:r>
              <a:rPr lang="en-US" sz="2600" dirty="0"/>
              <a:t>. With higher elevation the surface temperature seems to be lower because the air at higher elevations is usually colder. </a:t>
            </a:r>
          </a:p>
          <a:p>
            <a:r>
              <a:rPr lang="en-US" sz="2600" dirty="0" smtClean="0"/>
              <a:t>        Some </a:t>
            </a:r>
            <a:r>
              <a:rPr lang="en-US" sz="2600" dirty="0"/>
              <a:t>of the data did not fit what we concluded, though. Some areas that had a higher elevation had a higher surface temperature and some areas with a lower elevation had a lower surface temperature.   Some things that may affect the data are nearby landforms, the weather on the day the data was taken and the distance from the equator. To improve this research we would look more closely at what is around each school location and the daily weather conditions at each school when the data was taken.</a:t>
            </a:r>
          </a:p>
          <a:p>
            <a:pPr algn="ctr" defTabSz="4389120"/>
            <a:endParaRPr lang="en-US" sz="2400" b="1" u="sng" dirty="0">
              <a:solidFill>
                <a:prstClr val="black"/>
              </a:solidFill>
            </a:endParaRPr>
          </a:p>
        </p:txBody>
      </p:sp>
      <p:sp>
        <p:nvSpPr>
          <p:cNvPr id="8" name="TextBox 7"/>
          <p:cNvSpPr txBox="1"/>
          <p:nvPr/>
        </p:nvSpPr>
        <p:spPr>
          <a:xfrm>
            <a:off x="33500786" y="17304937"/>
            <a:ext cx="9677400" cy="4136517"/>
          </a:xfrm>
          <a:prstGeom prst="rect">
            <a:avLst/>
          </a:prstGeom>
          <a:solidFill>
            <a:schemeClr val="bg1"/>
          </a:solidFill>
          <a:ln w="76200">
            <a:solidFill>
              <a:schemeClr val="tx2">
                <a:lumMod val="60000"/>
                <a:lumOff val="40000"/>
              </a:schemeClr>
            </a:solidFill>
          </a:ln>
        </p:spPr>
        <p:txBody>
          <a:bodyPr wrap="square" lIns="438912" tIns="219456" rIns="438912" bIns="219456" rtlCol="0">
            <a:spAutoFit/>
          </a:bodyPr>
          <a:lstStyle/>
          <a:p>
            <a:pPr algn="ctr" defTabSz="4389120"/>
            <a:r>
              <a:rPr lang="en-US" sz="4800" b="1" u="sng" dirty="0">
                <a:solidFill>
                  <a:prstClr val="black"/>
                </a:solidFill>
              </a:rPr>
              <a:t>Questions for further study </a:t>
            </a:r>
            <a:endParaRPr lang="en-US" sz="4800" b="1" u="sng" dirty="0" smtClean="0">
              <a:solidFill>
                <a:prstClr val="black"/>
              </a:solidFill>
            </a:endParaRPr>
          </a:p>
          <a:p>
            <a:pPr algn="ctr" defTabSz="4389120"/>
            <a:endParaRPr lang="en-US" sz="2400" b="1" u="sng" dirty="0" smtClean="0">
              <a:solidFill>
                <a:prstClr val="black"/>
              </a:solidFill>
            </a:endParaRPr>
          </a:p>
          <a:p>
            <a:pPr marL="342900" lvl="0" indent="-342900">
              <a:buFont typeface="Wingdings" pitchFamily="2" charset="2"/>
              <a:buChar char="¬"/>
            </a:pPr>
            <a:r>
              <a:rPr lang="en-US" sz="2400" dirty="0" smtClean="0"/>
              <a:t>Does </a:t>
            </a:r>
            <a:r>
              <a:rPr lang="en-US" sz="2400" dirty="0"/>
              <a:t>the amount of snowfall affect the surface temperature during all of the year? </a:t>
            </a:r>
            <a:endParaRPr lang="en-US" sz="2400" dirty="0" smtClean="0"/>
          </a:p>
          <a:p>
            <a:pPr lvl="0"/>
            <a:endParaRPr lang="en-US" sz="2400" dirty="0" smtClean="0"/>
          </a:p>
          <a:p>
            <a:pPr marL="342900" lvl="0" indent="-342900">
              <a:buFont typeface="Wingdings" pitchFamily="2" charset="2"/>
              <a:buChar char="¬"/>
            </a:pPr>
            <a:r>
              <a:rPr lang="en-US" sz="2400" dirty="0" smtClean="0"/>
              <a:t>How </a:t>
            </a:r>
            <a:r>
              <a:rPr lang="en-US" sz="2400" dirty="0"/>
              <a:t>much does the air temperature affect the surface temperature on grassy areas and pavement areas?</a:t>
            </a:r>
          </a:p>
          <a:p>
            <a:r>
              <a:rPr lang="en-US" sz="2400" dirty="0"/>
              <a:t> </a:t>
            </a:r>
          </a:p>
          <a:p>
            <a:pPr marL="342900" indent="-342900">
              <a:buFont typeface="Wingdings" pitchFamily="2" charset="2"/>
              <a:buChar char="¬"/>
            </a:pPr>
            <a:endParaRPr lang="en-US" sz="2400" b="1" u="sng" dirty="0">
              <a:solidFill>
                <a:prstClr val="black"/>
              </a:solidFill>
            </a:endParaRPr>
          </a:p>
        </p:txBody>
      </p:sp>
      <p:sp>
        <p:nvSpPr>
          <p:cNvPr id="10" name="TextBox 9"/>
          <p:cNvSpPr txBox="1"/>
          <p:nvPr/>
        </p:nvSpPr>
        <p:spPr>
          <a:xfrm>
            <a:off x="33538886" y="28316314"/>
            <a:ext cx="9601200" cy="2954655"/>
          </a:xfrm>
          <a:prstGeom prst="rect">
            <a:avLst/>
          </a:prstGeom>
          <a:solidFill>
            <a:schemeClr val="bg1"/>
          </a:solidFill>
          <a:ln w="76200">
            <a:solidFill>
              <a:schemeClr val="tx2">
                <a:lumMod val="60000"/>
                <a:lumOff val="40000"/>
              </a:schemeClr>
            </a:solidFill>
          </a:ln>
          <a:scene3d>
            <a:camera prst="orthographicFront"/>
            <a:lightRig rig="threePt" dir="t"/>
          </a:scene3d>
          <a:sp3d>
            <a:bevelT prst="relaxedInset"/>
          </a:sp3d>
        </p:spPr>
        <p:txBody>
          <a:bodyPr wrap="square" rtlCol="0">
            <a:spAutoFit/>
          </a:bodyPr>
          <a:lstStyle/>
          <a:p>
            <a:pPr algn="ctr" defTabSz="4389120"/>
            <a:r>
              <a:rPr lang="en-US" sz="4800" b="1" u="sng" dirty="0">
                <a:solidFill>
                  <a:prstClr val="black"/>
                </a:solidFill>
              </a:rPr>
              <a:t>Project Group</a:t>
            </a:r>
          </a:p>
          <a:p>
            <a:pPr algn="ctr" defTabSz="4389120"/>
            <a:endParaRPr lang="en-US" sz="1200" b="1" dirty="0">
              <a:solidFill>
                <a:prstClr val="black"/>
              </a:solidFill>
            </a:endParaRPr>
          </a:p>
          <a:p>
            <a:pPr algn="ctr" defTabSz="4389120"/>
            <a:r>
              <a:rPr lang="en-US" sz="2800" dirty="0" err="1" smtClean="0"/>
              <a:t>Brynn</a:t>
            </a:r>
            <a:r>
              <a:rPr lang="en-US" sz="2800" dirty="0" smtClean="0"/>
              <a:t> </a:t>
            </a:r>
            <a:r>
              <a:rPr lang="en-US" sz="2800" dirty="0" err="1" smtClean="0"/>
              <a:t>Prack</a:t>
            </a:r>
            <a:r>
              <a:rPr lang="en-US" sz="2800" dirty="0" smtClean="0"/>
              <a:t>, Brooke Elizabeth </a:t>
            </a:r>
            <a:r>
              <a:rPr lang="en-US" sz="2800" dirty="0" err="1" smtClean="0"/>
              <a:t>Heyman</a:t>
            </a:r>
            <a:r>
              <a:rPr lang="en-US" sz="2800" dirty="0" smtClean="0"/>
              <a:t>, and </a:t>
            </a:r>
            <a:r>
              <a:rPr lang="en-US" sz="2800" dirty="0" err="1" smtClean="0"/>
              <a:t>Kayli</a:t>
            </a:r>
            <a:r>
              <a:rPr lang="en-US" sz="2800" dirty="0" smtClean="0"/>
              <a:t> Bergman </a:t>
            </a:r>
          </a:p>
          <a:p>
            <a:pPr algn="ctr" defTabSz="4389120"/>
            <a:r>
              <a:rPr lang="en-US" sz="2800" dirty="0" smtClean="0">
                <a:solidFill>
                  <a:prstClr val="black"/>
                </a:solidFill>
              </a:rPr>
              <a:t> </a:t>
            </a:r>
            <a:r>
              <a:rPr lang="en-US" sz="2800" dirty="0" smtClean="0">
                <a:solidFill>
                  <a:prstClr val="black"/>
                </a:solidFill>
                <a:cs typeface="Times New Roman" pitchFamily="18" charset="0"/>
              </a:rPr>
              <a:t>5</a:t>
            </a:r>
            <a:r>
              <a:rPr lang="en-US" sz="2800" baseline="30000" dirty="0" smtClean="0">
                <a:solidFill>
                  <a:prstClr val="black"/>
                </a:solidFill>
                <a:cs typeface="Times New Roman" pitchFamily="18" charset="0"/>
              </a:rPr>
              <a:t>th</a:t>
            </a:r>
            <a:r>
              <a:rPr lang="en-US" sz="2800" dirty="0" smtClean="0">
                <a:solidFill>
                  <a:prstClr val="black"/>
                </a:solidFill>
                <a:cs typeface="Times New Roman" pitchFamily="18" charset="0"/>
              </a:rPr>
              <a:t> </a:t>
            </a:r>
            <a:r>
              <a:rPr lang="en-US" sz="2800" dirty="0">
                <a:solidFill>
                  <a:prstClr val="black"/>
                </a:solidFill>
                <a:cs typeface="Times New Roman" pitchFamily="18" charset="0"/>
              </a:rPr>
              <a:t>grade </a:t>
            </a:r>
            <a:r>
              <a:rPr lang="en-US" sz="2800" dirty="0" smtClean="0">
                <a:solidFill>
                  <a:prstClr val="black"/>
                </a:solidFill>
                <a:cs typeface="Times New Roman" pitchFamily="18" charset="0"/>
              </a:rPr>
              <a:t>students -- </a:t>
            </a:r>
            <a:r>
              <a:rPr lang="en-US" sz="2800" dirty="0">
                <a:solidFill>
                  <a:prstClr val="black"/>
                </a:solidFill>
                <a:cs typeface="Times New Roman" pitchFamily="18" charset="0"/>
              </a:rPr>
              <a:t>Main Street Intermediate School</a:t>
            </a:r>
          </a:p>
          <a:p>
            <a:pPr algn="ctr" defTabSz="4389120"/>
            <a:r>
              <a:rPr lang="en-US" sz="2800" dirty="0">
                <a:solidFill>
                  <a:prstClr val="black"/>
                </a:solidFill>
                <a:cs typeface="Times New Roman" pitchFamily="18" charset="0"/>
              </a:rPr>
              <a:t>Norwalk, OH  </a:t>
            </a:r>
            <a:r>
              <a:rPr lang="en-US" sz="2800" dirty="0" smtClean="0">
                <a:solidFill>
                  <a:prstClr val="black"/>
                </a:solidFill>
                <a:cs typeface="Times New Roman" pitchFamily="18" charset="0"/>
              </a:rPr>
              <a:t>USA</a:t>
            </a:r>
          </a:p>
          <a:p>
            <a:pPr algn="ctr" defTabSz="4389120"/>
            <a:r>
              <a:rPr lang="en-US" sz="2800" dirty="0" smtClean="0">
                <a:solidFill>
                  <a:prstClr val="black"/>
                </a:solidFill>
                <a:cs typeface="Times New Roman" pitchFamily="18" charset="0"/>
              </a:rPr>
              <a:t>GLOBE School since 2006</a:t>
            </a:r>
            <a:endParaRPr lang="en-US" sz="2800" dirty="0">
              <a:solidFill>
                <a:prstClr val="black"/>
              </a:solidFill>
              <a:cs typeface="Times New Roman" pitchFamily="18" charset="0"/>
            </a:endParaRPr>
          </a:p>
          <a:p>
            <a:pPr algn="ctr" defTabSz="4389120"/>
            <a:endParaRPr lang="en-US" sz="1400" dirty="0">
              <a:ln>
                <a:solidFill>
                  <a:prstClr val="black"/>
                </a:solidFill>
              </a:ln>
              <a:solidFill>
                <a:prstClr val="black"/>
              </a:solidFill>
              <a:latin typeface="Comic Sans MS" pitchFamily="66" charset="0"/>
            </a:endParaRPr>
          </a:p>
        </p:txBody>
      </p:sp>
      <p:sp>
        <p:nvSpPr>
          <p:cNvPr id="9" name="TextBox 8"/>
          <p:cNvSpPr txBox="1"/>
          <p:nvPr/>
        </p:nvSpPr>
        <p:spPr>
          <a:xfrm>
            <a:off x="33500786" y="22119679"/>
            <a:ext cx="9714186" cy="4690515"/>
          </a:xfrm>
          <a:prstGeom prst="rect">
            <a:avLst/>
          </a:prstGeom>
          <a:solidFill>
            <a:schemeClr val="bg1"/>
          </a:solidFill>
          <a:ln w="76200" cmpd="sng">
            <a:solidFill>
              <a:schemeClr val="tx2">
                <a:lumMod val="60000"/>
                <a:lumOff val="40000"/>
              </a:schemeClr>
            </a:solidFill>
          </a:ln>
        </p:spPr>
        <p:txBody>
          <a:bodyPr wrap="square" lIns="438912" tIns="219456" rIns="438912" bIns="219456" rtlCol="0">
            <a:spAutoFit/>
          </a:bodyPr>
          <a:lstStyle/>
          <a:p>
            <a:pPr algn="ctr" defTabSz="4389120"/>
            <a:r>
              <a:rPr lang="en-US" sz="4800" b="1" u="sng" dirty="0">
                <a:solidFill>
                  <a:prstClr val="black"/>
                </a:solidFill>
              </a:rPr>
              <a:t>Resources </a:t>
            </a:r>
            <a:endParaRPr lang="en-US" sz="4800" b="1" u="sng" dirty="0" smtClean="0">
              <a:solidFill>
                <a:prstClr val="black"/>
              </a:solidFill>
            </a:endParaRPr>
          </a:p>
          <a:p>
            <a:pPr algn="ctr" defTabSz="4389120"/>
            <a:endParaRPr lang="en-US" sz="2400" b="1" u="sng" dirty="0">
              <a:solidFill>
                <a:prstClr val="black"/>
              </a:solidFill>
            </a:endParaRPr>
          </a:p>
          <a:p>
            <a:pPr marL="457200" lvl="0" indent="-457200">
              <a:buFont typeface="Wingdings" pitchFamily="2" charset="2"/>
              <a:buChar char="¬"/>
            </a:pPr>
            <a:r>
              <a:rPr lang="en-US" sz="2800" dirty="0"/>
              <a:t>www.globe.gov for protocol data sheet, and for finding surface temperature data taken by other schools during December 2018</a:t>
            </a:r>
          </a:p>
          <a:p>
            <a:pPr marL="457200" lvl="0" indent="-457200">
              <a:buFont typeface="Wingdings" pitchFamily="2" charset="2"/>
              <a:buChar char="¬"/>
            </a:pPr>
            <a:r>
              <a:rPr lang="en-US" sz="2800" dirty="0"/>
              <a:t>Ms. Burns, our science teacher taught us how to do the surface temperature protocols and how to find and think about data from other GLOBE schools. She gave us guidance in how to do a research </a:t>
            </a:r>
            <a:r>
              <a:rPr lang="en-US" sz="2800" dirty="0" smtClean="0"/>
              <a:t>project.</a:t>
            </a:r>
          </a:p>
          <a:p>
            <a:pPr marL="457200" indent="-457200">
              <a:buFont typeface="Wingdings" pitchFamily="2" charset="2"/>
              <a:buChar char="¬"/>
            </a:pPr>
            <a:endParaRPr lang="en-US" sz="800" b="1" u="sng" dirty="0">
              <a:solidFill>
                <a:prstClr val="black"/>
              </a:solidFill>
            </a:endParaRPr>
          </a:p>
        </p:txBody>
      </p:sp>
      <p:sp>
        <p:nvSpPr>
          <p:cNvPr id="13" name="TextBox 12"/>
          <p:cNvSpPr txBox="1"/>
          <p:nvPr/>
        </p:nvSpPr>
        <p:spPr>
          <a:xfrm>
            <a:off x="679382" y="21803390"/>
            <a:ext cx="9455216" cy="9984272"/>
          </a:xfrm>
          <a:prstGeom prst="rect">
            <a:avLst/>
          </a:prstGeom>
          <a:solidFill>
            <a:schemeClr val="bg1"/>
          </a:solidFill>
          <a:ln w="76200">
            <a:solidFill>
              <a:schemeClr val="tx2">
                <a:lumMod val="60000"/>
                <a:lumOff val="40000"/>
              </a:schemeClr>
            </a:solidFill>
          </a:ln>
        </p:spPr>
        <p:txBody>
          <a:bodyPr wrap="square" lIns="438912" tIns="219456" rIns="438912" bIns="219456" rtlCol="0">
            <a:spAutoFit/>
          </a:bodyPr>
          <a:lstStyle/>
          <a:p>
            <a:pPr algn="ctr" defTabSz="4389120"/>
            <a:r>
              <a:rPr lang="en-US" sz="4800" b="1" u="sng" dirty="0" smtClean="0">
                <a:solidFill>
                  <a:prstClr val="black"/>
                </a:solidFill>
              </a:rPr>
              <a:t>Procedures</a:t>
            </a:r>
          </a:p>
          <a:p>
            <a:pPr algn="ctr" defTabSz="4389120"/>
            <a:endParaRPr lang="en-US" sz="1200" dirty="0">
              <a:solidFill>
                <a:prstClr val="black"/>
              </a:solidFill>
            </a:endParaRPr>
          </a:p>
          <a:p>
            <a:pPr marL="457200" lvl="0" indent="-457200">
              <a:buFont typeface="Wingdings" pitchFamily="2" charset="2"/>
              <a:buChar char="¬"/>
            </a:pPr>
            <a:r>
              <a:rPr lang="en-US" sz="2800" dirty="0">
                <a:solidFill>
                  <a:prstClr val="black"/>
                </a:solidFill>
              </a:rPr>
              <a:t> </a:t>
            </a:r>
            <a:r>
              <a:rPr lang="en-US" sz="2800" dirty="0"/>
              <a:t>Learn about surface temperature and how to collect data using the scientific GLOBE protocol. We took surface temperature measurements during the month of December </a:t>
            </a:r>
            <a:r>
              <a:rPr lang="en-US" sz="2800" dirty="0" smtClean="0"/>
              <a:t>2018 as a part of the Globe Mission Earth Surface Temperature Field Campaign.</a:t>
            </a:r>
            <a:endParaRPr lang="en-US" sz="2800" dirty="0"/>
          </a:p>
          <a:p>
            <a:pPr marL="457200" indent="-457200">
              <a:buFont typeface="Wingdings" pitchFamily="2" charset="2"/>
              <a:buChar char="¬"/>
            </a:pPr>
            <a:endParaRPr lang="en-US" sz="2800" dirty="0"/>
          </a:p>
          <a:p>
            <a:pPr marL="457200" lvl="0" indent="-457200">
              <a:buFont typeface="Wingdings" pitchFamily="2" charset="2"/>
              <a:buChar char="¬"/>
            </a:pPr>
            <a:r>
              <a:rPr lang="en-US" sz="2800" dirty="0"/>
              <a:t>Enter data into www.globe.gov for our school.</a:t>
            </a:r>
          </a:p>
          <a:p>
            <a:pPr marL="457200" indent="-457200">
              <a:buFont typeface="Wingdings" pitchFamily="2" charset="2"/>
              <a:buChar char="¬"/>
            </a:pPr>
            <a:endParaRPr lang="en-US" sz="2800" dirty="0"/>
          </a:p>
          <a:p>
            <a:pPr marL="457200" lvl="0" indent="-457200">
              <a:buFont typeface="Wingdings" pitchFamily="2" charset="2"/>
              <a:buChar char="¬"/>
            </a:pPr>
            <a:r>
              <a:rPr lang="en-US" sz="2800" dirty="0"/>
              <a:t>Use www.globe.gov to find data from schools around the world that was taken on the same dates that we collected our data during December </a:t>
            </a:r>
            <a:r>
              <a:rPr lang="en-US" sz="2800" dirty="0" smtClean="0"/>
              <a:t>2018 on grassy sites.  </a:t>
            </a:r>
            <a:r>
              <a:rPr lang="en-US" sz="2800" dirty="0"/>
              <a:t>The schools were located at a variety of elevations.</a:t>
            </a:r>
          </a:p>
          <a:p>
            <a:pPr marL="457200" indent="-457200">
              <a:buFont typeface="Wingdings" pitchFamily="2" charset="2"/>
              <a:buChar char="¬"/>
            </a:pPr>
            <a:endParaRPr lang="en-US" sz="2800" dirty="0"/>
          </a:p>
          <a:p>
            <a:pPr marL="457200" lvl="0" indent="-457200">
              <a:buFont typeface="Wingdings" pitchFamily="2" charset="2"/>
              <a:buChar char="¬"/>
            </a:pPr>
            <a:r>
              <a:rPr lang="en-US" sz="2800" dirty="0"/>
              <a:t>Use the visualization tool on www.globe.gov to create line graphs for each school and also made stacked line graphs so that we could compare all of the data.</a:t>
            </a:r>
          </a:p>
          <a:p>
            <a:pPr marL="457200" indent="-457200">
              <a:buFont typeface="Wingdings" pitchFamily="2" charset="2"/>
              <a:buChar char="¬"/>
            </a:pPr>
            <a:endParaRPr lang="en-US" sz="2800" dirty="0"/>
          </a:p>
          <a:p>
            <a:pPr marL="457200" lvl="0" indent="-457200">
              <a:buFont typeface="Wingdings" pitchFamily="2" charset="2"/>
              <a:buChar char="¬"/>
            </a:pPr>
            <a:r>
              <a:rPr lang="en-US" sz="2800" dirty="0"/>
              <a:t>Display data on a poster to share with others</a:t>
            </a:r>
          </a:p>
          <a:p>
            <a:pPr marL="457200" lvl="0" indent="-457200">
              <a:buFont typeface="Wingdings" pitchFamily="2" charset="2"/>
              <a:buChar char="¬"/>
            </a:pPr>
            <a:endParaRPr lang="en-US" sz="2800" dirty="0">
              <a:solidFill>
                <a:prstClr val="black"/>
              </a:solidFill>
            </a:endParaRPr>
          </a:p>
        </p:txBody>
      </p:sp>
      <p:sp>
        <p:nvSpPr>
          <p:cNvPr id="15" name="TextBox 14"/>
          <p:cNvSpPr txBox="1"/>
          <p:nvPr/>
        </p:nvSpPr>
        <p:spPr>
          <a:xfrm>
            <a:off x="709862" y="15162202"/>
            <a:ext cx="9424736" cy="5921621"/>
          </a:xfrm>
          <a:prstGeom prst="rect">
            <a:avLst/>
          </a:prstGeom>
          <a:solidFill>
            <a:schemeClr val="bg1"/>
          </a:solidFill>
          <a:ln w="76200">
            <a:solidFill>
              <a:schemeClr val="tx2">
                <a:lumMod val="60000"/>
                <a:lumOff val="40000"/>
              </a:schemeClr>
            </a:solidFill>
          </a:ln>
        </p:spPr>
        <p:txBody>
          <a:bodyPr wrap="square" lIns="438912" tIns="219456" rIns="438912" bIns="219456" rtlCol="0">
            <a:spAutoFit/>
          </a:bodyPr>
          <a:lstStyle/>
          <a:p>
            <a:pPr algn="ctr" defTabSz="4389120"/>
            <a:r>
              <a:rPr lang="en-US" sz="4800" b="1" u="sng" dirty="0">
                <a:solidFill>
                  <a:prstClr val="black"/>
                </a:solidFill>
              </a:rPr>
              <a:t>Tools and Materials</a:t>
            </a:r>
          </a:p>
          <a:p>
            <a:pPr marL="457200" lvl="0" indent="-457200">
              <a:buFont typeface="Wingdings" pitchFamily="2" charset="2"/>
              <a:buChar char="v"/>
            </a:pPr>
            <a:endParaRPr lang="en-US" sz="2800" dirty="0" smtClean="0"/>
          </a:p>
          <a:p>
            <a:pPr marL="457200" lvl="0" indent="-457200">
              <a:buFont typeface="Wingdings" pitchFamily="2" charset="2"/>
              <a:buChar char=""/>
            </a:pPr>
            <a:r>
              <a:rPr lang="en-US" sz="2800" dirty="0"/>
              <a:t>Computer/</a:t>
            </a:r>
            <a:r>
              <a:rPr lang="en-US" sz="2800" dirty="0" err="1"/>
              <a:t>Chromebook</a:t>
            </a:r>
            <a:endParaRPr lang="en-US" sz="2800" dirty="0"/>
          </a:p>
          <a:p>
            <a:pPr marL="457200" lvl="0" indent="-457200">
              <a:buFont typeface="Wingdings" pitchFamily="2" charset="2"/>
              <a:buChar char="¬"/>
            </a:pPr>
            <a:r>
              <a:rPr lang="en-US" sz="2800" dirty="0"/>
              <a:t>GLOBE Surface Temperature Data </a:t>
            </a:r>
            <a:r>
              <a:rPr lang="en-US" sz="2800" dirty="0" smtClean="0"/>
              <a:t>Sheet</a:t>
            </a:r>
          </a:p>
          <a:p>
            <a:pPr marL="457200" indent="-457200">
              <a:buFont typeface="Wingdings" pitchFamily="2" charset="2"/>
              <a:buChar char="¬"/>
            </a:pPr>
            <a:r>
              <a:rPr lang="en-US" sz="2800" dirty="0" smtClean="0"/>
              <a:t>www.GLOBE.gov </a:t>
            </a:r>
            <a:r>
              <a:rPr lang="en-US" sz="2800" dirty="0"/>
              <a:t>to enter our school’s data and to find data from other schools.</a:t>
            </a:r>
          </a:p>
          <a:p>
            <a:pPr marL="457200" lvl="0" indent="-457200">
              <a:buFont typeface="Wingdings" pitchFamily="2" charset="2"/>
              <a:buChar char="¬"/>
            </a:pPr>
            <a:r>
              <a:rPr lang="en-US" sz="2800" dirty="0" smtClean="0"/>
              <a:t>IRT- </a:t>
            </a:r>
            <a:r>
              <a:rPr lang="en-US" sz="2800" dirty="0"/>
              <a:t>Infrared Thermometer  </a:t>
            </a:r>
            <a:r>
              <a:rPr lang="en-US" sz="2800" dirty="0" smtClean="0"/>
              <a:t>FLUKE </a:t>
            </a:r>
            <a:r>
              <a:rPr lang="en-US" sz="2800" dirty="0"/>
              <a:t>63</a:t>
            </a:r>
          </a:p>
          <a:p>
            <a:pPr marL="457200" lvl="0" indent="-457200">
              <a:buFont typeface="Wingdings" pitchFamily="2" charset="2"/>
              <a:buChar char="¬"/>
            </a:pPr>
            <a:r>
              <a:rPr lang="en-US" sz="2800" dirty="0"/>
              <a:t>Clipboard</a:t>
            </a:r>
          </a:p>
          <a:p>
            <a:pPr marL="457200" lvl="0" indent="-457200">
              <a:buFont typeface="Wingdings" pitchFamily="2" charset="2"/>
              <a:buChar char="¬"/>
            </a:pPr>
            <a:r>
              <a:rPr lang="en-US" sz="2800" dirty="0"/>
              <a:t>Glitter (for poster)</a:t>
            </a:r>
          </a:p>
          <a:p>
            <a:pPr marL="457200" lvl="0" indent="-457200">
              <a:buFont typeface="Wingdings" pitchFamily="2" charset="2"/>
              <a:buChar char="¬"/>
            </a:pPr>
            <a:r>
              <a:rPr lang="en-US" sz="2800" dirty="0"/>
              <a:t>Notebook for our project notes and data</a:t>
            </a:r>
          </a:p>
          <a:p>
            <a:pPr marL="457200" lvl="0" indent="-457200">
              <a:buFont typeface="Wingdings" pitchFamily="2" charset="2"/>
              <a:buChar char="¬"/>
            </a:pPr>
            <a:r>
              <a:rPr lang="en-US" sz="2800" dirty="0"/>
              <a:t>Construction Paper (for poster)</a:t>
            </a:r>
          </a:p>
          <a:p>
            <a:pPr algn="ctr" defTabSz="4389120"/>
            <a:endParaRPr lang="en-US" sz="2800" dirty="0">
              <a:solidFill>
                <a:prstClr val="black"/>
              </a:solidFill>
            </a:endParaRPr>
          </a:p>
        </p:txBody>
      </p:sp>
      <p:sp>
        <p:nvSpPr>
          <p:cNvPr id="12" name="TextBox 11"/>
          <p:cNvSpPr txBox="1"/>
          <p:nvPr/>
        </p:nvSpPr>
        <p:spPr>
          <a:xfrm>
            <a:off x="694621" y="10294531"/>
            <a:ext cx="9424737" cy="4505849"/>
          </a:xfrm>
          <a:prstGeom prst="rect">
            <a:avLst/>
          </a:prstGeom>
          <a:solidFill>
            <a:schemeClr val="bg1"/>
          </a:solidFill>
          <a:ln w="76200">
            <a:solidFill>
              <a:schemeClr val="tx2">
                <a:lumMod val="60000"/>
                <a:lumOff val="40000"/>
              </a:schemeClr>
            </a:solidFill>
          </a:ln>
        </p:spPr>
        <p:txBody>
          <a:bodyPr wrap="square" lIns="438912" tIns="219456" rIns="438912" bIns="219456" rtlCol="0">
            <a:spAutoFit/>
          </a:bodyPr>
          <a:lstStyle/>
          <a:p>
            <a:pPr algn="ctr" defTabSz="4389120"/>
            <a:r>
              <a:rPr lang="en-US" sz="4800" b="1" u="sng" dirty="0" smtClean="0">
                <a:solidFill>
                  <a:prstClr val="black"/>
                </a:solidFill>
              </a:rPr>
              <a:t>Purpose and Hypothesis</a:t>
            </a:r>
            <a:endParaRPr lang="en-US" sz="4800" b="1" u="sng" dirty="0">
              <a:solidFill>
                <a:prstClr val="black"/>
              </a:solidFill>
            </a:endParaRPr>
          </a:p>
          <a:p>
            <a:pPr defTabSz="4389120"/>
            <a:r>
              <a:rPr lang="en-US" sz="2400" dirty="0"/>
              <a:t> We want to find out more about how surface temperature data is affected by elevation. We thought it would be interesting to compare data from different schools that collected surface temperature data during December of 2018 on grassy surfaces.  We think that when there is a lower elevation the surface temperature is warmer and when the elevation is higher the surface temperature is lower.  Air temperature is usually warmer at lower elevations and colder at higher elevations, so we think that surface temperature data might follow that same pattern.</a:t>
            </a:r>
            <a:endParaRPr lang="en-US" sz="2400" b="1" u="sng" dirty="0">
              <a:solidFill>
                <a:prstClr val="black"/>
              </a:solidFill>
            </a:endParaRPr>
          </a:p>
        </p:txBody>
      </p:sp>
      <p:sp>
        <p:nvSpPr>
          <p:cNvPr id="11" name="TextBox 10"/>
          <p:cNvSpPr txBox="1"/>
          <p:nvPr/>
        </p:nvSpPr>
        <p:spPr>
          <a:xfrm>
            <a:off x="679382" y="3472795"/>
            <a:ext cx="9408127" cy="6537174"/>
          </a:xfrm>
          <a:prstGeom prst="rect">
            <a:avLst/>
          </a:prstGeom>
          <a:solidFill>
            <a:schemeClr val="bg1"/>
          </a:solidFill>
          <a:ln w="76200">
            <a:solidFill>
              <a:schemeClr val="tx2">
                <a:lumMod val="60000"/>
                <a:lumOff val="40000"/>
              </a:schemeClr>
            </a:solidFill>
          </a:ln>
        </p:spPr>
        <p:txBody>
          <a:bodyPr wrap="square" lIns="438912" tIns="219456" rIns="438912" bIns="219456" rtlCol="0">
            <a:spAutoFit/>
          </a:bodyPr>
          <a:lstStyle/>
          <a:p>
            <a:pPr algn="ctr" defTabSz="4389120"/>
            <a:r>
              <a:rPr lang="en-US" sz="4800" b="1" u="sng" dirty="0" smtClean="0">
                <a:solidFill>
                  <a:prstClr val="black"/>
                </a:solidFill>
              </a:rPr>
              <a:t>Summary</a:t>
            </a:r>
          </a:p>
          <a:p>
            <a:pPr algn="ctr" defTabSz="4389120"/>
            <a:endParaRPr lang="en-US" sz="2400" b="1" u="sng" dirty="0">
              <a:solidFill>
                <a:prstClr val="black"/>
              </a:solidFill>
            </a:endParaRPr>
          </a:p>
          <a:p>
            <a:r>
              <a:rPr lang="en-US" sz="2400" dirty="0" smtClean="0"/>
              <a:t>        Our </a:t>
            </a:r>
            <a:r>
              <a:rPr lang="en-US" sz="2400" dirty="0"/>
              <a:t>school has been measuring surface temperature during the month of December each year since 2006.  We thought it would be interesting to compare surface temperature data taken at schools at different elevations.  We found 8 schools in addition to our school that collected data at the same </a:t>
            </a:r>
            <a:r>
              <a:rPr lang="en-US" sz="2400" dirty="0" smtClean="0"/>
              <a:t>time on grassy surfaces.  </a:t>
            </a:r>
            <a:r>
              <a:rPr lang="en-US" sz="2400" dirty="0"/>
              <a:t>We thought the schools at the higher elevations would have colder surface temperature and the lower elevations would show warmer surface temperatures.  We learned from the data that, for the most part, that our hypothesis was correct.  However, the data also suggests that other things may also affect the data.  More research needs to be done to find out how air temperature, distance from the equator, and landforms might also affect surface temperature data.</a:t>
            </a:r>
          </a:p>
          <a:p>
            <a:r>
              <a:rPr lang="en-US" sz="2400" b="1" dirty="0"/>
              <a:t> </a:t>
            </a:r>
            <a:endParaRPr lang="en-US" sz="2400" dirty="0"/>
          </a:p>
          <a:p>
            <a:pPr algn="ctr" defTabSz="4389120"/>
            <a:endParaRPr lang="en-US" sz="1200" b="1" u="sng" dirty="0">
              <a:solidFill>
                <a:prstClr val="black"/>
              </a:solidFill>
              <a:latin typeface="Times New Roman" pitchFamily="18" charset="0"/>
              <a:cs typeface="Times New Roman" pitchFamily="18" charset="0"/>
            </a:endParaRPr>
          </a:p>
        </p:txBody>
      </p:sp>
      <p:pic>
        <p:nvPicPr>
          <p:cNvPr id="14" name="Picture 13" descr="glb144_6in-color-arc.jpg"/>
          <p:cNvPicPr>
            <a:picLocks noChangeAspect="1"/>
          </p:cNvPicPr>
          <p:nvPr/>
        </p:nvPicPr>
        <p:blipFill>
          <a:blip r:embed="rId4" cstate="print"/>
          <a:stretch>
            <a:fillRect/>
          </a:stretch>
        </p:blipFill>
        <p:spPr>
          <a:xfrm>
            <a:off x="12735176" y="28746355"/>
            <a:ext cx="4359023" cy="3041307"/>
          </a:xfrm>
          <a:prstGeom prst="rect">
            <a:avLst/>
          </a:prstGeom>
          <a:ln>
            <a:solidFill>
              <a:srgbClr val="0070C0"/>
            </a:solidFill>
          </a:ln>
        </p:spPr>
      </p:pic>
      <p:sp>
        <p:nvSpPr>
          <p:cNvPr id="64" name="TextBox 63"/>
          <p:cNvSpPr txBox="1"/>
          <p:nvPr/>
        </p:nvSpPr>
        <p:spPr>
          <a:xfrm>
            <a:off x="20520492" y="13100099"/>
            <a:ext cx="11054416" cy="2062103"/>
          </a:xfrm>
          <a:prstGeom prst="rect">
            <a:avLst/>
          </a:prstGeom>
          <a:solidFill>
            <a:schemeClr val="bg1">
              <a:alpha val="0"/>
            </a:schemeClr>
          </a:solidFill>
          <a:ln>
            <a:noFill/>
          </a:ln>
          <a:effectLst>
            <a:softEdge rad="12700"/>
          </a:effectLst>
        </p:spPr>
        <p:txBody>
          <a:bodyPr wrap="square" rtlCol="0">
            <a:spAutoFit/>
          </a:bodyPr>
          <a:lstStyle/>
          <a:p>
            <a:pPr algn="ctr" defTabSz="4389120"/>
            <a:r>
              <a:rPr lang="en-US" sz="7200" b="1" u="sng" dirty="0" smtClean="0">
                <a:solidFill>
                  <a:prstClr val="black"/>
                </a:solidFill>
              </a:rPr>
              <a:t>Surface Temperature </a:t>
            </a:r>
            <a:r>
              <a:rPr lang="en-US" sz="7200" b="1" u="sng" dirty="0">
                <a:solidFill>
                  <a:prstClr val="black"/>
                </a:solidFill>
              </a:rPr>
              <a:t>Data</a:t>
            </a:r>
          </a:p>
          <a:p>
            <a:pPr algn="ctr" defTabSz="4389120"/>
            <a:r>
              <a:rPr lang="en-US" sz="3200" dirty="0">
                <a:solidFill>
                  <a:prstClr val="black"/>
                </a:solidFill>
                <a:cs typeface="Times New Roman" pitchFamily="18" charset="0"/>
              </a:rPr>
              <a:t>Data Source: </a:t>
            </a:r>
            <a:r>
              <a:rPr lang="en-US" sz="3200" dirty="0" smtClean="0">
                <a:solidFill>
                  <a:prstClr val="black"/>
                </a:solidFill>
                <a:cs typeface="Times New Roman" pitchFamily="18" charset="0"/>
              </a:rPr>
              <a:t> www.globe.gov </a:t>
            </a:r>
            <a:endParaRPr lang="en-US" sz="3200" dirty="0">
              <a:solidFill>
                <a:prstClr val="black"/>
              </a:solidFill>
              <a:cs typeface="Times New Roman" pitchFamily="18" charset="0"/>
            </a:endParaRPr>
          </a:p>
          <a:p>
            <a:pPr algn="ctr" defTabSz="4389120"/>
            <a:endParaRPr lang="en-US" sz="2400" dirty="0">
              <a:solidFill>
                <a:prstClr val="black"/>
              </a:solidFill>
            </a:endParaRPr>
          </a:p>
        </p:txBody>
      </p:sp>
      <p:pic>
        <p:nvPicPr>
          <p:cNvPr id="23" name="Picture 22"/>
          <p:cNvPicPr/>
          <p:nvPr/>
        </p:nvPicPr>
        <p:blipFill rotWithShape="1">
          <a:blip r:embed="rId5">
            <a:extLst>
              <a:ext uri="{28A0092B-C50C-407E-A947-70E740481C1C}">
                <a14:useLocalDpi xmlns:a14="http://schemas.microsoft.com/office/drawing/2010/main" val="0"/>
              </a:ext>
            </a:extLst>
          </a:blip>
          <a:srcRect l="930" t="4700" r="1826" b="2917"/>
          <a:stretch/>
        </p:blipFill>
        <p:spPr bwMode="auto">
          <a:xfrm>
            <a:off x="19786600" y="15542387"/>
            <a:ext cx="12522200" cy="7428747"/>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24" name="Picture 23"/>
          <p:cNvPicPr/>
          <p:nvPr/>
        </p:nvPicPr>
        <p:blipFill rotWithShape="1">
          <a:blip r:embed="rId6">
            <a:extLst>
              <a:ext uri="{28A0092B-C50C-407E-A947-70E740481C1C}">
                <a14:useLocalDpi xmlns:a14="http://schemas.microsoft.com/office/drawing/2010/main" val="0"/>
              </a:ext>
            </a:extLst>
          </a:blip>
          <a:srcRect l="819" t="5091" r="3521" b="1636"/>
          <a:stretch/>
        </p:blipFill>
        <p:spPr bwMode="auto">
          <a:xfrm>
            <a:off x="19786600" y="24155400"/>
            <a:ext cx="12522200" cy="7149662"/>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18" name="TextBox 17"/>
          <p:cNvSpPr txBox="1"/>
          <p:nvPr/>
        </p:nvSpPr>
        <p:spPr>
          <a:xfrm>
            <a:off x="10909300" y="18602960"/>
            <a:ext cx="8255000" cy="9694962"/>
          </a:xfrm>
          <a:prstGeom prst="rect">
            <a:avLst/>
          </a:prstGeom>
          <a:ln w="762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4800" b="1" u="sng" dirty="0"/>
              <a:t>GLOBE schools and elevations used in this project:</a:t>
            </a:r>
          </a:p>
          <a:p>
            <a:pPr marL="342900" indent="-342900">
              <a:buFont typeface="Webdings" pitchFamily="18" charset="2"/>
              <a:buChar char=""/>
            </a:pPr>
            <a:r>
              <a:rPr lang="en-US" sz="2800" dirty="0" smtClean="0"/>
              <a:t> </a:t>
            </a:r>
            <a:r>
              <a:rPr lang="en-US" sz="2800" dirty="0" err="1" smtClean="0"/>
              <a:t>Zenska</a:t>
            </a:r>
            <a:r>
              <a:rPr lang="en-US" sz="2800" dirty="0" smtClean="0"/>
              <a:t> </a:t>
            </a:r>
            <a:r>
              <a:rPr lang="en-US" sz="2800" dirty="0" err="1"/>
              <a:t>opca</a:t>
            </a:r>
            <a:r>
              <a:rPr lang="en-US" sz="2800" dirty="0"/>
              <a:t> </a:t>
            </a:r>
            <a:r>
              <a:rPr lang="en-US" sz="2800" dirty="0" err="1"/>
              <a:t>gimnazija</a:t>
            </a:r>
            <a:r>
              <a:rPr lang="en-US" sz="2800" dirty="0"/>
              <a:t> </a:t>
            </a:r>
            <a:r>
              <a:rPr lang="en-US" sz="2800" dirty="0" err="1"/>
              <a:t>Druzbe</a:t>
            </a:r>
            <a:r>
              <a:rPr lang="en-US" sz="2800" dirty="0"/>
              <a:t> </a:t>
            </a:r>
            <a:r>
              <a:rPr lang="en-US" sz="2800" dirty="0" err="1"/>
              <a:t>sestara</a:t>
            </a:r>
            <a:r>
              <a:rPr lang="en-US" sz="2800" dirty="0"/>
              <a:t> </a:t>
            </a:r>
            <a:r>
              <a:rPr lang="en-US" sz="2800" dirty="0" err="1"/>
              <a:t>milosrdnica</a:t>
            </a:r>
            <a:r>
              <a:rPr lang="en-US" sz="2800" dirty="0"/>
              <a:t> s </a:t>
            </a:r>
            <a:r>
              <a:rPr lang="en-US" sz="2800" dirty="0" err="1"/>
              <a:t>pravom</a:t>
            </a:r>
            <a:r>
              <a:rPr lang="en-US" sz="2800" dirty="0"/>
              <a:t> </a:t>
            </a:r>
            <a:r>
              <a:rPr lang="en-US" sz="2800" dirty="0" err="1"/>
              <a:t>javn</a:t>
            </a:r>
            <a:r>
              <a:rPr lang="en-US" sz="2800" dirty="0"/>
              <a:t>- Croatia 89 m</a:t>
            </a:r>
            <a:r>
              <a:rPr lang="en-US" sz="2800" dirty="0" smtClean="0"/>
              <a:t>.</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Main </a:t>
            </a:r>
            <a:r>
              <a:rPr lang="en-US" sz="2800" dirty="0"/>
              <a:t>Street Intermediate School-Ohio, USA 296.4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Shumate </a:t>
            </a:r>
            <a:r>
              <a:rPr lang="en-US" sz="2800" dirty="0"/>
              <a:t>Middle School-Michigan, USA 176.7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OS </a:t>
            </a:r>
            <a:r>
              <a:rPr lang="en-US" sz="2800" dirty="0" err="1"/>
              <a:t>Djuro</a:t>
            </a:r>
            <a:r>
              <a:rPr lang="en-US" sz="2800" dirty="0"/>
              <a:t> </a:t>
            </a:r>
            <a:r>
              <a:rPr lang="en-US" sz="2800" dirty="0" err="1"/>
              <a:t>Pilar</a:t>
            </a:r>
            <a:r>
              <a:rPr lang="en-US" sz="2800" dirty="0"/>
              <a:t>-Croatia 98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III</a:t>
            </a:r>
            <a:r>
              <a:rPr lang="en-US" sz="2800" dirty="0"/>
              <a:t>. </a:t>
            </a:r>
            <a:r>
              <a:rPr lang="en-US" sz="2800" dirty="0" err="1"/>
              <a:t>osnovna</a:t>
            </a:r>
            <a:r>
              <a:rPr lang="en-US" sz="2800" dirty="0"/>
              <a:t> </a:t>
            </a:r>
            <a:r>
              <a:rPr lang="en-US" sz="2800" dirty="0" err="1"/>
              <a:t>skola</a:t>
            </a:r>
            <a:r>
              <a:rPr lang="en-US" sz="2800" dirty="0"/>
              <a:t> </a:t>
            </a:r>
            <a:r>
              <a:rPr lang="en-US" sz="2800" dirty="0" err="1"/>
              <a:t>Varazdin</a:t>
            </a:r>
            <a:r>
              <a:rPr lang="en-US" sz="2800" dirty="0"/>
              <a:t>-Croatia 202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a:t>
            </a:r>
            <a:r>
              <a:rPr lang="en-US" sz="2800" dirty="0" err="1" smtClean="0"/>
              <a:t>Houjia</a:t>
            </a:r>
            <a:r>
              <a:rPr lang="en-US" sz="2800" dirty="0" smtClean="0"/>
              <a:t> </a:t>
            </a:r>
            <a:r>
              <a:rPr lang="en-US" sz="2800" dirty="0"/>
              <a:t>Junior High School-Taiwan 24.4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Crestwood </a:t>
            </a:r>
            <a:r>
              <a:rPr lang="en-US" sz="2800" dirty="0"/>
              <a:t>High School-Michigan, USA 181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PEACE </a:t>
            </a:r>
            <a:r>
              <a:rPr lang="en-US" sz="2800" dirty="0"/>
              <a:t>Schools Network-Japan 26.41 </a:t>
            </a:r>
            <a:r>
              <a:rPr lang="en-US" sz="2800" dirty="0" smtClean="0"/>
              <a:t>m</a:t>
            </a:r>
          </a:p>
          <a:p>
            <a:pPr marL="342900" indent="-342900">
              <a:buFont typeface="Webdings" pitchFamily="18" charset="2"/>
              <a:buChar char=""/>
            </a:pPr>
            <a:endParaRPr lang="en-US" sz="2800" dirty="0"/>
          </a:p>
          <a:p>
            <a:pPr marL="342900" indent="-342900">
              <a:buFont typeface="Webdings" pitchFamily="18" charset="2"/>
              <a:buChar char=""/>
            </a:pPr>
            <a:r>
              <a:rPr lang="en-US" sz="2800" dirty="0" smtClean="0"/>
              <a:t> National </a:t>
            </a:r>
            <a:r>
              <a:rPr lang="en-US" sz="2800" dirty="0" err="1"/>
              <a:t>Kinmen</a:t>
            </a:r>
            <a:r>
              <a:rPr lang="en-US" sz="2800" dirty="0"/>
              <a:t> Senior High School-Taiwan 22 m</a:t>
            </a:r>
          </a:p>
          <a:p>
            <a:endParaRPr lang="en-US" sz="2400" dirty="0"/>
          </a:p>
        </p:txBody>
      </p:sp>
      <p:grpSp>
        <p:nvGrpSpPr>
          <p:cNvPr id="3" name="Group 2"/>
          <p:cNvGrpSpPr/>
          <p:nvPr/>
        </p:nvGrpSpPr>
        <p:grpSpPr>
          <a:xfrm>
            <a:off x="19507200" y="4076700"/>
            <a:ext cx="12344400" cy="8470755"/>
            <a:chOff x="19507200" y="4076700"/>
            <a:chExt cx="12344400" cy="8470755"/>
          </a:xfrm>
        </p:grpSpPr>
        <p:pic>
          <p:nvPicPr>
            <p:cNvPr id="16" name="Picture 15"/>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b="3902"/>
            <a:stretch/>
          </p:blipFill>
          <p:spPr bwMode="auto">
            <a:xfrm>
              <a:off x="19786600" y="6172201"/>
              <a:ext cx="12065000" cy="6375254"/>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2" name="TextBox 1"/>
            <p:cNvSpPr txBox="1"/>
            <p:nvPr/>
          </p:nvSpPr>
          <p:spPr>
            <a:xfrm>
              <a:off x="19507200" y="4076700"/>
              <a:ext cx="12344400" cy="1578574"/>
            </a:xfrm>
            <a:prstGeom prst="rect">
              <a:avLst/>
            </a:prstGeom>
            <a:noFill/>
          </p:spPr>
          <p:txBody>
            <a:bodyPr wrap="square" rtlCol="0">
              <a:spAutoFit/>
            </a:bodyPr>
            <a:lstStyle/>
            <a:p>
              <a:pPr algn="ctr"/>
              <a:r>
                <a:rPr lang="en-US" b="1" u="sng" dirty="0"/>
                <a:t>Project GLOBE School Sites</a:t>
              </a:r>
              <a:endParaRPr lang="en-US" u="sng" dirty="0"/>
            </a:p>
            <a:p>
              <a:pPr algn="ctr"/>
              <a:r>
                <a:rPr lang="en-US" sz="2400" dirty="0"/>
                <a:t>Map produced using the GLOBE website visualization tool</a:t>
              </a:r>
            </a:p>
          </p:txBody>
        </p:sp>
      </p:grpSp>
      <p:sp>
        <p:nvSpPr>
          <p:cNvPr id="17" name="TextBox 16"/>
          <p:cNvSpPr txBox="1"/>
          <p:nvPr/>
        </p:nvSpPr>
        <p:spPr>
          <a:xfrm>
            <a:off x="11315700" y="16603925"/>
            <a:ext cx="7162800" cy="1569660"/>
          </a:xfrm>
          <a:prstGeom prst="rect">
            <a:avLst/>
          </a:prstGeom>
          <a:noFill/>
        </p:spPr>
        <p:txBody>
          <a:bodyPr wrap="square" rtlCol="0">
            <a:spAutoFit/>
          </a:bodyPr>
          <a:lstStyle/>
          <a:p>
            <a:pPr algn="ctr"/>
            <a:r>
              <a:rPr lang="en-US" sz="3600" dirty="0" smtClean="0"/>
              <a:t>Our School Surface Temperature Grassy Study Site</a:t>
            </a:r>
            <a:endParaRPr lang="en-US" sz="3600" dirty="0"/>
          </a:p>
          <a:p>
            <a:pPr algn="ctr"/>
            <a:r>
              <a:rPr lang="en-US" sz="2400" dirty="0" smtClean="0"/>
              <a:t>(</a:t>
            </a:r>
            <a:r>
              <a:rPr lang="en-US" sz="2400" dirty="0" smtClean="0"/>
              <a:t>Satellite image taken from Google Earth</a:t>
            </a:r>
            <a:r>
              <a:rPr lang="en-US" sz="2400" dirty="0" smtClean="0"/>
              <a:t>)</a:t>
            </a:r>
            <a:endParaRPr lang="en-US" dirty="0"/>
          </a:p>
        </p:txBody>
      </p:sp>
      <p:grpSp>
        <p:nvGrpSpPr>
          <p:cNvPr id="22" name="Group 21"/>
          <p:cNvGrpSpPr/>
          <p:nvPr/>
        </p:nvGrpSpPr>
        <p:grpSpPr>
          <a:xfrm>
            <a:off x="11315700" y="4076700"/>
            <a:ext cx="7162800" cy="6448664"/>
            <a:chOff x="11315700" y="4076700"/>
            <a:chExt cx="7162800" cy="6448664"/>
          </a:xfrm>
        </p:grpSpPr>
        <p:sp>
          <p:nvSpPr>
            <p:cNvPr id="4" name="TextBox 3"/>
            <p:cNvSpPr txBox="1"/>
            <p:nvPr/>
          </p:nvSpPr>
          <p:spPr>
            <a:xfrm>
              <a:off x="11315700" y="9509701"/>
              <a:ext cx="7162800" cy="1015663"/>
            </a:xfrm>
            <a:prstGeom prst="rect">
              <a:avLst/>
            </a:prstGeom>
            <a:noFill/>
          </p:spPr>
          <p:txBody>
            <a:bodyPr wrap="square" rtlCol="0">
              <a:spAutoFit/>
            </a:bodyPr>
            <a:lstStyle/>
            <a:p>
              <a:pPr algn="ctr"/>
              <a:r>
                <a:rPr lang="en-US" sz="3600" dirty="0" smtClean="0"/>
                <a:t>Surface </a:t>
              </a:r>
              <a:r>
                <a:rPr lang="en-US" sz="3600" dirty="0"/>
                <a:t>temperature </a:t>
              </a:r>
              <a:r>
                <a:rPr lang="en-US" sz="3600" dirty="0"/>
                <a:t> </a:t>
              </a:r>
              <a:r>
                <a:rPr lang="en-US" sz="3600" dirty="0" smtClean="0"/>
                <a:t>tools</a:t>
              </a:r>
              <a:endParaRPr lang="en-US" sz="3600" dirty="0"/>
            </a:p>
            <a:p>
              <a:pPr algn="ctr"/>
              <a:r>
                <a:rPr lang="en-US" sz="2400" dirty="0"/>
                <a:t>(Photo taken with Canon </a:t>
              </a:r>
              <a:r>
                <a:rPr lang="en-US" sz="2400" dirty="0" err="1"/>
                <a:t>Powershot</a:t>
              </a:r>
              <a:r>
                <a:rPr lang="en-US" sz="2400" dirty="0"/>
                <a:t> 170IS)</a:t>
              </a:r>
            </a:p>
          </p:txBody>
        </p:sp>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007" r="7267" b="8452"/>
            <a:stretch/>
          </p:blipFill>
          <p:spPr bwMode="auto">
            <a:xfrm rot="5400000">
              <a:off x="12368230" y="4559435"/>
              <a:ext cx="5092913" cy="412744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11631737" y="11292886"/>
            <a:ext cx="6718300" cy="4998704"/>
            <a:chOff x="11631737" y="11292886"/>
            <a:chExt cx="6718300" cy="4998704"/>
          </a:xfrm>
        </p:grpSpPr>
        <p:pic>
          <p:nvPicPr>
            <p:cNvPr id="27" name="Picture 26"/>
            <p:cNvPicPr/>
            <p:nvPr/>
          </p:nvPicPr>
          <p:blipFill>
            <a:blip r:embed="rId10">
              <a:extLst>
                <a:ext uri="{28A0092B-C50C-407E-A947-70E740481C1C}">
                  <a14:useLocalDpi xmlns:a14="http://schemas.microsoft.com/office/drawing/2010/main" val="0"/>
                </a:ext>
              </a:extLst>
            </a:blip>
            <a:stretch>
              <a:fillRect/>
            </a:stretch>
          </p:blipFill>
          <p:spPr>
            <a:xfrm rot="5400000">
              <a:off x="12491535" y="10433088"/>
              <a:ext cx="4998704" cy="6718300"/>
            </a:xfrm>
            <a:prstGeom prst="rect">
              <a:avLst/>
            </a:prstGeom>
            <a:ln w="88900" cap="sq" cmpd="thickThin">
              <a:solidFill>
                <a:srgbClr val="000000"/>
              </a:solidFill>
              <a:prstDash val="solid"/>
              <a:miter lim="800000"/>
            </a:ln>
            <a:effectLst>
              <a:innerShdw blurRad="76200">
                <a:srgbClr val="000000"/>
              </a:innerShdw>
            </a:effectLst>
          </p:spPr>
        </p:pic>
        <p:sp>
          <p:nvSpPr>
            <p:cNvPr id="26" name="Rectangle 25"/>
            <p:cNvSpPr/>
            <p:nvPr/>
          </p:nvSpPr>
          <p:spPr>
            <a:xfrm flipH="1">
              <a:off x="14173200" y="13159649"/>
              <a:ext cx="2565400" cy="2851101"/>
            </a:xfrm>
            <a:prstGeom prst="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3929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11243</TotalTime>
  <Words>861</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Marcy Burns</dc:creator>
  <cp:lastModifiedBy>Test Stiudent2</cp:lastModifiedBy>
  <cp:revision>90</cp:revision>
  <dcterms:created xsi:type="dcterms:W3CDTF">2016-03-06T21:26:17Z</dcterms:created>
  <dcterms:modified xsi:type="dcterms:W3CDTF">2019-04-05T23:12:04Z</dcterms:modified>
</cp:coreProperties>
</file>