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7" r:id="rId3"/>
    <p:sldId id="259" r:id="rId4"/>
    <p:sldId id="260" r:id="rId5"/>
    <p:sldId id="261" r:id="rId6"/>
    <p:sldId id="262" r:id="rId7"/>
    <p:sldId id="263" r:id="rId8"/>
    <p:sldId id="264"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onnickr\Documents\iButton%20Thermochron%202015-16%20(A.%20Copeland,%20L.%20Stasiuk)\pre%20pond%202013.csv"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connickr\Documents\iButton%20Thermochron%202015-16%20(A.%20Copeland,%20L.%20Stasiuk)\pre%20pond%202012.csv"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Pre v. Post Pond Temperatures: June 13 - Aug 29</a:t>
            </a:r>
          </a:p>
        </c:rich>
      </c:tx>
      <c:layout/>
      <c:overlay val="0"/>
    </c:title>
    <c:autoTitleDeleted val="0"/>
    <c:plotArea>
      <c:layout/>
      <c:lineChart>
        <c:grouping val="standard"/>
        <c:varyColors val="0"/>
        <c:ser>
          <c:idx val="0"/>
          <c:order val="0"/>
          <c:tx>
            <c:strRef>
              <c:f>'pre pond 2013'!$B$1</c:f>
              <c:strCache>
                <c:ptCount val="1"/>
                <c:pt idx="0">
                  <c:v>Water Temp Pre Pond (oC)</c:v>
                </c:pt>
              </c:strCache>
            </c:strRef>
          </c:tx>
          <c:trendline>
            <c:spPr>
              <a:ln>
                <a:solidFill>
                  <a:schemeClr val="accent2">
                    <a:lumMod val="60000"/>
                    <a:lumOff val="40000"/>
                  </a:schemeClr>
                </a:solidFill>
              </a:ln>
            </c:spPr>
            <c:trendlineType val="linear"/>
            <c:dispRSqr val="0"/>
            <c:dispEq val="0"/>
          </c:trendline>
          <c:cat>
            <c:numRef>
              <c:f>'pre pond 2013'!$A$2:$A$12</c:f>
              <c:numCache>
                <c:formatCode>m/d/yyyy</c:formatCode>
                <c:ptCount val="11"/>
                <c:pt idx="0">
                  <c:v>41438.4375</c:v>
                </c:pt>
                <c:pt idx="1">
                  <c:v>41439.46875</c:v>
                </c:pt>
                <c:pt idx="2">
                  <c:v>41446.375</c:v>
                </c:pt>
                <c:pt idx="3">
                  <c:v>41449.572916666664</c:v>
                </c:pt>
                <c:pt idx="4">
                  <c:v>41453.375</c:v>
                </c:pt>
                <c:pt idx="5">
                  <c:v>41458.375</c:v>
                </c:pt>
                <c:pt idx="6">
                  <c:v>41473.322916666664</c:v>
                </c:pt>
                <c:pt idx="7">
                  <c:v>41485.5</c:v>
                </c:pt>
                <c:pt idx="8">
                  <c:v>41493.5</c:v>
                </c:pt>
                <c:pt idx="9">
                  <c:v>41509.677083333336</c:v>
                </c:pt>
                <c:pt idx="10">
                  <c:v>41515.5</c:v>
                </c:pt>
              </c:numCache>
            </c:numRef>
          </c:cat>
          <c:val>
            <c:numRef>
              <c:f>'pre pond 2013'!$B$2:$B$12</c:f>
              <c:numCache>
                <c:formatCode>General</c:formatCode>
                <c:ptCount val="11"/>
                <c:pt idx="0">
                  <c:v>15.1</c:v>
                </c:pt>
                <c:pt idx="1">
                  <c:v>13.6</c:v>
                </c:pt>
                <c:pt idx="2">
                  <c:v>15.9</c:v>
                </c:pt>
                <c:pt idx="3">
                  <c:v>18.399999999999999</c:v>
                </c:pt>
                <c:pt idx="4">
                  <c:v>19.899999999999999</c:v>
                </c:pt>
                <c:pt idx="5">
                  <c:v>20.399999999999999</c:v>
                </c:pt>
                <c:pt idx="6">
                  <c:v>22.2</c:v>
                </c:pt>
                <c:pt idx="7">
                  <c:v>17.8</c:v>
                </c:pt>
                <c:pt idx="8">
                  <c:v>17</c:v>
                </c:pt>
                <c:pt idx="9">
                  <c:v>19.600000000000001</c:v>
                </c:pt>
                <c:pt idx="10">
                  <c:v>19.399999999999999</c:v>
                </c:pt>
              </c:numCache>
            </c:numRef>
          </c:val>
          <c:smooth val="0"/>
        </c:ser>
        <c:ser>
          <c:idx val="1"/>
          <c:order val="1"/>
          <c:tx>
            <c:strRef>
              <c:f>'pre pond 2013'!$C$1</c:f>
              <c:strCache>
                <c:ptCount val="1"/>
                <c:pt idx="0">
                  <c:v>Water Temp Post Pond (oC)</c:v>
                </c:pt>
              </c:strCache>
            </c:strRef>
          </c:tx>
          <c:trendline>
            <c:spPr>
              <a:ln>
                <a:solidFill>
                  <a:schemeClr val="accent1">
                    <a:lumMod val="60000"/>
                    <a:lumOff val="40000"/>
                  </a:schemeClr>
                </a:solidFill>
              </a:ln>
            </c:spPr>
            <c:trendlineType val="linear"/>
            <c:dispRSqr val="0"/>
            <c:dispEq val="0"/>
          </c:trendline>
          <c:cat>
            <c:numRef>
              <c:f>'pre pond 2013'!$A$2:$A$12</c:f>
              <c:numCache>
                <c:formatCode>m/d/yyyy</c:formatCode>
                <c:ptCount val="11"/>
                <c:pt idx="0">
                  <c:v>41438.4375</c:v>
                </c:pt>
                <c:pt idx="1">
                  <c:v>41439.46875</c:v>
                </c:pt>
                <c:pt idx="2">
                  <c:v>41446.375</c:v>
                </c:pt>
                <c:pt idx="3">
                  <c:v>41449.572916666664</c:v>
                </c:pt>
                <c:pt idx="4">
                  <c:v>41453.375</c:v>
                </c:pt>
                <c:pt idx="5">
                  <c:v>41458.375</c:v>
                </c:pt>
                <c:pt idx="6">
                  <c:v>41473.322916666664</c:v>
                </c:pt>
                <c:pt idx="7">
                  <c:v>41485.5</c:v>
                </c:pt>
                <c:pt idx="8">
                  <c:v>41493.5</c:v>
                </c:pt>
                <c:pt idx="9">
                  <c:v>41509.677083333336</c:v>
                </c:pt>
                <c:pt idx="10">
                  <c:v>41515.5</c:v>
                </c:pt>
              </c:numCache>
            </c:numRef>
          </c:cat>
          <c:val>
            <c:numRef>
              <c:f>'pre pond 2013'!$C$2:$C$12</c:f>
              <c:numCache>
                <c:formatCode>General</c:formatCode>
                <c:ptCount val="11"/>
                <c:pt idx="0">
                  <c:v>14.8</c:v>
                </c:pt>
                <c:pt idx="1">
                  <c:v>13.8</c:v>
                </c:pt>
                <c:pt idx="2">
                  <c:v>16.2</c:v>
                </c:pt>
                <c:pt idx="3">
                  <c:v>19.5</c:v>
                </c:pt>
                <c:pt idx="4">
                  <c:v>20.399999999999999</c:v>
                </c:pt>
                <c:pt idx="5">
                  <c:v>21.1</c:v>
                </c:pt>
                <c:pt idx="6">
                  <c:v>25</c:v>
                </c:pt>
                <c:pt idx="7">
                  <c:v>20.9</c:v>
                </c:pt>
                <c:pt idx="8">
                  <c:v>19.399999999999999</c:v>
                </c:pt>
                <c:pt idx="9">
                  <c:v>21.7</c:v>
                </c:pt>
                <c:pt idx="10">
                  <c:v>20.7</c:v>
                </c:pt>
              </c:numCache>
            </c:numRef>
          </c:val>
          <c:smooth val="0"/>
        </c:ser>
        <c:dLbls>
          <c:showLegendKey val="0"/>
          <c:showVal val="0"/>
          <c:showCatName val="0"/>
          <c:showSerName val="0"/>
          <c:showPercent val="0"/>
          <c:showBubbleSize val="0"/>
        </c:dLbls>
        <c:marker val="1"/>
        <c:smooth val="0"/>
        <c:axId val="175924352"/>
        <c:axId val="175926272"/>
      </c:lineChart>
      <c:dateAx>
        <c:axId val="175924352"/>
        <c:scaling>
          <c:orientation val="minMax"/>
        </c:scaling>
        <c:delete val="0"/>
        <c:axPos val="b"/>
        <c:minorGridlines/>
        <c:title>
          <c:tx>
            <c:rich>
              <a:bodyPr/>
              <a:lstStyle/>
              <a:p>
                <a:pPr>
                  <a:defRPr/>
                </a:pPr>
                <a:r>
                  <a:rPr lang="en-US"/>
                  <a:t>Date (6/13/2013-8/29/2013)</a:t>
                </a:r>
              </a:p>
            </c:rich>
          </c:tx>
          <c:layout/>
          <c:overlay val="0"/>
        </c:title>
        <c:numFmt formatCode="m/d/yyyy" sourceLinked="1"/>
        <c:majorTickMark val="out"/>
        <c:minorTickMark val="none"/>
        <c:tickLblPos val="nextTo"/>
        <c:crossAx val="175926272"/>
        <c:crosses val="autoZero"/>
        <c:auto val="1"/>
        <c:lblOffset val="100"/>
        <c:baseTimeUnit val="days"/>
      </c:dateAx>
      <c:valAx>
        <c:axId val="175926272"/>
        <c:scaling>
          <c:orientation val="minMax"/>
        </c:scaling>
        <c:delete val="0"/>
        <c:axPos val="l"/>
        <c:majorGridlines/>
        <c:title>
          <c:tx>
            <c:rich>
              <a:bodyPr rot="-5400000" vert="horz"/>
              <a:lstStyle/>
              <a:p>
                <a:pPr>
                  <a:defRPr/>
                </a:pPr>
                <a:r>
                  <a:rPr lang="en-US"/>
                  <a:t>Temperature (oC)</a:t>
                </a:r>
              </a:p>
            </c:rich>
          </c:tx>
          <c:layout/>
          <c:overlay val="0"/>
        </c:title>
        <c:numFmt formatCode="General" sourceLinked="1"/>
        <c:majorTickMark val="out"/>
        <c:minorTickMark val="none"/>
        <c:tickLblPos val="nextTo"/>
        <c:crossAx val="175924352"/>
        <c:crosses val="autoZero"/>
        <c:crossBetween val="between"/>
      </c:valAx>
    </c:plotArea>
    <c:legend>
      <c:legendPos val="b"/>
      <c:layout/>
      <c:overlay val="0"/>
    </c:legend>
    <c:plotVisOnly val="1"/>
    <c:dispBlanksAs val="gap"/>
    <c:showDLblsOverMax val="0"/>
  </c:chart>
  <c:txPr>
    <a:bodyPr/>
    <a:lstStyle/>
    <a:p>
      <a:pPr>
        <a:defRPr>
          <a:latin typeface="Franklin Gothic Book" panose="020B050302010202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Pre v. Post Pond Temperatures: June 29 - Aug. 30</a:t>
            </a:r>
          </a:p>
        </c:rich>
      </c:tx>
      <c:layout/>
      <c:overlay val="0"/>
    </c:title>
    <c:autoTitleDeleted val="0"/>
    <c:plotArea>
      <c:layout/>
      <c:lineChart>
        <c:grouping val="standard"/>
        <c:varyColors val="0"/>
        <c:ser>
          <c:idx val="0"/>
          <c:order val="0"/>
          <c:tx>
            <c:strRef>
              <c:f>'pre pond 2012'!$B$1</c:f>
              <c:strCache>
                <c:ptCount val="1"/>
                <c:pt idx="0">
                  <c:v>Water Temp Pre Pond (oC)</c:v>
                </c:pt>
              </c:strCache>
            </c:strRef>
          </c:tx>
          <c:trendline>
            <c:spPr>
              <a:ln>
                <a:solidFill>
                  <a:schemeClr val="accent2">
                    <a:lumMod val="60000"/>
                    <a:lumOff val="40000"/>
                  </a:schemeClr>
                </a:solidFill>
              </a:ln>
            </c:spPr>
            <c:trendlineType val="linear"/>
            <c:dispRSqr val="0"/>
            <c:dispEq val="0"/>
          </c:trendline>
          <c:cat>
            <c:numRef>
              <c:f>'pre pond 2012'!$A$2:$A$16</c:f>
              <c:numCache>
                <c:formatCode>m/d/yyyy</c:formatCode>
                <c:ptCount val="15"/>
                <c:pt idx="0">
                  <c:v>41089.671527777777</c:v>
                </c:pt>
                <c:pt idx="1">
                  <c:v>41095.5</c:v>
                </c:pt>
                <c:pt idx="2">
                  <c:v>41099.5</c:v>
                </c:pt>
                <c:pt idx="3">
                  <c:v>41101.5</c:v>
                </c:pt>
                <c:pt idx="4">
                  <c:v>41106.5</c:v>
                </c:pt>
                <c:pt idx="5">
                  <c:v>41108.5</c:v>
                </c:pt>
                <c:pt idx="6">
                  <c:v>41109.412499999999</c:v>
                </c:pt>
                <c:pt idx="7">
                  <c:v>41113.5</c:v>
                </c:pt>
                <c:pt idx="8">
                  <c:v>41115.5</c:v>
                </c:pt>
                <c:pt idx="9">
                  <c:v>41117.5</c:v>
                </c:pt>
                <c:pt idx="10">
                  <c:v>41120.5</c:v>
                </c:pt>
                <c:pt idx="11">
                  <c:v>41122.5</c:v>
                </c:pt>
                <c:pt idx="12">
                  <c:v>41127.520833333336</c:v>
                </c:pt>
                <c:pt idx="13">
                  <c:v>41129.520833333336</c:v>
                </c:pt>
                <c:pt idx="14">
                  <c:v>41151.479166666664</c:v>
                </c:pt>
              </c:numCache>
            </c:numRef>
          </c:cat>
          <c:val>
            <c:numRef>
              <c:f>'pre pond 2012'!$B$2:$B$16</c:f>
              <c:numCache>
                <c:formatCode>General</c:formatCode>
                <c:ptCount val="15"/>
                <c:pt idx="0">
                  <c:v>23.5</c:v>
                </c:pt>
                <c:pt idx="1">
                  <c:v>20.399999999999999</c:v>
                </c:pt>
                <c:pt idx="2">
                  <c:v>19.5</c:v>
                </c:pt>
                <c:pt idx="3">
                  <c:v>19.3</c:v>
                </c:pt>
                <c:pt idx="4">
                  <c:v>20.399999999999999</c:v>
                </c:pt>
                <c:pt idx="5">
                  <c:v>21.6</c:v>
                </c:pt>
                <c:pt idx="6">
                  <c:v>21.2</c:v>
                </c:pt>
                <c:pt idx="7">
                  <c:v>20.9</c:v>
                </c:pt>
                <c:pt idx="8">
                  <c:v>18.3</c:v>
                </c:pt>
                <c:pt idx="9">
                  <c:v>21.1</c:v>
                </c:pt>
                <c:pt idx="10">
                  <c:v>19.5</c:v>
                </c:pt>
                <c:pt idx="11">
                  <c:v>20.8</c:v>
                </c:pt>
                <c:pt idx="12">
                  <c:v>23.2</c:v>
                </c:pt>
                <c:pt idx="13">
                  <c:v>20.100000000000001</c:v>
                </c:pt>
                <c:pt idx="14">
                  <c:v>16</c:v>
                </c:pt>
              </c:numCache>
            </c:numRef>
          </c:val>
          <c:smooth val="0"/>
        </c:ser>
        <c:ser>
          <c:idx val="1"/>
          <c:order val="1"/>
          <c:tx>
            <c:strRef>
              <c:f>'pre pond 2012'!$C$1</c:f>
              <c:strCache>
                <c:ptCount val="1"/>
                <c:pt idx="0">
                  <c:v>Water Temp Post Pond (oC)</c:v>
                </c:pt>
              </c:strCache>
            </c:strRef>
          </c:tx>
          <c:trendline>
            <c:spPr>
              <a:ln>
                <a:solidFill>
                  <a:schemeClr val="accent1">
                    <a:lumMod val="60000"/>
                    <a:lumOff val="40000"/>
                  </a:schemeClr>
                </a:solidFill>
              </a:ln>
            </c:spPr>
            <c:trendlineType val="linear"/>
            <c:dispRSqr val="0"/>
            <c:dispEq val="0"/>
          </c:trendline>
          <c:cat>
            <c:numRef>
              <c:f>'pre pond 2012'!$A$2:$A$16</c:f>
              <c:numCache>
                <c:formatCode>m/d/yyyy</c:formatCode>
                <c:ptCount val="15"/>
                <c:pt idx="0">
                  <c:v>41089.671527777777</c:v>
                </c:pt>
                <c:pt idx="1">
                  <c:v>41095.5</c:v>
                </c:pt>
                <c:pt idx="2">
                  <c:v>41099.5</c:v>
                </c:pt>
                <c:pt idx="3">
                  <c:v>41101.5</c:v>
                </c:pt>
                <c:pt idx="4">
                  <c:v>41106.5</c:v>
                </c:pt>
                <c:pt idx="5">
                  <c:v>41108.5</c:v>
                </c:pt>
                <c:pt idx="6">
                  <c:v>41109.412499999999</c:v>
                </c:pt>
                <c:pt idx="7">
                  <c:v>41113.5</c:v>
                </c:pt>
                <c:pt idx="8">
                  <c:v>41115.5</c:v>
                </c:pt>
                <c:pt idx="9">
                  <c:v>41117.5</c:v>
                </c:pt>
                <c:pt idx="10">
                  <c:v>41120.5</c:v>
                </c:pt>
                <c:pt idx="11">
                  <c:v>41122.5</c:v>
                </c:pt>
                <c:pt idx="12">
                  <c:v>41127.520833333336</c:v>
                </c:pt>
                <c:pt idx="13">
                  <c:v>41129.520833333336</c:v>
                </c:pt>
                <c:pt idx="14">
                  <c:v>41151.479166666664</c:v>
                </c:pt>
              </c:numCache>
            </c:numRef>
          </c:cat>
          <c:val>
            <c:numRef>
              <c:f>'pre pond 2012'!$C$2:$C$16</c:f>
              <c:numCache>
                <c:formatCode>General</c:formatCode>
                <c:ptCount val="15"/>
                <c:pt idx="0">
                  <c:v>23.5</c:v>
                </c:pt>
                <c:pt idx="1">
                  <c:v>24.1</c:v>
                </c:pt>
                <c:pt idx="2">
                  <c:v>23.1</c:v>
                </c:pt>
                <c:pt idx="3">
                  <c:v>23.5</c:v>
                </c:pt>
                <c:pt idx="4">
                  <c:v>21</c:v>
                </c:pt>
                <c:pt idx="5">
                  <c:v>24.6</c:v>
                </c:pt>
                <c:pt idx="6">
                  <c:v>23</c:v>
                </c:pt>
                <c:pt idx="7">
                  <c:v>23.9</c:v>
                </c:pt>
                <c:pt idx="8">
                  <c:v>21.3</c:v>
                </c:pt>
                <c:pt idx="9">
                  <c:v>23.4</c:v>
                </c:pt>
                <c:pt idx="10">
                  <c:v>20.8</c:v>
                </c:pt>
                <c:pt idx="11">
                  <c:v>22.7</c:v>
                </c:pt>
                <c:pt idx="12">
                  <c:v>26</c:v>
                </c:pt>
                <c:pt idx="13">
                  <c:v>23.8</c:v>
                </c:pt>
                <c:pt idx="14">
                  <c:v>20.2</c:v>
                </c:pt>
              </c:numCache>
            </c:numRef>
          </c:val>
          <c:smooth val="0"/>
        </c:ser>
        <c:dLbls>
          <c:showLegendKey val="0"/>
          <c:showVal val="0"/>
          <c:showCatName val="0"/>
          <c:showSerName val="0"/>
          <c:showPercent val="0"/>
          <c:showBubbleSize val="0"/>
        </c:dLbls>
        <c:marker val="1"/>
        <c:smooth val="0"/>
        <c:axId val="175949696"/>
        <c:axId val="198836224"/>
      </c:lineChart>
      <c:dateAx>
        <c:axId val="175949696"/>
        <c:scaling>
          <c:orientation val="minMax"/>
          <c:min val="41073"/>
        </c:scaling>
        <c:delete val="0"/>
        <c:axPos val="b"/>
        <c:minorGridlines/>
        <c:title>
          <c:tx>
            <c:rich>
              <a:bodyPr/>
              <a:lstStyle/>
              <a:p>
                <a:pPr>
                  <a:defRPr/>
                </a:pPr>
                <a:r>
                  <a:rPr lang="en-US"/>
                  <a:t>Dtae (6/29/2012-8/30/2012)</a:t>
                </a:r>
              </a:p>
            </c:rich>
          </c:tx>
          <c:layout/>
          <c:overlay val="0"/>
        </c:title>
        <c:numFmt formatCode="m/d/yyyy" sourceLinked="1"/>
        <c:majorTickMark val="out"/>
        <c:minorTickMark val="none"/>
        <c:tickLblPos val="nextTo"/>
        <c:crossAx val="198836224"/>
        <c:crosses val="autoZero"/>
        <c:auto val="1"/>
        <c:lblOffset val="100"/>
        <c:baseTimeUnit val="days"/>
      </c:dateAx>
      <c:valAx>
        <c:axId val="198836224"/>
        <c:scaling>
          <c:orientation val="minMax"/>
        </c:scaling>
        <c:delete val="0"/>
        <c:axPos val="l"/>
        <c:majorGridlines/>
        <c:title>
          <c:tx>
            <c:rich>
              <a:bodyPr rot="-5400000" vert="horz"/>
              <a:lstStyle/>
              <a:p>
                <a:pPr>
                  <a:defRPr/>
                </a:pPr>
                <a:r>
                  <a:rPr lang="en-US"/>
                  <a:t>Temperature (oC)</a:t>
                </a:r>
              </a:p>
            </c:rich>
          </c:tx>
          <c:layout/>
          <c:overlay val="0"/>
        </c:title>
        <c:numFmt formatCode="General" sourceLinked="1"/>
        <c:majorTickMark val="out"/>
        <c:minorTickMark val="none"/>
        <c:tickLblPos val="nextTo"/>
        <c:crossAx val="175949696"/>
        <c:crosses val="autoZero"/>
        <c:crossBetween val="between"/>
      </c:valAx>
    </c:plotArea>
    <c:legend>
      <c:legendPos val="b"/>
      <c:layout/>
      <c:overlay val="0"/>
    </c:legend>
    <c:plotVisOnly val="1"/>
    <c:dispBlanksAs val="gap"/>
    <c:showDLblsOverMax val="0"/>
  </c:chart>
  <c:txPr>
    <a:bodyPr/>
    <a:lstStyle/>
    <a:p>
      <a:pPr>
        <a:defRPr>
          <a:latin typeface="Franklin Gothic Book" panose="020B0503020102020204" pitchFamily="34"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02FA52B3-67DF-4678-9C5C-463EEF83EFDA}" type="slidenum">
              <a:rPr lang="en-US" smtClean="0"/>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2FA52B3-67DF-4678-9C5C-463EEF83EFDA}" type="slidenum">
              <a:rPr lang="en-US" smtClean="0"/>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02FA52B3-67DF-4678-9C5C-463EEF83EFDA}" type="slidenum">
              <a:rPr lang="en-US" smtClean="0"/>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8F945D72-D116-4268-850D-CAFF78331A6F}" type="datetimeFigureOut">
              <a:rPr lang="en-US" smtClean="0"/>
              <a:t>3/11/2016</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F945D72-D116-4268-850D-CAFF78331A6F}" type="datetimeFigureOut">
              <a:rPr lang="en-US" smtClean="0"/>
              <a:t>3/11/2016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2FA52B3-67DF-4678-9C5C-463EEF83EFD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8F945D72-D116-4268-850D-CAFF78331A6F}" type="datetimeFigureOut">
              <a:rPr lang="en-US" smtClean="0"/>
              <a:t>3/11/2016</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02FA52B3-67DF-4678-9C5C-463EEF83EFDA}"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fondriest.com/"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Effects </a:t>
            </a:r>
            <a:r>
              <a:rPr lang="en-US" b="0" cap="none"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o</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f </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Floating Islands </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on </a:t>
            </a:r>
            <a:r>
              <a:rPr lang="en-US" b="0" cap="none"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W</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ater </a:t>
            </a:r>
            <a:r>
              <a:rPr lang="en-US" b="0" cap="none"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T</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emperature </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in a Storm </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Water </a:t>
            </a:r>
            <a:r>
              <a:rPr lang="en-US"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rPr>
              <a:t>Basin</a:t>
            </a:r>
            <a:endParaRPr lang="en-US" b="0" cap="none"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Franklin Gothic Book" panose="020B0503020102020204" pitchFamily="34" charset="0"/>
            </a:endParaRPr>
          </a:p>
        </p:txBody>
      </p:sp>
      <p:sp>
        <p:nvSpPr>
          <p:cNvPr id="3" name="Subtitle 2"/>
          <p:cNvSpPr>
            <a:spLocks noGrp="1"/>
          </p:cNvSpPr>
          <p:nvPr>
            <p:ph type="subTitle" idx="1"/>
          </p:nvPr>
        </p:nvSpPr>
        <p:spPr/>
        <p:txBody>
          <a:bodyPr/>
          <a:lstStyle/>
          <a:p>
            <a:pPr algn="r"/>
            <a:r>
              <a:rPr lang="en-US" dirty="0" smtClean="0"/>
              <a:t>Alissa Copeland and Lorene </a:t>
            </a:r>
            <a:r>
              <a:rPr lang="en-US" dirty="0" err="1" smtClean="0"/>
              <a:t>Stasiuk</a:t>
            </a:r>
            <a:endParaRPr lang="en-US" dirty="0" smtClean="0"/>
          </a:p>
          <a:p>
            <a:pPr algn="r"/>
            <a:r>
              <a:rPr lang="en-US" dirty="0" smtClean="0"/>
              <a:t>Mahopac High </a:t>
            </a:r>
            <a:r>
              <a:rPr lang="en-US" dirty="0" smtClean="0"/>
              <a:t>School</a:t>
            </a:r>
            <a:r>
              <a:rPr lang="en-US" dirty="0" smtClean="0"/>
              <a:t>, New York</a:t>
            </a:r>
            <a:endParaRPr lang="en-US" dirty="0"/>
          </a:p>
        </p:txBody>
      </p:sp>
    </p:spTree>
    <p:extLst>
      <p:ext uri="{BB962C8B-B14F-4D97-AF65-F5344CB8AC3E}">
        <p14:creationId xmlns:p14="http://schemas.microsoft.com/office/powerpoint/2010/main" val="36797334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pPr algn="r"/>
            <a:r>
              <a:rPr lang="en-US" dirty="0" smtClean="0">
                <a:latin typeface="Franklin Gothic Book" panose="020B0503020102020204" pitchFamily="34" charset="0"/>
              </a:rPr>
              <a:t>Abstract</a:t>
            </a:r>
            <a:endParaRPr lang="en-US" dirty="0">
              <a:latin typeface="Franklin Gothic Book" panose="020B0503020102020204" pitchFamily="34" charset="0"/>
            </a:endParaRPr>
          </a:p>
        </p:txBody>
      </p:sp>
      <p:sp>
        <p:nvSpPr>
          <p:cNvPr id="11" name="Content Placeholder 10"/>
          <p:cNvSpPr>
            <a:spLocks noGrp="1"/>
          </p:cNvSpPr>
          <p:nvPr>
            <p:ph idx="1"/>
          </p:nvPr>
        </p:nvSpPr>
        <p:spPr/>
        <p:txBody>
          <a:bodyPr>
            <a:normAutofit fontScale="92500" lnSpcReduction="20000"/>
          </a:bodyPr>
          <a:lstStyle/>
          <a:p>
            <a:pPr marL="68580" indent="0" algn="ctr">
              <a:buNone/>
            </a:pPr>
            <a:r>
              <a:rPr lang="en-US" dirty="0" smtClean="0">
                <a:latin typeface="Franklin Gothic Book" panose="020B0503020102020204" pitchFamily="34" charset="0"/>
              </a:rPr>
              <a:t>Clean drinking water is becoming harder to find on our planet. One of the consequences of urbanization is the amount of material that is finding its way into our streams and waterways. In this study, Mahopac High School students placed three floating islands in a sediment basin in front of the school to determine the efficacy of improving the water quality. Data was collected from pre and post pond streams, sites before and after the islands were put in place. Data indicates the islands may be having an effect on the water temperature.</a:t>
            </a:r>
            <a:endParaRPr lang="en-US" dirty="0">
              <a:latin typeface="Franklin Gothic Book" panose="020B0503020102020204" pitchFamily="34" charset="0"/>
            </a:endParaRPr>
          </a:p>
        </p:txBody>
      </p:sp>
    </p:spTree>
    <p:extLst>
      <p:ext uri="{BB962C8B-B14F-4D97-AF65-F5344CB8AC3E}">
        <p14:creationId xmlns:p14="http://schemas.microsoft.com/office/powerpoint/2010/main" val="35716941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latin typeface="Franklin Gothic Book" panose="020B0503020102020204" pitchFamily="34" charset="0"/>
              </a:rPr>
              <a:t>Background Information</a:t>
            </a:r>
            <a:endParaRPr lang="en-US" dirty="0">
              <a:latin typeface="Franklin Gothic Book" panose="020B0503020102020204" pitchFamily="34" charset="0"/>
            </a:endParaRPr>
          </a:p>
        </p:txBody>
      </p:sp>
      <p:sp>
        <p:nvSpPr>
          <p:cNvPr id="3" name="Text Placeholder 2"/>
          <p:cNvSpPr>
            <a:spLocks noGrp="1"/>
          </p:cNvSpPr>
          <p:nvPr>
            <p:ph type="body" idx="2"/>
          </p:nvPr>
        </p:nvSpPr>
        <p:spPr/>
        <p:txBody>
          <a:bodyPr/>
          <a:lstStyle/>
          <a:p>
            <a:pPr algn="ctr"/>
            <a:r>
              <a:rPr lang="en-US" dirty="0" smtClean="0">
                <a:latin typeface="Franklin Gothic Book" panose="020B0503020102020204" pitchFamily="34" charset="0"/>
              </a:rPr>
              <a:t>A detention pond exists as part of the tributaries stream for the N.Y. City watershed in front of our school. Previous GLOBE measurements by students indicate the pond </a:t>
            </a:r>
            <a:r>
              <a:rPr lang="en-US" dirty="0" smtClean="0">
                <a:latin typeface="Franklin Gothic Book" panose="020B0503020102020204" pitchFamily="34" charset="0"/>
              </a:rPr>
              <a:t>increases </a:t>
            </a:r>
            <a:r>
              <a:rPr lang="en-US" dirty="0" smtClean="0">
                <a:latin typeface="Franklin Gothic Book" panose="020B0503020102020204" pitchFamily="34" charset="0"/>
              </a:rPr>
              <a:t>the water temperature of the stream. Data was collected before and after the floating islands were installed.</a:t>
            </a:r>
            <a:endParaRPr lang="en-US" dirty="0">
              <a:latin typeface="Franklin Gothic Book" panose="020B0503020102020204" pitchFamily="34" charset="0"/>
            </a:endParaRPr>
          </a:p>
        </p:txBody>
      </p:sp>
      <p:sp>
        <p:nvSpPr>
          <p:cNvPr id="7" name="AutoShape 2" descr="Displaying 20150925_13182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Displaying 20150925_131820.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Displaying 20150925_131820.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8" descr="Displaying 20150925_131820.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10" descr="Displaying 20150925_131820.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5" name="Picture 11"/>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57600" y="1372674"/>
            <a:ext cx="5486400" cy="41126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37055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dirty="0" smtClean="0">
                <a:latin typeface="Franklin Gothic Book" panose="020B0503020102020204" pitchFamily="34" charset="0"/>
              </a:rPr>
              <a:t>Introduction and Research Question</a:t>
            </a:r>
            <a:endParaRPr lang="en-US" dirty="0">
              <a:latin typeface="Franklin Gothic Book" panose="020B0503020102020204" pitchFamily="34" charset="0"/>
            </a:endParaRPr>
          </a:p>
        </p:txBody>
      </p:sp>
      <p:sp>
        <p:nvSpPr>
          <p:cNvPr id="6" name="Text Placeholder 5"/>
          <p:cNvSpPr>
            <a:spLocks noGrp="1"/>
          </p:cNvSpPr>
          <p:nvPr>
            <p:ph type="body" idx="1"/>
          </p:nvPr>
        </p:nvSpPr>
        <p:spPr/>
        <p:txBody>
          <a:bodyPr/>
          <a:lstStyle/>
          <a:p>
            <a:pPr algn="r"/>
            <a:r>
              <a:rPr lang="en-US" dirty="0" smtClean="0">
                <a:latin typeface="Franklin Gothic Book" panose="020B0503020102020204" pitchFamily="34" charset="0"/>
              </a:rPr>
              <a:t>Introduction</a:t>
            </a:r>
            <a:endParaRPr lang="en-US" dirty="0">
              <a:latin typeface="Franklin Gothic Book" panose="020B0503020102020204" pitchFamily="34" charset="0"/>
            </a:endParaRPr>
          </a:p>
        </p:txBody>
      </p:sp>
      <p:sp>
        <p:nvSpPr>
          <p:cNvPr id="8" name="Text Placeholder 7"/>
          <p:cNvSpPr>
            <a:spLocks noGrp="1"/>
          </p:cNvSpPr>
          <p:nvPr>
            <p:ph type="body" sz="half" idx="3"/>
          </p:nvPr>
        </p:nvSpPr>
        <p:spPr/>
        <p:txBody>
          <a:bodyPr/>
          <a:lstStyle/>
          <a:p>
            <a:pPr algn="r"/>
            <a:r>
              <a:rPr lang="en-US" dirty="0" smtClean="0">
                <a:latin typeface="Franklin Gothic Book" panose="020B0503020102020204" pitchFamily="34" charset="0"/>
              </a:rPr>
              <a:t>Research Question</a:t>
            </a:r>
            <a:endParaRPr lang="en-US" dirty="0">
              <a:latin typeface="Franklin Gothic Book" panose="020B0503020102020204" pitchFamily="34" charset="0"/>
            </a:endParaRPr>
          </a:p>
        </p:txBody>
      </p:sp>
      <p:sp>
        <p:nvSpPr>
          <p:cNvPr id="7" name="Content Placeholder 6"/>
          <p:cNvSpPr>
            <a:spLocks noGrp="1"/>
          </p:cNvSpPr>
          <p:nvPr>
            <p:ph sz="quarter" idx="2"/>
          </p:nvPr>
        </p:nvSpPr>
        <p:spPr/>
        <p:txBody>
          <a:bodyPr/>
          <a:lstStyle/>
          <a:p>
            <a:pPr marL="68580" indent="0" algn="ctr">
              <a:buNone/>
            </a:pPr>
            <a:r>
              <a:rPr lang="en-US" dirty="0" smtClean="0">
                <a:latin typeface="Franklin Gothic Book" panose="020B0503020102020204" pitchFamily="34" charset="0"/>
              </a:rPr>
              <a:t>After researching best management practices, it was determined that the floating islands would be the most cost effective method to try and improve the water quality.</a:t>
            </a:r>
            <a:endParaRPr lang="en-US" dirty="0">
              <a:latin typeface="Franklin Gothic Book" panose="020B0503020102020204" pitchFamily="34" charset="0"/>
            </a:endParaRPr>
          </a:p>
        </p:txBody>
      </p:sp>
      <p:sp>
        <p:nvSpPr>
          <p:cNvPr id="9" name="Content Placeholder 8"/>
          <p:cNvSpPr>
            <a:spLocks noGrp="1"/>
          </p:cNvSpPr>
          <p:nvPr>
            <p:ph sz="quarter" idx="4"/>
          </p:nvPr>
        </p:nvSpPr>
        <p:spPr/>
        <p:txBody>
          <a:bodyPr/>
          <a:lstStyle/>
          <a:p>
            <a:pPr marL="68580" indent="0" algn="ctr">
              <a:buNone/>
            </a:pPr>
            <a:r>
              <a:rPr lang="en-US" dirty="0" smtClean="0">
                <a:latin typeface="Franklin Gothic Book" panose="020B0503020102020204" pitchFamily="34" charset="0"/>
              </a:rPr>
              <a:t>Testing pre and post pond sites, how much will the water temperature be affected by the addition of 3 floating islands?</a:t>
            </a:r>
            <a:endParaRPr lang="en-US" dirty="0">
              <a:latin typeface="Franklin Gothic Book" panose="020B0503020102020204" pitchFamily="34" charset="0"/>
            </a:endParaRPr>
          </a:p>
        </p:txBody>
      </p:sp>
    </p:spTree>
    <p:extLst>
      <p:ext uri="{BB962C8B-B14F-4D97-AF65-F5344CB8AC3E}">
        <p14:creationId xmlns:p14="http://schemas.microsoft.com/office/powerpoint/2010/main" val="42496645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Autofit/>
          </a:bodyPr>
          <a:lstStyle/>
          <a:p>
            <a:pPr algn="ctr"/>
            <a:r>
              <a:rPr lang="en-US" sz="2100" dirty="0" smtClean="0">
                <a:latin typeface="Franklin Gothic Book" panose="020B0503020102020204" pitchFamily="34" charset="0"/>
              </a:rPr>
              <a:t>The average water temperature at the post pond site will decrease more than the pre pond site.</a:t>
            </a:r>
            <a:endParaRPr lang="en-US" sz="2100" dirty="0">
              <a:latin typeface="Franklin Gothic Book" panose="020B0503020102020204" pitchFamily="34" charset="0"/>
            </a:endParaRPr>
          </a:p>
        </p:txBody>
      </p:sp>
      <p:sp>
        <p:nvSpPr>
          <p:cNvPr id="3" name="Title 2"/>
          <p:cNvSpPr>
            <a:spLocks noGrp="1"/>
          </p:cNvSpPr>
          <p:nvPr>
            <p:ph type="title"/>
          </p:nvPr>
        </p:nvSpPr>
        <p:spPr/>
        <p:txBody>
          <a:bodyPr/>
          <a:lstStyle/>
          <a:p>
            <a:r>
              <a:rPr lang="en-US" dirty="0" smtClean="0">
                <a:latin typeface="Franklin Gothic Book" panose="020B0503020102020204" pitchFamily="34" charset="0"/>
              </a:rPr>
              <a:t>Hypothesis</a:t>
            </a:r>
            <a:endParaRPr lang="en-US" dirty="0">
              <a:latin typeface="Franklin Gothic Book" panose="020B0503020102020204" pitchFamily="34" charset="0"/>
            </a:endParaRPr>
          </a:p>
        </p:txBody>
      </p:sp>
    </p:spTree>
    <p:extLst>
      <p:ext uri="{BB962C8B-B14F-4D97-AF65-F5344CB8AC3E}">
        <p14:creationId xmlns:p14="http://schemas.microsoft.com/office/powerpoint/2010/main" val="1017508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latin typeface="Franklin Gothic Book" panose="020B0503020102020204" pitchFamily="34" charset="0"/>
              </a:rPr>
              <a:t>Research Methods </a:t>
            </a:r>
            <a:endParaRPr lang="en-US" dirty="0">
              <a:latin typeface="Franklin Gothic Book" panose="020B0503020102020204" pitchFamily="34" charset="0"/>
            </a:endParaRPr>
          </a:p>
        </p:txBody>
      </p:sp>
      <p:sp>
        <p:nvSpPr>
          <p:cNvPr id="3" name="Content Placeholder 2"/>
          <p:cNvSpPr>
            <a:spLocks noGrp="1"/>
          </p:cNvSpPr>
          <p:nvPr>
            <p:ph sz="half" idx="1"/>
          </p:nvPr>
        </p:nvSpPr>
        <p:spPr/>
        <p:txBody>
          <a:bodyPr/>
          <a:lstStyle/>
          <a:p>
            <a:pPr>
              <a:buFont typeface="Courier New" panose="02070309020205020404" pitchFamily="49" charset="0"/>
              <a:buChar char="o"/>
            </a:pPr>
            <a:r>
              <a:rPr lang="en-US" dirty="0" smtClean="0">
                <a:latin typeface="Franklin Gothic Book" panose="020B0503020102020204" pitchFamily="34" charset="0"/>
              </a:rPr>
              <a:t>The </a:t>
            </a:r>
            <a:r>
              <a:rPr lang="en-US" dirty="0" smtClean="0">
                <a:latin typeface="Franklin Gothic Book" panose="020B0503020102020204" pitchFamily="34" charset="0"/>
              </a:rPr>
              <a:t>temperatures </a:t>
            </a:r>
            <a:r>
              <a:rPr lang="en-US" dirty="0" smtClean="0">
                <a:latin typeface="Franklin Gothic Book" panose="020B0503020102020204" pitchFamily="34" charset="0"/>
              </a:rPr>
              <a:t>of the pre and post pond were recorded using standard digital thermometers.</a:t>
            </a:r>
          </a:p>
          <a:p>
            <a:pPr>
              <a:buFont typeface="Courier New" panose="02070309020205020404" pitchFamily="49" charset="0"/>
              <a:buChar char="o"/>
            </a:pPr>
            <a:r>
              <a:rPr lang="en-US" dirty="0" smtClean="0">
                <a:latin typeface="Franklin Gothic Book" panose="020B0503020102020204" pitchFamily="34" charset="0"/>
              </a:rPr>
              <a:t>GLOBE Protocol for water temperature collection and analysis were followed.</a:t>
            </a:r>
            <a:endParaRPr lang="en-US" dirty="0">
              <a:latin typeface="Franklin Gothic Book" panose="020B0503020102020204" pitchFamily="34" charset="0"/>
            </a:endParaRP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445000" y="2019300"/>
            <a:ext cx="4699000" cy="2819400"/>
          </a:xfrm>
        </p:spPr>
      </p:pic>
    </p:spTree>
    <p:extLst>
      <p:ext uri="{BB962C8B-B14F-4D97-AF65-F5344CB8AC3E}">
        <p14:creationId xmlns:p14="http://schemas.microsoft.com/office/powerpoint/2010/main" val="3068580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Franklin Gothic Book" panose="020B0503020102020204" pitchFamily="34" charset="0"/>
              </a:rPr>
              <a:t>Results</a:t>
            </a:r>
            <a:endParaRPr lang="en-US" dirty="0">
              <a:latin typeface="Franklin Gothic Book" panose="020B0503020102020204" pitchFamily="34" charset="0"/>
            </a:endParaRPr>
          </a:p>
        </p:txBody>
      </p:sp>
      <p:graphicFrame>
        <p:nvGraphicFramePr>
          <p:cNvPr id="3" name="Chart 2"/>
          <p:cNvGraphicFramePr>
            <a:graphicFrameLocks/>
          </p:cNvGraphicFramePr>
          <p:nvPr>
            <p:extLst>
              <p:ext uri="{D42A27DB-BD31-4B8C-83A1-F6EECF244321}">
                <p14:modId xmlns:p14="http://schemas.microsoft.com/office/powerpoint/2010/main" val="1845892402"/>
              </p:ext>
            </p:extLst>
          </p:nvPr>
        </p:nvGraphicFramePr>
        <p:xfrm>
          <a:off x="3276600" y="3477057"/>
          <a:ext cx="5867400" cy="33670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Chart 3"/>
          <p:cNvGraphicFramePr>
            <a:graphicFrameLocks/>
          </p:cNvGraphicFramePr>
          <p:nvPr>
            <p:extLst>
              <p:ext uri="{D42A27DB-BD31-4B8C-83A1-F6EECF244321}">
                <p14:modId xmlns:p14="http://schemas.microsoft.com/office/powerpoint/2010/main" val="958622924"/>
              </p:ext>
            </p:extLst>
          </p:nvPr>
        </p:nvGraphicFramePr>
        <p:xfrm>
          <a:off x="3286125" y="0"/>
          <a:ext cx="5857875" cy="36623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4428918"/>
              </p:ext>
            </p:extLst>
          </p:nvPr>
        </p:nvGraphicFramePr>
        <p:xfrm>
          <a:off x="381000" y="1447800"/>
          <a:ext cx="2971800" cy="3352800"/>
        </p:xfrm>
        <a:graphic>
          <a:graphicData uri="http://schemas.openxmlformats.org/drawingml/2006/table">
            <a:tbl>
              <a:tblPr firstRow="1" bandRow="1">
                <a:tableStyleId>{5C22544A-7EE6-4342-B048-85BDC9FD1C3A}</a:tableStyleId>
              </a:tblPr>
              <a:tblGrid>
                <a:gridCol w="990600"/>
                <a:gridCol w="990600"/>
                <a:gridCol w="990600"/>
              </a:tblGrid>
              <a:tr h="838200">
                <a:tc>
                  <a:txBody>
                    <a:bodyPr/>
                    <a:lstStyle/>
                    <a:p>
                      <a:pPr algn="ct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Graph 1 (6/2012-8/2012)</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Graph 2 (6/2013-8/2013)</a:t>
                      </a:r>
                      <a:endParaRPr lang="en-US" sz="1600" dirty="0">
                        <a:latin typeface="Franklin Gothic Book" panose="020B0503020102020204" pitchFamily="34" charset="0"/>
                      </a:endParaRPr>
                    </a:p>
                  </a:txBody>
                  <a:tcPr anchor="ctr"/>
                </a:tc>
              </a:tr>
              <a:tr h="838200">
                <a:tc>
                  <a:txBody>
                    <a:bodyPr/>
                    <a:lstStyle/>
                    <a:p>
                      <a:pPr algn="ctr"/>
                      <a:r>
                        <a:rPr lang="en-US" sz="1600" dirty="0" smtClean="0">
                          <a:latin typeface="Franklin Gothic Book" panose="020B0503020102020204" pitchFamily="34" charset="0"/>
                        </a:rPr>
                        <a:t>Pre Pond </a:t>
                      </a:r>
                    </a:p>
                    <a:p>
                      <a:pPr algn="ctr"/>
                      <a:r>
                        <a:rPr lang="en-US" sz="1600" dirty="0" smtClean="0">
                          <a:latin typeface="Franklin Gothic Book" panose="020B0503020102020204" pitchFamily="34" charset="0"/>
                        </a:rPr>
                        <a:t>(</a:t>
                      </a:r>
                      <a:r>
                        <a:rPr lang="en-US" sz="1600" baseline="30000" dirty="0" err="1" smtClean="0">
                          <a:latin typeface="Franklin Gothic Book" panose="020B0503020102020204" pitchFamily="34" charset="0"/>
                        </a:rPr>
                        <a:t>o</a:t>
                      </a:r>
                      <a:r>
                        <a:rPr lang="en-US" sz="1600" dirty="0" err="1" smtClean="0">
                          <a:latin typeface="Franklin Gothic Book" panose="020B0503020102020204" pitchFamily="34" charset="0"/>
                        </a:rPr>
                        <a:t>C</a:t>
                      </a:r>
                      <a:r>
                        <a:rPr lang="en-US" sz="1600" dirty="0" smtClean="0">
                          <a:latin typeface="Franklin Gothic Book" panose="020B0503020102020204" pitchFamily="34" charset="0"/>
                        </a:rPr>
                        <a:t>)</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22.99</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18.12</a:t>
                      </a:r>
                      <a:endParaRPr lang="en-US" sz="1600" dirty="0">
                        <a:latin typeface="Franklin Gothic Book" panose="020B0503020102020204" pitchFamily="34" charset="0"/>
                      </a:endParaRPr>
                    </a:p>
                  </a:txBody>
                  <a:tcPr anchor="ctr"/>
                </a:tc>
              </a:tr>
              <a:tr h="838200">
                <a:tc>
                  <a:txBody>
                    <a:bodyPr/>
                    <a:lstStyle/>
                    <a:p>
                      <a:pPr algn="ctr"/>
                      <a:r>
                        <a:rPr lang="en-US" sz="1600" dirty="0" smtClean="0">
                          <a:latin typeface="Franklin Gothic Book" panose="020B0503020102020204" pitchFamily="34" charset="0"/>
                        </a:rPr>
                        <a:t>Post Pond</a:t>
                      </a:r>
                    </a:p>
                    <a:p>
                      <a:pPr algn="ctr"/>
                      <a:r>
                        <a:rPr lang="en-US" sz="1600" dirty="0" smtClean="0">
                          <a:latin typeface="Franklin Gothic Book" panose="020B0503020102020204" pitchFamily="34" charset="0"/>
                        </a:rPr>
                        <a:t>(</a:t>
                      </a:r>
                      <a:r>
                        <a:rPr lang="en-US" sz="1600" baseline="30000" dirty="0" err="1" smtClean="0">
                          <a:latin typeface="Franklin Gothic Book" panose="020B0503020102020204" pitchFamily="34" charset="0"/>
                        </a:rPr>
                        <a:t>o</a:t>
                      </a:r>
                      <a:r>
                        <a:rPr lang="en-US" sz="1600" dirty="0" err="1" smtClean="0">
                          <a:latin typeface="Franklin Gothic Book" panose="020B0503020102020204" pitchFamily="34" charset="0"/>
                        </a:rPr>
                        <a:t>C</a:t>
                      </a:r>
                      <a:r>
                        <a:rPr lang="en-US" sz="1600" dirty="0" smtClean="0">
                          <a:latin typeface="Franklin Gothic Book" panose="020B0503020102020204" pitchFamily="34" charset="0"/>
                        </a:rPr>
                        <a:t>)</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20.39</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19.41</a:t>
                      </a:r>
                      <a:endParaRPr lang="en-US" sz="1600" dirty="0">
                        <a:latin typeface="Franklin Gothic Book" panose="020B0503020102020204" pitchFamily="34" charset="0"/>
                      </a:endParaRPr>
                    </a:p>
                  </a:txBody>
                  <a:tcPr anchor="ctr"/>
                </a:tc>
              </a:tr>
              <a:tr h="838200">
                <a:tc>
                  <a:txBody>
                    <a:bodyPr/>
                    <a:lstStyle/>
                    <a:p>
                      <a:pPr algn="ctr"/>
                      <a:r>
                        <a:rPr lang="en-US" sz="1600" dirty="0" smtClean="0">
                          <a:latin typeface="Franklin Gothic Book" panose="020B0503020102020204" pitchFamily="34" charset="0"/>
                        </a:rPr>
                        <a:t>Average</a:t>
                      </a:r>
                    </a:p>
                    <a:p>
                      <a:pPr algn="ctr"/>
                      <a:r>
                        <a:rPr lang="en-US" sz="1600" dirty="0" smtClean="0">
                          <a:latin typeface="Franklin Gothic Book" panose="020B0503020102020204" pitchFamily="34" charset="0"/>
                        </a:rPr>
                        <a:t>(</a:t>
                      </a:r>
                      <a:r>
                        <a:rPr lang="en-US" sz="1600" baseline="30000" dirty="0" err="1" smtClean="0">
                          <a:latin typeface="Franklin Gothic Book" panose="020B0503020102020204" pitchFamily="34" charset="0"/>
                        </a:rPr>
                        <a:t>o</a:t>
                      </a:r>
                      <a:r>
                        <a:rPr lang="en-US" sz="1600" dirty="0" err="1" smtClean="0">
                          <a:latin typeface="Franklin Gothic Book" panose="020B0503020102020204" pitchFamily="34" charset="0"/>
                        </a:rPr>
                        <a:t>C</a:t>
                      </a:r>
                      <a:r>
                        <a:rPr lang="en-US" sz="1600" dirty="0" smtClean="0">
                          <a:latin typeface="Franklin Gothic Book" panose="020B0503020102020204" pitchFamily="34" charset="0"/>
                        </a:rPr>
                        <a:t>)</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2.6</a:t>
                      </a:r>
                      <a:endParaRPr lang="en-US" sz="1600" dirty="0">
                        <a:latin typeface="Franklin Gothic Book" panose="020B0503020102020204" pitchFamily="34" charset="0"/>
                      </a:endParaRPr>
                    </a:p>
                  </a:txBody>
                  <a:tcPr anchor="ctr"/>
                </a:tc>
                <a:tc>
                  <a:txBody>
                    <a:bodyPr/>
                    <a:lstStyle/>
                    <a:p>
                      <a:pPr algn="ctr"/>
                      <a:r>
                        <a:rPr lang="en-US" sz="1600" dirty="0" smtClean="0">
                          <a:latin typeface="Franklin Gothic Book" panose="020B0503020102020204" pitchFamily="34" charset="0"/>
                        </a:rPr>
                        <a:t>1.29</a:t>
                      </a:r>
                      <a:endParaRPr lang="en-US" sz="1600" dirty="0">
                        <a:latin typeface="Franklin Gothic Book" panose="020B0503020102020204" pitchFamily="34" charset="0"/>
                      </a:endParaRPr>
                    </a:p>
                  </a:txBody>
                  <a:tcPr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36669904"/>
              </p:ext>
            </p:extLst>
          </p:nvPr>
        </p:nvGraphicFramePr>
        <p:xfrm>
          <a:off x="381000" y="4953000"/>
          <a:ext cx="2971800" cy="370840"/>
        </p:xfrm>
        <a:graphic>
          <a:graphicData uri="http://schemas.openxmlformats.org/drawingml/2006/table">
            <a:tbl>
              <a:tblPr firstRow="1" bandRow="1">
                <a:tableStyleId>{5C22544A-7EE6-4342-B048-85BDC9FD1C3A}</a:tableStyleId>
              </a:tblPr>
              <a:tblGrid>
                <a:gridCol w="2971800"/>
              </a:tblGrid>
              <a:tr h="370840">
                <a:tc>
                  <a:txBody>
                    <a:bodyPr/>
                    <a:lstStyle/>
                    <a:p>
                      <a:r>
                        <a:rPr lang="en-US" dirty="0" smtClean="0"/>
                        <a:t>Difference: 1.31 </a:t>
                      </a:r>
                      <a:r>
                        <a:rPr lang="en-US" baseline="30000" dirty="0" err="1" smtClean="0"/>
                        <a:t>o</a:t>
                      </a:r>
                      <a:r>
                        <a:rPr lang="en-US" dirty="0" err="1" smtClean="0"/>
                        <a:t>C</a:t>
                      </a:r>
                      <a:endParaRPr lang="en-US" dirty="0"/>
                    </a:p>
                  </a:txBody>
                  <a:tcPr/>
                </a:tc>
              </a:tr>
            </a:tbl>
          </a:graphicData>
        </a:graphic>
      </p:graphicFrame>
    </p:spTree>
    <p:extLst>
      <p:ext uri="{BB962C8B-B14F-4D97-AF65-F5344CB8AC3E}">
        <p14:creationId xmlns:p14="http://schemas.microsoft.com/office/powerpoint/2010/main" val="4006741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latin typeface="Franklin Gothic Book" panose="020B0503020102020204" pitchFamily="34" charset="0"/>
              </a:rPr>
              <a:t>Conclusion</a:t>
            </a:r>
            <a:endParaRPr lang="en-US" dirty="0">
              <a:latin typeface="Franklin Gothic Book" panose="020B0503020102020204" pitchFamily="34" charset="0"/>
            </a:endParaRPr>
          </a:p>
        </p:txBody>
      </p:sp>
      <p:sp>
        <p:nvSpPr>
          <p:cNvPr id="3" name="Content Placeholder 2"/>
          <p:cNvSpPr>
            <a:spLocks noGrp="1"/>
          </p:cNvSpPr>
          <p:nvPr>
            <p:ph idx="1"/>
          </p:nvPr>
        </p:nvSpPr>
        <p:spPr/>
        <p:txBody>
          <a:bodyPr>
            <a:normAutofit fontScale="77500" lnSpcReduction="20000"/>
          </a:bodyPr>
          <a:lstStyle/>
          <a:p>
            <a:pPr marL="68580" indent="0" algn="ctr">
              <a:buNone/>
            </a:pPr>
            <a:r>
              <a:rPr lang="en-US" dirty="0" smtClean="0"/>
              <a:t>The post pond average water temperature has decreased after we had installed the floating islands into the storm water basin, according to the GLOBE data. The graphs show that there is a 1.31 </a:t>
            </a:r>
            <a:r>
              <a:rPr lang="en-US" baseline="30000" dirty="0" err="1" smtClean="0"/>
              <a:t>o</a:t>
            </a:r>
            <a:r>
              <a:rPr lang="en-US" dirty="0" err="1" smtClean="0"/>
              <a:t>C</a:t>
            </a:r>
            <a:r>
              <a:rPr lang="en-US" dirty="0" smtClean="0"/>
              <a:t> difference between the summer of </a:t>
            </a:r>
            <a:r>
              <a:rPr lang="en-US" dirty="0" smtClean="0"/>
              <a:t>2012 </a:t>
            </a:r>
            <a:r>
              <a:rPr lang="en-US" dirty="0" smtClean="0"/>
              <a:t>when the islands were placed into the </a:t>
            </a:r>
            <a:r>
              <a:rPr lang="en-US" dirty="0" smtClean="0"/>
              <a:t>pond </a:t>
            </a:r>
            <a:r>
              <a:rPr lang="en-US" dirty="0" smtClean="0"/>
              <a:t>and the summer of 2013, the first year after the best management practice was implemented. The data is significant because the pond is a part </a:t>
            </a:r>
            <a:r>
              <a:rPr lang="en-US" dirty="0" smtClean="0"/>
              <a:t>of </a:t>
            </a:r>
            <a:r>
              <a:rPr lang="en-US" dirty="0" smtClean="0"/>
              <a:t>the Croton </a:t>
            </a:r>
            <a:r>
              <a:rPr lang="en-US" dirty="0" smtClean="0"/>
              <a:t>Watershed, </a:t>
            </a:r>
            <a:r>
              <a:rPr lang="en-US" dirty="0" smtClean="0"/>
              <a:t>which is a drinking source for 9 million people living in New York City. This is also important because this affects the solubility of </a:t>
            </a:r>
            <a:r>
              <a:rPr lang="en-US" dirty="0" smtClean="0"/>
              <a:t>dissolved </a:t>
            </a:r>
            <a:r>
              <a:rPr lang="en-US" dirty="0" smtClean="0"/>
              <a:t>oxygen and soluble solids in the water. To get a more consistent reading, we will begin using </a:t>
            </a:r>
            <a:r>
              <a:rPr lang="en-US" dirty="0" err="1" smtClean="0"/>
              <a:t>iButton</a:t>
            </a:r>
            <a:r>
              <a:rPr lang="en-US" dirty="0" smtClean="0"/>
              <a:t> </a:t>
            </a:r>
            <a:r>
              <a:rPr lang="en-US" dirty="0" err="1" smtClean="0"/>
              <a:t>Thermochron</a:t>
            </a:r>
            <a:r>
              <a:rPr lang="en-US" dirty="0" smtClean="0"/>
              <a:t> Temperature Recorders. Once the new data is collected, we hope to plant native trees around the pond to see what effects this could have on the water temperature.</a:t>
            </a:r>
            <a:endParaRPr lang="en-US" dirty="0"/>
          </a:p>
        </p:txBody>
      </p:sp>
    </p:spTree>
    <p:extLst>
      <p:ext uri="{BB962C8B-B14F-4D97-AF65-F5344CB8AC3E}">
        <p14:creationId xmlns:p14="http://schemas.microsoft.com/office/powerpoint/2010/main" val="36375811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Franklin Gothic Book" panose="020B0503020102020204" pitchFamily="34" charset="0"/>
              </a:rPr>
              <a:t>Acknowledgements and Bibliography</a:t>
            </a:r>
            <a:endParaRPr lang="en-US" dirty="0">
              <a:latin typeface="Franklin Gothic Book" panose="020B0503020102020204" pitchFamily="34" charset="0"/>
            </a:endParaRPr>
          </a:p>
        </p:txBody>
      </p:sp>
      <p:sp>
        <p:nvSpPr>
          <p:cNvPr id="3" name="Text Placeholder 2"/>
          <p:cNvSpPr>
            <a:spLocks noGrp="1"/>
          </p:cNvSpPr>
          <p:nvPr>
            <p:ph type="body" idx="1"/>
          </p:nvPr>
        </p:nvSpPr>
        <p:spPr/>
        <p:txBody>
          <a:bodyPr/>
          <a:lstStyle/>
          <a:p>
            <a:r>
              <a:rPr lang="en-US" dirty="0" smtClean="0">
                <a:latin typeface="Franklin Gothic Book" panose="020B0503020102020204" pitchFamily="34" charset="0"/>
              </a:rPr>
              <a:t>Acknowledgements</a:t>
            </a:r>
            <a:endParaRPr lang="en-US" dirty="0">
              <a:latin typeface="Franklin Gothic Book" panose="020B0503020102020204" pitchFamily="34" charset="0"/>
            </a:endParaRPr>
          </a:p>
        </p:txBody>
      </p:sp>
      <p:sp>
        <p:nvSpPr>
          <p:cNvPr id="4" name="Text Placeholder 3"/>
          <p:cNvSpPr>
            <a:spLocks noGrp="1"/>
          </p:cNvSpPr>
          <p:nvPr>
            <p:ph type="body" sz="half" idx="3"/>
          </p:nvPr>
        </p:nvSpPr>
        <p:spPr/>
        <p:txBody>
          <a:bodyPr/>
          <a:lstStyle/>
          <a:p>
            <a:r>
              <a:rPr lang="en-US" dirty="0" smtClean="0">
                <a:latin typeface="Franklin Gothic Book" panose="020B0503020102020204" pitchFamily="34" charset="0"/>
              </a:rPr>
              <a:t>Bibliography</a:t>
            </a:r>
            <a:endParaRPr lang="en-US" dirty="0">
              <a:latin typeface="Franklin Gothic Book" panose="020B0503020102020204" pitchFamily="34" charset="0"/>
            </a:endParaRPr>
          </a:p>
        </p:txBody>
      </p:sp>
      <p:sp>
        <p:nvSpPr>
          <p:cNvPr id="5" name="Content Placeholder 4"/>
          <p:cNvSpPr>
            <a:spLocks noGrp="1"/>
          </p:cNvSpPr>
          <p:nvPr>
            <p:ph sz="quarter" idx="2"/>
          </p:nvPr>
        </p:nvSpPr>
        <p:spPr/>
        <p:txBody>
          <a:bodyPr/>
          <a:lstStyle/>
          <a:p>
            <a:pPr>
              <a:buFont typeface="Courier New" panose="02070309020205020404" pitchFamily="49" charset="0"/>
              <a:buChar char="o"/>
            </a:pPr>
            <a:r>
              <a:rPr lang="en-US" dirty="0" smtClean="0">
                <a:latin typeface="Franklin Gothic Book" panose="020B0503020102020204" pitchFamily="34" charset="0"/>
              </a:rPr>
              <a:t>Mr. Robert Connick</a:t>
            </a:r>
          </a:p>
          <a:p>
            <a:pPr>
              <a:buFont typeface="Courier New" panose="02070309020205020404" pitchFamily="49" charset="0"/>
              <a:buChar char="o"/>
            </a:pPr>
            <a:r>
              <a:rPr lang="en-US" dirty="0" smtClean="0">
                <a:latin typeface="Franklin Gothic Book" panose="020B0503020102020204" pitchFamily="34" charset="0"/>
              </a:rPr>
              <a:t>Dr. Dennis </a:t>
            </a:r>
            <a:r>
              <a:rPr lang="en-US" dirty="0" err="1" smtClean="0">
                <a:latin typeface="Franklin Gothic Book" panose="020B0503020102020204" pitchFamily="34" charset="0"/>
              </a:rPr>
              <a:t>Creedon</a:t>
            </a:r>
            <a:endParaRPr lang="en-US" dirty="0" smtClean="0">
              <a:latin typeface="Franklin Gothic Book" panose="020B0503020102020204" pitchFamily="34" charset="0"/>
            </a:endParaRPr>
          </a:p>
          <a:p>
            <a:pPr>
              <a:buFont typeface="Courier New" panose="02070309020205020404" pitchFamily="49" charset="0"/>
              <a:buChar char="o"/>
            </a:pPr>
            <a:r>
              <a:rPr lang="en-US" dirty="0" smtClean="0">
                <a:latin typeface="Franklin Gothic Book" panose="020B0503020102020204" pitchFamily="34" charset="0"/>
              </a:rPr>
              <a:t>Dr. Karen Moore</a:t>
            </a:r>
          </a:p>
          <a:p>
            <a:pPr>
              <a:buFont typeface="Courier New" panose="02070309020205020404" pitchFamily="49" charset="0"/>
              <a:buChar char="o"/>
            </a:pPr>
            <a:r>
              <a:rPr lang="en-US" dirty="0" smtClean="0">
                <a:latin typeface="Franklin Gothic Book" panose="020B0503020102020204" pitchFamily="34" charset="0"/>
              </a:rPr>
              <a:t>Dr. Adam Pease</a:t>
            </a:r>
          </a:p>
          <a:p>
            <a:pPr>
              <a:buFont typeface="Courier New" panose="02070309020205020404" pitchFamily="49" charset="0"/>
              <a:buChar char="o"/>
            </a:pPr>
            <a:r>
              <a:rPr lang="en-US" dirty="0" smtClean="0">
                <a:latin typeface="Franklin Gothic Book" panose="020B0503020102020204" pitchFamily="34" charset="0"/>
              </a:rPr>
              <a:t>Mr. Dennis </a:t>
            </a:r>
            <a:r>
              <a:rPr lang="en-US" dirty="0" err="1" smtClean="0">
                <a:latin typeface="Franklin Gothic Book" panose="020B0503020102020204" pitchFamily="34" charset="0"/>
              </a:rPr>
              <a:t>Quackenbush</a:t>
            </a:r>
            <a:endParaRPr lang="en-US" dirty="0" smtClean="0">
              <a:latin typeface="Franklin Gothic Book" panose="020B0503020102020204" pitchFamily="34" charset="0"/>
            </a:endParaRPr>
          </a:p>
          <a:p>
            <a:pPr>
              <a:buFont typeface="Courier New" panose="02070309020205020404" pitchFamily="49" charset="0"/>
              <a:buChar char="o"/>
            </a:pPr>
            <a:r>
              <a:rPr lang="en-US" dirty="0" smtClean="0">
                <a:latin typeface="Franklin Gothic Book" panose="020B0503020102020204" pitchFamily="34" charset="0"/>
              </a:rPr>
              <a:t>The GLOBE Staff</a:t>
            </a:r>
            <a:endParaRPr lang="en-US" dirty="0">
              <a:latin typeface="Franklin Gothic Book" panose="020B0503020102020204" pitchFamily="34" charset="0"/>
            </a:endParaRPr>
          </a:p>
        </p:txBody>
      </p:sp>
      <p:sp>
        <p:nvSpPr>
          <p:cNvPr id="6" name="Content Placeholder 5"/>
          <p:cNvSpPr>
            <a:spLocks noGrp="1"/>
          </p:cNvSpPr>
          <p:nvPr>
            <p:ph sz="quarter" idx="4"/>
          </p:nvPr>
        </p:nvSpPr>
        <p:spPr/>
        <p:txBody>
          <a:bodyPr/>
          <a:lstStyle/>
          <a:p>
            <a:pPr>
              <a:buFont typeface="Courier New" panose="02070309020205020404" pitchFamily="49" charset="0"/>
              <a:buChar char="o"/>
            </a:pPr>
            <a:r>
              <a:rPr lang="en-US" dirty="0" smtClean="0">
                <a:latin typeface="Franklin Gothic Book" panose="020B0503020102020204" pitchFamily="34" charset="0"/>
                <a:hlinkClick r:id="rId2"/>
              </a:rPr>
              <a:t>www.fondriest.com</a:t>
            </a:r>
            <a:endParaRPr lang="en-US" dirty="0" smtClean="0">
              <a:latin typeface="Franklin Gothic Book" panose="020B0503020102020204" pitchFamily="34" charset="0"/>
            </a:endParaRPr>
          </a:p>
          <a:p>
            <a:pPr>
              <a:buFont typeface="Courier New" panose="02070309020205020404" pitchFamily="49" charset="0"/>
              <a:buChar char="o"/>
            </a:pPr>
            <a:r>
              <a:rPr lang="en-US" dirty="0" smtClean="0">
                <a:latin typeface="Franklin Gothic Book" panose="020B0503020102020204" pitchFamily="34" charset="0"/>
              </a:rPr>
              <a:t>An Assessment of Best Management Practices for Water Temperature Control Project #R04-014 (2004)</a:t>
            </a:r>
          </a:p>
          <a:p>
            <a:pPr>
              <a:buFont typeface="Courier New" panose="02070309020205020404" pitchFamily="49" charset="0"/>
              <a:buChar char="o"/>
            </a:pPr>
            <a:r>
              <a:rPr lang="en-US" dirty="0" smtClean="0">
                <a:latin typeface="Franklin Gothic Book" panose="020B0503020102020204" pitchFamily="34" charset="0"/>
              </a:rPr>
              <a:t>GLOBE.gov</a:t>
            </a:r>
          </a:p>
          <a:p>
            <a:pPr>
              <a:buFont typeface="Courier New" panose="02070309020205020404" pitchFamily="49" charset="0"/>
              <a:buChar char="o"/>
            </a:pPr>
            <a:r>
              <a:rPr lang="en-US" dirty="0" smtClean="0">
                <a:latin typeface="Franklin Gothic Book" panose="020B0503020102020204" pitchFamily="34" charset="0"/>
              </a:rPr>
              <a:t>UNH Storm Water Center: Thermal Impacts</a:t>
            </a:r>
            <a:endParaRPr lang="en-US" dirty="0">
              <a:latin typeface="Franklin Gothic Book" panose="020B0503020102020204" pitchFamily="34" charset="0"/>
            </a:endParaRPr>
          </a:p>
        </p:txBody>
      </p:sp>
    </p:spTree>
    <p:extLst>
      <p:ext uri="{BB962C8B-B14F-4D97-AF65-F5344CB8AC3E}">
        <p14:creationId xmlns:p14="http://schemas.microsoft.com/office/powerpoint/2010/main" val="195696136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171</TotalTime>
  <Words>571</Words>
  <Application>Microsoft Office PowerPoint</Application>
  <PresentationFormat>On-screen Show (4:3)</PresentationFormat>
  <Paragraphs>54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Metro</vt:lpstr>
      <vt:lpstr>Effects of Floating Islands on Water Temperature in a Storm Water Basin</vt:lpstr>
      <vt:lpstr>Abstract</vt:lpstr>
      <vt:lpstr>Background Information</vt:lpstr>
      <vt:lpstr>Introduction and Research Question</vt:lpstr>
      <vt:lpstr>Hypothesis</vt:lpstr>
      <vt:lpstr>Research Methods </vt:lpstr>
      <vt:lpstr>Results</vt:lpstr>
      <vt:lpstr>Conclusion</vt:lpstr>
      <vt:lpstr>Acknowledgements and Bibliography</vt:lpstr>
    </vt:vector>
  </TitlesOfParts>
  <Company>Mahopac Central School District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Mahopac Central School District</dc:creator>
  <cp:lastModifiedBy>Mahopac Central School District</cp:lastModifiedBy>
  <cp:revision>11</cp:revision>
  <dcterms:created xsi:type="dcterms:W3CDTF">2016-03-11T02:56:41Z</dcterms:created>
  <dcterms:modified xsi:type="dcterms:W3CDTF">2016-03-12T02:44:30Z</dcterms:modified>
</cp:coreProperties>
</file>