
<file path=[Content_Types].xml><?xml version="1.0" encoding="utf-8"?>
<Types xmlns="http://schemas.openxmlformats.org/package/2006/content-types">
  <Override PartName="/ppt/charts/chart10.xml" ContentType="application/vnd.openxmlformats-officedocument.drawingml.chart+xml"/>
  <Override PartName="/ppt/slides/slide9.xml" ContentType="application/vnd.openxmlformats-officedocument.presentationml.slide+xml"/>
  <Override PartName="/ppt/charts/chart4.xml" ContentType="application/vnd.openxmlformats-officedocument.drawingml.chart+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slideLayouts/slideLayout5.xml" ContentType="application/vnd.openxmlformats-officedocument.presentationml.slideLayout+xml"/>
  <Override PartName="/ppt/slides/slide1.xml" ContentType="application/vnd.openxmlformats-officedocument.presentationml.slide+xml"/>
  <Override PartName="/docProps/app.xml" ContentType="application/vnd.openxmlformats-officedocument.extended-properties+xml"/>
  <Override PartName="/ppt/slideLayouts/slideLayout1.xml" ContentType="application/vnd.openxmlformats-officedocument.presentationml.slideLayout+xml"/>
  <Override PartName="/ppt/charts/chart15.xml" ContentType="application/vnd.openxmlformats-officedocument.drawingml.chart+xml"/>
  <Override PartName="/ppt/charts/chart9.xml" ContentType="application/vnd.openxmlformats-officedocument.drawingml.chart+xml"/>
  <Default Extension="xml" ContentType="application/xml"/>
  <Override PartName="/ppt/tableStyles.xml" ContentType="application/vnd.openxmlformats-officedocument.presentationml.tableStyles+xml"/>
  <Override PartName="/ppt/charts/chart11.xml" ContentType="application/vnd.openxmlformats-officedocument.drawingml.chart+xml"/>
  <Override PartName="/ppt/charts/chart5.xml" ContentType="application/vnd.openxmlformats-officedocument.drawingml.chart+xml"/>
  <Override PartName="/ppt/slides/slide15.xml" ContentType="application/vnd.openxmlformats-officedocument.presentationml.slide+xml"/>
  <Override PartName="/ppt/charts/chart1.xml" ContentType="application/vnd.openxmlformats-officedocument.drawingml.chart+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charts/chart12.xml" ContentType="application/vnd.openxmlformats-officedocument.drawingml.chart+xml"/>
  <Override PartName="/ppt/charts/chart6.xml" ContentType="application/vnd.openxmlformats-officedocument.drawingml.chart+xml"/>
  <Override PartName="/ppt/slides/slide16.xml" ContentType="application/vnd.openxmlformats-officedocument.presentationml.slide+xml"/>
  <Override PartName="/ppt/slides/slide7.xml" ContentType="application/vnd.openxmlformats-officedocument.presentationml.slide+xml"/>
  <Override PartName="/ppt/charts/chart2.xml" ContentType="application/vnd.openxmlformats-officedocument.drawingml.chart+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charts/chart13.xml" ContentType="application/vnd.openxmlformats-officedocument.drawingml.chart+xml"/>
  <Override PartName="/ppt/charts/chart7.xml" ContentType="application/vnd.openxmlformats-officedocument.drawingml.chart+xml"/>
  <Override PartName="/ppt/slides/slide8.xml" ContentType="application/vnd.openxmlformats-officedocument.presentationml.slide+xml"/>
  <Override PartName="/ppt/charts/chart3.xml" ContentType="application/vnd.openxmlformats-officedocument.drawingml.chart+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Override PartName="/ppt/charts/chart8.xml" ContentType="application/vnd.openxmlformats-officedocument.drawingml.chart+xml"/>
  <Override PartName="/ppt/charts/chart14.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0000FF"/>
    <a:srgbClr val="FF829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128" d="100"/>
          <a:sy n="128" d="100"/>
        </p:scale>
        <p:origin x="-112" y="-68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G:\KaitlinsGLOBE\Graphs2005.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GLOBE%20#6:KaitlinsGLOBE:Graphs2000.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GLOBE%20#6:KaitlinsGLOBE:Graphs2000.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GLOBE%20#6:KaitlinsGLOBE:Graphs2005.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GLOBE%20#6:KaitlinsGLOBE:Graphs2005.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G:\KaitlinsGLOBE\Graphs2010.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G:\KaitlinsGLOBE\Graphs2010.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GLOBE%20#6:KaitlinsGLOBE:Graphs1980.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GLOBE%20#6:KaitlinsGLOBE:Graphs1980.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GLOBE%20#6:KaitlinsGLOBE:Graphs1985.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GLOBE%20#6:KaitlinsGLOBE:Graphs1985.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GLOBE%20#6:KaitlinsGLOBE:Graphs1990.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GLOBE%20#6:KaitlinsGLOBE:Graphs1990.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GLOBE%20#6:KaitlinsGLOBE:Graphs1995.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GLOBE%20#6:KaitlinsGLOBE:Graphs199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
  <c:chart>
    <c:title>
      <c:tx>
        <c:rich>
          <a:bodyPr/>
          <a:lstStyle/>
          <a:p>
            <a:pPr>
              <a:defRPr/>
            </a:pPr>
            <a:r>
              <a:rPr lang="en-US"/>
              <a:t>EXAMPLE</a:t>
            </a:r>
          </a:p>
        </c:rich>
      </c:tx>
      <c:layout/>
    </c:title>
    <c:plotArea>
      <c:layout/>
      <c:barChart>
        <c:barDir val="col"/>
        <c:grouping val="clustered"/>
        <c:ser>
          <c:idx val="1"/>
          <c:order val="1"/>
          <c:tx>
            <c:strRef>
              <c:f>[Graphs2005.xlsx]Sheet1!$C$87</c:f>
              <c:strCache>
                <c:ptCount val="1"/>
                <c:pt idx="0">
                  <c:v>Malaria cases</c:v>
                </c:pt>
              </c:strCache>
            </c:strRef>
          </c:tx>
          <c:spPr>
            <a:solidFill>
              <a:srgbClr val="FF0000"/>
            </a:solidFill>
            <a:ln>
              <a:solidFill>
                <a:srgbClr val="FF0000"/>
              </a:solidFill>
            </a:ln>
          </c:spPr>
          <c:cat>
            <c:strRef>
              <c:f>[Graphs2005.xlsx]Sheet1!$A$88:$A$99</c:f>
              <c:strCache>
                <c:ptCount val="12"/>
                <c:pt idx="0">
                  <c:v>Jan</c:v>
                </c:pt>
                <c:pt idx="1">
                  <c:v>Feb</c:v>
                </c:pt>
                <c:pt idx="2">
                  <c:v>Mar</c:v>
                </c:pt>
                <c:pt idx="3">
                  <c:v>Apr</c:v>
                </c:pt>
                <c:pt idx="4">
                  <c:v>May</c:v>
                </c:pt>
                <c:pt idx="5">
                  <c:v>Jun</c:v>
                </c:pt>
                <c:pt idx="6">
                  <c:v>Jul</c:v>
                </c:pt>
                <c:pt idx="7">
                  <c:v>Aug</c:v>
                </c:pt>
                <c:pt idx="8">
                  <c:v>Sept</c:v>
                </c:pt>
                <c:pt idx="9">
                  <c:v>Oct</c:v>
                </c:pt>
                <c:pt idx="10">
                  <c:v>Nov</c:v>
                </c:pt>
                <c:pt idx="11">
                  <c:v>Dec</c:v>
                </c:pt>
              </c:strCache>
            </c:strRef>
          </c:cat>
          <c:val>
            <c:numRef>
              <c:f>[Graphs2005.xlsx]Sheet1!$C$88:$C$99</c:f>
              <c:numCache>
                <c:formatCode>General</c:formatCode>
                <c:ptCount val="12"/>
                <c:pt idx="0">
                  <c:v>4.0</c:v>
                </c:pt>
                <c:pt idx="1">
                  <c:v>4.0</c:v>
                </c:pt>
                <c:pt idx="2">
                  <c:v>4.0</c:v>
                </c:pt>
                <c:pt idx="3">
                  <c:v>5.0</c:v>
                </c:pt>
                <c:pt idx="4">
                  <c:v>5.0</c:v>
                </c:pt>
                <c:pt idx="5">
                  <c:v>5.0</c:v>
                </c:pt>
                <c:pt idx="6">
                  <c:v>6.0</c:v>
                </c:pt>
                <c:pt idx="7">
                  <c:v>6.0</c:v>
                </c:pt>
                <c:pt idx="8">
                  <c:v>5.0</c:v>
                </c:pt>
                <c:pt idx="9">
                  <c:v>5.0</c:v>
                </c:pt>
                <c:pt idx="10">
                  <c:v>4.0</c:v>
                </c:pt>
                <c:pt idx="11">
                  <c:v>4.0</c:v>
                </c:pt>
              </c:numCache>
            </c:numRef>
          </c:val>
        </c:ser>
        <c:axId val="574019560"/>
        <c:axId val="625960296"/>
      </c:barChart>
      <c:lineChart>
        <c:grouping val="standard"/>
        <c:ser>
          <c:idx val="0"/>
          <c:order val="0"/>
          <c:tx>
            <c:strRef>
              <c:f>[Graphs2005.xlsx]Sheet1!$B$87</c:f>
              <c:strCache>
                <c:ptCount val="1"/>
                <c:pt idx="0">
                  <c:v>Temperature</c:v>
                </c:pt>
              </c:strCache>
            </c:strRef>
          </c:tx>
          <c:spPr>
            <a:ln w="38100">
              <a:solidFill>
                <a:srgbClr val="0000FF"/>
              </a:solidFill>
            </a:ln>
          </c:spPr>
          <c:marker>
            <c:symbol val="none"/>
          </c:marker>
          <c:cat>
            <c:strRef>
              <c:f>[Graphs2005.xlsx]Sheet1!$A$88:$A$99</c:f>
              <c:strCache>
                <c:ptCount val="12"/>
                <c:pt idx="0">
                  <c:v>Jan</c:v>
                </c:pt>
                <c:pt idx="1">
                  <c:v>Feb</c:v>
                </c:pt>
                <c:pt idx="2">
                  <c:v>Mar</c:v>
                </c:pt>
                <c:pt idx="3">
                  <c:v>Apr</c:v>
                </c:pt>
                <c:pt idx="4">
                  <c:v>May</c:v>
                </c:pt>
                <c:pt idx="5">
                  <c:v>Jun</c:v>
                </c:pt>
                <c:pt idx="6">
                  <c:v>Jul</c:v>
                </c:pt>
                <c:pt idx="7">
                  <c:v>Aug</c:v>
                </c:pt>
                <c:pt idx="8">
                  <c:v>Sept</c:v>
                </c:pt>
                <c:pt idx="9">
                  <c:v>Oct</c:v>
                </c:pt>
                <c:pt idx="10">
                  <c:v>Nov</c:v>
                </c:pt>
                <c:pt idx="11">
                  <c:v>Dec</c:v>
                </c:pt>
              </c:strCache>
            </c:strRef>
          </c:cat>
          <c:val>
            <c:numRef>
              <c:f>[Graphs2005.xlsx]Sheet1!$B$88:$B$99</c:f>
              <c:numCache>
                <c:formatCode>General</c:formatCode>
                <c:ptCount val="12"/>
                <c:pt idx="0">
                  <c:v>21.0</c:v>
                </c:pt>
                <c:pt idx="1">
                  <c:v>22.0</c:v>
                </c:pt>
                <c:pt idx="2">
                  <c:v>23.0</c:v>
                </c:pt>
                <c:pt idx="3">
                  <c:v>24.0</c:v>
                </c:pt>
                <c:pt idx="4">
                  <c:v>26.0</c:v>
                </c:pt>
                <c:pt idx="5">
                  <c:v>26.0</c:v>
                </c:pt>
                <c:pt idx="6">
                  <c:v>27.0</c:v>
                </c:pt>
                <c:pt idx="7">
                  <c:v>27.0</c:v>
                </c:pt>
                <c:pt idx="8">
                  <c:v>26.0</c:v>
                </c:pt>
                <c:pt idx="9">
                  <c:v>25.0</c:v>
                </c:pt>
                <c:pt idx="10">
                  <c:v>23.0</c:v>
                </c:pt>
                <c:pt idx="11">
                  <c:v>22.0</c:v>
                </c:pt>
              </c:numCache>
            </c:numRef>
          </c:val>
        </c:ser>
        <c:marker val="1"/>
        <c:axId val="625124184"/>
        <c:axId val="625121368"/>
      </c:lineChart>
      <c:catAx>
        <c:axId val="625124184"/>
        <c:scaling>
          <c:orientation val="minMax"/>
        </c:scaling>
        <c:axPos val="b"/>
        <c:tickLblPos val="nextTo"/>
        <c:crossAx val="625121368"/>
        <c:crosses val="autoZero"/>
        <c:auto val="1"/>
        <c:lblAlgn val="ctr"/>
        <c:lblOffset val="100"/>
      </c:catAx>
      <c:valAx>
        <c:axId val="625121368"/>
        <c:scaling>
          <c:orientation val="minMax"/>
        </c:scaling>
        <c:axPos val="l"/>
        <c:majorGridlines/>
        <c:title>
          <c:tx>
            <c:rich>
              <a:bodyPr rot="-5400000" vert="horz"/>
              <a:lstStyle/>
              <a:p>
                <a:pPr>
                  <a:defRPr/>
                </a:pPr>
                <a:r>
                  <a:rPr lang="en-US"/>
                  <a:t>Air temperature in degrees celcius</a:t>
                </a:r>
              </a:p>
            </c:rich>
          </c:tx>
          <c:layout>
            <c:manualLayout>
              <c:xMode val="edge"/>
              <c:yMode val="edge"/>
              <c:x val="0.0125448028673835"/>
              <c:y val="0.132679738562092"/>
            </c:manualLayout>
          </c:layout>
        </c:title>
        <c:numFmt formatCode="General" sourceLinked="1"/>
        <c:tickLblPos val="nextTo"/>
        <c:crossAx val="625124184"/>
        <c:crosses val="autoZero"/>
        <c:crossBetween val="between"/>
      </c:valAx>
      <c:valAx>
        <c:axId val="625960296"/>
        <c:scaling>
          <c:orientation val="minMax"/>
          <c:max val="10.0"/>
        </c:scaling>
        <c:axPos val="r"/>
        <c:title>
          <c:tx>
            <c:rich>
              <a:bodyPr rot="-5400000" vert="horz"/>
              <a:lstStyle/>
              <a:p>
                <a:pPr>
                  <a:defRPr/>
                </a:pPr>
                <a:r>
                  <a:rPr lang="en-US"/>
                  <a:t>Number of cases</a:t>
                </a:r>
              </a:p>
            </c:rich>
          </c:tx>
          <c:layout/>
        </c:title>
        <c:numFmt formatCode="General" sourceLinked="1"/>
        <c:tickLblPos val="nextTo"/>
        <c:crossAx val="574019560"/>
        <c:crosses val="max"/>
        <c:crossBetween val="between"/>
      </c:valAx>
      <c:catAx>
        <c:axId val="574019560"/>
        <c:scaling>
          <c:orientation val="minMax"/>
        </c:scaling>
        <c:delete val="1"/>
        <c:axPos val="b"/>
        <c:tickLblPos val="none"/>
        <c:crossAx val="625960296"/>
        <c:crosses val="autoZero"/>
        <c:auto val="1"/>
        <c:lblAlgn val="ctr"/>
        <c:lblOffset val="100"/>
      </c:catAx>
    </c:plotArea>
    <c:legend>
      <c:legendPos val="b"/>
      <c:layout/>
    </c:legend>
    <c:plotVisOnly val="1"/>
    <c:dispBlanksAs val="gap"/>
  </c:chart>
  <c:spPr>
    <a:solidFill>
      <a:schemeClr val="lt1"/>
    </a:solidFill>
    <a:ln w="19050" cap="flat" cmpd="sng" algn="ctr">
      <a:solidFill>
        <a:schemeClr val="accent6"/>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n-US"/>
  <c:style val="2"/>
  <c:chart>
    <c:title>
      <c:tx>
        <c:rich>
          <a:bodyPr/>
          <a:lstStyle/>
          <a:p>
            <a:pPr>
              <a:defRPr/>
            </a:pPr>
            <a:r>
              <a:rPr lang="en-US" dirty="0"/>
              <a:t>Malaria/Temperature Correlation of Escanaba, Michigan for 2000</a:t>
            </a:r>
          </a:p>
        </c:rich>
      </c:tx>
      <c:layout>
        <c:manualLayout>
          <c:xMode val="edge"/>
          <c:yMode val="edge"/>
          <c:x val="0.112417979002625"/>
          <c:y val="0.0306372549019608"/>
        </c:manualLayout>
      </c:layout>
    </c:title>
    <c:plotArea>
      <c:layout/>
      <c:barChart>
        <c:barDir val="col"/>
        <c:grouping val="clustered"/>
        <c:ser>
          <c:idx val="1"/>
          <c:order val="1"/>
          <c:tx>
            <c:strRef>
              <c:f>Sheet1!$C$1</c:f>
              <c:strCache>
                <c:ptCount val="1"/>
                <c:pt idx="0">
                  <c:v>Malaria cases</c:v>
                </c:pt>
              </c:strCache>
            </c:strRef>
          </c:tx>
          <c:cat>
            <c:strRef>
              <c:f>Sheet1!$A$2:$A$13</c:f>
              <c:strCache>
                <c:ptCount val="12"/>
                <c:pt idx="0">
                  <c:v>Jan</c:v>
                </c:pt>
                <c:pt idx="1">
                  <c:v>Feb</c:v>
                </c:pt>
                <c:pt idx="2">
                  <c:v>Mar</c:v>
                </c:pt>
                <c:pt idx="3">
                  <c:v>Apr</c:v>
                </c:pt>
                <c:pt idx="4">
                  <c:v>May</c:v>
                </c:pt>
                <c:pt idx="5">
                  <c:v>Jun</c:v>
                </c:pt>
                <c:pt idx="6">
                  <c:v>Jul</c:v>
                </c:pt>
                <c:pt idx="7">
                  <c:v>Aug</c:v>
                </c:pt>
                <c:pt idx="8">
                  <c:v>Sept</c:v>
                </c:pt>
                <c:pt idx="9">
                  <c:v>Oct</c:v>
                </c:pt>
                <c:pt idx="10">
                  <c:v>Nov</c:v>
                </c:pt>
                <c:pt idx="11">
                  <c:v>Dec</c:v>
                </c:pt>
              </c:strCache>
            </c:strRef>
          </c:cat>
          <c:val>
            <c:numRef>
              <c:f>Sheet1!$C$2:$C$13</c:f>
              <c:numCache>
                <c:formatCode>General</c:formatCode>
                <c:ptCount val="12"/>
                <c:pt idx="0">
                  <c:v>0.0</c:v>
                </c:pt>
                <c:pt idx="1">
                  <c:v>0.0</c:v>
                </c:pt>
                <c:pt idx="2">
                  <c:v>0.0</c:v>
                </c:pt>
                <c:pt idx="3">
                  <c:v>0.0</c:v>
                </c:pt>
                <c:pt idx="4">
                  <c:v>0.0</c:v>
                </c:pt>
                <c:pt idx="5">
                  <c:v>0.0</c:v>
                </c:pt>
                <c:pt idx="6">
                  <c:v>0.0</c:v>
                </c:pt>
                <c:pt idx="7">
                  <c:v>0.0</c:v>
                </c:pt>
                <c:pt idx="8">
                  <c:v>0.0</c:v>
                </c:pt>
                <c:pt idx="9">
                  <c:v>0.0</c:v>
                </c:pt>
                <c:pt idx="10">
                  <c:v>0.0</c:v>
                </c:pt>
                <c:pt idx="11">
                  <c:v>0.0</c:v>
                </c:pt>
              </c:numCache>
            </c:numRef>
          </c:val>
        </c:ser>
        <c:axId val="574313240"/>
        <c:axId val="625259688"/>
      </c:barChart>
      <c:lineChart>
        <c:grouping val="standard"/>
        <c:ser>
          <c:idx val="0"/>
          <c:order val="0"/>
          <c:tx>
            <c:strRef>
              <c:f>Sheet1!$B$1</c:f>
              <c:strCache>
                <c:ptCount val="1"/>
                <c:pt idx="0">
                  <c:v>Temperature</c:v>
                </c:pt>
              </c:strCache>
            </c:strRef>
          </c:tx>
          <c:spPr>
            <a:ln>
              <a:solidFill>
                <a:srgbClr val="0000FF"/>
              </a:solidFill>
            </a:ln>
          </c:spPr>
          <c:marker>
            <c:symbol val="none"/>
          </c:marker>
          <c:cat>
            <c:strRef>
              <c:f>Sheet1!$A$2:$A$13</c:f>
              <c:strCache>
                <c:ptCount val="12"/>
                <c:pt idx="0">
                  <c:v>Jan</c:v>
                </c:pt>
                <c:pt idx="1">
                  <c:v>Feb</c:v>
                </c:pt>
                <c:pt idx="2">
                  <c:v>Mar</c:v>
                </c:pt>
                <c:pt idx="3">
                  <c:v>Apr</c:v>
                </c:pt>
                <c:pt idx="4">
                  <c:v>May</c:v>
                </c:pt>
                <c:pt idx="5">
                  <c:v>Jun</c:v>
                </c:pt>
                <c:pt idx="6">
                  <c:v>Jul</c:v>
                </c:pt>
                <c:pt idx="7">
                  <c:v>Aug</c:v>
                </c:pt>
                <c:pt idx="8">
                  <c:v>Sept</c:v>
                </c:pt>
                <c:pt idx="9">
                  <c:v>Oct</c:v>
                </c:pt>
                <c:pt idx="10">
                  <c:v>Nov</c:v>
                </c:pt>
                <c:pt idx="11">
                  <c:v>Dec</c:v>
                </c:pt>
              </c:strCache>
            </c:strRef>
          </c:cat>
          <c:val>
            <c:numRef>
              <c:f>Sheet1!$B$2:$B$13</c:f>
              <c:numCache>
                <c:formatCode>General</c:formatCode>
                <c:ptCount val="12"/>
                <c:pt idx="0">
                  <c:v>-8.5</c:v>
                </c:pt>
                <c:pt idx="1">
                  <c:v>-7.0</c:v>
                </c:pt>
                <c:pt idx="2">
                  <c:v>-3.0</c:v>
                </c:pt>
                <c:pt idx="3">
                  <c:v>3.6</c:v>
                </c:pt>
                <c:pt idx="4">
                  <c:v>10.0</c:v>
                </c:pt>
                <c:pt idx="5">
                  <c:v>15.0</c:v>
                </c:pt>
                <c:pt idx="6">
                  <c:v>19.0</c:v>
                </c:pt>
                <c:pt idx="7">
                  <c:v>18.0</c:v>
                </c:pt>
                <c:pt idx="8">
                  <c:v>14.0</c:v>
                </c:pt>
                <c:pt idx="9">
                  <c:v>7.5</c:v>
                </c:pt>
                <c:pt idx="10">
                  <c:v>0.8</c:v>
                </c:pt>
                <c:pt idx="11">
                  <c:v>-5.0</c:v>
                </c:pt>
              </c:numCache>
            </c:numRef>
          </c:val>
        </c:ser>
        <c:marker val="1"/>
        <c:axId val="574343960"/>
        <c:axId val="574278584"/>
      </c:lineChart>
      <c:catAx>
        <c:axId val="574343960"/>
        <c:scaling>
          <c:orientation val="minMax"/>
        </c:scaling>
        <c:axPos val="b"/>
        <c:tickLblPos val="low"/>
        <c:crossAx val="574278584"/>
        <c:crosses val="autoZero"/>
        <c:auto val="1"/>
        <c:lblAlgn val="ctr"/>
        <c:lblOffset val="100"/>
      </c:catAx>
      <c:valAx>
        <c:axId val="574278584"/>
        <c:scaling>
          <c:orientation val="minMax"/>
        </c:scaling>
        <c:axPos val="l"/>
        <c:majorGridlines/>
        <c:title>
          <c:tx>
            <c:rich>
              <a:bodyPr rot="-5400000" vert="horz"/>
              <a:lstStyle/>
              <a:p>
                <a:pPr>
                  <a:defRPr/>
                </a:pPr>
                <a:r>
                  <a:rPr lang="en-US" dirty="0"/>
                  <a:t>Air temperature in degrees</a:t>
                </a:r>
                <a:r>
                  <a:rPr lang="en-US" dirty="0" smtClean="0"/>
                  <a:t> Celsius</a:t>
                </a:r>
                <a:endParaRPr lang="en-US" dirty="0"/>
              </a:p>
            </c:rich>
          </c:tx>
          <c:layout>
            <c:manualLayout>
              <c:xMode val="edge"/>
              <c:yMode val="edge"/>
              <c:x val="0.0277777777777778"/>
              <c:y val="0.182352941176471"/>
            </c:manualLayout>
          </c:layout>
        </c:title>
        <c:numFmt formatCode="General" sourceLinked="1"/>
        <c:tickLblPos val="nextTo"/>
        <c:crossAx val="574343960"/>
        <c:crosses val="autoZero"/>
        <c:crossBetween val="between"/>
      </c:valAx>
      <c:valAx>
        <c:axId val="625259688"/>
        <c:scaling>
          <c:orientation val="minMax"/>
          <c:max val="5.0"/>
          <c:min val="0.0"/>
        </c:scaling>
        <c:axPos val="r"/>
        <c:title>
          <c:tx>
            <c:rich>
              <a:bodyPr rot="-5400000" vert="horz"/>
              <a:lstStyle/>
              <a:p>
                <a:pPr>
                  <a:defRPr/>
                </a:pPr>
                <a:r>
                  <a:rPr lang="en-US" dirty="0" smtClean="0"/>
                  <a:t>Number </a:t>
                </a:r>
                <a:r>
                  <a:rPr lang="en-US" dirty="0"/>
                  <a:t>of cases</a:t>
                </a:r>
              </a:p>
            </c:rich>
          </c:tx>
          <c:layout>
            <c:manualLayout>
              <c:xMode val="edge"/>
              <c:yMode val="edge"/>
              <c:x val="0.949074074074074"/>
              <c:y val="0.368627450980392"/>
            </c:manualLayout>
          </c:layout>
        </c:title>
        <c:numFmt formatCode="General" sourceLinked="1"/>
        <c:tickLblPos val="nextTo"/>
        <c:crossAx val="574313240"/>
        <c:crosses val="max"/>
        <c:crossBetween val="between"/>
      </c:valAx>
      <c:catAx>
        <c:axId val="574313240"/>
        <c:scaling>
          <c:orientation val="minMax"/>
        </c:scaling>
        <c:delete val="1"/>
        <c:axPos val="b"/>
        <c:tickLblPos val="none"/>
        <c:crossAx val="625259688"/>
        <c:crosses val="autoZero"/>
        <c:auto val="1"/>
        <c:lblAlgn val="ctr"/>
        <c:lblOffset val="100"/>
      </c:catAx>
    </c:plotArea>
    <c:legend>
      <c:legendPos val="b"/>
      <c:layout/>
    </c:legend>
    <c:plotVisOnly val="1"/>
    <c:dispBlanksAs val="gap"/>
  </c:chart>
  <c:spPr>
    <a:solidFill>
      <a:schemeClr val="lt1"/>
    </a:solidFill>
    <a:ln w="19050" cap="flat" cmpd="sng" algn="ctr">
      <a:solidFill>
        <a:schemeClr val="accent6"/>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n-US"/>
  <c:style val="2"/>
  <c:chart>
    <c:title>
      <c:tx>
        <c:rich>
          <a:bodyPr/>
          <a:lstStyle/>
          <a:p>
            <a:pPr>
              <a:defRPr/>
            </a:pPr>
            <a:r>
              <a:rPr lang="en-US" dirty="0"/>
              <a:t>Malaria/Temperature</a:t>
            </a:r>
            <a:r>
              <a:rPr lang="en-US" dirty="0" smtClean="0"/>
              <a:t> Correlation of Boca </a:t>
            </a:r>
            <a:r>
              <a:rPr lang="en-US" dirty="0"/>
              <a:t>Do Acre, Brazil for 2000</a:t>
            </a:r>
          </a:p>
        </c:rich>
      </c:tx>
      <c:layout/>
    </c:title>
    <c:plotArea>
      <c:layout/>
      <c:barChart>
        <c:barDir val="col"/>
        <c:grouping val="clustered"/>
        <c:ser>
          <c:idx val="1"/>
          <c:order val="1"/>
          <c:tx>
            <c:strRef>
              <c:f>Sheet1!$C$87</c:f>
              <c:strCache>
                <c:ptCount val="1"/>
                <c:pt idx="0">
                  <c:v>Malaria cases</c:v>
                </c:pt>
              </c:strCache>
            </c:strRef>
          </c:tx>
          <c:spPr>
            <a:solidFill>
              <a:srgbClr val="FF0000"/>
            </a:solidFill>
            <a:ln>
              <a:solidFill>
                <a:srgbClr val="FF0000"/>
              </a:solidFill>
            </a:ln>
          </c:spPr>
          <c:cat>
            <c:strRef>
              <c:f>Sheet1!$A$88:$A$99</c:f>
              <c:strCache>
                <c:ptCount val="12"/>
                <c:pt idx="0">
                  <c:v>Jan</c:v>
                </c:pt>
                <c:pt idx="1">
                  <c:v>Feb</c:v>
                </c:pt>
                <c:pt idx="2">
                  <c:v>Mar</c:v>
                </c:pt>
                <c:pt idx="3">
                  <c:v>Apr</c:v>
                </c:pt>
                <c:pt idx="4">
                  <c:v>May</c:v>
                </c:pt>
                <c:pt idx="5">
                  <c:v>Jun</c:v>
                </c:pt>
                <c:pt idx="6">
                  <c:v>Jul</c:v>
                </c:pt>
                <c:pt idx="7">
                  <c:v>Aug</c:v>
                </c:pt>
                <c:pt idx="8">
                  <c:v>Sept</c:v>
                </c:pt>
                <c:pt idx="9">
                  <c:v>Oct</c:v>
                </c:pt>
                <c:pt idx="10">
                  <c:v>Nov</c:v>
                </c:pt>
                <c:pt idx="11">
                  <c:v>Dec</c:v>
                </c:pt>
              </c:strCache>
            </c:strRef>
          </c:cat>
          <c:val>
            <c:numRef>
              <c:f>Sheet1!$C$88:$C$99</c:f>
              <c:numCache>
                <c:formatCode>General</c:formatCode>
                <c:ptCount val="12"/>
                <c:pt idx="0">
                  <c:v>4.0</c:v>
                </c:pt>
                <c:pt idx="1">
                  <c:v>4.0</c:v>
                </c:pt>
                <c:pt idx="2">
                  <c:v>4.0</c:v>
                </c:pt>
                <c:pt idx="3">
                  <c:v>5.0</c:v>
                </c:pt>
                <c:pt idx="4">
                  <c:v>5.0</c:v>
                </c:pt>
                <c:pt idx="5">
                  <c:v>5.0</c:v>
                </c:pt>
                <c:pt idx="6">
                  <c:v>6.0</c:v>
                </c:pt>
                <c:pt idx="7">
                  <c:v>6.0</c:v>
                </c:pt>
                <c:pt idx="8">
                  <c:v>5.0</c:v>
                </c:pt>
                <c:pt idx="9">
                  <c:v>5.0</c:v>
                </c:pt>
                <c:pt idx="10">
                  <c:v>4.0</c:v>
                </c:pt>
                <c:pt idx="11">
                  <c:v>4.0</c:v>
                </c:pt>
              </c:numCache>
            </c:numRef>
          </c:val>
        </c:ser>
        <c:axId val="625120968"/>
        <c:axId val="625067336"/>
      </c:barChart>
      <c:lineChart>
        <c:grouping val="standard"/>
        <c:ser>
          <c:idx val="0"/>
          <c:order val="0"/>
          <c:tx>
            <c:strRef>
              <c:f>Sheet1!$B$87</c:f>
              <c:strCache>
                <c:ptCount val="1"/>
                <c:pt idx="0">
                  <c:v>Temperature</c:v>
                </c:pt>
              </c:strCache>
            </c:strRef>
          </c:tx>
          <c:spPr>
            <a:ln>
              <a:solidFill>
                <a:srgbClr val="0000FF"/>
              </a:solidFill>
            </a:ln>
          </c:spPr>
          <c:marker>
            <c:symbol val="none"/>
          </c:marker>
          <c:cat>
            <c:strRef>
              <c:f>Sheet1!$A$88:$A$99</c:f>
              <c:strCache>
                <c:ptCount val="12"/>
                <c:pt idx="0">
                  <c:v>Jan</c:v>
                </c:pt>
                <c:pt idx="1">
                  <c:v>Feb</c:v>
                </c:pt>
                <c:pt idx="2">
                  <c:v>Mar</c:v>
                </c:pt>
                <c:pt idx="3">
                  <c:v>Apr</c:v>
                </c:pt>
                <c:pt idx="4">
                  <c:v>May</c:v>
                </c:pt>
                <c:pt idx="5">
                  <c:v>Jun</c:v>
                </c:pt>
                <c:pt idx="6">
                  <c:v>Jul</c:v>
                </c:pt>
                <c:pt idx="7">
                  <c:v>Aug</c:v>
                </c:pt>
                <c:pt idx="8">
                  <c:v>Sept</c:v>
                </c:pt>
                <c:pt idx="9">
                  <c:v>Oct</c:v>
                </c:pt>
                <c:pt idx="10">
                  <c:v>Nov</c:v>
                </c:pt>
                <c:pt idx="11">
                  <c:v>Dec</c:v>
                </c:pt>
              </c:strCache>
            </c:strRef>
          </c:cat>
          <c:val>
            <c:numRef>
              <c:f>Sheet1!$B$88:$B$99</c:f>
              <c:numCache>
                <c:formatCode>General</c:formatCode>
                <c:ptCount val="12"/>
                <c:pt idx="0">
                  <c:v>20.0</c:v>
                </c:pt>
                <c:pt idx="1">
                  <c:v>21.0</c:v>
                </c:pt>
                <c:pt idx="2">
                  <c:v>22.0</c:v>
                </c:pt>
                <c:pt idx="3">
                  <c:v>23.0</c:v>
                </c:pt>
                <c:pt idx="4">
                  <c:v>25.0</c:v>
                </c:pt>
                <c:pt idx="5">
                  <c:v>25.0</c:v>
                </c:pt>
                <c:pt idx="6">
                  <c:v>26.0</c:v>
                </c:pt>
                <c:pt idx="7">
                  <c:v>26.0</c:v>
                </c:pt>
                <c:pt idx="8">
                  <c:v>25.0</c:v>
                </c:pt>
                <c:pt idx="9">
                  <c:v>24.0</c:v>
                </c:pt>
                <c:pt idx="10">
                  <c:v>22.0</c:v>
                </c:pt>
                <c:pt idx="11">
                  <c:v>21.0</c:v>
                </c:pt>
              </c:numCache>
            </c:numRef>
          </c:val>
        </c:ser>
        <c:marker val="1"/>
        <c:axId val="573929768"/>
        <c:axId val="625039720"/>
      </c:lineChart>
      <c:catAx>
        <c:axId val="573929768"/>
        <c:scaling>
          <c:orientation val="minMax"/>
        </c:scaling>
        <c:axPos val="b"/>
        <c:tickLblPos val="nextTo"/>
        <c:crossAx val="625039720"/>
        <c:crosses val="autoZero"/>
        <c:auto val="1"/>
        <c:lblAlgn val="ctr"/>
        <c:lblOffset val="100"/>
      </c:catAx>
      <c:valAx>
        <c:axId val="625039720"/>
        <c:scaling>
          <c:orientation val="minMax"/>
        </c:scaling>
        <c:axPos val="l"/>
        <c:majorGridlines/>
        <c:title>
          <c:tx>
            <c:rich>
              <a:bodyPr rot="-5400000" vert="horz"/>
              <a:lstStyle/>
              <a:p>
                <a:pPr>
                  <a:defRPr/>
                </a:pPr>
                <a:r>
                  <a:rPr lang="en-US" dirty="0"/>
                  <a:t>Air temperature in degrees</a:t>
                </a:r>
                <a:r>
                  <a:rPr lang="en-US" dirty="0" smtClean="0"/>
                  <a:t> Celsius</a:t>
                </a:r>
                <a:endParaRPr lang="en-US" dirty="0"/>
              </a:p>
            </c:rich>
          </c:tx>
          <c:layout>
            <c:manualLayout>
              <c:xMode val="edge"/>
              <c:yMode val="edge"/>
              <c:x val="0.0241402376786235"/>
              <c:y val="0.152941176470588"/>
            </c:manualLayout>
          </c:layout>
        </c:title>
        <c:numFmt formatCode="General" sourceLinked="1"/>
        <c:tickLblPos val="nextTo"/>
        <c:crossAx val="573929768"/>
        <c:crosses val="autoZero"/>
        <c:crossBetween val="between"/>
      </c:valAx>
      <c:valAx>
        <c:axId val="625067336"/>
        <c:scaling>
          <c:orientation val="minMax"/>
          <c:max val="10.0"/>
          <c:min val="0.0"/>
        </c:scaling>
        <c:axPos val="r"/>
        <c:title>
          <c:tx>
            <c:rich>
              <a:bodyPr rot="-5400000" vert="horz"/>
              <a:lstStyle/>
              <a:p>
                <a:pPr>
                  <a:defRPr/>
                </a:pPr>
                <a:r>
                  <a:rPr lang="en-US" dirty="0"/>
                  <a:t>Number of cases</a:t>
                </a:r>
              </a:p>
            </c:rich>
          </c:tx>
          <c:layout>
            <c:manualLayout>
              <c:xMode val="edge"/>
              <c:yMode val="edge"/>
              <c:x val="0.935185185185185"/>
              <c:y val="0.285294117647059"/>
            </c:manualLayout>
          </c:layout>
        </c:title>
        <c:numFmt formatCode="General" sourceLinked="1"/>
        <c:tickLblPos val="nextTo"/>
        <c:crossAx val="625120968"/>
        <c:crosses val="max"/>
        <c:crossBetween val="between"/>
      </c:valAx>
      <c:catAx>
        <c:axId val="625120968"/>
        <c:scaling>
          <c:orientation val="minMax"/>
        </c:scaling>
        <c:delete val="1"/>
        <c:axPos val="b"/>
        <c:tickLblPos val="none"/>
        <c:crossAx val="625067336"/>
        <c:crosses val="autoZero"/>
        <c:auto val="1"/>
        <c:lblAlgn val="ctr"/>
        <c:lblOffset val="100"/>
      </c:catAx>
    </c:plotArea>
    <c:legend>
      <c:legendPos val="b"/>
      <c:layout/>
    </c:legend>
    <c:plotVisOnly val="1"/>
    <c:dispBlanksAs val="gap"/>
  </c:chart>
  <c:spPr>
    <a:solidFill>
      <a:schemeClr val="lt1"/>
    </a:solidFill>
    <a:ln w="19050" cap="flat" cmpd="sng" algn="ctr">
      <a:solidFill>
        <a:schemeClr val="accent6"/>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style val="2"/>
  <c:chart>
    <c:title>
      <c:tx>
        <c:rich>
          <a:bodyPr/>
          <a:lstStyle/>
          <a:p>
            <a:pPr>
              <a:defRPr/>
            </a:pPr>
            <a:r>
              <a:rPr lang="en-US" dirty="0"/>
              <a:t>Malaria/Temperature Correlation of Escanaba, Michigan for 2005</a:t>
            </a:r>
          </a:p>
        </c:rich>
      </c:tx>
      <c:layout>
        <c:manualLayout>
          <c:xMode val="edge"/>
          <c:yMode val="edge"/>
          <c:x val="0.110665463692038"/>
          <c:y val="0.0294117647058823"/>
        </c:manualLayout>
      </c:layout>
    </c:title>
    <c:plotArea>
      <c:layout/>
      <c:barChart>
        <c:barDir val="col"/>
        <c:grouping val="clustered"/>
        <c:ser>
          <c:idx val="1"/>
          <c:order val="1"/>
          <c:tx>
            <c:strRef>
              <c:f>Sheet1!$C$1</c:f>
              <c:strCache>
                <c:ptCount val="1"/>
                <c:pt idx="0">
                  <c:v>Malaria cases</c:v>
                </c:pt>
              </c:strCache>
            </c:strRef>
          </c:tx>
          <c:cat>
            <c:strRef>
              <c:f>Sheet1!$A$2:$A$13</c:f>
              <c:strCache>
                <c:ptCount val="12"/>
                <c:pt idx="0">
                  <c:v>Jan</c:v>
                </c:pt>
                <c:pt idx="1">
                  <c:v>Feb</c:v>
                </c:pt>
                <c:pt idx="2">
                  <c:v>Mar</c:v>
                </c:pt>
                <c:pt idx="3">
                  <c:v>Apr</c:v>
                </c:pt>
                <c:pt idx="4">
                  <c:v>May</c:v>
                </c:pt>
                <c:pt idx="5">
                  <c:v>Jun</c:v>
                </c:pt>
                <c:pt idx="6">
                  <c:v>Jul</c:v>
                </c:pt>
                <c:pt idx="7">
                  <c:v>Aug</c:v>
                </c:pt>
                <c:pt idx="8">
                  <c:v>Sept</c:v>
                </c:pt>
                <c:pt idx="9">
                  <c:v>Oct</c:v>
                </c:pt>
                <c:pt idx="10">
                  <c:v>Nov</c:v>
                </c:pt>
                <c:pt idx="11">
                  <c:v>Dec</c:v>
                </c:pt>
              </c:strCache>
            </c:strRef>
          </c:cat>
          <c:val>
            <c:numRef>
              <c:f>Sheet1!$C$2:$C$13</c:f>
              <c:numCache>
                <c:formatCode>General</c:formatCode>
                <c:ptCount val="12"/>
                <c:pt idx="0">
                  <c:v>0.0</c:v>
                </c:pt>
                <c:pt idx="1">
                  <c:v>0.0</c:v>
                </c:pt>
                <c:pt idx="2">
                  <c:v>0.0</c:v>
                </c:pt>
                <c:pt idx="3">
                  <c:v>0.0</c:v>
                </c:pt>
                <c:pt idx="4">
                  <c:v>0.0</c:v>
                </c:pt>
                <c:pt idx="5">
                  <c:v>0.0</c:v>
                </c:pt>
                <c:pt idx="6">
                  <c:v>0.0</c:v>
                </c:pt>
                <c:pt idx="7">
                  <c:v>0.0</c:v>
                </c:pt>
                <c:pt idx="8">
                  <c:v>0.0</c:v>
                </c:pt>
                <c:pt idx="9">
                  <c:v>0.0</c:v>
                </c:pt>
                <c:pt idx="10">
                  <c:v>0.0</c:v>
                </c:pt>
                <c:pt idx="11">
                  <c:v>0.0</c:v>
                </c:pt>
              </c:numCache>
            </c:numRef>
          </c:val>
        </c:ser>
        <c:axId val="625096824"/>
        <c:axId val="625037352"/>
      </c:barChart>
      <c:lineChart>
        <c:grouping val="standard"/>
        <c:ser>
          <c:idx val="0"/>
          <c:order val="0"/>
          <c:tx>
            <c:strRef>
              <c:f>Sheet1!$B$1</c:f>
              <c:strCache>
                <c:ptCount val="1"/>
                <c:pt idx="0">
                  <c:v>Temperature</c:v>
                </c:pt>
              </c:strCache>
            </c:strRef>
          </c:tx>
          <c:spPr>
            <a:ln>
              <a:solidFill>
                <a:srgbClr val="0000FF"/>
              </a:solidFill>
            </a:ln>
          </c:spPr>
          <c:marker>
            <c:symbol val="none"/>
          </c:marker>
          <c:cat>
            <c:strRef>
              <c:f>Sheet1!$A$2:$A$13</c:f>
              <c:strCache>
                <c:ptCount val="12"/>
                <c:pt idx="0">
                  <c:v>Jan</c:v>
                </c:pt>
                <c:pt idx="1">
                  <c:v>Feb</c:v>
                </c:pt>
                <c:pt idx="2">
                  <c:v>Mar</c:v>
                </c:pt>
                <c:pt idx="3">
                  <c:v>Apr</c:v>
                </c:pt>
                <c:pt idx="4">
                  <c:v>May</c:v>
                </c:pt>
                <c:pt idx="5">
                  <c:v>Jun</c:v>
                </c:pt>
                <c:pt idx="6">
                  <c:v>Jul</c:v>
                </c:pt>
                <c:pt idx="7">
                  <c:v>Aug</c:v>
                </c:pt>
                <c:pt idx="8">
                  <c:v>Sept</c:v>
                </c:pt>
                <c:pt idx="9">
                  <c:v>Oct</c:v>
                </c:pt>
                <c:pt idx="10">
                  <c:v>Nov</c:v>
                </c:pt>
                <c:pt idx="11">
                  <c:v>Dec</c:v>
                </c:pt>
              </c:strCache>
            </c:strRef>
          </c:cat>
          <c:val>
            <c:numRef>
              <c:f>Sheet1!$B$2:$B$13</c:f>
              <c:numCache>
                <c:formatCode>General</c:formatCode>
                <c:ptCount val="12"/>
                <c:pt idx="0">
                  <c:v>-7.5</c:v>
                </c:pt>
                <c:pt idx="1">
                  <c:v>-6.0</c:v>
                </c:pt>
                <c:pt idx="2">
                  <c:v>-2.0</c:v>
                </c:pt>
                <c:pt idx="3">
                  <c:v>4.3</c:v>
                </c:pt>
                <c:pt idx="4">
                  <c:v>11.0</c:v>
                </c:pt>
                <c:pt idx="5">
                  <c:v>16.0</c:v>
                </c:pt>
                <c:pt idx="6">
                  <c:v>20.0</c:v>
                </c:pt>
                <c:pt idx="7">
                  <c:v>19.0</c:v>
                </c:pt>
                <c:pt idx="8">
                  <c:v>15.0</c:v>
                </c:pt>
                <c:pt idx="9">
                  <c:v>8.5</c:v>
                </c:pt>
                <c:pt idx="10">
                  <c:v>1.8</c:v>
                </c:pt>
                <c:pt idx="11">
                  <c:v>-4.0</c:v>
                </c:pt>
              </c:numCache>
            </c:numRef>
          </c:val>
        </c:ser>
        <c:marker val="1"/>
        <c:axId val="574393672"/>
        <c:axId val="573962136"/>
      </c:lineChart>
      <c:catAx>
        <c:axId val="574393672"/>
        <c:scaling>
          <c:orientation val="minMax"/>
        </c:scaling>
        <c:axPos val="b"/>
        <c:tickLblPos val="low"/>
        <c:crossAx val="573962136"/>
        <c:crosses val="autoZero"/>
        <c:auto val="1"/>
        <c:lblAlgn val="ctr"/>
        <c:lblOffset val="100"/>
      </c:catAx>
      <c:valAx>
        <c:axId val="573962136"/>
        <c:scaling>
          <c:orientation val="minMax"/>
        </c:scaling>
        <c:axPos val="l"/>
        <c:majorGridlines/>
        <c:title>
          <c:tx>
            <c:rich>
              <a:bodyPr rot="-5400000" vert="horz"/>
              <a:lstStyle/>
              <a:p>
                <a:pPr>
                  <a:defRPr/>
                </a:pPr>
                <a:r>
                  <a:rPr lang="en-US" dirty="0"/>
                  <a:t>Air temperature in degrees</a:t>
                </a:r>
                <a:r>
                  <a:rPr lang="en-US" dirty="0" smtClean="0"/>
                  <a:t> Celsius</a:t>
                </a:r>
                <a:endParaRPr lang="en-US" dirty="0"/>
              </a:p>
            </c:rich>
          </c:tx>
          <c:layout>
            <c:manualLayout>
              <c:xMode val="edge"/>
              <c:yMode val="edge"/>
              <c:x val="0.0277777777777778"/>
              <c:y val="0.182352941176471"/>
            </c:manualLayout>
          </c:layout>
        </c:title>
        <c:numFmt formatCode="General" sourceLinked="1"/>
        <c:tickLblPos val="nextTo"/>
        <c:crossAx val="574393672"/>
        <c:crosses val="autoZero"/>
        <c:crossBetween val="between"/>
      </c:valAx>
      <c:valAx>
        <c:axId val="625037352"/>
        <c:scaling>
          <c:orientation val="minMax"/>
          <c:max val="5.0"/>
          <c:min val="0.0"/>
        </c:scaling>
        <c:axPos val="r"/>
        <c:title>
          <c:tx>
            <c:rich>
              <a:bodyPr rot="-5400000" vert="horz"/>
              <a:lstStyle/>
              <a:p>
                <a:pPr>
                  <a:defRPr/>
                </a:pPr>
                <a:r>
                  <a:rPr lang="en-US" dirty="0"/>
                  <a:t>Number of cases</a:t>
                </a:r>
              </a:p>
            </c:rich>
          </c:tx>
          <c:layout>
            <c:manualLayout>
              <c:xMode val="edge"/>
              <c:yMode val="edge"/>
              <c:x val="0.948240740740741"/>
              <c:y val="0.368579589316041"/>
            </c:manualLayout>
          </c:layout>
        </c:title>
        <c:numFmt formatCode="General" sourceLinked="1"/>
        <c:tickLblPos val="nextTo"/>
        <c:crossAx val="625096824"/>
        <c:crosses val="max"/>
        <c:crossBetween val="between"/>
      </c:valAx>
      <c:catAx>
        <c:axId val="625096824"/>
        <c:scaling>
          <c:orientation val="minMax"/>
        </c:scaling>
        <c:delete val="1"/>
        <c:axPos val="b"/>
        <c:tickLblPos val="none"/>
        <c:crossAx val="625037352"/>
        <c:crosses val="autoZero"/>
        <c:auto val="1"/>
        <c:lblAlgn val="ctr"/>
        <c:lblOffset val="100"/>
      </c:catAx>
    </c:plotArea>
    <c:legend>
      <c:legendPos val="b"/>
      <c:layout/>
    </c:legend>
    <c:plotVisOnly val="1"/>
    <c:dispBlanksAs val="gap"/>
  </c:chart>
  <c:spPr>
    <a:solidFill>
      <a:schemeClr val="lt1"/>
    </a:solidFill>
    <a:ln w="19050" cap="flat" cmpd="sng" algn="ctr">
      <a:solidFill>
        <a:schemeClr val="accent6"/>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style val="2"/>
  <c:chart>
    <c:title>
      <c:tx>
        <c:rich>
          <a:bodyPr/>
          <a:lstStyle/>
          <a:p>
            <a:pPr>
              <a:defRPr/>
            </a:pPr>
            <a:r>
              <a:rPr lang="en-US" dirty="0"/>
              <a:t>Malaria/Temperature Correlation of</a:t>
            </a:r>
            <a:r>
              <a:rPr lang="en-US" dirty="0" smtClean="0"/>
              <a:t> Boca </a:t>
            </a:r>
            <a:r>
              <a:rPr lang="en-US" dirty="0"/>
              <a:t>Do Acre, Brazil for 2005</a:t>
            </a:r>
          </a:p>
        </c:rich>
      </c:tx>
      <c:layout/>
    </c:title>
    <c:plotArea>
      <c:layout/>
      <c:barChart>
        <c:barDir val="col"/>
        <c:grouping val="clustered"/>
        <c:ser>
          <c:idx val="1"/>
          <c:order val="1"/>
          <c:tx>
            <c:strRef>
              <c:f>Sheet1!$C$87</c:f>
              <c:strCache>
                <c:ptCount val="1"/>
                <c:pt idx="0">
                  <c:v>Malaria cases</c:v>
                </c:pt>
              </c:strCache>
            </c:strRef>
          </c:tx>
          <c:spPr>
            <a:solidFill>
              <a:srgbClr val="FF0000"/>
            </a:solidFill>
            <a:ln>
              <a:solidFill>
                <a:srgbClr val="FF0000"/>
              </a:solidFill>
            </a:ln>
          </c:spPr>
          <c:cat>
            <c:strRef>
              <c:f>Sheet1!$A$88:$A$99</c:f>
              <c:strCache>
                <c:ptCount val="12"/>
                <c:pt idx="0">
                  <c:v>Jan</c:v>
                </c:pt>
                <c:pt idx="1">
                  <c:v>Feb</c:v>
                </c:pt>
                <c:pt idx="2">
                  <c:v>Mar</c:v>
                </c:pt>
                <c:pt idx="3">
                  <c:v>Apr</c:v>
                </c:pt>
                <c:pt idx="4">
                  <c:v>May</c:v>
                </c:pt>
                <c:pt idx="5">
                  <c:v>Jun</c:v>
                </c:pt>
                <c:pt idx="6">
                  <c:v>Jul</c:v>
                </c:pt>
                <c:pt idx="7">
                  <c:v>Aug</c:v>
                </c:pt>
                <c:pt idx="8">
                  <c:v>Sept</c:v>
                </c:pt>
                <c:pt idx="9">
                  <c:v>Oct</c:v>
                </c:pt>
                <c:pt idx="10">
                  <c:v>Nov</c:v>
                </c:pt>
                <c:pt idx="11">
                  <c:v>Dec</c:v>
                </c:pt>
              </c:strCache>
            </c:strRef>
          </c:cat>
          <c:val>
            <c:numRef>
              <c:f>Sheet1!$C$88:$C$99</c:f>
              <c:numCache>
                <c:formatCode>General</c:formatCode>
                <c:ptCount val="12"/>
                <c:pt idx="0">
                  <c:v>4.0</c:v>
                </c:pt>
                <c:pt idx="1">
                  <c:v>4.0</c:v>
                </c:pt>
                <c:pt idx="2">
                  <c:v>4.0</c:v>
                </c:pt>
                <c:pt idx="3">
                  <c:v>5.0</c:v>
                </c:pt>
                <c:pt idx="4">
                  <c:v>5.0</c:v>
                </c:pt>
                <c:pt idx="5">
                  <c:v>5.0</c:v>
                </c:pt>
                <c:pt idx="6">
                  <c:v>6.0</c:v>
                </c:pt>
                <c:pt idx="7">
                  <c:v>6.0</c:v>
                </c:pt>
                <c:pt idx="8">
                  <c:v>5.0</c:v>
                </c:pt>
                <c:pt idx="9">
                  <c:v>5.0</c:v>
                </c:pt>
                <c:pt idx="10">
                  <c:v>4.0</c:v>
                </c:pt>
                <c:pt idx="11">
                  <c:v>4.0</c:v>
                </c:pt>
              </c:numCache>
            </c:numRef>
          </c:val>
        </c:ser>
        <c:axId val="625187768"/>
        <c:axId val="574429016"/>
      </c:barChart>
      <c:lineChart>
        <c:grouping val="standard"/>
        <c:ser>
          <c:idx val="0"/>
          <c:order val="0"/>
          <c:tx>
            <c:strRef>
              <c:f>Sheet1!$B$87</c:f>
              <c:strCache>
                <c:ptCount val="1"/>
                <c:pt idx="0">
                  <c:v>Temperature</c:v>
                </c:pt>
              </c:strCache>
            </c:strRef>
          </c:tx>
          <c:spPr>
            <a:ln>
              <a:solidFill>
                <a:srgbClr val="0000FF"/>
              </a:solidFill>
            </a:ln>
          </c:spPr>
          <c:marker>
            <c:symbol val="none"/>
          </c:marker>
          <c:cat>
            <c:strRef>
              <c:f>Sheet1!$A$88:$A$99</c:f>
              <c:strCache>
                <c:ptCount val="12"/>
                <c:pt idx="0">
                  <c:v>Jan</c:v>
                </c:pt>
                <c:pt idx="1">
                  <c:v>Feb</c:v>
                </c:pt>
                <c:pt idx="2">
                  <c:v>Mar</c:v>
                </c:pt>
                <c:pt idx="3">
                  <c:v>Apr</c:v>
                </c:pt>
                <c:pt idx="4">
                  <c:v>May</c:v>
                </c:pt>
                <c:pt idx="5">
                  <c:v>Jun</c:v>
                </c:pt>
                <c:pt idx="6">
                  <c:v>Jul</c:v>
                </c:pt>
                <c:pt idx="7">
                  <c:v>Aug</c:v>
                </c:pt>
                <c:pt idx="8">
                  <c:v>Sept</c:v>
                </c:pt>
                <c:pt idx="9">
                  <c:v>Oct</c:v>
                </c:pt>
                <c:pt idx="10">
                  <c:v>Nov</c:v>
                </c:pt>
                <c:pt idx="11">
                  <c:v>Dec</c:v>
                </c:pt>
              </c:strCache>
            </c:strRef>
          </c:cat>
          <c:val>
            <c:numRef>
              <c:f>Sheet1!$B$88:$B$99</c:f>
              <c:numCache>
                <c:formatCode>General</c:formatCode>
                <c:ptCount val="12"/>
                <c:pt idx="0">
                  <c:v>21.0</c:v>
                </c:pt>
                <c:pt idx="1">
                  <c:v>22.0</c:v>
                </c:pt>
                <c:pt idx="2">
                  <c:v>23.0</c:v>
                </c:pt>
                <c:pt idx="3">
                  <c:v>24.0</c:v>
                </c:pt>
                <c:pt idx="4">
                  <c:v>26.0</c:v>
                </c:pt>
                <c:pt idx="5">
                  <c:v>26.0</c:v>
                </c:pt>
                <c:pt idx="6">
                  <c:v>27.0</c:v>
                </c:pt>
                <c:pt idx="7">
                  <c:v>27.0</c:v>
                </c:pt>
                <c:pt idx="8">
                  <c:v>26.0</c:v>
                </c:pt>
                <c:pt idx="9">
                  <c:v>25.0</c:v>
                </c:pt>
                <c:pt idx="10">
                  <c:v>23.0</c:v>
                </c:pt>
                <c:pt idx="11">
                  <c:v>22.0</c:v>
                </c:pt>
              </c:numCache>
            </c:numRef>
          </c:val>
        </c:ser>
        <c:marker val="1"/>
        <c:axId val="625273912"/>
        <c:axId val="574364600"/>
      </c:lineChart>
      <c:catAx>
        <c:axId val="625273912"/>
        <c:scaling>
          <c:orientation val="minMax"/>
        </c:scaling>
        <c:axPos val="b"/>
        <c:tickLblPos val="nextTo"/>
        <c:crossAx val="574364600"/>
        <c:crosses val="autoZero"/>
        <c:auto val="1"/>
        <c:lblAlgn val="ctr"/>
        <c:lblOffset val="100"/>
      </c:catAx>
      <c:valAx>
        <c:axId val="574364600"/>
        <c:scaling>
          <c:orientation val="minMax"/>
        </c:scaling>
        <c:axPos val="l"/>
        <c:majorGridlines/>
        <c:title>
          <c:tx>
            <c:rich>
              <a:bodyPr rot="-5400000" vert="horz"/>
              <a:lstStyle/>
              <a:p>
                <a:pPr>
                  <a:defRPr/>
                </a:pPr>
                <a:r>
                  <a:rPr lang="en-US" dirty="0"/>
                  <a:t>Air temperature in degrees</a:t>
                </a:r>
                <a:r>
                  <a:rPr lang="en-US" dirty="0" smtClean="0"/>
                  <a:t> Celsius</a:t>
                </a:r>
                <a:endParaRPr lang="en-US" dirty="0"/>
              </a:p>
            </c:rich>
          </c:tx>
          <c:layout>
            <c:manualLayout>
              <c:xMode val="edge"/>
              <c:yMode val="edge"/>
              <c:x val="0.025462958321858"/>
              <c:y val="0.152941176470588"/>
            </c:manualLayout>
          </c:layout>
        </c:title>
        <c:numFmt formatCode="General" sourceLinked="1"/>
        <c:tickLblPos val="nextTo"/>
        <c:crossAx val="625273912"/>
        <c:crosses val="autoZero"/>
        <c:crossBetween val="between"/>
      </c:valAx>
      <c:valAx>
        <c:axId val="574429016"/>
        <c:scaling>
          <c:orientation val="minMax"/>
          <c:max val="10.0"/>
        </c:scaling>
        <c:axPos val="r"/>
        <c:title>
          <c:tx>
            <c:rich>
              <a:bodyPr rot="-5400000" vert="horz"/>
              <a:lstStyle/>
              <a:p>
                <a:pPr>
                  <a:defRPr/>
                </a:pPr>
                <a:r>
                  <a:rPr lang="en-US" dirty="0"/>
                  <a:t>Number of cases</a:t>
                </a:r>
              </a:p>
            </c:rich>
          </c:tx>
          <c:layout>
            <c:manualLayout>
              <c:xMode val="edge"/>
              <c:yMode val="edge"/>
              <c:x val="0.936666678210361"/>
              <c:y val="0.285246255982708"/>
            </c:manualLayout>
          </c:layout>
        </c:title>
        <c:numFmt formatCode="General" sourceLinked="1"/>
        <c:tickLblPos val="nextTo"/>
        <c:crossAx val="625187768"/>
        <c:crosses val="max"/>
        <c:crossBetween val="between"/>
      </c:valAx>
      <c:catAx>
        <c:axId val="625187768"/>
        <c:scaling>
          <c:orientation val="minMax"/>
        </c:scaling>
        <c:delete val="1"/>
        <c:axPos val="b"/>
        <c:tickLblPos val="none"/>
        <c:crossAx val="574429016"/>
        <c:crosses val="autoZero"/>
        <c:auto val="1"/>
        <c:lblAlgn val="ctr"/>
        <c:lblOffset val="100"/>
      </c:catAx>
    </c:plotArea>
    <c:legend>
      <c:legendPos val="b"/>
      <c:layout/>
    </c:legend>
    <c:plotVisOnly val="1"/>
    <c:dispBlanksAs val="gap"/>
  </c:chart>
  <c:spPr>
    <a:solidFill>
      <a:schemeClr val="lt1"/>
    </a:solidFill>
    <a:ln w="19050" cap="flat" cmpd="sng" algn="ctr">
      <a:solidFill>
        <a:schemeClr val="accent6"/>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style val="2"/>
  <c:chart>
    <c:title>
      <c:tx>
        <c:rich>
          <a:bodyPr/>
          <a:lstStyle/>
          <a:p>
            <a:pPr>
              <a:defRPr/>
            </a:pPr>
            <a:r>
              <a:rPr lang="en-US" dirty="0"/>
              <a:t>Malaria/Temperature Correlation of Escanaba, Michigan for 2010</a:t>
            </a:r>
          </a:p>
        </c:rich>
      </c:tx>
      <c:layout>
        <c:manualLayout>
          <c:xMode val="edge"/>
          <c:yMode val="edge"/>
          <c:x val="0.110665463692038"/>
          <c:y val="0.0294117647058823"/>
        </c:manualLayout>
      </c:layout>
    </c:title>
    <c:plotArea>
      <c:layout/>
      <c:barChart>
        <c:barDir val="col"/>
        <c:grouping val="clustered"/>
        <c:ser>
          <c:idx val="1"/>
          <c:order val="1"/>
          <c:tx>
            <c:strRef>
              <c:f>Sheet1!$C$1</c:f>
              <c:strCache>
                <c:ptCount val="1"/>
                <c:pt idx="0">
                  <c:v>Malaria cases</c:v>
                </c:pt>
              </c:strCache>
            </c:strRef>
          </c:tx>
          <c:cat>
            <c:strRef>
              <c:f>Sheet1!$A$2:$A$13</c:f>
              <c:strCache>
                <c:ptCount val="12"/>
                <c:pt idx="0">
                  <c:v>Jan</c:v>
                </c:pt>
                <c:pt idx="1">
                  <c:v>Feb</c:v>
                </c:pt>
                <c:pt idx="2">
                  <c:v>Mar</c:v>
                </c:pt>
                <c:pt idx="3">
                  <c:v>Apr</c:v>
                </c:pt>
                <c:pt idx="4">
                  <c:v>May</c:v>
                </c:pt>
                <c:pt idx="5">
                  <c:v>Jun</c:v>
                </c:pt>
                <c:pt idx="6">
                  <c:v>Jul</c:v>
                </c:pt>
                <c:pt idx="7">
                  <c:v>Aug</c:v>
                </c:pt>
                <c:pt idx="8">
                  <c:v>Sept</c:v>
                </c:pt>
                <c:pt idx="9">
                  <c:v>Oct</c:v>
                </c:pt>
                <c:pt idx="10">
                  <c:v>Nov</c:v>
                </c:pt>
                <c:pt idx="11">
                  <c:v>Dec</c:v>
                </c:pt>
              </c:strCache>
            </c:strRef>
          </c:cat>
          <c:val>
            <c:numRef>
              <c:f>Sheet1!$C$2:$C$13</c:f>
              <c:numCache>
                <c:formatCode>General</c:formatCode>
                <c:ptCount val="12"/>
                <c:pt idx="0">
                  <c:v>0.0</c:v>
                </c:pt>
                <c:pt idx="1">
                  <c:v>0.0</c:v>
                </c:pt>
                <c:pt idx="2">
                  <c:v>0.0</c:v>
                </c:pt>
                <c:pt idx="3">
                  <c:v>0.0</c:v>
                </c:pt>
                <c:pt idx="4">
                  <c:v>0.0</c:v>
                </c:pt>
                <c:pt idx="5">
                  <c:v>0.0</c:v>
                </c:pt>
                <c:pt idx="6">
                  <c:v>0.0</c:v>
                </c:pt>
                <c:pt idx="7">
                  <c:v>0.0</c:v>
                </c:pt>
                <c:pt idx="8">
                  <c:v>0.0</c:v>
                </c:pt>
                <c:pt idx="9">
                  <c:v>0.0</c:v>
                </c:pt>
                <c:pt idx="10">
                  <c:v>0.0</c:v>
                </c:pt>
                <c:pt idx="11">
                  <c:v>0.0</c:v>
                </c:pt>
              </c:numCache>
            </c:numRef>
          </c:val>
        </c:ser>
        <c:axId val="625164072"/>
        <c:axId val="625443096"/>
      </c:barChart>
      <c:lineChart>
        <c:grouping val="standard"/>
        <c:ser>
          <c:idx val="0"/>
          <c:order val="0"/>
          <c:tx>
            <c:strRef>
              <c:f>Sheet1!$B$1</c:f>
              <c:strCache>
                <c:ptCount val="1"/>
                <c:pt idx="0">
                  <c:v>Temperature</c:v>
                </c:pt>
              </c:strCache>
            </c:strRef>
          </c:tx>
          <c:spPr>
            <a:ln>
              <a:solidFill>
                <a:srgbClr val="0000FF"/>
              </a:solidFill>
            </a:ln>
          </c:spPr>
          <c:marker>
            <c:symbol val="none"/>
          </c:marker>
          <c:cat>
            <c:strRef>
              <c:f>Sheet1!$A$2:$A$13</c:f>
              <c:strCache>
                <c:ptCount val="12"/>
                <c:pt idx="0">
                  <c:v>Jan</c:v>
                </c:pt>
                <c:pt idx="1">
                  <c:v>Feb</c:v>
                </c:pt>
                <c:pt idx="2">
                  <c:v>Mar</c:v>
                </c:pt>
                <c:pt idx="3">
                  <c:v>Apr</c:v>
                </c:pt>
                <c:pt idx="4">
                  <c:v>May</c:v>
                </c:pt>
                <c:pt idx="5">
                  <c:v>Jun</c:v>
                </c:pt>
                <c:pt idx="6">
                  <c:v>Jul</c:v>
                </c:pt>
                <c:pt idx="7">
                  <c:v>Aug</c:v>
                </c:pt>
                <c:pt idx="8">
                  <c:v>Sept</c:v>
                </c:pt>
                <c:pt idx="9">
                  <c:v>Oct</c:v>
                </c:pt>
                <c:pt idx="10">
                  <c:v>Nov</c:v>
                </c:pt>
                <c:pt idx="11">
                  <c:v>Dec</c:v>
                </c:pt>
              </c:strCache>
            </c:strRef>
          </c:cat>
          <c:val>
            <c:numRef>
              <c:f>Sheet1!$B$2:$B$13</c:f>
              <c:numCache>
                <c:formatCode>General</c:formatCode>
                <c:ptCount val="12"/>
                <c:pt idx="0">
                  <c:v>-6.5</c:v>
                </c:pt>
                <c:pt idx="1">
                  <c:v>-5.0</c:v>
                </c:pt>
                <c:pt idx="2">
                  <c:v>-1.0</c:v>
                </c:pt>
                <c:pt idx="3">
                  <c:v>5.3</c:v>
                </c:pt>
                <c:pt idx="4">
                  <c:v>12.0</c:v>
                </c:pt>
                <c:pt idx="5">
                  <c:v>17.0</c:v>
                </c:pt>
                <c:pt idx="6">
                  <c:v>21.0</c:v>
                </c:pt>
                <c:pt idx="7">
                  <c:v>19.0</c:v>
                </c:pt>
                <c:pt idx="8">
                  <c:v>16.0</c:v>
                </c:pt>
                <c:pt idx="9">
                  <c:v>9.5</c:v>
                </c:pt>
                <c:pt idx="10">
                  <c:v>2.8</c:v>
                </c:pt>
                <c:pt idx="11">
                  <c:v>-5.0</c:v>
                </c:pt>
              </c:numCache>
            </c:numRef>
          </c:val>
        </c:ser>
        <c:marker val="1"/>
        <c:axId val="625154344"/>
        <c:axId val="625464408"/>
      </c:lineChart>
      <c:catAx>
        <c:axId val="625154344"/>
        <c:scaling>
          <c:orientation val="minMax"/>
        </c:scaling>
        <c:axPos val="b"/>
        <c:tickLblPos val="low"/>
        <c:crossAx val="625464408"/>
        <c:crosses val="autoZero"/>
        <c:auto val="1"/>
        <c:lblAlgn val="ctr"/>
        <c:lblOffset val="100"/>
      </c:catAx>
      <c:valAx>
        <c:axId val="625464408"/>
        <c:scaling>
          <c:orientation val="minMax"/>
        </c:scaling>
        <c:axPos val="l"/>
        <c:majorGridlines/>
        <c:title>
          <c:tx>
            <c:rich>
              <a:bodyPr rot="-5400000" vert="horz"/>
              <a:lstStyle/>
              <a:p>
                <a:pPr>
                  <a:defRPr/>
                </a:pPr>
                <a:r>
                  <a:rPr lang="en-US" dirty="0"/>
                  <a:t>Air </a:t>
                </a:r>
                <a:r>
                  <a:rPr lang="en-US" dirty="0" smtClean="0"/>
                  <a:t>temperature </a:t>
                </a:r>
                <a:r>
                  <a:rPr lang="en-US" dirty="0"/>
                  <a:t>in degrees </a:t>
                </a:r>
                <a:r>
                  <a:rPr lang="en-US" dirty="0" smtClean="0"/>
                  <a:t>Celsius</a:t>
                </a:r>
                <a:endParaRPr lang="en-US" dirty="0"/>
              </a:p>
            </c:rich>
          </c:tx>
          <c:layout>
            <c:manualLayout>
              <c:xMode val="edge"/>
              <c:yMode val="edge"/>
              <c:x val="0.0286225940507437"/>
              <c:y val="0.182432839277443"/>
            </c:manualLayout>
          </c:layout>
        </c:title>
        <c:numFmt formatCode="General" sourceLinked="1"/>
        <c:tickLblPos val="nextTo"/>
        <c:crossAx val="625154344"/>
        <c:crosses val="autoZero"/>
        <c:crossBetween val="between"/>
      </c:valAx>
      <c:valAx>
        <c:axId val="625443096"/>
        <c:scaling>
          <c:orientation val="minMax"/>
          <c:max val="5.0"/>
        </c:scaling>
        <c:axPos val="r"/>
        <c:title>
          <c:tx>
            <c:rich>
              <a:bodyPr rot="-5400000" vert="horz"/>
              <a:lstStyle/>
              <a:p>
                <a:pPr>
                  <a:defRPr/>
                </a:pPr>
                <a:r>
                  <a:rPr lang="en-US" dirty="0"/>
                  <a:t>Number of cases</a:t>
                </a:r>
              </a:p>
            </c:rich>
          </c:tx>
          <c:layout>
            <c:manualLayout>
              <c:xMode val="edge"/>
              <c:yMode val="edge"/>
              <c:x val="0.948240740740741"/>
              <c:y val="0.368579589316041"/>
            </c:manualLayout>
          </c:layout>
        </c:title>
        <c:numFmt formatCode="General" sourceLinked="1"/>
        <c:tickLblPos val="nextTo"/>
        <c:crossAx val="625164072"/>
        <c:crosses val="max"/>
        <c:crossBetween val="between"/>
      </c:valAx>
      <c:catAx>
        <c:axId val="625164072"/>
        <c:scaling>
          <c:orientation val="minMax"/>
        </c:scaling>
        <c:delete val="1"/>
        <c:axPos val="b"/>
        <c:tickLblPos val="none"/>
        <c:crossAx val="625443096"/>
        <c:crosses val="autoZero"/>
        <c:auto val="1"/>
        <c:lblAlgn val="ctr"/>
        <c:lblOffset val="100"/>
      </c:catAx>
    </c:plotArea>
    <c:legend>
      <c:legendPos val="b"/>
      <c:layout/>
    </c:legend>
    <c:plotVisOnly val="1"/>
    <c:dispBlanksAs val="gap"/>
  </c:chart>
  <c:spPr>
    <a:solidFill>
      <a:schemeClr val="lt1"/>
    </a:solidFill>
    <a:ln w="19050" cap="flat" cmpd="sng" algn="ctr">
      <a:solidFill>
        <a:schemeClr val="accent6"/>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lang val="en-US"/>
  <c:style val="2"/>
  <c:chart>
    <c:title>
      <c:tx>
        <c:rich>
          <a:bodyPr/>
          <a:lstStyle/>
          <a:p>
            <a:pPr>
              <a:defRPr/>
            </a:pPr>
            <a:r>
              <a:rPr lang="en-US" dirty="0"/>
              <a:t>Malaria/Temperature Correlation of </a:t>
            </a:r>
            <a:r>
              <a:rPr lang="en-US" dirty="0" smtClean="0"/>
              <a:t>Boca </a:t>
            </a:r>
            <a:r>
              <a:rPr lang="en-US" dirty="0"/>
              <a:t>Do Acre, </a:t>
            </a:r>
            <a:r>
              <a:rPr lang="en-US" dirty="0" smtClean="0"/>
              <a:t>Brazil </a:t>
            </a:r>
            <a:r>
              <a:rPr lang="en-US" dirty="0"/>
              <a:t>for 2010</a:t>
            </a:r>
          </a:p>
        </c:rich>
      </c:tx>
      <c:layout>
        <c:manualLayout>
          <c:xMode val="edge"/>
          <c:yMode val="edge"/>
          <c:x val="0.106142322097378"/>
          <c:y val="0.030010718113612"/>
        </c:manualLayout>
      </c:layout>
    </c:title>
    <c:plotArea>
      <c:layout/>
      <c:barChart>
        <c:barDir val="col"/>
        <c:grouping val="clustered"/>
        <c:ser>
          <c:idx val="1"/>
          <c:order val="1"/>
          <c:tx>
            <c:strRef>
              <c:f>Sheet1!$C$87</c:f>
              <c:strCache>
                <c:ptCount val="1"/>
                <c:pt idx="0">
                  <c:v>Malaria cases</c:v>
                </c:pt>
              </c:strCache>
            </c:strRef>
          </c:tx>
          <c:spPr>
            <a:solidFill>
              <a:srgbClr val="FF0000"/>
            </a:solidFill>
            <a:ln>
              <a:solidFill>
                <a:srgbClr val="FF0000"/>
              </a:solidFill>
            </a:ln>
          </c:spPr>
          <c:cat>
            <c:strRef>
              <c:f>Sheet1!$A$88:$A$99</c:f>
              <c:strCache>
                <c:ptCount val="12"/>
                <c:pt idx="0">
                  <c:v>Jan</c:v>
                </c:pt>
                <c:pt idx="1">
                  <c:v>Feb</c:v>
                </c:pt>
                <c:pt idx="2">
                  <c:v>Mar</c:v>
                </c:pt>
                <c:pt idx="3">
                  <c:v>Apr</c:v>
                </c:pt>
                <c:pt idx="4">
                  <c:v>May</c:v>
                </c:pt>
                <c:pt idx="5">
                  <c:v>Jun</c:v>
                </c:pt>
                <c:pt idx="6">
                  <c:v>Jul</c:v>
                </c:pt>
                <c:pt idx="7">
                  <c:v>Aug</c:v>
                </c:pt>
                <c:pt idx="8">
                  <c:v>Sept</c:v>
                </c:pt>
                <c:pt idx="9">
                  <c:v>Oct</c:v>
                </c:pt>
                <c:pt idx="10">
                  <c:v>Nov</c:v>
                </c:pt>
                <c:pt idx="11">
                  <c:v>Dec</c:v>
                </c:pt>
              </c:strCache>
            </c:strRef>
          </c:cat>
          <c:val>
            <c:numRef>
              <c:f>Sheet1!$C$88:$C$99</c:f>
              <c:numCache>
                <c:formatCode>General</c:formatCode>
                <c:ptCount val="12"/>
                <c:pt idx="0">
                  <c:v>4.0</c:v>
                </c:pt>
                <c:pt idx="1">
                  <c:v>4.0</c:v>
                </c:pt>
                <c:pt idx="2">
                  <c:v>5.0</c:v>
                </c:pt>
                <c:pt idx="3">
                  <c:v>5.0</c:v>
                </c:pt>
                <c:pt idx="4">
                  <c:v>6.0</c:v>
                </c:pt>
                <c:pt idx="5">
                  <c:v>6.0</c:v>
                </c:pt>
                <c:pt idx="6">
                  <c:v>7.0</c:v>
                </c:pt>
                <c:pt idx="7">
                  <c:v>7.0</c:v>
                </c:pt>
                <c:pt idx="8">
                  <c:v>6.0</c:v>
                </c:pt>
                <c:pt idx="9">
                  <c:v>5.0</c:v>
                </c:pt>
                <c:pt idx="10">
                  <c:v>5.0</c:v>
                </c:pt>
                <c:pt idx="11">
                  <c:v>4.0</c:v>
                </c:pt>
              </c:numCache>
            </c:numRef>
          </c:val>
        </c:ser>
        <c:axId val="574227528"/>
        <c:axId val="625103624"/>
      </c:barChart>
      <c:lineChart>
        <c:grouping val="standard"/>
        <c:ser>
          <c:idx val="0"/>
          <c:order val="0"/>
          <c:tx>
            <c:strRef>
              <c:f>Sheet1!$B$87</c:f>
              <c:strCache>
                <c:ptCount val="1"/>
                <c:pt idx="0">
                  <c:v>Temperature</c:v>
                </c:pt>
              </c:strCache>
            </c:strRef>
          </c:tx>
          <c:spPr>
            <a:ln>
              <a:solidFill>
                <a:srgbClr val="0000FF"/>
              </a:solidFill>
            </a:ln>
          </c:spPr>
          <c:marker>
            <c:symbol val="none"/>
          </c:marker>
          <c:cat>
            <c:strRef>
              <c:f>Sheet1!$A$88:$A$99</c:f>
              <c:strCache>
                <c:ptCount val="12"/>
                <c:pt idx="0">
                  <c:v>Jan</c:v>
                </c:pt>
                <c:pt idx="1">
                  <c:v>Feb</c:v>
                </c:pt>
                <c:pt idx="2">
                  <c:v>Mar</c:v>
                </c:pt>
                <c:pt idx="3">
                  <c:v>Apr</c:v>
                </c:pt>
                <c:pt idx="4">
                  <c:v>May</c:v>
                </c:pt>
                <c:pt idx="5">
                  <c:v>Jun</c:v>
                </c:pt>
                <c:pt idx="6">
                  <c:v>Jul</c:v>
                </c:pt>
                <c:pt idx="7">
                  <c:v>Aug</c:v>
                </c:pt>
                <c:pt idx="8">
                  <c:v>Sept</c:v>
                </c:pt>
                <c:pt idx="9">
                  <c:v>Oct</c:v>
                </c:pt>
                <c:pt idx="10">
                  <c:v>Nov</c:v>
                </c:pt>
                <c:pt idx="11">
                  <c:v>Dec</c:v>
                </c:pt>
              </c:strCache>
            </c:strRef>
          </c:cat>
          <c:val>
            <c:numRef>
              <c:f>Sheet1!$B$88:$B$99</c:f>
              <c:numCache>
                <c:formatCode>General</c:formatCode>
                <c:ptCount val="12"/>
                <c:pt idx="0">
                  <c:v>22.0</c:v>
                </c:pt>
                <c:pt idx="1">
                  <c:v>23.0</c:v>
                </c:pt>
                <c:pt idx="2">
                  <c:v>24.0</c:v>
                </c:pt>
                <c:pt idx="3">
                  <c:v>25.0</c:v>
                </c:pt>
                <c:pt idx="4">
                  <c:v>27.0</c:v>
                </c:pt>
                <c:pt idx="5">
                  <c:v>27.0</c:v>
                </c:pt>
                <c:pt idx="6">
                  <c:v>28.0</c:v>
                </c:pt>
                <c:pt idx="7">
                  <c:v>28.0</c:v>
                </c:pt>
                <c:pt idx="8">
                  <c:v>27.0</c:v>
                </c:pt>
                <c:pt idx="9">
                  <c:v>26.0</c:v>
                </c:pt>
                <c:pt idx="10">
                  <c:v>24.0</c:v>
                </c:pt>
                <c:pt idx="11">
                  <c:v>23.0</c:v>
                </c:pt>
              </c:numCache>
            </c:numRef>
          </c:val>
        </c:ser>
        <c:marker val="1"/>
        <c:axId val="625577576"/>
        <c:axId val="625431016"/>
      </c:lineChart>
      <c:catAx>
        <c:axId val="625577576"/>
        <c:scaling>
          <c:orientation val="minMax"/>
        </c:scaling>
        <c:axPos val="b"/>
        <c:tickLblPos val="nextTo"/>
        <c:crossAx val="625431016"/>
        <c:crosses val="autoZero"/>
        <c:auto val="1"/>
        <c:lblAlgn val="ctr"/>
        <c:lblOffset val="100"/>
      </c:catAx>
      <c:valAx>
        <c:axId val="625431016"/>
        <c:scaling>
          <c:orientation val="minMax"/>
        </c:scaling>
        <c:axPos val="l"/>
        <c:majorGridlines/>
        <c:title>
          <c:tx>
            <c:rich>
              <a:bodyPr rot="-5400000" vert="horz"/>
              <a:lstStyle/>
              <a:p>
                <a:pPr>
                  <a:defRPr/>
                </a:pPr>
                <a:r>
                  <a:rPr lang="en-US" dirty="0"/>
                  <a:t>Air temperature in degrees </a:t>
                </a:r>
                <a:r>
                  <a:rPr lang="en-US" dirty="0" smtClean="0"/>
                  <a:t>Celsius</a:t>
                </a:r>
                <a:endParaRPr lang="en-US" dirty="0"/>
              </a:p>
            </c:rich>
          </c:tx>
          <c:layout>
            <c:manualLayout>
              <c:xMode val="edge"/>
              <c:yMode val="edge"/>
              <c:x val="0.0249688274699571"/>
              <c:y val="0.152250656167979"/>
            </c:manualLayout>
          </c:layout>
        </c:title>
        <c:numFmt formatCode="General" sourceLinked="1"/>
        <c:tickLblPos val="nextTo"/>
        <c:crossAx val="625577576"/>
        <c:crosses val="autoZero"/>
        <c:crossBetween val="between"/>
      </c:valAx>
      <c:valAx>
        <c:axId val="625103624"/>
        <c:scaling>
          <c:orientation val="minMax"/>
          <c:max val="10.0"/>
        </c:scaling>
        <c:axPos val="r"/>
        <c:title>
          <c:tx>
            <c:rich>
              <a:bodyPr rot="-5400000" vert="horz"/>
              <a:lstStyle/>
              <a:p>
                <a:pPr>
                  <a:defRPr/>
                </a:pPr>
                <a:r>
                  <a:rPr lang="en-US" dirty="0"/>
                  <a:t>Number of cases</a:t>
                </a:r>
              </a:p>
            </c:rich>
          </c:tx>
          <c:layout>
            <c:manualLayout>
              <c:xMode val="edge"/>
              <c:yMode val="edge"/>
              <c:x val="0.936666678210361"/>
              <c:y val="0.285246255982708"/>
            </c:manualLayout>
          </c:layout>
        </c:title>
        <c:numFmt formatCode="General" sourceLinked="1"/>
        <c:tickLblPos val="nextTo"/>
        <c:crossAx val="574227528"/>
        <c:crosses val="max"/>
        <c:crossBetween val="between"/>
      </c:valAx>
      <c:catAx>
        <c:axId val="574227528"/>
        <c:scaling>
          <c:orientation val="minMax"/>
        </c:scaling>
        <c:delete val="1"/>
        <c:axPos val="b"/>
        <c:tickLblPos val="none"/>
        <c:crossAx val="625103624"/>
        <c:crosses val="autoZero"/>
        <c:auto val="1"/>
        <c:lblAlgn val="ctr"/>
        <c:lblOffset val="100"/>
      </c:catAx>
    </c:plotArea>
    <c:legend>
      <c:legendPos val="b"/>
      <c:layout/>
    </c:legend>
    <c:plotVisOnly val="1"/>
    <c:dispBlanksAs val="gap"/>
  </c:chart>
  <c:spPr>
    <a:solidFill>
      <a:schemeClr val="lt1"/>
    </a:solidFill>
    <a:ln w="19050" cap="flat" cmpd="sng" algn="ctr">
      <a:solidFill>
        <a:schemeClr val="accent6"/>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2"/>
  <c:chart>
    <c:title>
      <c:tx>
        <c:rich>
          <a:bodyPr/>
          <a:lstStyle/>
          <a:p>
            <a:pPr>
              <a:defRPr/>
            </a:pPr>
            <a:r>
              <a:rPr lang="en-US" dirty="0"/>
              <a:t>Malaria/Temperature Correlation of Escanaba, Michigan for 1980</a:t>
            </a:r>
          </a:p>
        </c:rich>
      </c:tx>
      <c:layout/>
    </c:title>
    <c:plotArea>
      <c:layout/>
      <c:barChart>
        <c:barDir val="col"/>
        <c:grouping val="clustered"/>
        <c:ser>
          <c:idx val="1"/>
          <c:order val="1"/>
          <c:tx>
            <c:strRef>
              <c:f>Sheet1!$C$1</c:f>
              <c:strCache>
                <c:ptCount val="1"/>
                <c:pt idx="0">
                  <c:v>Malaria cases</c:v>
                </c:pt>
              </c:strCache>
            </c:strRef>
          </c:tx>
          <c:cat>
            <c:strRef>
              <c:f>Sheet1!$A$2:$A$13</c:f>
              <c:strCache>
                <c:ptCount val="12"/>
                <c:pt idx="0">
                  <c:v>Jan</c:v>
                </c:pt>
                <c:pt idx="1">
                  <c:v>Feb</c:v>
                </c:pt>
                <c:pt idx="2">
                  <c:v>Mar</c:v>
                </c:pt>
                <c:pt idx="3">
                  <c:v>Apr</c:v>
                </c:pt>
                <c:pt idx="4">
                  <c:v>May</c:v>
                </c:pt>
                <c:pt idx="5">
                  <c:v>Jun</c:v>
                </c:pt>
                <c:pt idx="6">
                  <c:v>Jul</c:v>
                </c:pt>
                <c:pt idx="7">
                  <c:v>Aug</c:v>
                </c:pt>
                <c:pt idx="8">
                  <c:v>Sept</c:v>
                </c:pt>
                <c:pt idx="9">
                  <c:v>Oct</c:v>
                </c:pt>
                <c:pt idx="10">
                  <c:v>Nov</c:v>
                </c:pt>
                <c:pt idx="11">
                  <c:v>Dec</c:v>
                </c:pt>
              </c:strCache>
            </c:strRef>
          </c:cat>
          <c:val>
            <c:numRef>
              <c:f>Sheet1!$C$2:$C$13</c:f>
              <c:numCache>
                <c:formatCode>General</c:formatCode>
                <c:ptCount val="12"/>
                <c:pt idx="0">
                  <c:v>0.0</c:v>
                </c:pt>
                <c:pt idx="1">
                  <c:v>0.0</c:v>
                </c:pt>
                <c:pt idx="2">
                  <c:v>0.0</c:v>
                </c:pt>
                <c:pt idx="3">
                  <c:v>0.0</c:v>
                </c:pt>
                <c:pt idx="4">
                  <c:v>0.0</c:v>
                </c:pt>
                <c:pt idx="5">
                  <c:v>0.0</c:v>
                </c:pt>
                <c:pt idx="6">
                  <c:v>0.0</c:v>
                </c:pt>
                <c:pt idx="7">
                  <c:v>0.0</c:v>
                </c:pt>
                <c:pt idx="8">
                  <c:v>0.0</c:v>
                </c:pt>
                <c:pt idx="9">
                  <c:v>0.0</c:v>
                </c:pt>
                <c:pt idx="10">
                  <c:v>0.0</c:v>
                </c:pt>
                <c:pt idx="11">
                  <c:v>0.0</c:v>
                </c:pt>
              </c:numCache>
            </c:numRef>
          </c:val>
        </c:ser>
        <c:axId val="625687608"/>
        <c:axId val="574365608"/>
      </c:barChart>
      <c:lineChart>
        <c:grouping val="standard"/>
        <c:ser>
          <c:idx val="0"/>
          <c:order val="0"/>
          <c:tx>
            <c:strRef>
              <c:f>Sheet1!$B$1</c:f>
              <c:strCache>
                <c:ptCount val="1"/>
                <c:pt idx="0">
                  <c:v>Temperature</c:v>
                </c:pt>
              </c:strCache>
            </c:strRef>
          </c:tx>
          <c:spPr>
            <a:ln>
              <a:solidFill>
                <a:srgbClr val="0000FF"/>
              </a:solidFill>
            </a:ln>
          </c:spPr>
          <c:marker>
            <c:symbol val="none"/>
          </c:marker>
          <c:cat>
            <c:strRef>
              <c:f>Sheet1!$A$2:$A$13</c:f>
              <c:strCache>
                <c:ptCount val="12"/>
                <c:pt idx="0">
                  <c:v>Jan</c:v>
                </c:pt>
                <c:pt idx="1">
                  <c:v>Feb</c:v>
                </c:pt>
                <c:pt idx="2">
                  <c:v>Mar</c:v>
                </c:pt>
                <c:pt idx="3">
                  <c:v>Apr</c:v>
                </c:pt>
                <c:pt idx="4">
                  <c:v>May</c:v>
                </c:pt>
                <c:pt idx="5">
                  <c:v>Jun</c:v>
                </c:pt>
                <c:pt idx="6">
                  <c:v>Jul</c:v>
                </c:pt>
                <c:pt idx="7">
                  <c:v>Aug</c:v>
                </c:pt>
                <c:pt idx="8">
                  <c:v>Sept</c:v>
                </c:pt>
                <c:pt idx="9">
                  <c:v>Oct</c:v>
                </c:pt>
                <c:pt idx="10">
                  <c:v>Nov</c:v>
                </c:pt>
                <c:pt idx="11">
                  <c:v>Dec</c:v>
                </c:pt>
              </c:strCache>
            </c:strRef>
          </c:cat>
          <c:val>
            <c:numRef>
              <c:f>Sheet1!$B$2:$B$13</c:f>
              <c:numCache>
                <c:formatCode>General</c:formatCode>
                <c:ptCount val="12"/>
                <c:pt idx="0">
                  <c:v>-12.5</c:v>
                </c:pt>
                <c:pt idx="1">
                  <c:v>-11.0</c:v>
                </c:pt>
                <c:pt idx="2">
                  <c:v>-5.0</c:v>
                </c:pt>
                <c:pt idx="3">
                  <c:v>-0.6</c:v>
                </c:pt>
                <c:pt idx="4">
                  <c:v>6.0</c:v>
                </c:pt>
                <c:pt idx="5">
                  <c:v>11.0</c:v>
                </c:pt>
                <c:pt idx="6">
                  <c:v>15.0</c:v>
                </c:pt>
                <c:pt idx="7">
                  <c:v>14.0</c:v>
                </c:pt>
                <c:pt idx="8">
                  <c:v>10.0</c:v>
                </c:pt>
                <c:pt idx="9">
                  <c:v>3.5</c:v>
                </c:pt>
                <c:pt idx="10">
                  <c:v>-3.6</c:v>
                </c:pt>
                <c:pt idx="11">
                  <c:v>-9.0</c:v>
                </c:pt>
              </c:numCache>
            </c:numRef>
          </c:val>
        </c:ser>
        <c:marker val="1"/>
        <c:axId val="625870248"/>
        <c:axId val="574244808"/>
      </c:lineChart>
      <c:catAx>
        <c:axId val="625870248"/>
        <c:scaling>
          <c:orientation val="minMax"/>
        </c:scaling>
        <c:axPos val="b"/>
        <c:tickLblPos val="low"/>
        <c:crossAx val="574244808"/>
        <c:crosses val="autoZero"/>
        <c:auto val="1"/>
        <c:lblAlgn val="ctr"/>
        <c:lblOffset val="100"/>
      </c:catAx>
      <c:valAx>
        <c:axId val="574244808"/>
        <c:scaling>
          <c:orientation val="minMax"/>
        </c:scaling>
        <c:axPos val="l"/>
        <c:majorGridlines/>
        <c:title>
          <c:tx>
            <c:rich>
              <a:bodyPr rot="-5400000" vert="horz"/>
              <a:lstStyle/>
              <a:p>
                <a:pPr>
                  <a:defRPr/>
                </a:pPr>
                <a:r>
                  <a:rPr lang="en-US" dirty="0"/>
                  <a:t>Air</a:t>
                </a:r>
                <a:r>
                  <a:rPr lang="en-US" dirty="0" smtClean="0"/>
                  <a:t> temperature </a:t>
                </a:r>
                <a:r>
                  <a:rPr lang="en-US" dirty="0"/>
                  <a:t>in degrees</a:t>
                </a:r>
                <a:r>
                  <a:rPr lang="en-US" dirty="0" smtClean="0"/>
                  <a:t> Celsius</a:t>
                </a:r>
                <a:endParaRPr lang="en-US" dirty="0"/>
              </a:p>
            </c:rich>
          </c:tx>
          <c:layout>
            <c:manualLayout>
              <c:xMode val="edge"/>
              <c:yMode val="edge"/>
              <c:x val="0.0283687943262411"/>
              <c:y val="0.171303951589385"/>
            </c:manualLayout>
          </c:layout>
        </c:title>
        <c:numFmt formatCode="General" sourceLinked="1"/>
        <c:tickLblPos val="nextTo"/>
        <c:crossAx val="625870248"/>
        <c:crosses val="autoZero"/>
        <c:crossBetween val="between"/>
      </c:valAx>
      <c:valAx>
        <c:axId val="574365608"/>
        <c:scaling>
          <c:orientation val="minMax"/>
          <c:max val="5.0"/>
        </c:scaling>
        <c:axPos val="r"/>
        <c:title>
          <c:tx>
            <c:rich>
              <a:bodyPr rot="-5400000" vert="horz"/>
              <a:lstStyle/>
              <a:p>
                <a:pPr>
                  <a:defRPr/>
                </a:pPr>
                <a:r>
                  <a:rPr lang="en-US" dirty="0"/>
                  <a:t>Number of</a:t>
                </a:r>
                <a:r>
                  <a:rPr lang="en-US" dirty="0" smtClean="0"/>
                  <a:t> cases</a:t>
                </a:r>
                <a:endParaRPr lang="en-US" dirty="0"/>
              </a:p>
            </c:rich>
          </c:tx>
          <c:layout>
            <c:manualLayout>
              <c:xMode val="edge"/>
              <c:yMode val="edge"/>
              <c:x val="0.950555555555556"/>
              <c:y val="0.397991354021924"/>
            </c:manualLayout>
          </c:layout>
        </c:title>
        <c:numFmt formatCode="General" sourceLinked="1"/>
        <c:tickLblPos val="nextTo"/>
        <c:crossAx val="625687608"/>
        <c:crosses val="max"/>
        <c:crossBetween val="between"/>
      </c:valAx>
      <c:catAx>
        <c:axId val="625687608"/>
        <c:scaling>
          <c:orientation val="minMax"/>
        </c:scaling>
        <c:delete val="1"/>
        <c:axPos val="b"/>
        <c:tickLblPos val="none"/>
        <c:crossAx val="574365608"/>
        <c:crosses val="autoZero"/>
        <c:auto val="1"/>
        <c:lblAlgn val="ctr"/>
        <c:lblOffset val="100"/>
      </c:catAx>
    </c:plotArea>
    <c:legend>
      <c:legendPos val="b"/>
      <c:layout/>
    </c:legend>
    <c:plotVisOnly val="1"/>
    <c:dispBlanksAs val="gap"/>
  </c:chart>
  <c:spPr>
    <a:solidFill>
      <a:schemeClr val="lt1"/>
    </a:solidFill>
    <a:ln w="19050" cap="flat" cmpd="sng" algn="ctr">
      <a:solidFill>
        <a:schemeClr val="accent6"/>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2"/>
  <c:chart>
    <c:title>
      <c:tx>
        <c:rich>
          <a:bodyPr/>
          <a:lstStyle/>
          <a:p>
            <a:pPr>
              <a:defRPr/>
            </a:pPr>
            <a:r>
              <a:rPr lang="en-US" dirty="0"/>
              <a:t>Malaria/Temperature </a:t>
            </a:r>
            <a:r>
              <a:rPr lang="en-US" dirty="0" smtClean="0"/>
              <a:t>Correlation </a:t>
            </a:r>
            <a:r>
              <a:rPr lang="en-US" dirty="0"/>
              <a:t>of Boca Do Acre, Brazil for 1980</a:t>
            </a:r>
          </a:p>
        </c:rich>
      </c:tx>
      <c:layout/>
    </c:title>
    <c:plotArea>
      <c:layout/>
      <c:barChart>
        <c:barDir val="col"/>
        <c:grouping val="clustered"/>
        <c:ser>
          <c:idx val="1"/>
          <c:order val="1"/>
          <c:tx>
            <c:strRef>
              <c:f>Sheet1!$C$72</c:f>
              <c:strCache>
                <c:ptCount val="1"/>
                <c:pt idx="0">
                  <c:v>Malaria cases</c:v>
                </c:pt>
              </c:strCache>
            </c:strRef>
          </c:tx>
          <c:spPr>
            <a:solidFill>
              <a:srgbClr val="FF0000"/>
            </a:solidFill>
            <a:ln>
              <a:solidFill>
                <a:srgbClr val="FF0000"/>
              </a:solidFill>
            </a:ln>
          </c:spPr>
          <c:cat>
            <c:strRef>
              <c:f>Sheet1!$A$73:$A$84</c:f>
              <c:strCache>
                <c:ptCount val="12"/>
                <c:pt idx="0">
                  <c:v>Jan</c:v>
                </c:pt>
                <c:pt idx="1">
                  <c:v>Feb</c:v>
                </c:pt>
                <c:pt idx="2">
                  <c:v>Mar</c:v>
                </c:pt>
                <c:pt idx="3">
                  <c:v>Apr</c:v>
                </c:pt>
                <c:pt idx="4">
                  <c:v>May</c:v>
                </c:pt>
                <c:pt idx="5">
                  <c:v>Jun</c:v>
                </c:pt>
                <c:pt idx="6">
                  <c:v>Jul</c:v>
                </c:pt>
                <c:pt idx="7">
                  <c:v>Aug</c:v>
                </c:pt>
                <c:pt idx="8">
                  <c:v>Sept</c:v>
                </c:pt>
                <c:pt idx="9">
                  <c:v>Oct</c:v>
                </c:pt>
                <c:pt idx="10">
                  <c:v>Nov</c:v>
                </c:pt>
                <c:pt idx="11">
                  <c:v>Dec</c:v>
                </c:pt>
              </c:strCache>
            </c:strRef>
          </c:cat>
          <c:val>
            <c:numRef>
              <c:f>Sheet1!$C$73:$C$84</c:f>
              <c:numCache>
                <c:formatCode>General</c:formatCode>
                <c:ptCount val="12"/>
                <c:pt idx="0">
                  <c:v>0.0</c:v>
                </c:pt>
                <c:pt idx="1">
                  <c:v>0.0</c:v>
                </c:pt>
                <c:pt idx="2">
                  <c:v>1.0</c:v>
                </c:pt>
                <c:pt idx="3">
                  <c:v>1.0</c:v>
                </c:pt>
                <c:pt idx="4">
                  <c:v>2.0</c:v>
                </c:pt>
                <c:pt idx="5">
                  <c:v>2.0</c:v>
                </c:pt>
                <c:pt idx="6">
                  <c:v>3.0</c:v>
                </c:pt>
                <c:pt idx="7">
                  <c:v>3.0</c:v>
                </c:pt>
                <c:pt idx="8">
                  <c:v>2.0</c:v>
                </c:pt>
                <c:pt idx="9">
                  <c:v>2.0</c:v>
                </c:pt>
                <c:pt idx="10">
                  <c:v>1.0</c:v>
                </c:pt>
                <c:pt idx="11">
                  <c:v>0.0</c:v>
                </c:pt>
              </c:numCache>
            </c:numRef>
          </c:val>
        </c:ser>
        <c:axId val="625453944"/>
        <c:axId val="179725464"/>
      </c:barChart>
      <c:lineChart>
        <c:grouping val="standard"/>
        <c:ser>
          <c:idx val="0"/>
          <c:order val="0"/>
          <c:tx>
            <c:strRef>
              <c:f>Sheet1!$B$72</c:f>
              <c:strCache>
                <c:ptCount val="1"/>
                <c:pt idx="0">
                  <c:v>Temperature</c:v>
                </c:pt>
              </c:strCache>
            </c:strRef>
          </c:tx>
          <c:spPr>
            <a:ln>
              <a:solidFill>
                <a:srgbClr val="0000FF"/>
              </a:solidFill>
            </a:ln>
          </c:spPr>
          <c:marker>
            <c:symbol val="none"/>
          </c:marker>
          <c:cat>
            <c:strRef>
              <c:f>Sheet1!$A$73:$A$84</c:f>
              <c:strCache>
                <c:ptCount val="12"/>
                <c:pt idx="0">
                  <c:v>Jan</c:v>
                </c:pt>
                <c:pt idx="1">
                  <c:v>Feb</c:v>
                </c:pt>
                <c:pt idx="2">
                  <c:v>Mar</c:v>
                </c:pt>
                <c:pt idx="3">
                  <c:v>Apr</c:v>
                </c:pt>
                <c:pt idx="4">
                  <c:v>May</c:v>
                </c:pt>
                <c:pt idx="5">
                  <c:v>Jun</c:v>
                </c:pt>
                <c:pt idx="6">
                  <c:v>Jul</c:v>
                </c:pt>
                <c:pt idx="7">
                  <c:v>Aug</c:v>
                </c:pt>
                <c:pt idx="8">
                  <c:v>Sept</c:v>
                </c:pt>
                <c:pt idx="9">
                  <c:v>Oct</c:v>
                </c:pt>
                <c:pt idx="10">
                  <c:v>Nov</c:v>
                </c:pt>
                <c:pt idx="11">
                  <c:v>Dec</c:v>
                </c:pt>
              </c:strCache>
            </c:strRef>
          </c:cat>
          <c:val>
            <c:numRef>
              <c:f>Sheet1!$B$73:$B$84</c:f>
              <c:numCache>
                <c:formatCode>General</c:formatCode>
                <c:ptCount val="12"/>
                <c:pt idx="0">
                  <c:v>16.0</c:v>
                </c:pt>
                <c:pt idx="1">
                  <c:v>17.0</c:v>
                </c:pt>
                <c:pt idx="2">
                  <c:v>18.0</c:v>
                </c:pt>
                <c:pt idx="3">
                  <c:v>19.0</c:v>
                </c:pt>
                <c:pt idx="4">
                  <c:v>21.0</c:v>
                </c:pt>
                <c:pt idx="5">
                  <c:v>21.0</c:v>
                </c:pt>
                <c:pt idx="6">
                  <c:v>22.0</c:v>
                </c:pt>
                <c:pt idx="7">
                  <c:v>22.0</c:v>
                </c:pt>
                <c:pt idx="8">
                  <c:v>21.0</c:v>
                </c:pt>
                <c:pt idx="9">
                  <c:v>20.0</c:v>
                </c:pt>
                <c:pt idx="10">
                  <c:v>18.0</c:v>
                </c:pt>
                <c:pt idx="11">
                  <c:v>17.0</c:v>
                </c:pt>
              </c:numCache>
            </c:numRef>
          </c:val>
        </c:ser>
        <c:marker val="1"/>
        <c:axId val="179823848"/>
        <c:axId val="179748936"/>
      </c:lineChart>
      <c:catAx>
        <c:axId val="179823848"/>
        <c:scaling>
          <c:orientation val="minMax"/>
        </c:scaling>
        <c:axPos val="b"/>
        <c:tickLblPos val="low"/>
        <c:crossAx val="179748936"/>
        <c:crosses val="autoZero"/>
        <c:auto val="1"/>
        <c:lblAlgn val="ctr"/>
        <c:lblOffset val="100"/>
      </c:catAx>
      <c:valAx>
        <c:axId val="179748936"/>
        <c:scaling>
          <c:orientation val="minMax"/>
        </c:scaling>
        <c:axPos val="l"/>
        <c:majorGridlines/>
        <c:title>
          <c:tx>
            <c:rich>
              <a:bodyPr rot="-5400000" vert="horz"/>
              <a:lstStyle/>
              <a:p>
                <a:pPr>
                  <a:defRPr/>
                </a:pPr>
                <a:r>
                  <a:rPr lang="en-US" dirty="0"/>
                  <a:t>Air</a:t>
                </a:r>
                <a:r>
                  <a:rPr lang="en-US" dirty="0" smtClean="0"/>
                  <a:t> temperature </a:t>
                </a:r>
                <a:r>
                  <a:rPr lang="en-US" dirty="0"/>
                  <a:t>in degrees</a:t>
                </a:r>
                <a:r>
                  <a:rPr lang="en-US" dirty="0" smtClean="0"/>
                  <a:t> Celsius</a:t>
                </a:r>
                <a:endParaRPr lang="en-US" dirty="0"/>
              </a:p>
            </c:rich>
          </c:tx>
          <c:layout>
            <c:manualLayout>
              <c:xMode val="edge"/>
              <c:yMode val="edge"/>
              <c:x val="0.0283687943262411"/>
              <c:y val="0.171303951589385"/>
            </c:manualLayout>
          </c:layout>
        </c:title>
        <c:numFmt formatCode="General" sourceLinked="1"/>
        <c:tickLblPos val="nextTo"/>
        <c:crossAx val="179823848"/>
        <c:crosses val="autoZero"/>
        <c:crossBetween val="between"/>
      </c:valAx>
      <c:valAx>
        <c:axId val="179725464"/>
        <c:scaling>
          <c:orientation val="minMax"/>
          <c:max val="10.0"/>
        </c:scaling>
        <c:axPos val="r"/>
        <c:title>
          <c:tx>
            <c:rich>
              <a:bodyPr rot="-5400000" vert="horz"/>
              <a:lstStyle/>
              <a:p>
                <a:pPr>
                  <a:defRPr/>
                </a:pPr>
                <a:r>
                  <a:rPr lang="en-US" dirty="0"/>
                  <a:t>Number of</a:t>
                </a:r>
                <a:r>
                  <a:rPr lang="en-US" dirty="0" smtClean="0"/>
                  <a:t> cases</a:t>
                </a:r>
                <a:endParaRPr lang="en-US" dirty="0"/>
              </a:p>
            </c:rich>
          </c:tx>
          <c:layout/>
        </c:title>
        <c:numFmt formatCode="General" sourceLinked="1"/>
        <c:tickLblPos val="nextTo"/>
        <c:crossAx val="625453944"/>
        <c:crosses val="max"/>
        <c:crossBetween val="between"/>
      </c:valAx>
      <c:catAx>
        <c:axId val="625453944"/>
        <c:scaling>
          <c:orientation val="minMax"/>
        </c:scaling>
        <c:delete val="1"/>
        <c:axPos val="b"/>
        <c:tickLblPos val="none"/>
        <c:crossAx val="179725464"/>
        <c:crosses val="autoZero"/>
        <c:auto val="1"/>
        <c:lblAlgn val="ctr"/>
        <c:lblOffset val="100"/>
      </c:catAx>
    </c:plotArea>
    <c:legend>
      <c:legendPos val="b"/>
      <c:layout/>
    </c:legend>
    <c:plotVisOnly val="1"/>
    <c:dispBlanksAs val="gap"/>
  </c:chart>
  <c:spPr>
    <a:solidFill>
      <a:schemeClr val="lt1"/>
    </a:solidFill>
    <a:ln w="19050" cap="flat" cmpd="sng" algn="ctr">
      <a:solidFill>
        <a:schemeClr val="accent6"/>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2"/>
  <c:chart>
    <c:title>
      <c:tx>
        <c:rich>
          <a:bodyPr/>
          <a:lstStyle/>
          <a:p>
            <a:pPr>
              <a:defRPr/>
            </a:pPr>
            <a:r>
              <a:rPr lang="en-US" dirty="0"/>
              <a:t>Malaria/Temperature Correlation of Escanaba, Michigan for 1985</a:t>
            </a:r>
          </a:p>
        </c:rich>
      </c:tx>
      <c:layout/>
    </c:title>
    <c:plotArea>
      <c:layout/>
      <c:barChart>
        <c:barDir val="col"/>
        <c:grouping val="clustered"/>
        <c:ser>
          <c:idx val="1"/>
          <c:order val="1"/>
          <c:tx>
            <c:strRef>
              <c:f>Sheet1!$C$1</c:f>
              <c:strCache>
                <c:ptCount val="1"/>
                <c:pt idx="0">
                  <c:v>Malaria cases</c:v>
                </c:pt>
              </c:strCache>
            </c:strRef>
          </c:tx>
          <c:cat>
            <c:strRef>
              <c:f>Sheet1!$A$2:$A$13</c:f>
              <c:strCache>
                <c:ptCount val="12"/>
                <c:pt idx="0">
                  <c:v>Jan</c:v>
                </c:pt>
                <c:pt idx="1">
                  <c:v>Feb</c:v>
                </c:pt>
                <c:pt idx="2">
                  <c:v>Mar</c:v>
                </c:pt>
                <c:pt idx="3">
                  <c:v>Apr</c:v>
                </c:pt>
                <c:pt idx="4">
                  <c:v>May</c:v>
                </c:pt>
                <c:pt idx="5">
                  <c:v>Jun</c:v>
                </c:pt>
                <c:pt idx="6">
                  <c:v>Jul</c:v>
                </c:pt>
                <c:pt idx="7">
                  <c:v>Aug</c:v>
                </c:pt>
                <c:pt idx="8">
                  <c:v>Sept</c:v>
                </c:pt>
                <c:pt idx="9">
                  <c:v>Oct</c:v>
                </c:pt>
                <c:pt idx="10">
                  <c:v>Nov</c:v>
                </c:pt>
                <c:pt idx="11">
                  <c:v>Dec</c:v>
                </c:pt>
              </c:strCache>
            </c:strRef>
          </c:cat>
          <c:val>
            <c:numRef>
              <c:f>Sheet1!$C$2:$C$13</c:f>
              <c:numCache>
                <c:formatCode>General</c:formatCode>
                <c:ptCount val="12"/>
                <c:pt idx="0">
                  <c:v>0.0</c:v>
                </c:pt>
                <c:pt idx="1">
                  <c:v>0.0</c:v>
                </c:pt>
                <c:pt idx="2">
                  <c:v>0.0</c:v>
                </c:pt>
                <c:pt idx="3">
                  <c:v>0.0</c:v>
                </c:pt>
                <c:pt idx="4">
                  <c:v>0.0</c:v>
                </c:pt>
                <c:pt idx="5">
                  <c:v>0.0</c:v>
                </c:pt>
                <c:pt idx="6">
                  <c:v>0.0</c:v>
                </c:pt>
                <c:pt idx="7">
                  <c:v>0.0</c:v>
                </c:pt>
                <c:pt idx="8">
                  <c:v>0.0</c:v>
                </c:pt>
                <c:pt idx="9">
                  <c:v>0.0</c:v>
                </c:pt>
                <c:pt idx="10">
                  <c:v>0.0</c:v>
                </c:pt>
                <c:pt idx="11">
                  <c:v>0.0</c:v>
                </c:pt>
              </c:numCache>
            </c:numRef>
          </c:val>
        </c:ser>
        <c:axId val="624963448"/>
        <c:axId val="574403864"/>
      </c:barChart>
      <c:lineChart>
        <c:grouping val="standard"/>
        <c:ser>
          <c:idx val="0"/>
          <c:order val="0"/>
          <c:tx>
            <c:strRef>
              <c:f>Sheet1!$B$1</c:f>
              <c:strCache>
                <c:ptCount val="1"/>
                <c:pt idx="0">
                  <c:v>Temperature</c:v>
                </c:pt>
              </c:strCache>
            </c:strRef>
          </c:tx>
          <c:spPr>
            <a:ln>
              <a:solidFill>
                <a:srgbClr val="0000FF"/>
              </a:solidFill>
            </a:ln>
          </c:spPr>
          <c:marker>
            <c:symbol val="none"/>
          </c:marker>
          <c:cat>
            <c:strRef>
              <c:f>Sheet1!$A$2:$A$13</c:f>
              <c:strCache>
                <c:ptCount val="12"/>
                <c:pt idx="0">
                  <c:v>Jan</c:v>
                </c:pt>
                <c:pt idx="1">
                  <c:v>Feb</c:v>
                </c:pt>
                <c:pt idx="2">
                  <c:v>Mar</c:v>
                </c:pt>
                <c:pt idx="3">
                  <c:v>Apr</c:v>
                </c:pt>
                <c:pt idx="4">
                  <c:v>May</c:v>
                </c:pt>
                <c:pt idx="5">
                  <c:v>Jun</c:v>
                </c:pt>
                <c:pt idx="6">
                  <c:v>Jul</c:v>
                </c:pt>
                <c:pt idx="7">
                  <c:v>Aug</c:v>
                </c:pt>
                <c:pt idx="8">
                  <c:v>Sept</c:v>
                </c:pt>
                <c:pt idx="9">
                  <c:v>Oct</c:v>
                </c:pt>
                <c:pt idx="10">
                  <c:v>Nov</c:v>
                </c:pt>
                <c:pt idx="11">
                  <c:v>Dec</c:v>
                </c:pt>
              </c:strCache>
            </c:strRef>
          </c:cat>
          <c:val>
            <c:numRef>
              <c:f>Sheet1!$B$2:$B$13</c:f>
              <c:numCache>
                <c:formatCode>General</c:formatCode>
                <c:ptCount val="12"/>
                <c:pt idx="0">
                  <c:v>-11.5</c:v>
                </c:pt>
                <c:pt idx="1">
                  <c:v>-10.0</c:v>
                </c:pt>
                <c:pt idx="2">
                  <c:v>-4.0</c:v>
                </c:pt>
                <c:pt idx="3">
                  <c:v>0.6</c:v>
                </c:pt>
                <c:pt idx="4">
                  <c:v>7.0</c:v>
                </c:pt>
                <c:pt idx="5">
                  <c:v>12.0</c:v>
                </c:pt>
                <c:pt idx="6">
                  <c:v>16.0</c:v>
                </c:pt>
                <c:pt idx="7">
                  <c:v>15.0</c:v>
                </c:pt>
                <c:pt idx="8">
                  <c:v>11.0</c:v>
                </c:pt>
                <c:pt idx="9">
                  <c:v>4.5</c:v>
                </c:pt>
                <c:pt idx="10">
                  <c:v>-2.8</c:v>
                </c:pt>
                <c:pt idx="11">
                  <c:v>-8.0</c:v>
                </c:pt>
              </c:numCache>
            </c:numRef>
          </c:val>
        </c:ser>
        <c:marker val="1"/>
        <c:axId val="573939496"/>
        <c:axId val="625111064"/>
      </c:lineChart>
      <c:catAx>
        <c:axId val="573939496"/>
        <c:scaling>
          <c:orientation val="minMax"/>
        </c:scaling>
        <c:axPos val="b"/>
        <c:tickLblPos val="low"/>
        <c:crossAx val="625111064"/>
        <c:crosses val="autoZero"/>
        <c:auto val="1"/>
        <c:lblAlgn val="ctr"/>
        <c:lblOffset val="100"/>
      </c:catAx>
      <c:valAx>
        <c:axId val="625111064"/>
        <c:scaling>
          <c:orientation val="minMax"/>
        </c:scaling>
        <c:axPos val="l"/>
        <c:majorGridlines/>
        <c:title>
          <c:tx>
            <c:rich>
              <a:bodyPr rot="-5400000" vert="horz"/>
              <a:lstStyle/>
              <a:p>
                <a:pPr>
                  <a:defRPr/>
                </a:pPr>
                <a:r>
                  <a:rPr lang="en-US" dirty="0"/>
                  <a:t>Air temperature in degrees</a:t>
                </a:r>
                <a:r>
                  <a:rPr lang="en-US" dirty="0" smtClean="0"/>
                  <a:t> Celsius</a:t>
                </a:r>
                <a:endParaRPr lang="en-US" dirty="0"/>
              </a:p>
            </c:rich>
          </c:tx>
          <c:layout>
            <c:manualLayout>
              <c:xMode val="edge"/>
              <c:yMode val="edge"/>
              <c:x val="0.0253174064664763"/>
              <c:y val="0.172013717263444"/>
            </c:manualLayout>
          </c:layout>
        </c:title>
        <c:numFmt formatCode="General" sourceLinked="1"/>
        <c:tickLblPos val="nextTo"/>
        <c:crossAx val="573939496"/>
        <c:crosses val="autoZero"/>
        <c:crossBetween val="between"/>
      </c:valAx>
      <c:valAx>
        <c:axId val="574403864"/>
        <c:scaling>
          <c:orientation val="minMax"/>
          <c:max val="5.0"/>
        </c:scaling>
        <c:axPos val="r"/>
        <c:title>
          <c:tx>
            <c:rich>
              <a:bodyPr rot="-5400000" vert="horz"/>
              <a:lstStyle/>
              <a:p>
                <a:pPr>
                  <a:defRPr/>
                </a:pPr>
                <a:r>
                  <a:rPr lang="en-US" dirty="0"/>
                  <a:t>Number of cases</a:t>
                </a:r>
              </a:p>
            </c:rich>
          </c:tx>
          <c:layout>
            <c:manualLayout>
              <c:xMode val="edge"/>
              <c:yMode val="edge"/>
              <c:x val="0.948967446777486"/>
              <c:y val="0.398812335958005"/>
            </c:manualLayout>
          </c:layout>
        </c:title>
        <c:numFmt formatCode="General" sourceLinked="1"/>
        <c:tickLblPos val="nextTo"/>
        <c:crossAx val="624963448"/>
        <c:crosses val="max"/>
        <c:crossBetween val="between"/>
      </c:valAx>
      <c:catAx>
        <c:axId val="624963448"/>
        <c:scaling>
          <c:orientation val="minMax"/>
        </c:scaling>
        <c:delete val="1"/>
        <c:axPos val="b"/>
        <c:tickLblPos val="none"/>
        <c:crossAx val="574403864"/>
        <c:crosses val="autoZero"/>
        <c:auto val="1"/>
        <c:lblAlgn val="ctr"/>
        <c:lblOffset val="100"/>
      </c:catAx>
    </c:plotArea>
    <c:legend>
      <c:legendPos val="b"/>
      <c:layout/>
    </c:legend>
    <c:plotVisOnly val="1"/>
    <c:dispBlanksAs val="gap"/>
  </c:chart>
  <c:spPr>
    <a:solidFill>
      <a:schemeClr val="lt1"/>
    </a:solidFill>
    <a:ln w="19050" cap="flat" cmpd="sng" algn="ctr">
      <a:solidFill>
        <a:schemeClr val="accent6"/>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style val="2"/>
  <c:chart>
    <c:title>
      <c:tx>
        <c:rich>
          <a:bodyPr/>
          <a:lstStyle/>
          <a:p>
            <a:pPr>
              <a:defRPr/>
            </a:pPr>
            <a:r>
              <a:rPr lang="en-US" dirty="0"/>
              <a:t>Malaria/Temperature Correlation of Boca Do Acre, Brazil for 1985</a:t>
            </a:r>
          </a:p>
        </c:rich>
      </c:tx>
      <c:layout/>
    </c:title>
    <c:plotArea>
      <c:layout/>
      <c:barChart>
        <c:barDir val="col"/>
        <c:grouping val="clustered"/>
        <c:ser>
          <c:idx val="1"/>
          <c:order val="1"/>
          <c:tx>
            <c:strRef>
              <c:f>Sheet1!$C$74</c:f>
              <c:strCache>
                <c:ptCount val="1"/>
                <c:pt idx="0">
                  <c:v>Malaria cases</c:v>
                </c:pt>
              </c:strCache>
            </c:strRef>
          </c:tx>
          <c:spPr>
            <a:solidFill>
              <a:srgbClr val="FF0000"/>
            </a:solidFill>
            <a:ln>
              <a:solidFill>
                <a:srgbClr val="FF0000"/>
              </a:solidFill>
            </a:ln>
          </c:spPr>
          <c:cat>
            <c:strRef>
              <c:f>Sheet1!$A$75:$A$86</c:f>
              <c:strCache>
                <c:ptCount val="12"/>
                <c:pt idx="0">
                  <c:v>Jan</c:v>
                </c:pt>
                <c:pt idx="1">
                  <c:v>Feb</c:v>
                </c:pt>
                <c:pt idx="2">
                  <c:v>Mar</c:v>
                </c:pt>
                <c:pt idx="3">
                  <c:v>Apr</c:v>
                </c:pt>
                <c:pt idx="4">
                  <c:v>May</c:v>
                </c:pt>
                <c:pt idx="5">
                  <c:v>Jun</c:v>
                </c:pt>
                <c:pt idx="6">
                  <c:v>Jul</c:v>
                </c:pt>
                <c:pt idx="7">
                  <c:v>Aug</c:v>
                </c:pt>
                <c:pt idx="8">
                  <c:v>Sept</c:v>
                </c:pt>
                <c:pt idx="9">
                  <c:v>Oct</c:v>
                </c:pt>
                <c:pt idx="10">
                  <c:v>Nov</c:v>
                </c:pt>
                <c:pt idx="11">
                  <c:v>Dec</c:v>
                </c:pt>
              </c:strCache>
            </c:strRef>
          </c:cat>
          <c:val>
            <c:numRef>
              <c:f>Sheet1!$C$75:$C$86</c:f>
              <c:numCache>
                <c:formatCode>General</c:formatCode>
                <c:ptCount val="12"/>
                <c:pt idx="0">
                  <c:v>0.0</c:v>
                </c:pt>
                <c:pt idx="1">
                  <c:v>1.0</c:v>
                </c:pt>
                <c:pt idx="2">
                  <c:v>1.0</c:v>
                </c:pt>
                <c:pt idx="3">
                  <c:v>2.0</c:v>
                </c:pt>
                <c:pt idx="4">
                  <c:v>3.0</c:v>
                </c:pt>
                <c:pt idx="5">
                  <c:v>3.0</c:v>
                </c:pt>
                <c:pt idx="6">
                  <c:v>4.0</c:v>
                </c:pt>
                <c:pt idx="7">
                  <c:v>4.0</c:v>
                </c:pt>
                <c:pt idx="8">
                  <c:v>3.0</c:v>
                </c:pt>
                <c:pt idx="9">
                  <c:v>2.0</c:v>
                </c:pt>
                <c:pt idx="10">
                  <c:v>1.0</c:v>
                </c:pt>
                <c:pt idx="11">
                  <c:v>1.0</c:v>
                </c:pt>
              </c:numCache>
            </c:numRef>
          </c:val>
        </c:ser>
        <c:axId val="624970792"/>
        <c:axId val="625275800"/>
      </c:barChart>
      <c:lineChart>
        <c:grouping val="standard"/>
        <c:ser>
          <c:idx val="0"/>
          <c:order val="0"/>
          <c:tx>
            <c:strRef>
              <c:f>Sheet1!$B$74</c:f>
              <c:strCache>
                <c:ptCount val="1"/>
                <c:pt idx="0">
                  <c:v>Temperature</c:v>
                </c:pt>
              </c:strCache>
            </c:strRef>
          </c:tx>
          <c:spPr>
            <a:ln>
              <a:solidFill>
                <a:srgbClr val="0000FF"/>
              </a:solidFill>
            </a:ln>
          </c:spPr>
          <c:marker>
            <c:symbol val="none"/>
          </c:marker>
          <c:cat>
            <c:strRef>
              <c:f>Sheet1!$A$75:$A$86</c:f>
              <c:strCache>
                <c:ptCount val="12"/>
                <c:pt idx="0">
                  <c:v>Jan</c:v>
                </c:pt>
                <c:pt idx="1">
                  <c:v>Feb</c:v>
                </c:pt>
                <c:pt idx="2">
                  <c:v>Mar</c:v>
                </c:pt>
                <c:pt idx="3">
                  <c:v>Apr</c:v>
                </c:pt>
                <c:pt idx="4">
                  <c:v>May</c:v>
                </c:pt>
                <c:pt idx="5">
                  <c:v>Jun</c:v>
                </c:pt>
                <c:pt idx="6">
                  <c:v>Jul</c:v>
                </c:pt>
                <c:pt idx="7">
                  <c:v>Aug</c:v>
                </c:pt>
                <c:pt idx="8">
                  <c:v>Sept</c:v>
                </c:pt>
                <c:pt idx="9">
                  <c:v>Oct</c:v>
                </c:pt>
                <c:pt idx="10">
                  <c:v>Nov</c:v>
                </c:pt>
                <c:pt idx="11">
                  <c:v>Dec</c:v>
                </c:pt>
              </c:strCache>
            </c:strRef>
          </c:cat>
          <c:val>
            <c:numRef>
              <c:f>Sheet1!$B$75:$B$86</c:f>
              <c:numCache>
                <c:formatCode>General</c:formatCode>
                <c:ptCount val="12"/>
                <c:pt idx="0">
                  <c:v>17.0</c:v>
                </c:pt>
                <c:pt idx="1">
                  <c:v>18.0</c:v>
                </c:pt>
                <c:pt idx="2">
                  <c:v>19.0</c:v>
                </c:pt>
                <c:pt idx="3">
                  <c:v>20.0</c:v>
                </c:pt>
                <c:pt idx="4">
                  <c:v>22.0</c:v>
                </c:pt>
                <c:pt idx="5">
                  <c:v>22.0</c:v>
                </c:pt>
                <c:pt idx="6">
                  <c:v>23.0</c:v>
                </c:pt>
                <c:pt idx="7">
                  <c:v>23.0</c:v>
                </c:pt>
                <c:pt idx="8">
                  <c:v>22.0</c:v>
                </c:pt>
                <c:pt idx="9">
                  <c:v>21.0</c:v>
                </c:pt>
                <c:pt idx="10">
                  <c:v>19.0</c:v>
                </c:pt>
                <c:pt idx="11">
                  <c:v>18.0</c:v>
                </c:pt>
              </c:numCache>
            </c:numRef>
          </c:val>
        </c:ser>
        <c:marker val="1"/>
        <c:axId val="574484344"/>
        <c:axId val="574502456"/>
      </c:lineChart>
      <c:catAx>
        <c:axId val="574484344"/>
        <c:scaling>
          <c:orientation val="minMax"/>
        </c:scaling>
        <c:axPos val="b"/>
        <c:tickLblPos val="nextTo"/>
        <c:crossAx val="574502456"/>
        <c:crosses val="autoZero"/>
        <c:auto val="1"/>
        <c:lblAlgn val="ctr"/>
        <c:lblOffset val="100"/>
      </c:catAx>
      <c:valAx>
        <c:axId val="574502456"/>
        <c:scaling>
          <c:orientation val="minMax"/>
        </c:scaling>
        <c:axPos val="l"/>
        <c:majorGridlines/>
        <c:title>
          <c:tx>
            <c:rich>
              <a:bodyPr rot="-5400000" vert="horz"/>
              <a:lstStyle/>
              <a:p>
                <a:pPr>
                  <a:defRPr/>
                </a:pPr>
                <a:r>
                  <a:rPr lang="en-US" dirty="0"/>
                  <a:t>Air temperature in degrees</a:t>
                </a:r>
                <a:r>
                  <a:rPr lang="en-US" dirty="0" smtClean="0"/>
                  <a:t> Celsius</a:t>
                </a:r>
                <a:endParaRPr lang="en-US" dirty="0"/>
              </a:p>
            </c:rich>
          </c:tx>
          <c:layout>
            <c:manualLayout>
              <c:xMode val="edge"/>
              <c:yMode val="edge"/>
              <c:x val="0.0253174064664763"/>
              <c:y val="0.172013717263444"/>
            </c:manualLayout>
          </c:layout>
        </c:title>
        <c:numFmt formatCode="General" sourceLinked="1"/>
        <c:tickLblPos val="nextTo"/>
        <c:crossAx val="574484344"/>
        <c:crosses val="autoZero"/>
        <c:crossBetween val="between"/>
      </c:valAx>
      <c:valAx>
        <c:axId val="625275800"/>
        <c:scaling>
          <c:orientation val="minMax"/>
          <c:max val="10.0"/>
        </c:scaling>
        <c:axPos val="r"/>
        <c:title>
          <c:tx>
            <c:rich>
              <a:bodyPr rot="-5400000" vert="horz"/>
              <a:lstStyle/>
              <a:p>
                <a:pPr>
                  <a:defRPr/>
                </a:pPr>
                <a:r>
                  <a:rPr lang="en-US" dirty="0"/>
                  <a:t>Number of cases</a:t>
                </a:r>
              </a:p>
            </c:rich>
          </c:tx>
          <c:layout>
            <c:manualLayout>
              <c:xMode val="edge"/>
              <c:yMode val="edge"/>
              <c:x val="0.937393372703412"/>
              <c:y val="0.28606723791879"/>
            </c:manualLayout>
          </c:layout>
        </c:title>
        <c:numFmt formatCode="General" sourceLinked="1"/>
        <c:tickLblPos val="nextTo"/>
        <c:crossAx val="624970792"/>
        <c:crosses val="max"/>
        <c:crossBetween val="between"/>
      </c:valAx>
      <c:catAx>
        <c:axId val="624970792"/>
        <c:scaling>
          <c:orientation val="minMax"/>
        </c:scaling>
        <c:delete val="1"/>
        <c:axPos val="b"/>
        <c:tickLblPos val="none"/>
        <c:crossAx val="625275800"/>
        <c:crosses val="autoZero"/>
        <c:auto val="1"/>
        <c:lblAlgn val="ctr"/>
        <c:lblOffset val="100"/>
      </c:catAx>
    </c:plotArea>
    <c:legend>
      <c:legendPos val="b"/>
      <c:layout/>
    </c:legend>
    <c:plotVisOnly val="1"/>
    <c:dispBlanksAs val="gap"/>
  </c:chart>
  <c:spPr>
    <a:solidFill>
      <a:schemeClr val="lt1"/>
    </a:solidFill>
    <a:ln w="19050" cap="flat" cmpd="sng" algn="ctr">
      <a:solidFill>
        <a:schemeClr val="accent6"/>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style val="2"/>
  <c:chart>
    <c:title>
      <c:tx>
        <c:rich>
          <a:bodyPr/>
          <a:lstStyle/>
          <a:p>
            <a:pPr>
              <a:defRPr/>
            </a:pPr>
            <a:r>
              <a:rPr lang="en-US" dirty="0"/>
              <a:t>Malaria/Temperature Correlation of Escanaba, Michigan for 1990</a:t>
            </a:r>
          </a:p>
        </c:rich>
      </c:tx>
      <c:layout/>
    </c:title>
    <c:plotArea>
      <c:layout/>
      <c:barChart>
        <c:barDir val="col"/>
        <c:grouping val="clustered"/>
        <c:ser>
          <c:idx val="1"/>
          <c:order val="1"/>
          <c:tx>
            <c:strRef>
              <c:f>Sheet1!$C$1</c:f>
              <c:strCache>
                <c:ptCount val="1"/>
                <c:pt idx="0">
                  <c:v>Malaria cases</c:v>
                </c:pt>
              </c:strCache>
            </c:strRef>
          </c:tx>
          <c:cat>
            <c:strRef>
              <c:f>Sheet1!$A$2:$A$13</c:f>
              <c:strCache>
                <c:ptCount val="12"/>
                <c:pt idx="0">
                  <c:v>Jan</c:v>
                </c:pt>
                <c:pt idx="1">
                  <c:v>Feb</c:v>
                </c:pt>
                <c:pt idx="2">
                  <c:v>Mar</c:v>
                </c:pt>
                <c:pt idx="3">
                  <c:v>Apr</c:v>
                </c:pt>
                <c:pt idx="4">
                  <c:v>May</c:v>
                </c:pt>
                <c:pt idx="5">
                  <c:v>Jun</c:v>
                </c:pt>
                <c:pt idx="6">
                  <c:v>Jul</c:v>
                </c:pt>
                <c:pt idx="7">
                  <c:v>Aug</c:v>
                </c:pt>
                <c:pt idx="8">
                  <c:v>Sept</c:v>
                </c:pt>
                <c:pt idx="9">
                  <c:v>Oct</c:v>
                </c:pt>
                <c:pt idx="10">
                  <c:v>Nov</c:v>
                </c:pt>
                <c:pt idx="11">
                  <c:v>Dec</c:v>
                </c:pt>
              </c:strCache>
            </c:strRef>
          </c:cat>
          <c:val>
            <c:numRef>
              <c:f>Sheet1!$C$2:$C$13</c:f>
              <c:numCache>
                <c:formatCode>General</c:formatCode>
                <c:ptCount val="12"/>
                <c:pt idx="0">
                  <c:v>0.0</c:v>
                </c:pt>
                <c:pt idx="1">
                  <c:v>0.0</c:v>
                </c:pt>
                <c:pt idx="2">
                  <c:v>0.0</c:v>
                </c:pt>
                <c:pt idx="3">
                  <c:v>0.0</c:v>
                </c:pt>
                <c:pt idx="4">
                  <c:v>0.0</c:v>
                </c:pt>
                <c:pt idx="5">
                  <c:v>0.0</c:v>
                </c:pt>
                <c:pt idx="6">
                  <c:v>0.0</c:v>
                </c:pt>
                <c:pt idx="7">
                  <c:v>0.0</c:v>
                </c:pt>
                <c:pt idx="8">
                  <c:v>0.0</c:v>
                </c:pt>
                <c:pt idx="9">
                  <c:v>0.0</c:v>
                </c:pt>
                <c:pt idx="10">
                  <c:v>0.0</c:v>
                </c:pt>
                <c:pt idx="11">
                  <c:v>0.0</c:v>
                </c:pt>
              </c:numCache>
            </c:numRef>
          </c:val>
        </c:ser>
        <c:axId val="573921304"/>
        <c:axId val="574457784"/>
      </c:barChart>
      <c:lineChart>
        <c:grouping val="standard"/>
        <c:ser>
          <c:idx val="0"/>
          <c:order val="0"/>
          <c:tx>
            <c:strRef>
              <c:f>Sheet1!$B$1</c:f>
              <c:strCache>
                <c:ptCount val="1"/>
                <c:pt idx="0">
                  <c:v>Temperature</c:v>
                </c:pt>
              </c:strCache>
            </c:strRef>
          </c:tx>
          <c:spPr>
            <a:ln>
              <a:solidFill>
                <a:srgbClr val="0000FF"/>
              </a:solidFill>
            </a:ln>
          </c:spPr>
          <c:marker>
            <c:symbol val="none"/>
          </c:marker>
          <c:cat>
            <c:strRef>
              <c:f>Sheet1!$A$2:$A$13</c:f>
              <c:strCache>
                <c:ptCount val="12"/>
                <c:pt idx="0">
                  <c:v>Jan</c:v>
                </c:pt>
                <c:pt idx="1">
                  <c:v>Feb</c:v>
                </c:pt>
                <c:pt idx="2">
                  <c:v>Mar</c:v>
                </c:pt>
                <c:pt idx="3">
                  <c:v>Apr</c:v>
                </c:pt>
                <c:pt idx="4">
                  <c:v>May</c:v>
                </c:pt>
                <c:pt idx="5">
                  <c:v>Jun</c:v>
                </c:pt>
                <c:pt idx="6">
                  <c:v>Jul</c:v>
                </c:pt>
                <c:pt idx="7">
                  <c:v>Aug</c:v>
                </c:pt>
                <c:pt idx="8">
                  <c:v>Sept</c:v>
                </c:pt>
                <c:pt idx="9">
                  <c:v>Oct</c:v>
                </c:pt>
                <c:pt idx="10">
                  <c:v>Nov</c:v>
                </c:pt>
                <c:pt idx="11">
                  <c:v>Dec</c:v>
                </c:pt>
              </c:strCache>
            </c:strRef>
          </c:cat>
          <c:val>
            <c:numRef>
              <c:f>Sheet1!$B$2:$B$13</c:f>
              <c:numCache>
                <c:formatCode>General</c:formatCode>
                <c:ptCount val="12"/>
                <c:pt idx="0">
                  <c:v>-10.5</c:v>
                </c:pt>
                <c:pt idx="1">
                  <c:v>-9.0</c:v>
                </c:pt>
                <c:pt idx="2">
                  <c:v>-5.0</c:v>
                </c:pt>
                <c:pt idx="3">
                  <c:v>1.6</c:v>
                </c:pt>
                <c:pt idx="4">
                  <c:v>8.0</c:v>
                </c:pt>
                <c:pt idx="5">
                  <c:v>13.0</c:v>
                </c:pt>
                <c:pt idx="6">
                  <c:v>17.0</c:v>
                </c:pt>
                <c:pt idx="7">
                  <c:v>16.0</c:v>
                </c:pt>
                <c:pt idx="8">
                  <c:v>12.0</c:v>
                </c:pt>
                <c:pt idx="9">
                  <c:v>5.5</c:v>
                </c:pt>
                <c:pt idx="10">
                  <c:v>-1.8</c:v>
                </c:pt>
                <c:pt idx="11">
                  <c:v>-7.0</c:v>
                </c:pt>
              </c:numCache>
            </c:numRef>
          </c:val>
        </c:ser>
        <c:marker val="1"/>
        <c:axId val="625204008"/>
        <c:axId val="573945176"/>
      </c:lineChart>
      <c:catAx>
        <c:axId val="625204008"/>
        <c:scaling>
          <c:orientation val="minMax"/>
        </c:scaling>
        <c:axPos val="b"/>
        <c:tickLblPos val="low"/>
        <c:crossAx val="573945176"/>
        <c:crosses val="autoZero"/>
        <c:auto val="1"/>
        <c:lblAlgn val="ctr"/>
        <c:lblOffset val="100"/>
      </c:catAx>
      <c:valAx>
        <c:axId val="573945176"/>
        <c:scaling>
          <c:orientation val="minMax"/>
        </c:scaling>
        <c:axPos val="l"/>
        <c:majorGridlines/>
        <c:title>
          <c:tx>
            <c:rich>
              <a:bodyPr rot="-5400000" vert="horz"/>
              <a:lstStyle/>
              <a:p>
                <a:pPr>
                  <a:defRPr/>
                </a:pPr>
                <a:r>
                  <a:rPr lang="en-US" dirty="0"/>
                  <a:t>Air temperature in degrees</a:t>
                </a:r>
                <a:r>
                  <a:rPr lang="en-US" dirty="0" smtClean="0"/>
                  <a:t> Celsius</a:t>
                </a:r>
                <a:endParaRPr lang="en-US" dirty="0"/>
              </a:p>
            </c:rich>
          </c:tx>
          <c:layout>
            <c:manualLayout>
              <c:xMode val="edge"/>
              <c:yMode val="edge"/>
              <c:x val="0.0253003791192768"/>
              <c:y val="0.179473907673305"/>
            </c:manualLayout>
          </c:layout>
        </c:title>
        <c:numFmt formatCode="General" sourceLinked="1"/>
        <c:tickLblPos val="nextTo"/>
        <c:crossAx val="625204008"/>
        <c:crosses val="autoZero"/>
        <c:crossBetween val="between"/>
      </c:valAx>
      <c:valAx>
        <c:axId val="574457784"/>
        <c:scaling>
          <c:orientation val="minMax"/>
          <c:max val="5.0"/>
        </c:scaling>
        <c:axPos val="r"/>
        <c:title>
          <c:tx>
            <c:rich>
              <a:bodyPr rot="-5400000" vert="horz"/>
              <a:lstStyle/>
              <a:p>
                <a:pPr>
                  <a:defRPr/>
                </a:pPr>
                <a:r>
                  <a:rPr lang="en-US" dirty="0"/>
                  <a:t>Number of cases</a:t>
                </a:r>
              </a:p>
            </c:rich>
          </c:tx>
          <c:layout>
            <c:manualLayout>
              <c:xMode val="edge"/>
              <c:yMode val="edge"/>
              <c:x val="0.948665062700496"/>
              <c:y val="0.367461401883588"/>
            </c:manualLayout>
          </c:layout>
        </c:title>
        <c:numFmt formatCode="General" sourceLinked="1"/>
        <c:tickLblPos val="nextTo"/>
        <c:crossAx val="573921304"/>
        <c:crosses val="max"/>
        <c:crossBetween val="between"/>
      </c:valAx>
      <c:catAx>
        <c:axId val="573921304"/>
        <c:scaling>
          <c:orientation val="minMax"/>
        </c:scaling>
        <c:delete val="1"/>
        <c:axPos val="b"/>
        <c:tickLblPos val="none"/>
        <c:crossAx val="574457784"/>
        <c:crosses val="autoZero"/>
        <c:auto val="1"/>
        <c:lblAlgn val="ctr"/>
        <c:lblOffset val="100"/>
      </c:catAx>
    </c:plotArea>
    <c:legend>
      <c:legendPos val="b"/>
      <c:layout/>
    </c:legend>
    <c:plotVisOnly val="1"/>
    <c:dispBlanksAs val="gap"/>
  </c:chart>
  <c:spPr>
    <a:solidFill>
      <a:schemeClr val="lt1"/>
    </a:solidFill>
    <a:ln w="19050" cap="flat" cmpd="sng" algn="ctr">
      <a:solidFill>
        <a:schemeClr val="accent6"/>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2"/>
  <c:chart>
    <c:title>
      <c:tx>
        <c:rich>
          <a:bodyPr/>
          <a:lstStyle/>
          <a:p>
            <a:pPr>
              <a:defRPr/>
            </a:pPr>
            <a:r>
              <a:rPr lang="en-US" dirty="0"/>
              <a:t>Malaria/Temperature Correlation of Boca Do Acre, Brazil for 1990</a:t>
            </a:r>
          </a:p>
        </c:rich>
      </c:tx>
      <c:layout/>
    </c:title>
    <c:plotArea>
      <c:layout/>
      <c:barChart>
        <c:barDir val="col"/>
        <c:grouping val="clustered"/>
        <c:ser>
          <c:idx val="1"/>
          <c:order val="1"/>
          <c:tx>
            <c:strRef>
              <c:f>Sheet1!$C$78</c:f>
              <c:strCache>
                <c:ptCount val="1"/>
                <c:pt idx="0">
                  <c:v>Malaria cases</c:v>
                </c:pt>
              </c:strCache>
            </c:strRef>
          </c:tx>
          <c:spPr>
            <a:solidFill>
              <a:srgbClr val="FF0000"/>
            </a:solidFill>
            <a:ln>
              <a:solidFill>
                <a:srgbClr val="FF0000"/>
              </a:solidFill>
            </a:ln>
          </c:spPr>
          <c:cat>
            <c:strRef>
              <c:f>Sheet1!$A$79:$A$90</c:f>
              <c:strCache>
                <c:ptCount val="12"/>
                <c:pt idx="0">
                  <c:v>Jan</c:v>
                </c:pt>
                <c:pt idx="1">
                  <c:v>Feb</c:v>
                </c:pt>
                <c:pt idx="2">
                  <c:v>Mar</c:v>
                </c:pt>
                <c:pt idx="3">
                  <c:v>Apr</c:v>
                </c:pt>
                <c:pt idx="4">
                  <c:v>May</c:v>
                </c:pt>
                <c:pt idx="5">
                  <c:v>Jun</c:v>
                </c:pt>
                <c:pt idx="6">
                  <c:v>Jul</c:v>
                </c:pt>
                <c:pt idx="7">
                  <c:v>Aug</c:v>
                </c:pt>
                <c:pt idx="8">
                  <c:v>Sept</c:v>
                </c:pt>
                <c:pt idx="9">
                  <c:v>Oct</c:v>
                </c:pt>
                <c:pt idx="10">
                  <c:v>Nov</c:v>
                </c:pt>
                <c:pt idx="11">
                  <c:v>Dec</c:v>
                </c:pt>
              </c:strCache>
            </c:strRef>
          </c:cat>
          <c:val>
            <c:numRef>
              <c:f>Sheet1!$C$79:$C$90</c:f>
              <c:numCache>
                <c:formatCode>General</c:formatCode>
                <c:ptCount val="12"/>
                <c:pt idx="0">
                  <c:v>0.0</c:v>
                </c:pt>
                <c:pt idx="1">
                  <c:v>1.0</c:v>
                </c:pt>
                <c:pt idx="2">
                  <c:v>2.0</c:v>
                </c:pt>
                <c:pt idx="3">
                  <c:v>2.0</c:v>
                </c:pt>
                <c:pt idx="4">
                  <c:v>4.0</c:v>
                </c:pt>
                <c:pt idx="5">
                  <c:v>4.0</c:v>
                </c:pt>
                <c:pt idx="6">
                  <c:v>5.0</c:v>
                </c:pt>
                <c:pt idx="7">
                  <c:v>5.0</c:v>
                </c:pt>
                <c:pt idx="8">
                  <c:v>4.0</c:v>
                </c:pt>
                <c:pt idx="9">
                  <c:v>3.0</c:v>
                </c:pt>
                <c:pt idx="10">
                  <c:v>2.0</c:v>
                </c:pt>
                <c:pt idx="11">
                  <c:v>1.0</c:v>
                </c:pt>
              </c:numCache>
            </c:numRef>
          </c:val>
        </c:ser>
        <c:axId val="625591736"/>
        <c:axId val="179625768"/>
      </c:barChart>
      <c:lineChart>
        <c:grouping val="standard"/>
        <c:ser>
          <c:idx val="0"/>
          <c:order val="0"/>
          <c:tx>
            <c:strRef>
              <c:f>Sheet1!$B$78</c:f>
              <c:strCache>
                <c:ptCount val="1"/>
                <c:pt idx="0">
                  <c:v>Temperature</c:v>
                </c:pt>
              </c:strCache>
            </c:strRef>
          </c:tx>
          <c:spPr>
            <a:ln>
              <a:solidFill>
                <a:srgbClr val="0000FF"/>
              </a:solidFill>
            </a:ln>
          </c:spPr>
          <c:marker>
            <c:symbol val="none"/>
          </c:marker>
          <c:cat>
            <c:strRef>
              <c:f>Sheet1!$A$79:$A$90</c:f>
              <c:strCache>
                <c:ptCount val="12"/>
                <c:pt idx="0">
                  <c:v>Jan</c:v>
                </c:pt>
                <c:pt idx="1">
                  <c:v>Feb</c:v>
                </c:pt>
                <c:pt idx="2">
                  <c:v>Mar</c:v>
                </c:pt>
                <c:pt idx="3">
                  <c:v>Apr</c:v>
                </c:pt>
                <c:pt idx="4">
                  <c:v>May</c:v>
                </c:pt>
                <c:pt idx="5">
                  <c:v>Jun</c:v>
                </c:pt>
                <c:pt idx="6">
                  <c:v>Jul</c:v>
                </c:pt>
                <c:pt idx="7">
                  <c:v>Aug</c:v>
                </c:pt>
                <c:pt idx="8">
                  <c:v>Sept</c:v>
                </c:pt>
                <c:pt idx="9">
                  <c:v>Oct</c:v>
                </c:pt>
                <c:pt idx="10">
                  <c:v>Nov</c:v>
                </c:pt>
                <c:pt idx="11">
                  <c:v>Dec</c:v>
                </c:pt>
              </c:strCache>
            </c:strRef>
          </c:cat>
          <c:val>
            <c:numRef>
              <c:f>Sheet1!$B$79:$B$90</c:f>
              <c:numCache>
                <c:formatCode>General</c:formatCode>
                <c:ptCount val="12"/>
                <c:pt idx="0">
                  <c:v>18.0</c:v>
                </c:pt>
                <c:pt idx="1">
                  <c:v>19.0</c:v>
                </c:pt>
                <c:pt idx="2">
                  <c:v>20.0</c:v>
                </c:pt>
                <c:pt idx="3">
                  <c:v>21.0</c:v>
                </c:pt>
                <c:pt idx="4">
                  <c:v>23.0</c:v>
                </c:pt>
                <c:pt idx="5">
                  <c:v>23.0</c:v>
                </c:pt>
                <c:pt idx="6">
                  <c:v>24.0</c:v>
                </c:pt>
                <c:pt idx="7">
                  <c:v>24.0</c:v>
                </c:pt>
                <c:pt idx="8">
                  <c:v>23.0</c:v>
                </c:pt>
                <c:pt idx="9">
                  <c:v>22.0</c:v>
                </c:pt>
                <c:pt idx="10">
                  <c:v>20.0</c:v>
                </c:pt>
                <c:pt idx="11">
                  <c:v>19.0</c:v>
                </c:pt>
              </c:numCache>
            </c:numRef>
          </c:val>
        </c:ser>
        <c:marker val="1"/>
        <c:axId val="625097752"/>
        <c:axId val="179515448"/>
      </c:lineChart>
      <c:catAx>
        <c:axId val="625097752"/>
        <c:scaling>
          <c:orientation val="minMax"/>
        </c:scaling>
        <c:axPos val="b"/>
        <c:tickLblPos val="nextTo"/>
        <c:crossAx val="179515448"/>
        <c:crosses val="autoZero"/>
        <c:auto val="1"/>
        <c:lblAlgn val="ctr"/>
        <c:lblOffset val="100"/>
      </c:catAx>
      <c:valAx>
        <c:axId val="179515448"/>
        <c:scaling>
          <c:orientation val="minMax"/>
        </c:scaling>
        <c:axPos val="l"/>
        <c:majorGridlines/>
        <c:title>
          <c:tx>
            <c:rich>
              <a:bodyPr rot="-5400000" vert="horz"/>
              <a:lstStyle/>
              <a:p>
                <a:pPr>
                  <a:defRPr/>
                </a:pPr>
                <a:r>
                  <a:rPr lang="en-US" dirty="0"/>
                  <a:t>Air temperature in degrees</a:t>
                </a:r>
                <a:r>
                  <a:rPr lang="en-US" dirty="0" smtClean="0"/>
                  <a:t> Celsius</a:t>
                </a:r>
                <a:endParaRPr lang="en-US" dirty="0"/>
              </a:p>
            </c:rich>
          </c:tx>
          <c:layout>
            <c:manualLayout>
              <c:xMode val="edge"/>
              <c:yMode val="edge"/>
              <c:x val="0.0253003791192768"/>
              <c:y val="0.150062142967423"/>
            </c:manualLayout>
          </c:layout>
        </c:title>
        <c:numFmt formatCode="General" sourceLinked="1"/>
        <c:tickLblPos val="nextTo"/>
        <c:crossAx val="625097752"/>
        <c:crosses val="autoZero"/>
        <c:crossBetween val="between"/>
      </c:valAx>
      <c:valAx>
        <c:axId val="179625768"/>
        <c:scaling>
          <c:orientation val="minMax"/>
          <c:max val="10.0"/>
        </c:scaling>
        <c:axPos val="r"/>
        <c:title>
          <c:tx>
            <c:rich>
              <a:bodyPr rot="-5400000" vert="horz"/>
              <a:lstStyle/>
              <a:p>
                <a:pPr>
                  <a:defRPr/>
                </a:pPr>
                <a:r>
                  <a:rPr lang="en-US" dirty="0"/>
                  <a:t>Number of cases</a:t>
                </a:r>
              </a:p>
            </c:rich>
          </c:tx>
          <c:layout>
            <c:manualLayout>
              <c:xMode val="edge"/>
              <c:yMode val="edge"/>
              <c:x val="0.937090988626422"/>
              <c:y val="0.284128068550255"/>
            </c:manualLayout>
          </c:layout>
        </c:title>
        <c:numFmt formatCode="General" sourceLinked="1"/>
        <c:tickLblPos val="nextTo"/>
        <c:crossAx val="625591736"/>
        <c:crosses val="max"/>
        <c:crossBetween val="between"/>
      </c:valAx>
      <c:catAx>
        <c:axId val="625591736"/>
        <c:scaling>
          <c:orientation val="minMax"/>
        </c:scaling>
        <c:delete val="1"/>
        <c:axPos val="b"/>
        <c:tickLblPos val="none"/>
        <c:crossAx val="179625768"/>
        <c:crosses val="autoZero"/>
        <c:auto val="1"/>
        <c:lblAlgn val="ctr"/>
        <c:lblOffset val="100"/>
      </c:catAx>
    </c:plotArea>
    <c:legend>
      <c:legendPos val="b"/>
      <c:layout/>
    </c:legend>
    <c:plotVisOnly val="1"/>
    <c:dispBlanksAs val="gap"/>
  </c:chart>
  <c:spPr>
    <a:solidFill>
      <a:schemeClr val="lt1"/>
    </a:solidFill>
    <a:ln w="19050" cap="flat" cmpd="sng" algn="ctr">
      <a:solidFill>
        <a:schemeClr val="accent6"/>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US"/>
  <c:style val="2"/>
  <c:chart>
    <c:title>
      <c:tx>
        <c:rich>
          <a:bodyPr/>
          <a:lstStyle/>
          <a:p>
            <a:pPr>
              <a:defRPr/>
            </a:pPr>
            <a:r>
              <a:rPr lang="en-US" dirty="0"/>
              <a:t>Malaria/Temperature Correlation of Escanaba, Michigan for 1995</a:t>
            </a:r>
          </a:p>
        </c:rich>
      </c:tx>
      <c:layout>
        <c:manualLayout>
          <c:xMode val="edge"/>
          <c:yMode val="edge"/>
          <c:x val="0.111853127734033"/>
          <c:y val="0.0307646286861201"/>
        </c:manualLayout>
      </c:layout>
    </c:title>
    <c:plotArea>
      <c:layout/>
      <c:barChart>
        <c:barDir val="col"/>
        <c:grouping val="clustered"/>
        <c:ser>
          <c:idx val="1"/>
          <c:order val="1"/>
          <c:tx>
            <c:strRef>
              <c:f>Sheet1!$C$1</c:f>
              <c:strCache>
                <c:ptCount val="1"/>
                <c:pt idx="0">
                  <c:v>Malaria cases</c:v>
                </c:pt>
              </c:strCache>
            </c:strRef>
          </c:tx>
          <c:cat>
            <c:strRef>
              <c:f>Sheet1!$A$2:$A$13</c:f>
              <c:strCache>
                <c:ptCount val="12"/>
                <c:pt idx="0">
                  <c:v>Jan</c:v>
                </c:pt>
                <c:pt idx="1">
                  <c:v>Feb</c:v>
                </c:pt>
                <c:pt idx="2">
                  <c:v>Mar</c:v>
                </c:pt>
                <c:pt idx="3">
                  <c:v>Apr</c:v>
                </c:pt>
                <c:pt idx="4">
                  <c:v>May</c:v>
                </c:pt>
                <c:pt idx="5">
                  <c:v>Jun</c:v>
                </c:pt>
                <c:pt idx="6">
                  <c:v>Jul</c:v>
                </c:pt>
                <c:pt idx="7">
                  <c:v>Aug</c:v>
                </c:pt>
                <c:pt idx="8">
                  <c:v>Sept</c:v>
                </c:pt>
                <c:pt idx="9">
                  <c:v>Oct</c:v>
                </c:pt>
                <c:pt idx="10">
                  <c:v>Nov</c:v>
                </c:pt>
                <c:pt idx="11">
                  <c:v>Dec</c:v>
                </c:pt>
              </c:strCache>
            </c:strRef>
          </c:cat>
          <c:val>
            <c:numRef>
              <c:f>Sheet1!$C$2:$C$13</c:f>
              <c:numCache>
                <c:formatCode>General</c:formatCode>
                <c:ptCount val="12"/>
                <c:pt idx="0">
                  <c:v>0.0</c:v>
                </c:pt>
                <c:pt idx="1">
                  <c:v>0.0</c:v>
                </c:pt>
                <c:pt idx="2">
                  <c:v>0.0</c:v>
                </c:pt>
                <c:pt idx="3">
                  <c:v>0.0</c:v>
                </c:pt>
                <c:pt idx="4">
                  <c:v>0.0</c:v>
                </c:pt>
                <c:pt idx="5">
                  <c:v>0.0</c:v>
                </c:pt>
                <c:pt idx="6">
                  <c:v>0.0</c:v>
                </c:pt>
                <c:pt idx="7">
                  <c:v>0.0</c:v>
                </c:pt>
                <c:pt idx="8">
                  <c:v>0.0</c:v>
                </c:pt>
                <c:pt idx="9">
                  <c:v>0.0</c:v>
                </c:pt>
                <c:pt idx="10">
                  <c:v>0.0</c:v>
                </c:pt>
                <c:pt idx="11">
                  <c:v>0.0</c:v>
                </c:pt>
              </c:numCache>
            </c:numRef>
          </c:val>
        </c:ser>
        <c:axId val="625942600"/>
        <c:axId val="179659832"/>
      </c:barChart>
      <c:lineChart>
        <c:grouping val="standard"/>
        <c:ser>
          <c:idx val="0"/>
          <c:order val="0"/>
          <c:tx>
            <c:strRef>
              <c:f>Sheet1!$B$1</c:f>
              <c:strCache>
                <c:ptCount val="1"/>
                <c:pt idx="0">
                  <c:v>Temperature</c:v>
                </c:pt>
              </c:strCache>
            </c:strRef>
          </c:tx>
          <c:spPr>
            <a:ln w="28575" cap="flat" cmpd="sng" algn="ctr">
              <a:solidFill>
                <a:srgbClr val="0000FF"/>
              </a:solidFill>
              <a:prstDash val="solid"/>
            </a:ln>
            <a:effectLst/>
          </c:spPr>
          <c:marker>
            <c:symbol val="none"/>
          </c:marker>
          <c:cat>
            <c:strRef>
              <c:f>Sheet1!$A$2:$A$13</c:f>
              <c:strCache>
                <c:ptCount val="12"/>
                <c:pt idx="0">
                  <c:v>Jan</c:v>
                </c:pt>
                <c:pt idx="1">
                  <c:v>Feb</c:v>
                </c:pt>
                <c:pt idx="2">
                  <c:v>Mar</c:v>
                </c:pt>
                <c:pt idx="3">
                  <c:v>Apr</c:v>
                </c:pt>
                <c:pt idx="4">
                  <c:v>May</c:v>
                </c:pt>
                <c:pt idx="5">
                  <c:v>Jun</c:v>
                </c:pt>
                <c:pt idx="6">
                  <c:v>Jul</c:v>
                </c:pt>
                <c:pt idx="7">
                  <c:v>Aug</c:v>
                </c:pt>
                <c:pt idx="8">
                  <c:v>Sept</c:v>
                </c:pt>
                <c:pt idx="9">
                  <c:v>Oct</c:v>
                </c:pt>
                <c:pt idx="10">
                  <c:v>Nov</c:v>
                </c:pt>
                <c:pt idx="11">
                  <c:v>Dec</c:v>
                </c:pt>
              </c:strCache>
            </c:strRef>
          </c:cat>
          <c:val>
            <c:numRef>
              <c:f>Sheet1!$B$2:$B$13</c:f>
              <c:numCache>
                <c:formatCode>General</c:formatCode>
                <c:ptCount val="12"/>
                <c:pt idx="0">
                  <c:v>-9.5</c:v>
                </c:pt>
                <c:pt idx="1">
                  <c:v>-8.0</c:v>
                </c:pt>
                <c:pt idx="2">
                  <c:v>-4.0</c:v>
                </c:pt>
                <c:pt idx="3">
                  <c:v>2.6</c:v>
                </c:pt>
                <c:pt idx="4">
                  <c:v>9.0</c:v>
                </c:pt>
                <c:pt idx="5">
                  <c:v>14.0</c:v>
                </c:pt>
                <c:pt idx="6">
                  <c:v>18.0</c:v>
                </c:pt>
                <c:pt idx="7">
                  <c:v>17.0</c:v>
                </c:pt>
                <c:pt idx="8">
                  <c:v>13.0</c:v>
                </c:pt>
                <c:pt idx="9">
                  <c:v>6.5</c:v>
                </c:pt>
                <c:pt idx="10">
                  <c:v>-0.8</c:v>
                </c:pt>
                <c:pt idx="11">
                  <c:v>-6.0</c:v>
                </c:pt>
              </c:numCache>
            </c:numRef>
          </c:val>
        </c:ser>
        <c:marker val="1"/>
        <c:axId val="574233640"/>
        <c:axId val="625556376"/>
      </c:lineChart>
      <c:catAx>
        <c:axId val="574233640"/>
        <c:scaling>
          <c:orientation val="minMax"/>
        </c:scaling>
        <c:axPos val="b"/>
        <c:tickLblPos val="low"/>
        <c:crossAx val="625556376"/>
        <c:crosses val="autoZero"/>
        <c:auto val="1"/>
        <c:lblAlgn val="ctr"/>
        <c:lblOffset val="100"/>
      </c:catAx>
      <c:valAx>
        <c:axId val="625556376"/>
        <c:scaling>
          <c:orientation val="minMax"/>
        </c:scaling>
        <c:axPos val="l"/>
        <c:majorGridlines/>
        <c:title>
          <c:tx>
            <c:rich>
              <a:bodyPr rot="-5400000" vert="horz"/>
              <a:lstStyle/>
              <a:p>
                <a:pPr>
                  <a:defRPr/>
                </a:pPr>
                <a:r>
                  <a:rPr lang="en-US" dirty="0" smtClean="0"/>
                  <a:t>Air temperature </a:t>
                </a:r>
                <a:r>
                  <a:rPr lang="en-US" dirty="0"/>
                  <a:t>in degrees</a:t>
                </a:r>
                <a:r>
                  <a:rPr lang="en-US" dirty="0" smtClean="0"/>
                  <a:t> Celsius</a:t>
                </a:r>
                <a:endParaRPr lang="en-US" dirty="0"/>
              </a:p>
            </c:rich>
          </c:tx>
          <c:layout>
            <c:manualLayout>
              <c:xMode val="edge"/>
              <c:yMode val="edge"/>
              <c:x val="0.0268822907553222"/>
              <c:y val="0.181442797591478"/>
            </c:manualLayout>
          </c:layout>
        </c:title>
        <c:numFmt formatCode="General" sourceLinked="1"/>
        <c:tickLblPos val="nextTo"/>
        <c:crossAx val="574233640"/>
        <c:crosses val="autoZero"/>
        <c:crossBetween val="between"/>
      </c:valAx>
      <c:valAx>
        <c:axId val="179659832"/>
        <c:scaling>
          <c:orientation val="minMax"/>
          <c:max val="5.0"/>
        </c:scaling>
        <c:axPos val="r"/>
        <c:title>
          <c:tx>
            <c:rich>
              <a:bodyPr rot="-5400000" vert="horz"/>
              <a:lstStyle/>
              <a:p>
                <a:pPr>
                  <a:defRPr/>
                </a:pPr>
                <a:r>
                  <a:rPr lang="en-US" dirty="0" smtClean="0"/>
                  <a:t>Number </a:t>
                </a:r>
                <a:r>
                  <a:rPr lang="en-US" dirty="0"/>
                  <a:t>of cases</a:t>
                </a:r>
              </a:p>
            </c:rich>
          </c:tx>
          <c:layout>
            <c:manualLayout>
              <c:xMode val="edge"/>
              <c:yMode val="edge"/>
              <c:x val="0.949074074074074"/>
              <c:y val="0.368896865832947"/>
            </c:manualLayout>
          </c:layout>
        </c:title>
        <c:numFmt formatCode="General" sourceLinked="1"/>
        <c:tickLblPos val="nextTo"/>
        <c:crossAx val="625942600"/>
        <c:crosses val="max"/>
        <c:crossBetween val="between"/>
      </c:valAx>
      <c:catAx>
        <c:axId val="625942600"/>
        <c:scaling>
          <c:orientation val="minMax"/>
        </c:scaling>
        <c:delete val="1"/>
        <c:axPos val="b"/>
        <c:tickLblPos val="none"/>
        <c:crossAx val="179659832"/>
        <c:crosses val="autoZero"/>
        <c:auto val="1"/>
        <c:lblAlgn val="ctr"/>
        <c:lblOffset val="100"/>
      </c:catAx>
    </c:plotArea>
    <c:legend>
      <c:legendPos val="b"/>
      <c:layout/>
    </c:legend>
    <c:plotVisOnly val="1"/>
    <c:dispBlanksAs val="gap"/>
  </c:chart>
  <c:spPr>
    <a:solidFill>
      <a:schemeClr val="lt1"/>
    </a:solidFill>
    <a:ln w="19050" cap="flat" cmpd="sng" algn="ctr">
      <a:solidFill>
        <a:schemeClr val="accent6"/>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US"/>
  <c:style val="2"/>
  <c:chart>
    <c:title>
      <c:tx>
        <c:rich>
          <a:bodyPr/>
          <a:lstStyle/>
          <a:p>
            <a:pPr>
              <a:defRPr/>
            </a:pPr>
            <a:r>
              <a:rPr lang="en-US" dirty="0"/>
              <a:t>Malaria/Temperature</a:t>
            </a:r>
            <a:r>
              <a:rPr lang="en-US" dirty="0" smtClean="0"/>
              <a:t> Correlation of Boca </a:t>
            </a:r>
            <a:r>
              <a:rPr lang="en-US" dirty="0"/>
              <a:t>Do Acre, Brazil for 1995</a:t>
            </a:r>
          </a:p>
        </c:rich>
      </c:tx>
      <c:layout/>
    </c:title>
    <c:plotArea>
      <c:layout/>
      <c:barChart>
        <c:barDir val="col"/>
        <c:grouping val="clustered"/>
        <c:ser>
          <c:idx val="1"/>
          <c:order val="1"/>
          <c:tx>
            <c:strRef>
              <c:f>Sheet1!$C$87</c:f>
              <c:strCache>
                <c:ptCount val="1"/>
                <c:pt idx="0">
                  <c:v>Malaria cases</c:v>
                </c:pt>
              </c:strCache>
            </c:strRef>
          </c:tx>
          <c:spPr>
            <a:solidFill>
              <a:srgbClr val="FF0000"/>
            </a:solidFill>
            <a:ln>
              <a:solidFill>
                <a:srgbClr val="FF0000"/>
              </a:solidFill>
            </a:ln>
          </c:spPr>
          <c:cat>
            <c:strRef>
              <c:f>Sheet1!$A$88:$A$99</c:f>
              <c:strCache>
                <c:ptCount val="12"/>
                <c:pt idx="0">
                  <c:v>Jan</c:v>
                </c:pt>
                <c:pt idx="1">
                  <c:v>Feb</c:v>
                </c:pt>
                <c:pt idx="2">
                  <c:v>Mar</c:v>
                </c:pt>
                <c:pt idx="3">
                  <c:v>Apr</c:v>
                </c:pt>
                <c:pt idx="4">
                  <c:v>May</c:v>
                </c:pt>
                <c:pt idx="5">
                  <c:v>Jun</c:v>
                </c:pt>
                <c:pt idx="6">
                  <c:v>Jul</c:v>
                </c:pt>
                <c:pt idx="7">
                  <c:v>Aug</c:v>
                </c:pt>
                <c:pt idx="8">
                  <c:v>Sept</c:v>
                </c:pt>
                <c:pt idx="9">
                  <c:v>Oct</c:v>
                </c:pt>
                <c:pt idx="10">
                  <c:v>Nov</c:v>
                </c:pt>
                <c:pt idx="11">
                  <c:v>Dec</c:v>
                </c:pt>
              </c:strCache>
            </c:strRef>
          </c:cat>
          <c:val>
            <c:numRef>
              <c:f>Sheet1!$C$88:$C$99</c:f>
              <c:numCache>
                <c:formatCode>General</c:formatCode>
                <c:ptCount val="12"/>
                <c:pt idx="0">
                  <c:v>1.0</c:v>
                </c:pt>
                <c:pt idx="1">
                  <c:v>2.0</c:v>
                </c:pt>
                <c:pt idx="2">
                  <c:v>2.0</c:v>
                </c:pt>
                <c:pt idx="3">
                  <c:v>3.0</c:v>
                </c:pt>
                <c:pt idx="4">
                  <c:v>5.0</c:v>
                </c:pt>
                <c:pt idx="5">
                  <c:v>5.0</c:v>
                </c:pt>
                <c:pt idx="6">
                  <c:v>6.0</c:v>
                </c:pt>
                <c:pt idx="7">
                  <c:v>6.0</c:v>
                </c:pt>
                <c:pt idx="8">
                  <c:v>5.0</c:v>
                </c:pt>
                <c:pt idx="9">
                  <c:v>4.0</c:v>
                </c:pt>
                <c:pt idx="10">
                  <c:v>2.0</c:v>
                </c:pt>
                <c:pt idx="11">
                  <c:v>1.0</c:v>
                </c:pt>
              </c:numCache>
            </c:numRef>
          </c:val>
        </c:ser>
        <c:axId val="625154808"/>
        <c:axId val="625094760"/>
      </c:barChart>
      <c:lineChart>
        <c:grouping val="standard"/>
        <c:ser>
          <c:idx val="0"/>
          <c:order val="0"/>
          <c:tx>
            <c:strRef>
              <c:f>Sheet1!$B$87</c:f>
              <c:strCache>
                <c:ptCount val="1"/>
                <c:pt idx="0">
                  <c:v>Temperature</c:v>
                </c:pt>
              </c:strCache>
            </c:strRef>
          </c:tx>
          <c:spPr>
            <a:ln>
              <a:solidFill>
                <a:srgbClr val="0000FF"/>
              </a:solidFill>
            </a:ln>
          </c:spPr>
          <c:marker>
            <c:symbol val="none"/>
          </c:marker>
          <c:cat>
            <c:strRef>
              <c:f>Sheet1!$A$88:$A$99</c:f>
              <c:strCache>
                <c:ptCount val="12"/>
                <c:pt idx="0">
                  <c:v>Jan</c:v>
                </c:pt>
                <c:pt idx="1">
                  <c:v>Feb</c:v>
                </c:pt>
                <c:pt idx="2">
                  <c:v>Mar</c:v>
                </c:pt>
                <c:pt idx="3">
                  <c:v>Apr</c:v>
                </c:pt>
                <c:pt idx="4">
                  <c:v>May</c:v>
                </c:pt>
                <c:pt idx="5">
                  <c:v>Jun</c:v>
                </c:pt>
                <c:pt idx="6">
                  <c:v>Jul</c:v>
                </c:pt>
                <c:pt idx="7">
                  <c:v>Aug</c:v>
                </c:pt>
                <c:pt idx="8">
                  <c:v>Sept</c:v>
                </c:pt>
                <c:pt idx="9">
                  <c:v>Oct</c:v>
                </c:pt>
                <c:pt idx="10">
                  <c:v>Nov</c:v>
                </c:pt>
                <c:pt idx="11">
                  <c:v>Dec</c:v>
                </c:pt>
              </c:strCache>
            </c:strRef>
          </c:cat>
          <c:val>
            <c:numRef>
              <c:f>Sheet1!$B$88:$B$99</c:f>
              <c:numCache>
                <c:formatCode>General</c:formatCode>
                <c:ptCount val="12"/>
                <c:pt idx="0">
                  <c:v>19.0</c:v>
                </c:pt>
                <c:pt idx="1">
                  <c:v>20.0</c:v>
                </c:pt>
                <c:pt idx="2">
                  <c:v>21.0</c:v>
                </c:pt>
                <c:pt idx="3">
                  <c:v>22.0</c:v>
                </c:pt>
                <c:pt idx="4">
                  <c:v>24.0</c:v>
                </c:pt>
                <c:pt idx="5">
                  <c:v>24.0</c:v>
                </c:pt>
                <c:pt idx="6">
                  <c:v>25.0</c:v>
                </c:pt>
                <c:pt idx="7">
                  <c:v>25.0</c:v>
                </c:pt>
                <c:pt idx="8">
                  <c:v>24.0</c:v>
                </c:pt>
                <c:pt idx="9">
                  <c:v>23.0</c:v>
                </c:pt>
                <c:pt idx="10">
                  <c:v>21.0</c:v>
                </c:pt>
                <c:pt idx="11">
                  <c:v>20.0</c:v>
                </c:pt>
              </c:numCache>
            </c:numRef>
          </c:val>
        </c:ser>
        <c:marker val="1"/>
        <c:axId val="625171192"/>
        <c:axId val="625269208"/>
      </c:lineChart>
      <c:catAx>
        <c:axId val="625171192"/>
        <c:scaling>
          <c:orientation val="minMax"/>
        </c:scaling>
        <c:axPos val="b"/>
        <c:tickLblPos val="nextTo"/>
        <c:crossAx val="625269208"/>
        <c:crosses val="autoZero"/>
        <c:auto val="1"/>
        <c:lblAlgn val="ctr"/>
        <c:lblOffset val="100"/>
      </c:catAx>
      <c:valAx>
        <c:axId val="625269208"/>
        <c:scaling>
          <c:orientation val="minMax"/>
        </c:scaling>
        <c:axPos val="l"/>
        <c:majorGridlines/>
        <c:title>
          <c:tx>
            <c:rich>
              <a:bodyPr rot="-5400000" vert="horz"/>
              <a:lstStyle/>
              <a:p>
                <a:pPr>
                  <a:defRPr/>
                </a:pPr>
                <a:r>
                  <a:rPr lang="en-US" dirty="0"/>
                  <a:t>Air temperature in degrees</a:t>
                </a:r>
                <a:r>
                  <a:rPr lang="en-US" dirty="0" smtClean="0"/>
                  <a:t> Celsius</a:t>
                </a:r>
                <a:endParaRPr lang="en-US" dirty="0"/>
              </a:p>
            </c:rich>
          </c:tx>
          <c:layout>
            <c:manualLayout>
              <c:xMode val="edge"/>
              <c:yMode val="edge"/>
              <c:x val="0.0240100976961213"/>
              <c:y val="0.152562142967423"/>
            </c:manualLayout>
          </c:layout>
        </c:title>
        <c:numFmt formatCode="General" sourceLinked="1"/>
        <c:tickLblPos val="nextTo"/>
        <c:crossAx val="625171192"/>
        <c:crosses val="autoZero"/>
        <c:crossBetween val="between"/>
      </c:valAx>
      <c:valAx>
        <c:axId val="625094760"/>
        <c:scaling>
          <c:orientation val="minMax"/>
          <c:max val="10.0"/>
        </c:scaling>
        <c:axPos val="r"/>
        <c:title>
          <c:tx>
            <c:rich>
              <a:bodyPr rot="-5400000" vert="horz"/>
              <a:lstStyle/>
              <a:p>
                <a:pPr>
                  <a:defRPr/>
                </a:pPr>
                <a:r>
                  <a:rPr lang="en-US" dirty="0"/>
                  <a:t>Number of cases</a:t>
                </a:r>
              </a:p>
            </c:rich>
          </c:tx>
          <c:layout>
            <c:manualLayout>
              <c:xMode val="edge"/>
              <c:yMode val="edge"/>
              <c:x val="0.935185185185185"/>
              <c:y val="0.285294117647059"/>
            </c:manualLayout>
          </c:layout>
        </c:title>
        <c:numFmt formatCode="General" sourceLinked="1"/>
        <c:tickLblPos val="nextTo"/>
        <c:crossAx val="625154808"/>
        <c:crosses val="max"/>
        <c:crossBetween val="between"/>
      </c:valAx>
      <c:catAx>
        <c:axId val="625154808"/>
        <c:scaling>
          <c:orientation val="minMax"/>
        </c:scaling>
        <c:delete val="1"/>
        <c:axPos val="b"/>
        <c:tickLblPos val="none"/>
        <c:crossAx val="625094760"/>
        <c:crosses val="autoZero"/>
        <c:auto val="1"/>
        <c:lblAlgn val="ctr"/>
        <c:lblOffset val="100"/>
      </c:catAx>
    </c:plotArea>
    <c:legend>
      <c:legendPos val="b"/>
      <c:layout/>
    </c:legend>
    <c:plotVisOnly val="1"/>
    <c:dispBlanksAs val="gap"/>
  </c:chart>
  <c:spPr>
    <a:solidFill>
      <a:schemeClr val="lt1"/>
    </a:solidFill>
    <a:ln w="19050" cap="flat" cmpd="sng" algn="ctr">
      <a:solidFill>
        <a:schemeClr val="accent6"/>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F1081154-9A0E-492B-8FB3-526C258314D1}" type="datetimeFigureOut">
              <a:rPr lang="en-US" smtClean="0"/>
              <a:pPr/>
              <a:t>5/15/12</a:t>
            </a:fld>
            <a:endParaRPr lang="en-US" dirty="0"/>
          </a:p>
        </p:txBody>
      </p:sp>
      <p:sp>
        <p:nvSpPr>
          <p:cNvPr id="17" name="Footer Placeholder 16"/>
          <p:cNvSpPr>
            <a:spLocks noGrp="1"/>
          </p:cNvSpPr>
          <p:nvPr>
            <p:ph type="ftr" sz="quarter" idx="11"/>
          </p:nvPr>
        </p:nvSpPr>
        <p:spPr>
          <a:xfrm>
            <a:off x="5410200" y="4205288"/>
            <a:ext cx="1295400" cy="457200"/>
          </a:xfrm>
        </p:spPr>
        <p:txBody>
          <a:bodyPr/>
          <a:lstStyle/>
          <a:p>
            <a:endParaRPr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EB6C881C-A75F-417D-903E-DC204F61395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1081154-9A0E-492B-8FB3-526C258314D1}" type="datetimeFigureOut">
              <a:rPr lang="en-US" smtClean="0"/>
              <a:pPr/>
              <a:t>5/15/12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6C881C-A75F-417D-903E-DC204F61395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1081154-9A0E-492B-8FB3-526C258314D1}" type="datetimeFigureOut">
              <a:rPr lang="en-US" smtClean="0"/>
              <a:pPr/>
              <a:t>5/15/12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6C881C-A75F-417D-903E-DC204F61395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1081154-9A0E-492B-8FB3-526C258314D1}" type="datetimeFigureOut">
              <a:rPr lang="en-US" smtClean="0"/>
              <a:pPr/>
              <a:t>5/15/12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6C881C-A75F-417D-903E-DC204F61395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1081154-9A0E-492B-8FB3-526C258314D1}" type="datetimeFigureOut">
              <a:rPr lang="en-US" smtClean="0"/>
              <a:pPr/>
              <a:t>5/15/12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6C881C-A75F-417D-903E-DC204F61395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1081154-9A0E-492B-8FB3-526C258314D1}" type="datetimeFigureOut">
              <a:rPr lang="en-US" smtClean="0"/>
              <a:pPr/>
              <a:t>5/15/12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6C881C-A75F-417D-903E-DC204F61395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F1081154-9A0E-492B-8FB3-526C258314D1}" type="datetimeFigureOut">
              <a:rPr lang="en-US" smtClean="0"/>
              <a:pPr/>
              <a:t>5/15/12</a:t>
            </a:fld>
            <a:endParaRPr lang="en-US" dirty="0"/>
          </a:p>
        </p:txBody>
      </p:sp>
      <p:sp>
        <p:nvSpPr>
          <p:cNvPr id="27" name="Slide Number Placeholder 26"/>
          <p:cNvSpPr>
            <a:spLocks noGrp="1"/>
          </p:cNvSpPr>
          <p:nvPr>
            <p:ph type="sldNum" sz="quarter" idx="11"/>
          </p:nvPr>
        </p:nvSpPr>
        <p:spPr/>
        <p:txBody>
          <a:bodyPr rtlCol="0"/>
          <a:lstStyle/>
          <a:p>
            <a:fld id="{EB6C881C-A75F-417D-903E-DC204F61395E}"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F1081154-9A0E-492B-8FB3-526C258314D1}" type="datetimeFigureOut">
              <a:rPr lang="en-US" smtClean="0"/>
              <a:pPr/>
              <a:t>5/15/12</a:t>
            </a:fld>
            <a:endParaRPr lang="en-US" dirty="0"/>
          </a:p>
        </p:txBody>
      </p:sp>
      <p:sp>
        <p:nvSpPr>
          <p:cNvPr id="4" name="Footer Placeholder 3"/>
          <p:cNvSpPr>
            <a:spLocks noGrp="1"/>
          </p:cNvSpPr>
          <p:nvPr>
            <p:ph type="ftr" sz="quarter" idx="11"/>
          </p:nvPr>
        </p:nvSpPr>
        <p:spPr>
          <a:xfrm>
            <a:off x="5257800" y="612648"/>
            <a:ext cx="1325880" cy="457200"/>
          </a:xfrm>
        </p:spPr>
        <p:txBody>
          <a:bodyPr/>
          <a:lstStyle/>
          <a:p>
            <a:endParaRPr lang="en-US" dirty="0"/>
          </a:p>
        </p:txBody>
      </p:sp>
      <p:sp>
        <p:nvSpPr>
          <p:cNvPr id="5" name="Slide Number Placeholder 4"/>
          <p:cNvSpPr>
            <a:spLocks noGrp="1"/>
          </p:cNvSpPr>
          <p:nvPr>
            <p:ph type="sldNum" sz="quarter" idx="12"/>
          </p:nvPr>
        </p:nvSpPr>
        <p:spPr>
          <a:xfrm>
            <a:off x="8174736" y="2272"/>
            <a:ext cx="762000" cy="365760"/>
          </a:xfrm>
        </p:spPr>
        <p:txBody>
          <a:bodyPr/>
          <a:lstStyle/>
          <a:p>
            <a:fld id="{EB6C881C-A75F-417D-903E-DC204F61395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81154-9A0E-492B-8FB3-526C258314D1}" type="datetimeFigureOut">
              <a:rPr lang="en-US" smtClean="0"/>
              <a:pPr/>
              <a:t>5/15/12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B6C881C-A75F-417D-903E-DC204F61395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1081154-9A0E-492B-8FB3-526C258314D1}" type="datetimeFigureOut">
              <a:rPr lang="en-US" smtClean="0"/>
              <a:pPr/>
              <a:t>5/15/12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6C881C-A75F-417D-903E-DC204F61395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1081154-9A0E-492B-8FB3-526C258314D1}" type="datetimeFigureOut">
              <a:rPr lang="en-US" smtClean="0"/>
              <a:pPr/>
              <a:t>5/15/12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6C881C-A75F-417D-903E-DC204F61395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F1081154-9A0E-492B-8FB3-526C258314D1}" type="datetimeFigureOut">
              <a:rPr lang="en-US" smtClean="0"/>
              <a:pPr/>
              <a:t>5/15/12</a:t>
            </a:fld>
            <a:endParaRPr lang="en-US" dirty="0"/>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EB6C881C-A75F-417D-903E-DC204F61395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4.xml"/><Relationship Id="rId3" Type="http://schemas.openxmlformats.org/officeDocument/2006/relationships/chart" Target="../charts/char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6.xml"/><Relationship Id="rId3" Type="http://schemas.openxmlformats.org/officeDocument/2006/relationships/chart" Target="../charts/char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8.xml"/><Relationship Id="rId3" Type="http://schemas.openxmlformats.org/officeDocument/2006/relationships/chart" Target="../charts/char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10.xml"/><Relationship Id="rId3" Type="http://schemas.openxmlformats.org/officeDocument/2006/relationships/chart" Target="../charts/char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12.xml"/><Relationship Id="rId3" Type="http://schemas.openxmlformats.org/officeDocument/2006/relationships/chart" Target="../charts/char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14.xml"/><Relationship Id="rId3" Type="http://schemas.openxmlformats.org/officeDocument/2006/relationships/chart" Target="../charts/char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 Id="rId3" Type="http://schemas.openxmlformats.org/officeDocument/2006/relationships/image" Target="file://localhost/Volumes/GLOBE%20%236/KaitlinsGLOBE/N9616200.pn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 Id="rId3" Type="http://schemas.openxmlformats.org/officeDocument/2006/relationships/image" Target="file://localhost/Volumes/GLOBE%20%236/KaitlinsGLOBE/world_map.pn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2.xml"/><Relationship Id="rId3"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Climate Change Correlation With Malaria Cases</a:t>
            </a:r>
            <a:endParaRPr lang="en-US" dirty="0"/>
          </a:p>
        </p:txBody>
      </p:sp>
      <p:sp>
        <p:nvSpPr>
          <p:cNvPr id="3" name="Subtitle 2"/>
          <p:cNvSpPr>
            <a:spLocks noGrp="1"/>
          </p:cNvSpPr>
          <p:nvPr>
            <p:ph type="subTitle" idx="1"/>
          </p:nvPr>
        </p:nvSpPr>
        <p:spPr/>
        <p:txBody>
          <a:bodyPr/>
          <a:lstStyle/>
          <a:p>
            <a:r>
              <a:rPr lang="en-US" dirty="0" smtClean="0"/>
              <a:t>Kaitlin Stessney</a:t>
            </a:r>
          </a:p>
          <a:p>
            <a:r>
              <a:rPr lang="en-US" dirty="0" smtClean="0"/>
              <a:t>Akron, Ohio</a:t>
            </a:r>
          </a:p>
          <a:p>
            <a:r>
              <a:rPr lang="en-US" dirty="0" smtClean="0"/>
              <a:t>Roswell Kent Middle School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2" name="Chart 1"/>
          <p:cNvGraphicFramePr/>
          <p:nvPr/>
        </p:nvGraphicFramePr>
        <p:xfrm>
          <a:off x="1600200" y="838200"/>
          <a:ext cx="5486400" cy="2590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p:cNvGraphicFramePr/>
          <p:nvPr/>
        </p:nvGraphicFramePr>
        <p:xfrm>
          <a:off x="1600200" y="3810000"/>
          <a:ext cx="5486400" cy="2590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2" name="Chart 1"/>
          <p:cNvGraphicFramePr/>
          <p:nvPr/>
        </p:nvGraphicFramePr>
        <p:xfrm>
          <a:off x="1600200" y="838200"/>
          <a:ext cx="5486400" cy="2590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p:cNvGraphicFramePr/>
          <p:nvPr/>
        </p:nvGraphicFramePr>
        <p:xfrm>
          <a:off x="1600200" y="3810000"/>
          <a:ext cx="5486400" cy="2590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2" name="Chart 1"/>
          <p:cNvGraphicFramePr/>
          <p:nvPr/>
        </p:nvGraphicFramePr>
        <p:xfrm>
          <a:off x="1600200" y="838200"/>
          <a:ext cx="5486400" cy="2590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p:cNvGraphicFramePr/>
          <p:nvPr/>
        </p:nvGraphicFramePr>
        <p:xfrm>
          <a:off x="1600200" y="3810000"/>
          <a:ext cx="5486400" cy="2590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2" name="Chart 1"/>
          <p:cNvGraphicFramePr/>
          <p:nvPr/>
        </p:nvGraphicFramePr>
        <p:xfrm>
          <a:off x="1600200" y="838200"/>
          <a:ext cx="5486400" cy="2590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p:cNvGraphicFramePr/>
          <p:nvPr/>
        </p:nvGraphicFramePr>
        <p:xfrm>
          <a:off x="1600200" y="3810000"/>
          <a:ext cx="5486400" cy="2590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2" name="Chart 1"/>
          <p:cNvGraphicFramePr/>
          <p:nvPr/>
        </p:nvGraphicFramePr>
        <p:xfrm>
          <a:off x="1600200" y="838200"/>
          <a:ext cx="5486400" cy="2590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p:cNvGraphicFramePr/>
          <p:nvPr/>
        </p:nvGraphicFramePr>
        <p:xfrm>
          <a:off x="1600200" y="3810000"/>
          <a:ext cx="5486401" cy="2590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2" name="Chart 1"/>
          <p:cNvGraphicFramePr/>
          <p:nvPr/>
        </p:nvGraphicFramePr>
        <p:xfrm>
          <a:off x="1600200" y="838200"/>
          <a:ext cx="5486400" cy="2590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p:cNvGraphicFramePr/>
          <p:nvPr/>
        </p:nvGraphicFramePr>
        <p:xfrm>
          <a:off x="1600199" y="3810000"/>
          <a:ext cx="5486401" cy="2590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381000" y="1066800"/>
            <a:ext cx="7696200" cy="4401205"/>
          </a:xfrm>
          <a:prstGeom prst="rect">
            <a:avLst/>
          </a:prstGeom>
          <a:noFill/>
        </p:spPr>
        <p:txBody>
          <a:bodyPr wrap="square" rtlCol="0">
            <a:spAutoFit/>
          </a:bodyPr>
          <a:lstStyle/>
          <a:p>
            <a:pPr>
              <a:buFont typeface="Arial" pitchFamily="34" charset="0"/>
              <a:buChar char="•"/>
            </a:pPr>
            <a:r>
              <a:rPr lang="en-US" sz="2800" dirty="0" smtClean="0"/>
              <a:t> My data does support my hypothesis greatly. I hope to expand my project to different countries, different variables, and hopefully, constant results. I will try my hardest to continue this project year after year and combine all of them into a giant senior project. I also hope that my project will help doctors and scientists with some understanding of Malaria, and to help keep others as well as myself safe. (:</a:t>
            </a:r>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did I come across this project, and how did I do it?</a:t>
            </a:r>
            <a:endParaRPr lang="en-US" dirty="0"/>
          </a:p>
        </p:txBody>
      </p:sp>
      <p:sp>
        <p:nvSpPr>
          <p:cNvPr id="3" name="Content Placeholder 2"/>
          <p:cNvSpPr>
            <a:spLocks noGrp="1"/>
          </p:cNvSpPr>
          <p:nvPr>
            <p:ph idx="1"/>
          </p:nvPr>
        </p:nvSpPr>
        <p:spPr>
          <a:xfrm>
            <a:off x="457200" y="2286000"/>
            <a:ext cx="4724400" cy="4288536"/>
          </a:xfrm>
        </p:spPr>
        <p:txBody>
          <a:bodyPr>
            <a:normAutofit/>
          </a:bodyPr>
          <a:lstStyle/>
          <a:p>
            <a:r>
              <a:rPr lang="en-US" dirty="0" smtClean="0"/>
              <a:t>One day we were studying Malaria in Science and it sparked my interest because, here in Ohio, there are a lot of mosquitoes, and I happen to be allergic to mosquito bites and they get all swollen and yucky.</a:t>
            </a:r>
            <a:endParaRPr lang="en-US" dirty="0"/>
          </a:p>
        </p:txBody>
      </p:sp>
      <p:pic>
        <p:nvPicPr>
          <p:cNvPr id="5" name="Picture 4" descr="251192_f520.jpg"/>
          <p:cNvPicPr>
            <a:picLocks noChangeAspect="1"/>
          </p:cNvPicPr>
          <p:nvPr/>
        </p:nvPicPr>
        <p:blipFill>
          <a:blip r:embed="rId2" cstate="print"/>
          <a:stretch>
            <a:fillRect/>
          </a:stretch>
        </p:blipFill>
        <p:spPr>
          <a:xfrm>
            <a:off x="5334000" y="2590800"/>
            <a:ext cx="3352800" cy="3381375"/>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477000" y="1524000"/>
            <a:ext cx="1828800" cy="533400"/>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381000" y="838200"/>
            <a:ext cx="8077200" cy="4648200"/>
          </a:xfrm>
        </p:spPr>
        <p:txBody>
          <a:bodyPr>
            <a:normAutofit/>
          </a:bodyPr>
          <a:lstStyle/>
          <a:p>
            <a:r>
              <a:rPr lang="en-US" dirty="0" smtClean="0"/>
              <a:t>That made me begin to start wondering, </a:t>
            </a:r>
            <a:r>
              <a:rPr lang="en-US" i="1" dirty="0" smtClean="0"/>
              <a:t>Could Malaria come to Ohio, or other highly populated areas? </a:t>
            </a:r>
            <a:r>
              <a:rPr lang="en-US" dirty="0" smtClean="0"/>
              <a:t>So, I started researching about Malaria and discovered that Malaria is a bacterial virus transferred through the saliva of the female Anopheles mosquito, but there are over 50 different types of the Anopheles mosquitoes.</a:t>
            </a:r>
            <a:endParaRPr lang="en-US" dirty="0"/>
          </a:p>
        </p:txBody>
      </p:sp>
      <p:pic>
        <p:nvPicPr>
          <p:cNvPr id="4" name="Picture 3" descr="malaria-transmitting-mosquito.jpg"/>
          <p:cNvPicPr>
            <a:picLocks noChangeAspect="1"/>
          </p:cNvPicPr>
          <p:nvPr/>
        </p:nvPicPr>
        <p:blipFill>
          <a:blip r:embed="rId2" cstate="print"/>
          <a:stretch>
            <a:fillRect/>
          </a:stretch>
        </p:blipFill>
        <p:spPr>
          <a:xfrm>
            <a:off x="4953000" y="4343400"/>
            <a:ext cx="3657600" cy="2044700"/>
          </a:xfrm>
          <a:prstGeom prst="rect">
            <a:avLst/>
          </a:prstGeom>
        </p:spPr>
      </p:pic>
      <p:sp>
        <p:nvSpPr>
          <p:cNvPr id="5" name="TextBox 4"/>
          <p:cNvSpPr txBox="1"/>
          <p:nvPr/>
        </p:nvSpPr>
        <p:spPr>
          <a:xfrm>
            <a:off x="1371600" y="4648200"/>
            <a:ext cx="2590800" cy="1446550"/>
          </a:xfrm>
          <a:prstGeom prst="rect">
            <a:avLst/>
          </a:prstGeom>
          <a:noFill/>
        </p:spPr>
        <p:txBody>
          <a:bodyPr wrap="square" rtlCol="0">
            <a:spAutoFit/>
          </a:bodyPr>
          <a:lstStyle/>
          <a:p>
            <a:r>
              <a:rPr lang="en-US" sz="8800" b="1" dirty="0" smtClean="0"/>
              <a:t>50+</a:t>
            </a:r>
            <a:endParaRPr lang="en-US" sz="88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extBox 4"/>
          <p:cNvSpPr txBox="1"/>
          <p:nvPr/>
        </p:nvSpPr>
        <p:spPr>
          <a:xfrm>
            <a:off x="304800" y="914400"/>
            <a:ext cx="5562600" cy="5262980"/>
          </a:xfrm>
          <a:prstGeom prst="rect">
            <a:avLst/>
          </a:prstGeom>
          <a:noFill/>
        </p:spPr>
        <p:txBody>
          <a:bodyPr wrap="square" rtlCol="0">
            <a:spAutoFit/>
          </a:bodyPr>
          <a:lstStyle/>
          <a:p>
            <a:pPr>
              <a:buFont typeface="Arial" pitchFamily="34" charset="0"/>
              <a:buChar char="•"/>
            </a:pPr>
            <a:r>
              <a:rPr lang="en-US" sz="2800" dirty="0" smtClean="0"/>
              <a:t> One variable for the female Anopheles mosquito to survive is that that average air temperature has to stay tropical. This was the variable I based my project off of, the air temperature verses the amount of Malaria cases. I chose climate change because it’s the weather over a period of 30 years at the minimum and thought that it would show the results better than just a few years.</a:t>
            </a:r>
            <a:endParaRPr lang="en-US" sz="2800" dirty="0"/>
          </a:p>
        </p:txBody>
      </p:sp>
      <p:pic>
        <p:nvPicPr>
          <p:cNvPr id="3" name="N9616200.png" descr="/Volumes/GLOBE #6/KaitlinsGLOBE/N9616200.png"/>
          <p:cNvPicPr>
            <a:picLocks noChangeAspect="1"/>
          </p:cNvPicPr>
          <p:nvPr/>
        </p:nvPicPr>
        <p:blipFill>
          <a:blip r:embed="rId2" r:link="rId3" cstate="print"/>
          <a:stretch>
            <a:fillRect/>
          </a:stretch>
        </p:blipFill>
        <p:spPr>
          <a:xfrm>
            <a:off x="5638800" y="1905000"/>
            <a:ext cx="3276600" cy="30480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extBox 2"/>
          <p:cNvSpPr txBox="1"/>
          <p:nvPr/>
        </p:nvSpPr>
        <p:spPr>
          <a:xfrm>
            <a:off x="533400" y="1143000"/>
            <a:ext cx="4343400" cy="4401205"/>
          </a:xfrm>
          <a:prstGeom prst="rect">
            <a:avLst/>
          </a:prstGeom>
          <a:noFill/>
        </p:spPr>
        <p:txBody>
          <a:bodyPr wrap="square" rtlCol="0">
            <a:spAutoFit/>
          </a:bodyPr>
          <a:lstStyle/>
          <a:p>
            <a:pPr>
              <a:buFont typeface="Arial"/>
              <a:buChar char="•"/>
            </a:pPr>
            <a:r>
              <a:rPr lang="en-US" sz="2800" dirty="0" smtClean="0"/>
              <a:t> I decided to make the area of my test rather large by choosing seven cities 11.5° North and South of the equator. Each city is in between 60° and 120° longitude, under 100 meters in elevation, and is in an urban area.</a:t>
            </a:r>
            <a:endParaRPr lang="en-US" sz="2800" dirty="0"/>
          </a:p>
        </p:txBody>
      </p:sp>
      <p:pic>
        <p:nvPicPr>
          <p:cNvPr id="4" name="world_map.png" descr="/Volumes/GLOBE #6/KaitlinsGLOBE/world_map.png"/>
          <p:cNvPicPr>
            <a:picLocks noChangeAspect="1"/>
          </p:cNvPicPr>
          <p:nvPr/>
        </p:nvPicPr>
        <p:blipFill>
          <a:blip r:embed="rId2" r:link="rId3" cstate="print"/>
          <a:stretch>
            <a:fillRect/>
          </a:stretch>
        </p:blipFill>
        <p:spPr>
          <a:xfrm>
            <a:off x="5029200" y="1143000"/>
            <a:ext cx="3327400" cy="49911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457200" y="1295400"/>
            <a:ext cx="4495800" cy="3970318"/>
          </a:xfrm>
          <a:prstGeom prst="rect">
            <a:avLst/>
          </a:prstGeom>
          <a:noFill/>
        </p:spPr>
        <p:txBody>
          <a:bodyPr wrap="square" rtlCol="0">
            <a:spAutoFit/>
          </a:bodyPr>
          <a:lstStyle/>
          <a:p>
            <a:pPr>
              <a:buFont typeface="Arial"/>
              <a:buChar char="•"/>
            </a:pPr>
            <a:r>
              <a:rPr lang="en-US" sz="2800" dirty="0" smtClean="0"/>
              <a:t> I got air temperature data for each city from the GLOBE website but, for the years of data that were not available, I took the data off of Wunderground, a weather database, for the thirty year period with increments of five years. </a:t>
            </a:r>
            <a:endParaRPr lang="en-US" sz="2800" dirty="0"/>
          </a:p>
        </p:txBody>
      </p:sp>
      <p:sp>
        <p:nvSpPr>
          <p:cNvPr id="4" name="TextBox 3"/>
          <p:cNvSpPr txBox="1"/>
          <p:nvPr/>
        </p:nvSpPr>
        <p:spPr>
          <a:xfrm>
            <a:off x="5257800" y="1447800"/>
            <a:ext cx="3886200" cy="3170099"/>
          </a:xfrm>
          <a:prstGeom prst="rect">
            <a:avLst/>
          </a:prstGeom>
          <a:noFill/>
        </p:spPr>
        <p:txBody>
          <a:bodyPr wrap="square" rtlCol="0">
            <a:spAutoFit/>
          </a:bodyPr>
          <a:lstStyle/>
          <a:p>
            <a:r>
              <a:rPr lang="en-US" sz="4000" dirty="0" smtClean="0">
                <a:solidFill>
                  <a:srgbClr val="FF8298"/>
                </a:solidFill>
              </a:rPr>
              <a:t>G lobal</a:t>
            </a:r>
          </a:p>
          <a:p>
            <a:r>
              <a:rPr lang="en-US" sz="4000" dirty="0" smtClean="0">
                <a:solidFill>
                  <a:srgbClr val="FF8298"/>
                </a:solidFill>
              </a:rPr>
              <a:t>L earning</a:t>
            </a:r>
          </a:p>
          <a:p>
            <a:r>
              <a:rPr lang="en-US" sz="4000" dirty="0" smtClean="0">
                <a:solidFill>
                  <a:srgbClr val="FF8298"/>
                </a:solidFill>
              </a:rPr>
              <a:t>O bservations to</a:t>
            </a:r>
          </a:p>
          <a:p>
            <a:r>
              <a:rPr lang="en-US" sz="4000" dirty="0" smtClean="0">
                <a:solidFill>
                  <a:srgbClr val="FF8298"/>
                </a:solidFill>
              </a:rPr>
              <a:t>B enefit the</a:t>
            </a:r>
          </a:p>
          <a:p>
            <a:r>
              <a:rPr lang="en-US" sz="4000" dirty="0" smtClean="0">
                <a:solidFill>
                  <a:srgbClr val="FF8298"/>
                </a:solidFill>
              </a:rPr>
              <a:t>E nviroment</a:t>
            </a:r>
            <a:endParaRPr lang="en-US" sz="4000" dirty="0">
              <a:solidFill>
                <a:srgbClr val="FF8298"/>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304800" y="838200"/>
            <a:ext cx="8305800" cy="3539430"/>
          </a:xfrm>
          <a:prstGeom prst="rect">
            <a:avLst/>
          </a:prstGeom>
          <a:noFill/>
        </p:spPr>
        <p:txBody>
          <a:bodyPr wrap="square" rtlCol="0">
            <a:spAutoFit/>
          </a:bodyPr>
          <a:lstStyle/>
          <a:p>
            <a:pPr>
              <a:buFont typeface="Arial"/>
              <a:buChar char="•"/>
            </a:pPr>
            <a:r>
              <a:rPr lang="en-US" sz="2800" dirty="0" smtClean="0"/>
              <a:t> I then went on to medical websites to get the amount of Malaria cases for each city for each year, next I compared the two variables by putting them both in a graph for each city for every five years dating from 1980 to 2010. My hypothesis is that I think that as the air temperature rises or falls the amount of Malaria cases with rise or fall with it in a correlating pattern.</a:t>
            </a:r>
            <a:endParaRPr lang="en-US" sz="2800" dirty="0"/>
          </a:p>
        </p:txBody>
      </p:sp>
      <p:sp>
        <p:nvSpPr>
          <p:cNvPr id="3" name="TextBox 2"/>
          <p:cNvSpPr txBox="1"/>
          <p:nvPr/>
        </p:nvSpPr>
        <p:spPr>
          <a:xfrm>
            <a:off x="5334000" y="1752600"/>
            <a:ext cx="2057400" cy="369332"/>
          </a:xfrm>
          <a:prstGeom prst="rect">
            <a:avLst/>
          </a:prstGeom>
          <a:noFill/>
        </p:spPr>
        <p:txBody>
          <a:bodyPr wrap="square" rtlCol="0">
            <a:spAutoFit/>
          </a:bodyPr>
          <a:lstStyle/>
          <a:p>
            <a:endParaRPr lang="en-US" dirty="0"/>
          </a:p>
        </p:txBody>
      </p:sp>
      <p:graphicFrame>
        <p:nvGraphicFramePr>
          <p:cNvPr id="5" name="Chart 4"/>
          <p:cNvGraphicFramePr/>
          <p:nvPr/>
        </p:nvGraphicFramePr>
        <p:xfrm>
          <a:off x="990600" y="4419600"/>
          <a:ext cx="6172200" cy="2209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457200" y="838200"/>
            <a:ext cx="7696200" cy="5078313"/>
          </a:xfrm>
          <a:prstGeom prst="rect">
            <a:avLst/>
          </a:prstGeom>
          <a:noFill/>
        </p:spPr>
        <p:txBody>
          <a:bodyPr wrap="square" rtlCol="0">
            <a:spAutoFit/>
          </a:bodyPr>
          <a:lstStyle/>
          <a:p>
            <a:pPr>
              <a:buFont typeface="Arial"/>
              <a:buChar char="•"/>
            </a:pPr>
            <a:r>
              <a:rPr lang="en-US" sz="3600" dirty="0" smtClean="0"/>
              <a:t>  The next few slides are a comparison between my least effected area and my most effected area. These graphs perfectly represents my data. The red bars are the amount or Malaria cases per month, and the blue line is the average air temperature per month in degrees Celsius.</a:t>
            </a:r>
            <a:endParaRPr lang="en-US" sz="3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2" name="Chart 1"/>
          <p:cNvGraphicFramePr/>
          <p:nvPr/>
        </p:nvGraphicFramePr>
        <p:xfrm>
          <a:off x="1600200" y="838200"/>
          <a:ext cx="5486400" cy="2590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1600200" y="3810000"/>
          <a:ext cx="5486400" cy="2590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323</TotalTime>
  <Words>804</Words>
  <Application>Microsoft Macintosh PowerPoint</Application>
  <PresentationFormat>On-screen Show (4:3)</PresentationFormat>
  <Paragraphs>65</Paragraphs>
  <Slides>16</Slides>
  <Notes>0</Notes>
  <HiddenSlides>0</HiddenSlides>
  <MMClips>0</MMClips>
  <ScaleCrop>false</ScaleCrop>
  <HeadingPairs>
    <vt:vector size="4" baseType="variant">
      <vt:variant>
        <vt:lpstr>Design Template</vt:lpstr>
      </vt:variant>
      <vt:variant>
        <vt:i4>1</vt:i4>
      </vt:variant>
      <vt:variant>
        <vt:lpstr>Slide Titles</vt:lpstr>
      </vt:variant>
      <vt:variant>
        <vt:i4>16</vt:i4>
      </vt:variant>
    </vt:vector>
  </HeadingPairs>
  <TitlesOfParts>
    <vt:vector size="17" baseType="lpstr">
      <vt:lpstr>Urban</vt:lpstr>
      <vt:lpstr>Climate Change Correlation With Malaria Cases</vt:lpstr>
      <vt:lpstr>How did I come across this project, and how did I do it?</vt:lpstr>
      <vt:lpstr> </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Climate Change Correlation With Malaria Cases</dc:title>
  <dc:creator>Carole</dc:creator>
  <cp:lastModifiedBy>Kevin Czajkowski (Local)</cp:lastModifiedBy>
  <cp:revision>33</cp:revision>
  <dcterms:created xsi:type="dcterms:W3CDTF">2012-05-16T01:59:37Z</dcterms:created>
  <dcterms:modified xsi:type="dcterms:W3CDTF">2012-05-16T02:11:15Z</dcterms:modified>
</cp:coreProperties>
</file>