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348" r:id="rId3"/>
    <p:sldId id="349" r:id="rId4"/>
    <p:sldId id="347" r:id="rId5"/>
    <p:sldId id="350" r:id="rId6"/>
    <p:sldId id="351" r:id="rId7"/>
    <p:sldId id="352" r:id="rId8"/>
    <p:sldId id="353" r:id="rId9"/>
    <p:sldId id="356" r:id="rId10"/>
    <p:sldId id="354" r:id="rId11"/>
    <p:sldId id="28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88D"/>
    <a:srgbClr val="BE8E2E"/>
    <a:srgbClr val="BE8E2D"/>
    <a:srgbClr val="9B2600"/>
    <a:srgbClr val="1A2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1" autoAdjust="0"/>
    <p:restoredTop sz="86400"/>
  </p:normalViewPr>
  <p:slideViewPr>
    <p:cSldViewPr snapToGrid="0" snapToObjects="1">
      <p:cViewPr varScale="1">
        <p:scale>
          <a:sx n="59" d="100"/>
          <a:sy n="59" d="100"/>
        </p:scale>
        <p:origin x="1128" y="56"/>
      </p:cViewPr>
      <p:guideLst/>
    </p:cSldViewPr>
  </p:slideViewPr>
  <p:outlineViewPr>
    <p:cViewPr>
      <p:scale>
        <a:sx n="33" d="100"/>
        <a:sy n="33" d="100"/>
      </p:scale>
      <p:origin x="0" y="-6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t>7/13/2019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First,</a:t>
            </a:r>
            <a:r>
              <a:rPr lang="en-US" baseline="0" dirty="0" smtClean="0"/>
              <a:t> I want to extend a thank you and recognize the social team members, many of who are here today.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DB41C-FD1A-4489-A6EF-275D6A01B9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8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social we supported and communicated about</a:t>
            </a:r>
            <a:r>
              <a:rPr lang="en-US" baseline="0" dirty="0" smtClean="0"/>
              <a:t> the following this past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B7B88-5632-4F49-B52E-A4A069B627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0D983-C147-4331-921D-9A36DA4D1A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44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Our top Facebook Live had more active viewers than any video concerning Hurricane Florence during the broadcast week and any video concerning ICESat-2 during this particular quarter on NASA Earth.  This is significant.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0D983-C147-4331-921D-9A36DA4D1A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45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about a reach of an additional 10 million with these other products.  So about 14.5 million reach from social media posts and products created for and about GLOBE and GLOBE Observer.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5209E-C573-443A-830A-E2B004DA41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8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988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2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twitter.com/GLOBEProgram/" TargetMode="External"/><Relationship Id="rId3" Type="http://schemas.openxmlformats.org/officeDocument/2006/relationships/hyperlink" Target="https://www.globe.gov/" TargetMode="External"/><Relationship Id="rId7" Type="http://schemas.openxmlformats.org/officeDocument/2006/relationships/hyperlink" Target="https://www.youtube.com/user/globeprogram/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www.instagram.com/globeprogram/" TargetMode="External"/><Relationship Id="rId5" Type="http://schemas.openxmlformats.org/officeDocument/2006/relationships/hyperlink" Target="https://www.facebook.com/TheGLOBEProgram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www.pinterest.com/globeprogram/" TargetMode="External"/><Relationship Id="rId1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:a16="http://schemas.microsoft.com/office/drawing/2014/main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1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Four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2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hree content left-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718598"/>
            <a:ext cx="3949700" cy="2685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B2201BF-B7D6-6C4B-948E-381E4F7EF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7501" y="1593716"/>
            <a:ext cx="4457700" cy="400878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EBCB61C0-8ED7-B342-8721-0F0336031AF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0025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A9E6B6-1CA5-5943-8DE2-1EDCF913D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7501" y="1093202"/>
            <a:ext cx="4457700" cy="424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9B26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</p:spTree>
    <p:extLst>
      <p:ext uri="{BB962C8B-B14F-4D97-AF65-F5344CB8AC3E}">
        <p14:creationId xmlns:p14="http://schemas.microsoft.com/office/powerpoint/2010/main" val="1872089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Header Above-4 contents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17F96A0-08A5-634C-ABF5-03BC1E3EED63}"/>
              </a:ext>
            </a:extLst>
          </p:cNvPr>
          <p:cNvSpPr txBox="1">
            <a:spLocks/>
          </p:cNvSpPr>
          <p:nvPr userDrawn="1"/>
        </p:nvSpPr>
        <p:spPr>
          <a:xfrm>
            <a:off x="470086" y="5010645"/>
            <a:ext cx="8204201" cy="40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948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cutline explaining contents above</a:t>
            </a:r>
          </a:p>
        </p:txBody>
      </p:sp>
    </p:spTree>
    <p:extLst>
      <p:ext uri="{BB962C8B-B14F-4D97-AF65-F5344CB8AC3E}">
        <p14:creationId xmlns:p14="http://schemas.microsoft.com/office/powerpoint/2010/main" val="207945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Title Above-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667CC1-C29B-EC43-9118-ED46F2960BB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0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Two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02EA8F-7162-0C42-A536-31F1F21C83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76585" y="715618"/>
            <a:ext cx="4182386" cy="45493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861DCA7-28AC-F54B-93B5-3D4C3E367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5618"/>
            <a:ext cx="4325938" cy="4550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51714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One conten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02917"/>
            <a:ext cx="4222143" cy="541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1874" y="1179211"/>
            <a:ext cx="4113475" cy="404513"/>
          </a:xfrm>
          <a:prstGeom prst="rect">
            <a:avLst/>
          </a:prstGeom>
        </p:spPr>
        <p:txBody>
          <a:bodyPr tIns="0">
            <a:normAutofit/>
          </a:bodyPr>
          <a:lstStyle>
            <a:lvl1pPr algn="l">
              <a:defRPr sz="2000" b="1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F15AF3-EB7C-3C43-BC11-04DFEE331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1874" y="1604662"/>
            <a:ext cx="4113475" cy="405765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buClr>
                <a:srgbClr val="0E7FC4"/>
              </a:buClr>
              <a:defRPr sz="1400"/>
            </a:lvl2pPr>
            <a:lvl3pPr>
              <a:defRPr sz="1400"/>
            </a:lvl3pPr>
            <a:lvl4pPr>
              <a:defRPr sz="2000"/>
            </a:lvl4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169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ne content-bullet casca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904776"/>
            <a:ext cx="3451057" cy="5000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8503" y="1925053"/>
            <a:ext cx="4483100" cy="36961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28503" y="121278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4335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Left one content-righ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36600"/>
            <a:ext cx="3946357" cy="539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7580" y="2138774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57580" y="129599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BE8E2D"/>
                </a:solidFill>
              </a:rPr>
              <a:t>Edit Header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0918CC-BAD8-4E43-B644-2D3F7D1F2A2A}"/>
              </a:ext>
            </a:extLst>
          </p:cNvPr>
          <p:cNvSpPr txBox="1">
            <a:spLocks/>
          </p:cNvSpPr>
          <p:nvPr userDrawn="1"/>
        </p:nvSpPr>
        <p:spPr>
          <a:xfrm>
            <a:off x="4157580" y="1843836"/>
            <a:ext cx="4483100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0305D9B-6568-7C40-A80D-0304C4918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7580" y="3679315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D2498A-3FD6-9E46-9563-FDB90648D5A0}"/>
              </a:ext>
            </a:extLst>
          </p:cNvPr>
          <p:cNvSpPr txBox="1">
            <a:spLocks/>
          </p:cNvSpPr>
          <p:nvPr userDrawn="1"/>
        </p:nvSpPr>
        <p:spPr>
          <a:xfrm>
            <a:off x="4157580" y="3394066"/>
            <a:ext cx="4424946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</p:spTree>
    <p:extLst>
      <p:ext uri="{BB962C8B-B14F-4D97-AF65-F5344CB8AC3E}">
        <p14:creationId xmlns:p14="http://schemas.microsoft.com/office/powerpoint/2010/main" val="349644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">
            <a:extLst>
              <a:ext uri="{FF2B5EF4-FFF2-40B4-BE49-F238E27FC236}">
                <a16:creationId xmlns:a16="http://schemas.microsoft.com/office/drawing/2014/main" id="{EF424991-27D8-F44B-B92B-6E0570DA99A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1" y="731520"/>
            <a:ext cx="4081112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16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picture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1204" y="1684420"/>
            <a:ext cx="4114800" cy="4138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38DBA7-5605-1140-8560-DEC3AE812A23}"/>
              </a:ext>
            </a:extLst>
          </p:cNvPr>
          <p:cNvSpPr txBox="1">
            <a:spLocks/>
          </p:cNvSpPr>
          <p:nvPr userDrawn="1"/>
        </p:nvSpPr>
        <p:spPr>
          <a:xfrm>
            <a:off x="4421204" y="2202582"/>
            <a:ext cx="4114800" cy="413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1A2E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0595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Three content lef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22188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bove-Header and bulle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518699"/>
            <a:ext cx="5022905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87556" y="1518699"/>
            <a:ext cx="2915755" cy="19003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ADCB4C3-0B73-2049-979A-150889CF877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87555" y="3539656"/>
            <a:ext cx="2915755" cy="19878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30978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hree content left-Header blu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2230580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ree content left-Header go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3006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80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rick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75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content left-Gold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1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-MEDIA-VIDEO-Full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ABC69B6-BBD3-5048-9D38-98A97F60E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722313"/>
            <a:ext cx="9144000" cy="538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69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Resource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43199" cy="1665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E84CF7-4F55-774F-A728-E1EC71F23A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50" y="2486025"/>
            <a:ext cx="2743200" cy="166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689D8D-E277-0948-B4B0-FC90D26F7F7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50" y="4260414"/>
            <a:ext cx="2743200" cy="1867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8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Resource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8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LINKS Globe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- Bullets - Four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686125"/>
            <a:ext cx="4908813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33010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7C92ADC1-522D-C646-B5D8-4E2C1449CF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3010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B469994D-BAF6-8F48-AE67-788918D60C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92847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003CCF5-EA19-3742-A8EF-BF667D5765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2847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54487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LINK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49A2B6-7ACE-A543-88F7-2EC77F328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49" y="2512007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8A2827-C4C0-3847-83D6-1F334C100E2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49" y="4306463"/>
            <a:ext cx="2788186" cy="1802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03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0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DE43E-86A8-254A-A68B-DFF0F7354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35072"/>
            <a:ext cx="9144000" cy="4175074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36345-D1E0-194D-ACE7-FD06E0F38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213" y="5053014"/>
            <a:ext cx="7007225" cy="394886"/>
          </a:xfrm>
        </p:spPr>
        <p:txBody>
          <a:bodyPr/>
          <a:lstStyle>
            <a:lvl1pPr marL="0" indent="0" algn="ctr">
              <a:buNone/>
              <a:defRPr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Header Here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1788F8DA-CBCF-8D4D-B073-7558B858F80E}"/>
              </a:ext>
            </a:extLst>
          </p:cNvPr>
          <p:cNvSpPr txBox="1"/>
          <p:nvPr userDrawn="1"/>
        </p:nvSpPr>
        <p:spPr>
          <a:xfrm>
            <a:off x="1319213" y="5536168"/>
            <a:ext cx="700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E8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 Countries and Members Map</a:t>
            </a:r>
          </a:p>
        </p:txBody>
      </p:sp>
    </p:spTree>
    <p:extLst>
      <p:ext uri="{BB962C8B-B14F-4D97-AF65-F5344CB8AC3E}">
        <p14:creationId xmlns:p14="http://schemas.microsoft.com/office/powerpoint/2010/main" val="1217661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MORE Info Ab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1A2735-0204-C146-842A-909D0238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30" b="15334"/>
          <a:stretch/>
        </p:blipFill>
        <p:spPr>
          <a:xfrm>
            <a:off x="-802" y="664143"/>
            <a:ext cx="9144000" cy="3522847"/>
          </a:xfrm>
          <a:prstGeom prst="rect">
            <a:avLst/>
          </a:prstGeom>
          <a:ln w="3175">
            <a:noFill/>
          </a:ln>
          <a:effectLst>
            <a:outerShdw blurRad="3048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hape 73">
            <a:hlinkClick r:id="rId3"/>
            <a:extLst>
              <a:ext uri="{FF2B5EF4-FFF2-40B4-BE49-F238E27FC236}">
                <a16:creationId xmlns:a16="http://schemas.microsoft.com/office/drawing/2014/main" id="{E3D98638-21BB-4240-9F5A-63AECA10FFCF}"/>
              </a:ext>
            </a:extLst>
          </p:cNvPr>
          <p:cNvSpPr txBox="1"/>
          <p:nvPr userDrawn="1"/>
        </p:nvSpPr>
        <p:spPr>
          <a:xfrm>
            <a:off x="567891" y="4365671"/>
            <a:ext cx="7921591" cy="44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0ED28ED7-9F91-FE45-9232-2B1C48F923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9800" y="5247605"/>
            <a:ext cx="440797" cy="394046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B8ED8F51-C210-C740-AA77-F3D36CD748B8}"/>
              </a:ext>
            </a:extLst>
          </p:cNvPr>
          <p:cNvSpPr txBox="1"/>
          <p:nvPr userDrawn="1"/>
        </p:nvSpPr>
        <p:spPr>
          <a:xfrm>
            <a:off x="3666313" y="4859023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A2E5A"/>
                </a:solidFill>
              </a:rPr>
              <a:t>www.globe.gov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0D73D1-9FAE-504A-8958-CC831211AF2A}"/>
              </a:ext>
            </a:extLst>
          </p:cNvPr>
          <p:cNvGrpSpPr/>
          <p:nvPr userDrawn="1"/>
        </p:nvGrpSpPr>
        <p:grpSpPr>
          <a:xfrm>
            <a:off x="3441079" y="5783342"/>
            <a:ext cx="2197347" cy="228600"/>
            <a:chOff x="3441079" y="5791538"/>
            <a:chExt cx="2197347" cy="228600"/>
          </a:xfrm>
        </p:grpSpPr>
        <p:pic>
          <p:nvPicPr>
            <p:cNvPr id="6" name="Shape 184" descr="C:\Users\kristina\Documents\GLOBE_All\NewsBrief\February_2018_NewsBrief\FB Logo.png">
              <a:hlinkClick r:id="rId5"/>
              <a:extLst>
                <a:ext uri="{FF2B5EF4-FFF2-40B4-BE49-F238E27FC236}">
                  <a16:creationId xmlns:a16="http://schemas.microsoft.com/office/drawing/2014/main" id="{9E21A6C7-9DD4-3B45-B80A-AE15C05AC0C5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85" descr="C:\Users\kristina\Documents\GLOBE_All\NewsBrief\February_2018_NewsBrief\YouTube Logo.png">
              <a:hlinkClick r:id="rId7"/>
              <a:extLst>
                <a:ext uri="{FF2B5EF4-FFF2-40B4-BE49-F238E27FC236}">
                  <a16:creationId xmlns:a16="http://schemas.microsoft.com/office/drawing/2014/main" id="{652AD84A-2409-EE4D-9990-EC322988F7D3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86" descr="C:\Users\kristina\Documents\GLOBE_All\NewsBrief\February_2018_NewsBrief\Pinterest Logo.png">
              <a:hlinkClick r:id="rId9"/>
              <a:extLst>
                <a:ext uri="{FF2B5EF4-FFF2-40B4-BE49-F238E27FC236}">
                  <a16:creationId xmlns:a16="http://schemas.microsoft.com/office/drawing/2014/main" id="{2A60DB09-F857-584E-963F-2A9E874DCE74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87" descr="C:\Users\kristina\Documents\GLOBE_All\NewsBrief\February_2018_NewsBrief\Instagram logo.png">
              <a:hlinkClick r:id="rId11"/>
              <a:extLst>
                <a:ext uri="{FF2B5EF4-FFF2-40B4-BE49-F238E27FC236}">
                  <a16:creationId xmlns:a16="http://schemas.microsoft.com/office/drawing/2014/main" id="{6223619B-7993-314E-A6DB-B85E30F3B2FE}"/>
                </a:ext>
              </a:extLst>
            </p:cNvPr>
            <p:cNvPicPr preferRelativeResize="0"/>
            <p:nvPr userDrawn="1"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88" descr="C:\Users\kristina\Documents\GLOBE_All\NewsBrief\February_2018_NewsBrief\Twitter Logo.png">
              <a:hlinkClick r:id="rId13"/>
              <a:extLst>
                <a:ext uri="{FF2B5EF4-FFF2-40B4-BE49-F238E27FC236}">
                  <a16:creationId xmlns:a16="http://schemas.microsoft.com/office/drawing/2014/main" id="{9232B11A-56BD-9946-93BA-677E19839704}"/>
                </a:ext>
              </a:extLst>
            </p:cNvPr>
            <p:cNvPicPr preferRelativeResize="0"/>
            <p:nvPr userDrawn="1"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1304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7" descr="left_globe.png">
            <a:extLst>
              <a:ext uri="{FF2B5EF4-FFF2-40B4-BE49-F238E27FC236}">
                <a16:creationId xmlns:a16="http://schemas.microsoft.com/office/drawing/2014/main" id="{69207EF1-B1B3-5647-9425-BE1735EC60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">
            <a:extLst>
              <a:ext uri="{FF2B5EF4-FFF2-40B4-BE49-F238E27FC236}">
                <a16:creationId xmlns:a16="http://schemas.microsoft.com/office/drawing/2014/main" id="{049D465F-ACC5-4F41-9891-1DA80D3D1636}"/>
              </a:ext>
            </a:extLst>
          </p:cNvPr>
          <p:cNvSpPr txBox="1">
            <a:spLocks/>
          </p:cNvSpPr>
          <p:nvPr userDrawn="1"/>
        </p:nvSpPr>
        <p:spPr>
          <a:xfrm>
            <a:off x="2444208" y="1108128"/>
            <a:ext cx="5997756" cy="697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marR="0" lvl="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9B2600"/>
                </a:solidFill>
              </a:rPr>
              <a:t>CONTACT</a:t>
            </a:r>
            <a:r>
              <a:rPr lang="en-US" sz="3200" dirty="0">
                <a:solidFill>
                  <a:srgbClr val="9B2600"/>
                </a:solidFill>
              </a:rPr>
              <a:t> </a:t>
            </a:r>
            <a:r>
              <a:rPr lang="en-US" sz="3600" dirty="0">
                <a:solidFill>
                  <a:srgbClr val="9B2600"/>
                </a:solidFill>
              </a:rPr>
              <a:t>INFORMATION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0454D74B-76E7-A54F-B678-299E016F95EB}"/>
              </a:ext>
            </a:extLst>
          </p:cNvPr>
          <p:cNvSpPr txBox="1"/>
          <p:nvPr userDrawn="1"/>
        </p:nvSpPr>
        <p:spPr>
          <a:xfrm>
            <a:off x="4580713" y="5301464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A2E5A"/>
                </a:solidFill>
              </a:rPr>
              <a:t>www.globe.gov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:a16="http://schemas.microsoft.com/office/drawing/2014/main" id="{341A5114-A951-CF46-A034-3D8BD8FD8E0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752896" y="2163206"/>
            <a:ext cx="5689068" cy="199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B2600"/>
              </a:buClr>
              <a:buSzPts val="3600"/>
              <a:buFont typeface="Arial"/>
              <a:buNone/>
              <a:defRPr sz="1800" b="0" i="0" u="none" strike="noStrike" cap="non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spcAft>
                <a:spcPts val="0"/>
              </a:spcAft>
            </a:pPr>
            <a:r>
              <a:rPr lang="en-US" dirty="0"/>
              <a:t>YOUR NAME, TITLE</a:t>
            </a:r>
            <a:br>
              <a:rPr lang="en-US" dirty="0"/>
            </a:br>
            <a:r>
              <a:rPr lang="en-US" dirty="0"/>
              <a:t>Organization</a:t>
            </a:r>
            <a:br>
              <a:rPr lang="en-US" dirty="0"/>
            </a:br>
            <a:r>
              <a:rPr lang="en-US" dirty="0"/>
              <a:t>Website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51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145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0311"/>
            <a:ext cx="8229600" cy="424025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31861"/>
      </p:ext>
    </p:extLst>
  </p:cSld>
  <p:clrMapOvr>
    <a:masterClrMapping/>
  </p:clrMapOvr>
  <p:hf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EA8C5-72FA-4A72-A571-425B638B57D4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E3BD-A9B3-4376-AE1D-9296969F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1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er-One Content-c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554" y="847023"/>
            <a:ext cx="8221978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1927" y="1399430"/>
            <a:ext cx="8221978" cy="392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6" name="Shape 21">
            <a:extLst>
              <a:ext uri="{FF2B5EF4-FFF2-40B4-BE49-F238E27FC236}">
                <a16:creationId xmlns:a16="http://schemas.microsoft.com/office/drawing/2014/main" id="{6FAB94CB-2D2F-DE44-ACF4-AAE05C2B3B9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8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Full-page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023730"/>
            <a:ext cx="7880904" cy="431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Shape 21">
            <a:extLst>
              <a:ext uri="{FF2B5EF4-FFF2-40B4-BE49-F238E27FC236}">
                <a16:creationId xmlns:a16="http://schemas.microsoft.com/office/drawing/2014/main" id="{0FE32D8B-27B8-EE46-BCB6-355D07B5068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7880903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4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er-Bullets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id="{95F4A33A-BC5E-4942-987E-A1C1EE3AD81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5300" y="5003824"/>
            <a:ext cx="8204200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16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er-Four square Content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9"/>
            <a:ext cx="2013229" cy="18189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202CAC-584F-3F44-84D4-E11A8B820C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9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F4C3063-ED6C-344B-B123-A9C241ABE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958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FF73B85-2FE0-EB43-8AA0-4B1B2BA41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2615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FABAD64-901E-4141-854F-E87B0F272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6271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3644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Left Title bullets-Right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DA13FE-A409-E947-8A9F-05789E3E1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1048202"/>
            <a:ext cx="4100554" cy="5073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A5242F-17C1-F54A-888E-890FB1501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12" y="1936343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50A8C-4E3D-0E44-9867-C3406C9D9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213" y="1587331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755BC5-5A5C-5749-8747-107CB66EA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3051" y="1048202"/>
            <a:ext cx="3909530" cy="48572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DDBBD07-F0C9-EB4A-90EA-172AADB3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211" y="3229445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E3A4250-6AAF-2E42-B282-1CA4DDFD1E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212" y="2880433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7E95A35-0C46-2B4B-B643-F750757E30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8210" y="4528450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F20C62F-04E6-AE40-96AC-089C62695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211" y="4179438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</p:spTree>
    <p:extLst>
      <p:ext uri="{BB962C8B-B14F-4D97-AF65-F5344CB8AC3E}">
        <p14:creationId xmlns:p14="http://schemas.microsoft.com/office/powerpoint/2010/main" val="190831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bove-3 Content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D170D1-0299-0F45-B77C-F90C87C8B19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9B7535-70B4-A94A-AE8A-2F60BE2A1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4156926"/>
            <a:ext cx="2589807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999953-C41A-3540-ABEA-06F001A1E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3138" y="4156927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F335E0-55B2-7A48-B28B-07C7537D5A7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2A911A4-75C7-2141-A49A-9E72AEFFA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0974" y="4156926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9F610D-A5E3-6541-93BA-16FD6FC21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4569991"/>
            <a:ext cx="2598750" cy="1335509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A57E971-FBB3-6343-B386-7497234A8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4192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42FD190-E198-0942-A63D-1EC3865024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73084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503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859651"/>
            <a:ext cx="7886700" cy="8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37B0ABC-D162-774F-AB22-C297552B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825626"/>
            <a:ext cx="7886700" cy="4078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Shape 12">
            <a:extLst>
              <a:ext uri="{FF2B5EF4-FFF2-40B4-BE49-F238E27FC236}">
                <a16:creationId xmlns:a16="http://schemas.microsoft.com/office/drawing/2014/main" id="{1968F84D-0F22-2547-B41D-9E3C84D2CEEB}"/>
              </a:ext>
            </a:extLst>
          </p:cNvPr>
          <p:cNvPicPr preferRelativeResize="0"/>
          <p:nvPr userDrawn="1"/>
        </p:nvPicPr>
        <p:blipFill rotWithShape="1">
          <a:blip r:embed="rId39">
            <a:alphaModFix/>
          </a:blip>
          <a:srcRect l="1002" r="1050"/>
          <a:stretch/>
        </p:blipFill>
        <p:spPr>
          <a:xfrm>
            <a:off x="-1" y="6118916"/>
            <a:ext cx="9144001" cy="7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19E09D-92EB-1943-AF00-32B6297910B9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0" y="0"/>
            <a:ext cx="9144000" cy="7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692" r:id="rId3"/>
    <p:sldLayoutId id="2147483662" r:id="rId4"/>
    <p:sldLayoutId id="2147483673" r:id="rId5"/>
    <p:sldLayoutId id="2147483706" r:id="rId6"/>
    <p:sldLayoutId id="2147483707" r:id="rId7"/>
    <p:sldLayoutId id="2147483672" r:id="rId8"/>
    <p:sldLayoutId id="2147483691" r:id="rId9"/>
    <p:sldLayoutId id="2147483708" r:id="rId10"/>
    <p:sldLayoutId id="2147483693" r:id="rId11"/>
    <p:sldLayoutId id="2147483694" r:id="rId12"/>
    <p:sldLayoutId id="2147483664" r:id="rId13"/>
    <p:sldLayoutId id="2147483679" r:id="rId14"/>
    <p:sldLayoutId id="2147483674" r:id="rId15"/>
    <p:sldLayoutId id="2147483676" r:id="rId16"/>
    <p:sldLayoutId id="2147483695" r:id="rId17"/>
    <p:sldLayoutId id="2147483683" r:id="rId18"/>
    <p:sldLayoutId id="2147483678" r:id="rId19"/>
    <p:sldLayoutId id="2147483697" r:id="rId20"/>
    <p:sldLayoutId id="2147483698" r:id="rId21"/>
    <p:sldLayoutId id="2147483696" r:id="rId22"/>
    <p:sldLayoutId id="2147483699" r:id="rId23"/>
    <p:sldLayoutId id="2147483700" r:id="rId24"/>
    <p:sldLayoutId id="2147483687" r:id="rId25"/>
    <p:sldLayoutId id="2147483711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690" r:id="rId32"/>
    <p:sldLayoutId id="2147483681" r:id="rId33"/>
    <p:sldLayoutId id="2147483710" r:id="rId34"/>
    <p:sldLayoutId id="2147483667" r:id="rId35"/>
    <p:sldLayoutId id="2147483712" r:id="rId36"/>
    <p:sldLayoutId id="2147483713" r:id="rId3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24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9113" indent="-320675" algn="l" defTabSz="914400" rtl="0" eaLnBrk="1" latinLnBrk="0" hangingPunct="1">
        <a:lnSpc>
          <a:spcPct val="90000"/>
        </a:lnSpc>
        <a:spcBef>
          <a:spcPts val="50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24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5000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2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1875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20" userDrawn="1">
          <p15:clr>
            <a:srgbClr val="F26B43"/>
          </p15:clr>
        </p15:guide>
        <p15:guide id="2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Autumn.Burdick@ssaihq.com" TargetMode="Externa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jpeg"/><Relationship Id="rId11" Type="http://schemas.openxmlformats.org/officeDocument/2006/relationships/image" Target="../media/image14.png"/><Relationship Id="rId5" Type="http://schemas.openxmlformats.org/officeDocument/2006/relationships/image" Target="../media/image17.jpeg"/><Relationship Id="rId15" Type="http://schemas.openxmlformats.org/officeDocument/2006/relationships/image" Target="../media/image26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4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14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JPG"/><Relationship Id="rId2" Type="http://schemas.openxmlformats.org/officeDocument/2006/relationships/hyperlink" Target="http://www.globe.gov/globe23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CD56-0A46-E944-9F1B-68D2CC19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934" y="882997"/>
            <a:ext cx="5491422" cy="11427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GLOBE Social Media Report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DEC46-3C15-134B-A387-23244E132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800" y="2550695"/>
            <a:ext cx="5088556" cy="12883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Autumn Burdick</a:t>
            </a:r>
          </a:p>
          <a:p>
            <a:r>
              <a:rPr lang="en-US" dirty="0" smtClean="0"/>
              <a:t>Science Systems and Applications, Inc.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E5D8E-FA12-8249-8BD3-08AB2E2D7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9488" y="4186238"/>
            <a:ext cx="4818177" cy="809625"/>
          </a:xfrm>
        </p:spPr>
        <p:txBody>
          <a:bodyPr/>
          <a:lstStyle/>
          <a:p>
            <a:r>
              <a:rPr lang="en-US" dirty="0" smtClean="0"/>
              <a:t>July 15,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0" y="2013243"/>
            <a:ext cx="2200822" cy="28668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2654" y="5236145"/>
            <a:ext cx="6239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9B2600"/>
                </a:solidFill>
              </a:rPr>
              <a:t>Science Writer, </a:t>
            </a:r>
            <a:r>
              <a:rPr lang="en-US" i="1" dirty="0" smtClean="0">
                <a:solidFill>
                  <a:srgbClr val="9B2600"/>
                </a:solidFill>
              </a:rPr>
              <a:t>Editor </a:t>
            </a:r>
            <a:r>
              <a:rPr lang="en-US" i="1" dirty="0">
                <a:solidFill>
                  <a:srgbClr val="9B2600"/>
                </a:solidFill>
              </a:rPr>
              <a:t>and </a:t>
            </a:r>
            <a:endParaRPr lang="en-US" i="1" dirty="0" smtClean="0">
              <a:solidFill>
                <a:srgbClr val="9B2600"/>
              </a:solidFill>
            </a:endParaRPr>
          </a:p>
          <a:p>
            <a:r>
              <a:rPr lang="en-US" i="1" dirty="0" smtClean="0">
                <a:solidFill>
                  <a:srgbClr val="9B2600"/>
                </a:solidFill>
              </a:rPr>
              <a:t>Social Media </a:t>
            </a:r>
            <a:r>
              <a:rPr lang="en-US" i="1" dirty="0">
                <a:solidFill>
                  <a:srgbClr val="9B2600"/>
                </a:solidFill>
              </a:rPr>
              <a:t>Specialist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28" y="71335"/>
            <a:ext cx="1292699" cy="51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60336" y="1599589"/>
            <a:ext cx="7886700" cy="830244"/>
          </a:xfrm>
        </p:spPr>
        <p:txBody>
          <a:bodyPr/>
          <a:lstStyle/>
          <a:p>
            <a:r>
              <a:rPr lang="en-US" dirty="0" smtClean="0"/>
              <a:t>Be social!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9" y="46017"/>
            <a:ext cx="1292699" cy="512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2873" y="2042711"/>
            <a:ext cx="518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488D"/>
                </a:solidFill>
              </a:rPr>
              <a:t>“Be genuinely interested in everyone you meet and everyone you meet will be genuinely interested in you” </a:t>
            </a:r>
            <a:endParaRPr lang="en-US" sz="2400" b="1" dirty="0" smtClean="0">
              <a:solidFill>
                <a:srgbClr val="29488D"/>
              </a:solidFill>
            </a:endParaRPr>
          </a:p>
          <a:p>
            <a:endParaRPr lang="en-US" sz="2400" b="1" dirty="0">
              <a:solidFill>
                <a:srgbClr val="29488D"/>
              </a:solidFill>
            </a:endParaRPr>
          </a:p>
          <a:p>
            <a:r>
              <a:rPr lang="en-US" sz="2400" b="1" dirty="0" smtClean="0">
                <a:solidFill>
                  <a:srgbClr val="29488D"/>
                </a:solidFill>
              </a:rPr>
              <a:t>		― </a:t>
            </a:r>
            <a:r>
              <a:rPr lang="en-US" sz="2400" b="1" dirty="0">
                <a:solidFill>
                  <a:srgbClr val="29488D"/>
                </a:solidFill>
              </a:rPr>
              <a:t>Rasheed </a:t>
            </a:r>
            <a:r>
              <a:rPr lang="en-US" sz="2400" b="1" dirty="0" err="1">
                <a:solidFill>
                  <a:srgbClr val="29488D"/>
                </a:solidFill>
              </a:rPr>
              <a:t>Ogunlaru</a:t>
            </a:r>
            <a:r>
              <a:rPr lang="en-US" sz="2400" b="1" dirty="0">
                <a:solidFill>
                  <a:srgbClr val="29488D"/>
                </a:solidFill>
              </a:rPr>
              <a:t>, </a:t>
            </a:r>
            <a:r>
              <a:rPr lang="en-US" sz="2400" b="1" dirty="0" smtClean="0">
                <a:solidFill>
                  <a:srgbClr val="29488D"/>
                </a:solidFill>
              </a:rPr>
              <a:t>		Author </a:t>
            </a:r>
            <a:r>
              <a:rPr lang="en-US" sz="2400" b="1" dirty="0">
                <a:solidFill>
                  <a:srgbClr val="29488D"/>
                </a:solidFill>
              </a:rPr>
              <a:t>and </a:t>
            </a:r>
            <a:r>
              <a:rPr lang="en-US" sz="2400" b="1" dirty="0" smtClean="0">
                <a:solidFill>
                  <a:srgbClr val="29488D"/>
                </a:solidFill>
              </a:rPr>
              <a:t>Life Coach</a:t>
            </a:r>
            <a:endParaRPr lang="en-US" sz="2400" b="1" dirty="0">
              <a:solidFill>
                <a:srgbClr val="29488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" y="3530890"/>
            <a:ext cx="2890982" cy="2168237"/>
          </a:xfrm>
          <a:prstGeom prst="rect">
            <a:avLst/>
          </a:prstGeom>
          <a:solidFill>
            <a:srgbClr val="BE8E2D"/>
          </a:solidFill>
          <a:ln w="38100">
            <a:solidFill>
              <a:srgbClr val="BE8E2E"/>
            </a:solidFill>
          </a:ln>
        </p:spPr>
      </p:pic>
    </p:spTree>
    <p:extLst>
      <p:ext uri="{BB962C8B-B14F-4D97-AF65-F5344CB8AC3E}">
        <p14:creationId xmlns:p14="http://schemas.microsoft.com/office/powerpoint/2010/main" val="291559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9D35-9AE3-0F41-BFAE-F8C0841E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2649" y="2720159"/>
            <a:ext cx="5689068" cy="1993157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hlinkClick r:id="rId2"/>
              </a:rPr>
              <a:t>Autumn.Burdick@ssaihq.com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Science Systems &amp; Applications, Inc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9" y="46017"/>
            <a:ext cx="1292699" cy="51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8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357051"/>
            <a:ext cx="7886700" cy="830244"/>
          </a:xfrm>
        </p:spPr>
        <p:txBody>
          <a:bodyPr/>
          <a:lstStyle/>
          <a:p>
            <a:r>
              <a:rPr lang="en-US" dirty="0" smtClean="0"/>
              <a:t>Social Team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29" y="2464662"/>
            <a:ext cx="1056926" cy="1463100"/>
          </a:xfrm>
          <a:prstGeom prst="rect">
            <a:avLst/>
          </a:prstGeom>
        </p:spPr>
      </p:pic>
      <p:pic>
        <p:nvPicPr>
          <p:cNvPr id="1026" name="Picture 2" descr="Brian A. Campb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189" y="2495136"/>
            <a:ext cx="1079660" cy="135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lli Riebe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89" y="2472017"/>
            <a:ext cx="1155992" cy="144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risten Wea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93" y="2460880"/>
            <a:ext cx="1072552" cy="14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jessica Beel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/>
          <a:stretch/>
        </p:blipFill>
        <p:spPr bwMode="auto">
          <a:xfrm>
            <a:off x="249029" y="5161837"/>
            <a:ext cx="457684" cy="54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rian Jann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86" y="5139822"/>
            <a:ext cx="466783" cy="57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1" y="2444266"/>
            <a:ext cx="1295260" cy="1687246"/>
          </a:xfrm>
          <a:prstGeom prst="rect">
            <a:avLst/>
          </a:prstGeom>
        </p:spPr>
      </p:pic>
      <p:pic>
        <p:nvPicPr>
          <p:cNvPr id="1036" name="Picture 12" descr="Peter C. Fal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20" y="5139822"/>
            <a:ext cx="455825" cy="57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65244" y="3905589"/>
            <a:ext cx="9624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Holli Kohl </a:t>
            </a:r>
          </a:p>
          <a:p>
            <a:r>
              <a:rPr lang="en-US" sz="1350" dirty="0"/>
              <a:t>– NASA GO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9278" y="3893962"/>
            <a:ext cx="12955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Brian Campbell </a:t>
            </a:r>
          </a:p>
          <a:p>
            <a:r>
              <a:rPr lang="en-US" sz="1350" dirty="0"/>
              <a:t>– NASA 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61228" y="3908292"/>
            <a:ext cx="10897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Tassia Owen </a:t>
            </a:r>
          </a:p>
          <a:p>
            <a:r>
              <a:rPr lang="en-US" sz="1350" dirty="0"/>
              <a:t>– NASA GO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04" y="4171465"/>
            <a:ext cx="157979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Autumn Burdick </a:t>
            </a:r>
          </a:p>
          <a:p>
            <a:r>
              <a:rPr lang="en-US" sz="1350" dirty="0"/>
              <a:t>– GLOBE/NASA GO, </a:t>
            </a:r>
          </a:p>
          <a:p>
            <a:r>
              <a:rPr lang="en-US" sz="1350" dirty="0"/>
              <a:t>Social Media </a:t>
            </a:r>
            <a:r>
              <a:rPr lang="en-US" sz="1350" dirty="0" smtClean="0"/>
              <a:t>Lead</a:t>
            </a:r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-67438" y="5757607"/>
            <a:ext cx="56525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 Additional support during this 12-month period from Jessica Beeli, Dorian Janney, and Peter Falcon.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79878" y="3929092"/>
            <a:ext cx="13262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Kristen Weaver </a:t>
            </a:r>
          </a:p>
          <a:p>
            <a:r>
              <a:rPr lang="en-US" sz="1350" dirty="0"/>
              <a:t>– NASA GO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09283" y="3971686"/>
            <a:ext cx="2231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45" y="68582"/>
            <a:ext cx="1292699" cy="512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9501" y="2476575"/>
            <a:ext cx="1276911" cy="13553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78105" y="3801714"/>
            <a:ext cx="109806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Heather </a:t>
            </a:r>
          </a:p>
          <a:p>
            <a:r>
              <a:rPr lang="en-US" sz="1350" dirty="0"/>
              <a:t>Mortimer</a:t>
            </a:r>
          </a:p>
          <a:p>
            <a:r>
              <a:rPr lang="en-US" sz="1350" dirty="0"/>
              <a:t>– </a:t>
            </a:r>
            <a:r>
              <a:rPr lang="en-US" sz="1350" dirty="0" smtClean="0"/>
              <a:t>NASA GO</a:t>
            </a:r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9" b="22753"/>
          <a:stretch/>
        </p:blipFill>
        <p:spPr>
          <a:xfrm>
            <a:off x="5963241" y="4475865"/>
            <a:ext cx="965581" cy="1110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22173" r="12760" b="40001"/>
          <a:stretch/>
        </p:blipFill>
        <p:spPr>
          <a:xfrm>
            <a:off x="7048044" y="4455713"/>
            <a:ext cx="963960" cy="11282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68690" y="5592231"/>
            <a:ext cx="18325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 Since March 2019: Eve Terrill </a:t>
            </a:r>
          </a:p>
          <a:p>
            <a:r>
              <a:rPr lang="en-US" sz="1050" dirty="0"/>
              <a:t>and Richard Tirado, Interns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8066" y="2471834"/>
            <a:ext cx="1149129" cy="13871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87538" y="3920408"/>
            <a:ext cx="108555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Amy Barfield</a:t>
            </a:r>
          </a:p>
          <a:p>
            <a:r>
              <a:rPr lang="en-US" sz="1350" dirty="0"/>
              <a:t>– GLOBE </a:t>
            </a:r>
          </a:p>
          <a:p>
            <a:r>
              <a:rPr lang="en-US" sz="1350" dirty="0"/>
              <a:t>Instagram</a:t>
            </a:r>
          </a:p>
        </p:txBody>
      </p:sp>
    </p:spTree>
    <p:extLst>
      <p:ext uri="{BB962C8B-B14F-4D97-AF65-F5344CB8AC3E}">
        <p14:creationId xmlns:p14="http://schemas.microsoft.com/office/powerpoint/2010/main" val="23246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05" y="2734002"/>
            <a:ext cx="1558390" cy="1182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295" y="4603027"/>
            <a:ext cx="1508451" cy="13867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355" y="700551"/>
            <a:ext cx="8939242" cy="810704"/>
          </a:xfrm>
        </p:spPr>
        <p:txBody>
          <a:bodyPr>
            <a:normAutofit fontScale="90000"/>
          </a:bodyPr>
          <a:lstStyle/>
          <a:p>
            <a:r>
              <a:rPr lang="en-US" dirty="0"/>
              <a:t>Social Report – </a:t>
            </a:r>
            <a:r>
              <a:rPr lang="en-US" dirty="0" smtClean="0"/>
              <a:t>GLOBE and GLOBE Observer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8" y="2019167"/>
            <a:ext cx="5284215" cy="4045391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sz="1400" dirty="0">
                <a:solidFill>
                  <a:schemeClr val="tx1"/>
                </a:solidFill>
              </a:rPr>
              <a:t>GLE Coverage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GLOBE </a:t>
            </a:r>
            <a:r>
              <a:rPr lang="en-US" sz="1400" dirty="0" err="1">
                <a:solidFill>
                  <a:schemeClr val="tx1"/>
                </a:solidFill>
              </a:rPr>
              <a:t>Zika</a:t>
            </a:r>
            <a:r>
              <a:rPr lang="en-US" sz="1400" dirty="0">
                <a:solidFill>
                  <a:schemeClr val="tx1"/>
                </a:solidFill>
              </a:rPr>
              <a:t>, Mission Mosquito, Mosquito Habitat Mapper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Trees Around the GLOBE, the GO Trees tool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UHI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IOPs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The IVSS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The US Student Research Symposia (SRS)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Teacher Water Coolers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Mission Earth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Clouds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Land Cover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GO on a Trail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Challenges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Tuesday Tips and Thoughts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GLOBE Stars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Tech Updates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GLOBE Country Anniversaries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National </a:t>
            </a:r>
            <a:r>
              <a:rPr lang="en-US" sz="1400" dirty="0" smtClean="0">
                <a:solidFill>
                  <a:schemeClr val="tx1"/>
                </a:solidFill>
              </a:rPr>
              <a:t>Days/Weeks </a:t>
            </a:r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Science Community Support</a:t>
            </a:r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Research </a:t>
            </a:r>
            <a:r>
              <a:rPr lang="en-US" sz="1400" dirty="0" smtClean="0">
                <a:solidFill>
                  <a:schemeClr val="tx1"/>
                </a:solidFill>
              </a:rPr>
              <a:t>Contributions </a:t>
            </a:r>
            <a:r>
              <a:rPr lang="en-US" sz="1400" dirty="0">
                <a:solidFill>
                  <a:schemeClr val="tx1"/>
                </a:solidFill>
              </a:rPr>
              <a:t>by the GLOBE Community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Community Blogs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Regional </a:t>
            </a:r>
            <a:r>
              <a:rPr lang="en-US" sz="1400" dirty="0" smtClean="0">
                <a:solidFill>
                  <a:schemeClr val="tx1"/>
                </a:solidFill>
              </a:rPr>
              <a:t>Meetings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The Eclipse in South America</a:t>
            </a:r>
            <a:endParaRPr lang="en-US" sz="1400" dirty="0">
              <a:solidFill>
                <a:schemeClr val="tx1"/>
              </a:solidFill>
            </a:endParaRPr>
          </a:p>
          <a:p>
            <a:pPr marL="342900" lvl="1" indent="0">
              <a:buNone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3687022" y="3290500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42623">
            <a:off x="5580165" y="2259349"/>
            <a:ext cx="3351665" cy="142673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TextBox 10"/>
          <p:cNvSpPr txBox="1"/>
          <p:nvPr/>
        </p:nvSpPr>
        <p:spPr>
          <a:xfrm rot="2779853">
            <a:off x="1796742" y="4519493"/>
            <a:ext cx="29247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Busy year, full of lots of activity! </a:t>
            </a:r>
          </a:p>
          <a:p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184" y="3302092"/>
            <a:ext cx="1674899" cy="14795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408" y="1438343"/>
            <a:ext cx="45083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Here is just a sampling of all the great happenings we have covered on GLOBE and GO social since we last met!</a:t>
            </a:r>
          </a:p>
          <a:p>
            <a:endParaRPr lang="en-US" sz="13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0753" y="3650416"/>
            <a:ext cx="1994148" cy="1107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62" y="4577637"/>
            <a:ext cx="1424447" cy="14337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3094" y="1465480"/>
            <a:ext cx="1925884" cy="10908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/>
          <a:srcRect t="25616"/>
          <a:stretch/>
        </p:blipFill>
        <p:spPr>
          <a:xfrm>
            <a:off x="4406266" y="1511255"/>
            <a:ext cx="1566207" cy="1405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97" y="4898823"/>
            <a:ext cx="1781589" cy="1002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29" y="2778536"/>
            <a:ext cx="1782502" cy="1782502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45" y="68582"/>
            <a:ext cx="1292699" cy="51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5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31092" y="487434"/>
            <a:ext cx="7210393" cy="810704"/>
          </a:xfrm>
        </p:spPr>
        <p:txBody>
          <a:bodyPr/>
          <a:lstStyle/>
          <a:p>
            <a:r>
              <a:rPr lang="en-US" dirty="0" smtClean="0"/>
              <a:t>Social Report – The GLOBE Program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594" y="1831654"/>
            <a:ext cx="2710935" cy="315598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6475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Last 12 months: Gained 2,954 followers on FB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Averaged </a:t>
            </a:r>
            <a:r>
              <a:rPr lang="en-US" b="1" u="sng" dirty="0" smtClean="0">
                <a:solidFill>
                  <a:schemeClr val="tx1"/>
                </a:solidFill>
                <a:latin typeface="+mn-lt"/>
              </a:rPr>
              <a:t>246 </a:t>
            </a:r>
            <a:r>
              <a:rPr lang="en-US" b="1" u="sng" dirty="0">
                <a:solidFill>
                  <a:schemeClr val="tx1"/>
                </a:solidFill>
                <a:latin typeface="+mn-lt"/>
              </a:rPr>
              <a:t>new followers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each month – about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8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per day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u="sng" dirty="0" smtClean="0">
                <a:solidFill>
                  <a:schemeClr val="tx1"/>
                </a:solidFill>
                <a:latin typeface="+mn-lt"/>
              </a:rPr>
              <a:t>410 </a:t>
            </a:r>
            <a:r>
              <a:rPr lang="en-US" b="1" u="sng" dirty="0">
                <a:solidFill>
                  <a:schemeClr val="tx1"/>
                </a:solidFill>
                <a:latin typeface="+mn-lt"/>
              </a:rPr>
              <a:t>posts </a:t>
            </a:r>
            <a:r>
              <a:rPr lang="en-US" b="0" dirty="0" smtClean="0">
                <a:solidFill>
                  <a:schemeClr val="tx1"/>
                </a:solidFill>
                <a:latin typeface="+mn-lt"/>
              </a:rPr>
              <a:t>written/shared since the last annual meeting</a:t>
            </a:r>
            <a:endParaRPr lang="en-US" b="0" dirty="0">
              <a:solidFill>
                <a:schemeClr val="tx1"/>
              </a:solidFill>
              <a:latin typeface="+mn-lt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Our posts </a:t>
            </a:r>
            <a:r>
              <a:rPr lang="en-US" b="1" u="sng" dirty="0">
                <a:solidFill>
                  <a:schemeClr val="tx1"/>
                </a:solidFill>
                <a:latin typeface="+mn-lt"/>
              </a:rPr>
              <a:t>reached over </a:t>
            </a:r>
            <a:r>
              <a:rPr lang="en-US" b="1" u="sng" dirty="0" smtClean="0">
                <a:solidFill>
                  <a:schemeClr val="tx1"/>
                </a:solidFill>
                <a:latin typeface="+mn-lt"/>
              </a:rPr>
              <a:t>115.2K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The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top post reached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&gt;6.7k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204" y="832037"/>
            <a:ext cx="1368778" cy="1316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28" y="71335"/>
            <a:ext cx="1292699" cy="512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71" y="1246970"/>
            <a:ext cx="31646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July 2018 –June 2019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4438476" y="1394921"/>
            <a:ext cx="2667035" cy="376565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TWITTER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/>
              <a:t>Last 12 months: Gained 1,615 followers on Twitter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/>
              <a:t>Averaged </a:t>
            </a:r>
            <a:r>
              <a:rPr lang="en-US" sz="1050" b="1" u="sng" dirty="0"/>
              <a:t>134 new followers </a:t>
            </a:r>
            <a:r>
              <a:rPr lang="en-US" sz="1050" dirty="0"/>
              <a:t>each month – about 4 per day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u="sng" dirty="0"/>
              <a:t>621 tweets </a:t>
            </a:r>
            <a:r>
              <a:rPr lang="en-US" sz="1200" dirty="0"/>
              <a:t>written/shared since the last annual meeting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Our tweets </a:t>
            </a:r>
            <a:r>
              <a:rPr lang="en-US" sz="1200" b="1" u="sng" dirty="0"/>
              <a:t>impressed over 624.7K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/>
              <a:t>The top tweet impressed &gt;7K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881666" y="3475678"/>
            <a:ext cx="227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Top Tweet: TAG Campaign </a:t>
            </a:r>
          </a:p>
          <a:p>
            <a:pPr algn="ctr"/>
            <a:r>
              <a:rPr lang="en-US" sz="900" dirty="0"/>
              <a:t>Launch Tweet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20151" y="4034317"/>
            <a:ext cx="16041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Top Post: Mission Mosquito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1848" y="5282589"/>
            <a:ext cx="13406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Impressions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5077" y="5786502"/>
            <a:ext cx="831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Reach</a:t>
            </a:r>
            <a:endParaRPr lang="en-US" sz="135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982082" y="4680139"/>
            <a:ext cx="1439919" cy="6441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20708"/>
          <a:stretch/>
        </p:blipFill>
        <p:spPr>
          <a:xfrm>
            <a:off x="142252" y="4756447"/>
            <a:ext cx="2245239" cy="103005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347" y="4514336"/>
            <a:ext cx="1980694" cy="71456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944" y="4776922"/>
            <a:ext cx="2156033" cy="73391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4268" y="3900124"/>
            <a:ext cx="2000903" cy="75373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6419" y="5190954"/>
            <a:ext cx="1970669" cy="69762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5511" y="2497939"/>
            <a:ext cx="1919612" cy="94392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12" y="1884349"/>
            <a:ext cx="1439843" cy="205511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2619613" y="5654501"/>
            <a:ext cx="571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Since July of last year we broadcasted live out of GLOBE FB </a:t>
            </a:r>
          </a:p>
          <a:p>
            <a:r>
              <a:rPr lang="en-US" sz="900" u="sng" dirty="0"/>
              <a:t>18 times. </a:t>
            </a:r>
            <a:r>
              <a:rPr lang="en-US" sz="900" i="1" dirty="0"/>
              <a:t>Top GLOBE FB Live: Student Keynote from Ireland -- Reached: &gt; 6K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9995" y="4491064"/>
            <a:ext cx="1934275" cy="109481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22" name="Straight Arrow Connector 21"/>
          <p:cNvCxnSpPr/>
          <p:nvPr/>
        </p:nvCxnSpPr>
        <p:spPr>
          <a:xfrm flipH="1">
            <a:off x="980300" y="3058339"/>
            <a:ext cx="2323285" cy="2225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2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8605" y="481481"/>
            <a:ext cx="7210393" cy="81070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Social Report – GLOBE Observer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133" y="1693600"/>
            <a:ext cx="3153615" cy="322443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6475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Gained 4,883 followers on FB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Now averaging </a:t>
            </a:r>
            <a:r>
              <a:rPr lang="en-US" b="1" u="sng" dirty="0" smtClean="0">
                <a:solidFill>
                  <a:schemeClr val="tx1"/>
                </a:solidFill>
                <a:latin typeface="+mn-lt"/>
              </a:rPr>
              <a:t>406 followers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each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month – about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14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per day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u="sng" dirty="0" smtClean="0">
                <a:solidFill>
                  <a:schemeClr val="tx1"/>
                </a:solidFill>
                <a:latin typeface="+mn-lt"/>
              </a:rPr>
              <a:t>673 posts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written/shared </a:t>
            </a:r>
            <a:r>
              <a:rPr lang="en-US" b="0" dirty="0" smtClean="0">
                <a:solidFill>
                  <a:schemeClr val="tx1"/>
                </a:solidFill>
                <a:latin typeface="+mn-lt"/>
              </a:rPr>
              <a:t>during this period</a:t>
            </a:r>
          </a:p>
          <a:p>
            <a:pPr marL="214313" indent="-214313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+mn-lt"/>
              </a:rPr>
              <a:t>Our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posts </a:t>
            </a:r>
            <a:r>
              <a:rPr lang="en-US" b="1" u="sng" dirty="0">
                <a:solidFill>
                  <a:schemeClr val="tx1"/>
                </a:solidFill>
                <a:latin typeface="+mn-lt"/>
              </a:rPr>
              <a:t>reached over </a:t>
            </a:r>
            <a:r>
              <a:rPr lang="en-US" b="1" u="sng" dirty="0" smtClean="0">
                <a:solidFill>
                  <a:schemeClr val="tx1"/>
                </a:solidFill>
                <a:latin typeface="+mn-lt"/>
              </a:rPr>
              <a:t>265.8 K </a:t>
            </a:r>
            <a:r>
              <a:rPr lang="en-US" b="0" dirty="0" smtClean="0">
                <a:solidFill>
                  <a:schemeClr val="tx1"/>
                </a:solidFill>
                <a:latin typeface="+mn-lt"/>
              </a:rPr>
              <a:t>with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b="0" dirty="0" smtClean="0">
                <a:solidFill>
                  <a:schemeClr val="tx1"/>
                </a:solidFill>
                <a:latin typeface="+mn-lt"/>
              </a:rPr>
              <a:t>an additional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&gt; 411K </a:t>
            </a:r>
            <a:r>
              <a:rPr lang="en-US" b="0" dirty="0" smtClean="0">
                <a:solidFill>
                  <a:schemeClr val="tx1"/>
                </a:solidFill>
                <a:latin typeface="+mn-lt"/>
              </a:rPr>
              <a:t>from FB Lives broadcast out of the NASA Earth account, as well as the Land Challenge winners video, which reached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&gt;100K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Total: a reach of nearly </a:t>
            </a:r>
            <a:r>
              <a:rPr lang="en-US" sz="1275" b="1" u="sng" dirty="0">
                <a:solidFill>
                  <a:schemeClr val="tx1"/>
                </a:solidFill>
                <a:latin typeface="+mn-lt"/>
              </a:rPr>
              <a:t>800K on FB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these past 12 months!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The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top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non-FB Live post shared on our account reached &gt;20K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9" y="46017"/>
            <a:ext cx="1292699" cy="512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505" y="1128883"/>
            <a:ext cx="31646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July 2019 –June 2018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4546770" y="1526500"/>
            <a:ext cx="2626485" cy="327267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TWITTER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/>
              <a:t>Gained 1,988 followers on Twitter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/>
              <a:t>Now averaging </a:t>
            </a:r>
            <a:r>
              <a:rPr lang="en-US" sz="1050" b="1" u="sng" dirty="0"/>
              <a:t>165 followers each month </a:t>
            </a:r>
            <a:r>
              <a:rPr lang="en-US" sz="1050" dirty="0"/>
              <a:t>– about 5 per day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u="sng" dirty="0"/>
              <a:t>634 tweets </a:t>
            </a:r>
            <a:r>
              <a:rPr lang="en-US" sz="1200" dirty="0"/>
              <a:t>written/shared during this period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Our tweets </a:t>
            </a:r>
            <a:r>
              <a:rPr lang="en-US" sz="1200" b="1" u="sng" dirty="0"/>
              <a:t>impressed over 3 million people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/>
              <a:t>The top tweet impressed &gt;465K </a:t>
            </a:r>
          </a:p>
          <a:p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133304" y="2841741"/>
            <a:ext cx="1968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Top Tweet: </a:t>
            </a:r>
          </a:p>
          <a:p>
            <a:pPr algn="ctr"/>
            <a:r>
              <a:rPr lang="en-US" sz="900" dirty="0"/>
              <a:t>Women History Month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6174" y="4039405"/>
            <a:ext cx="831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Top Post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19778" y="5296198"/>
            <a:ext cx="13406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Impressions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2989" y="5596280"/>
            <a:ext cx="314997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Since July of last year we broadcasted, or shared, out of the NASA Earth FB </a:t>
            </a:r>
            <a:r>
              <a:rPr lang="en-US" sz="825" u="sng" dirty="0"/>
              <a:t>five times</a:t>
            </a:r>
            <a:r>
              <a:rPr lang="en-US" sz="825" dirty="0"/>
              <a:t>. </a:t>
            </a:r>
            <a:r>
              <a:rPr lang="en-US" sz="825" i="1" dirty="0" smtClean="0"/>
              <a:t>The top </a:t>
            </a:r>
            <a:r>
              <a:rPr lang="en-US" sz="825" i="1" dirty="0"/>
              <a:t>GO NASA Earth FB Live: Land Cover from Mt. Hood -- Reached: 205K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5602785" y="5353603"/>
            <a:ext cx="954514" cy="21615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04" y="4934515"/>
            <a:ext cx="2045237" cy="92093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33" y="4544651"/>
            <a:ext cx="1250476" cy="93785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639" y="1787239"/>
            <a:ext cx="1135770" cy="218851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28" name="Straight Arrow Connector 27"/>
          <p:cNvCxnSpPr/>
          <p:nvPr/>
        </p:nvCxnSpPr>
        <p:spPr>
          <a:xfrm flipV="1">
            <a:off x="2243841" y="3778524"/>
            <a:ext cx="1168121" cy="8396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6795" y="4115169"/>
            <a:ext cx="1952335" cy="70953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3355" y="5078105"/>
            <a:ext cx="2192935" cy="78020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2643" y="1895351"/>
            <a:ext cx="1844949" cy="80743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6831" y="3801425"/>
            <a:ext cx="1950149" cy="68632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7762" y="4239515"/>
            <a:ext cx="2056865" cy="74987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925077" y="5837421"/>
            <a:ext cx="831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Reach</a:t>
            </a:r>
            <a:endParaRPr lang="en-US" sz="135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61" y="822149"/>
            <a:ext cx="2050473" cy="8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8390" y="919545"/>
            <a:ext cx="5668991" cy="75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</a:rPr>
              <a:t>INSTAGRAM </a:t>
            </a:r>
            <a:r>
              <a:rPr lang="en-US" sz="3200" dirty="0" smtClean="0"/>
              <a:t>and </a:t>
            </a:r>
            <a:r>
              <a:rPr lang="en-US" sz="3200" b="1" dirty="0" smtClean="0">
                <a:solidFill>
                  <a:srgbClr val="FFC000"/>
                </a:solidFill>
              </a:rPr>
              <a:t>SNAPCHAT</a:t>
            </a:r>
            <a:endParaRPr lang="en-US" sz="3200" b="1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125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97" y="1458111"/>
            <a:ext cx="737493" cy="7374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52" y="1416718"/>
            <a:ext cx="785116" cy="7851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98664" y="882252"/>
            <a:ext cx="35196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Since we met last year we posted to the GLOBE Instagram </a:t>
            </a:r>
            <a:r>
              <a:rPr lang="en-US" sz="1350" b="1" u="sng" dirty="0"/>
              <a:t>62 times </a:t>
            </a:r>
            <a:r>
              <a:rPr lang="en-US" sz="1350" dirty="0"/>
              <a:t>(once a week (plus some additional posts)) produced </a:t>
            </a:r>
            <a:r>
              <a:rPr lang="en-US" sz="1350" b="1" u="sng" dirty="0"/>
              <a:t>20 “stories” </a:t>
            </a:r>
            <a:r>
              <a:rPr lang="en-US" sz="1350" dirty="0"/>
              <a:t>(these are monthly unless special events call for more) for the GLOBE Instagram and </a:t>
            </a:r>
            <a:r>
              <a:rPr lang="en-US" sz="1350" b="1" u="sng" dirty="0"/>
              <a:t>4 for NASA’s </a:t>
            </a:r>
            <a:r>
              <a:rPr lang="en-US" sz="1350" dirty="0"/>
              <a:t>Snapchat, Instagram and Facebook accounts (one each quarter).  </a:t>
            </a:r>
          </a:p>
          <a:p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5509493" y="4150109"/>
            <a:ext cx="36345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on the NASA accounts, these “stories” reach between 1.8 and 2.1 million </a:t>
            </a:r>
            <a:r>
              <a:rPr lang="en-US" sz="13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  <a:r>
              <a:rPr lang="en-US" sz="13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each!</a:t>
            </a:r>
            <a:r>
              <a:rPr lang="en-US" sz="1350" dirty="0" smtClean="0">
                <a:solidFill>
                  <a:srgbClr val="FFC000"/>
                </a:solidFill>
              </a:rPr>
              <a:t>.  </a:t>
            </a:r>
            <a:endParaRPr lang="en-US" sz="1350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407" y="2238943"/>
            <a:ext cx="12330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u="sng" dirty="0"/>
              <a:t>July 2018: </a:t>
            </a:r>
            <a:r>
              <a:rPr lang="en-US" sz="900" b="1" dirty="0"/>
              <a:t>GLE GLOBE </a:t>
            </a:r>
          </a:p>
          <a:p>
            <a:r>
              <a:rPr lang="en-US" sz="900" b="1" dirty="0"/>
              <a:t>Story on the NASA </a:t>
            </a:r>
          </a:p>
          <a:p>
            <a:r>
              <a:rPr lang="en-US" sz="900" b="1" dirty="0"/>
              <a:t>accounts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0247" y="2238943"/>
            <a:ext cx="146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u="sng" dirty="0"/>
              <a:t>September 2019: </a:t>
            </a:r>
            <a:r>
              <a:rPr lang="en-US" sz="900" b="1" dirty="0"/>
              <a:t>GO Land </a:t>
            </a:r>
          </a:p>
          <a:p>
            <a:r>
              <a:rPr lang="en-US" sz="900" b="1" dirty="0"/>
              <a:t>Cover Tool Release/</a:t>
            </a:r>
          </a:p>
          <a:p>
            <a:r>
              <a:rPr lang="en-US" sz="900" b="1" dirty="0"/>
              <a:t>Challenge Story </a:t>
            </a:r>
          </a:p>
          <a:p>
            <a:r>
              <a:rPr lang="en-US" sz="900" b="1" dirty="0"/>
              <a:t>for the NASA accounts</a:t>
            </a:r>
          </a:p>
        </p:txBody>
      </p:sp>
      <p:sp>
        <p:nvSpPr>
          <p:cNvPr id="4" name="TextBox 3"/>
          <p:cNvSpPr txBox="1"/>
          <p:nvPr/>
        </p:nvSpPr>
        <p:spPr>
          <a:xfrm rot="3503195">
            <a:off x="-208996" y="5081489"/>
            <a:ext cx="14510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Ex: July 2018 through June</a:t>
            </a:r>
          </a:p>
          <a:p>
            <a:r>
              <a:rPr lang="en-US" sz="900" b="1" dirty="0"/>
              <a:t> 2019 Protocol and</a:t>
            </a:r>
          </a:p>
          <a:p>
            <a:r>
              <a:rPr lang="en-US" sz="900" b="1" dirty="0"/>
              <a:t> National Day Stories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9565" y="5634242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Ex: Daily stories from </a:t>
            </a:r>
          </a:p>
          <a:p>
            <a:r>
              <a:rPr lang="en-US" sz="900" b="1" dirty="0"/>
              <a:t>five of the US SRS’s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39407" y="5703491"/>
            <a:ext cx="12041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CSEP Takeover Story!</a:t>
            </a:r>
            <a:endParaRPr lang="en-US" sz="825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95489" y="2196956"/>
            <a:ext cx="13789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u="sng" dirty="0"/>
              <a:t>June 2019: </a:t>
            </a:r>
            <a:r>
              <a:rPr lang="en-US" sz="900" b="1" dirty="0"/>
              <a:t>GO on a</a:t>
            </a:r>
          </a:p>
          <a:p>
            <a:r>
              <a:rPr lang="en-US" sz="900" b="1" dirty="0"/>
              <a:t> Trail Story for the NASA </a:t>
            </a:r>
          </a:p>
          <a:p>
            <a:r>
              <a:rPr lang="en-US" sz="900" b="1" dirty="0"/>
              <a:t>Accounts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777" y="2795021"/>
            <a:ext cx="1066373" cy="189935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177" y="4052007"/>
            <a:ext cx="872580" cy="155229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3" y="2704090"/>
            <a:ext cx="973901" cy="173224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79" y="4047393"/>
            <a:ext cx="877916" cy="156151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t="16006" r="22446"/>
          <a:stretch/>
        </p:blipFill>
        <p:spPr>
          <a:xfrm>
            <a:off x="1598587" y="2959492"/>
            <a:ext cx="899936" cy="165477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897777" y="2265853"/>
            <a:ext cx="14510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u="sng" dirty="0"/>
              <a:t>March 2019: </a:t>
            </a:r>
            <a:r>
              <a:rPr lang="en-US" sz="900" b="1" dirty="0"/>
              <a:t>GO Trees </a:t>
            </a:r>
          </a:p>
          <a:p>
            <a:r>
              <a:rPr lang="en-US" sz="900" b="1" dirty="0"/>
              <a:t>Tool Release Story for the </a:t>
            </a:r>
          </a:p>
          <a:p>
            <a:r>
              <a:rPr lang="en-US" sz="900" b="1" dirty="0"/>
              <a:t>NASA accounts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90" y="2717266"/>
            <a:ext cx="1099140" cy="195500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94" y="3905250"/>
            <a:ext cx="955237" cy="169904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cxnSp>
        <p:nvCxnSpPr>
          <p:cNvPr id="32" name="Straight Arrow Connector 31"/>
          <p:cNvCxnSpPr/>
          <p:nvPr/>
        </p:nvCxnSpPr>
        <p:spPr>
          <a:xfrm flipH="1" flipV="1">
            <a:off x="4922914" y="3746539"/>
            <a:ext cx="562712" cy="5721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644681" y="3426696"/>
            <a:ext cx="1864812" cy="90890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2219091" y="3784461"/>
            <a:ext cx="3290404" cy="51073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691558" y="4283262"/>
            <a:ext cx="4817936" cy="2340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805607" y="4837578"/>
            <a:ext cx="2197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In addition, we also did a Reddit AMA this year and reached over 1.48 million </a:t>
            </a:r>
          </a:p>
          <a:p>
            <a:r>
              <a:rPr lang="en-US" sz="1350" dirty="0"/>
              <a:t>with that piece.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064" y="5621430"/>
            <a:ext cx="683132" cy="38214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33" y="4831584"/>
            <a:ext cx="1602513" cy="1024005"/>
          </a:xfrm>
          <a:prstGeom prst="rect">
            <a:avLst/>
          </a:prstGeom>
          <a:ln w="38100">
            <a:solidFill>
              <a:srgbClr val="FF450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9" y="46017"/>
            <a:ext cx="1292699" cy="512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70006" y="2452627"/>
            <a:ext cx="2281547" cy="159938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99387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5039" y="804339"/>
            <a:ext cx="7886700" cy="830244"/>
          </a:xfrm>
        </p:spPr>
        <p:txBody>
          <a:bodyPr/>
          <a:lstStyle/>
          <a:p>
            <a:r>
              <a:rPr lang="en-US" dirty="0" smtClean="0"/>
              <a:t>How to Participate this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0311"/>
            <a:ext cx="4401127" cy="4240257"/>
          </a:xfrm>
        </p:spPr>
        <p:txBody>
          <a:bodyPr>
            <a:normAutofit fontScale="92500"/>
          </a:bodyPr>
          <a:lstStyle/>
          <a:p>
            <a:r>
              <a:rPr lang="en-US" b="0" dirty="0" smtClean="0"/>
              <a:t>Use the </a:t>
            </a:r>
            <a:r>
              <a:rPr lang="en-US" dirty="0" smtClean="0"/>
              <a:t>hashtag</a:t>
            </a:r>
            <a:r>
              <a:rPr lang="en-US" b="0" dirty="0" smtClean="0"/>
              <a:t>: #GLOBE23</a:t>
            </a:r>
          </a:p>
          <a:p>
            <a:r>
              <a:rPr lang="en-US" b="0" dirty="0" smtClean="0"/>
              <a:t>Tune in:</a:t>
            </a:r>
          </a:p>
          <a:p>
            <a:pPr lvl="1"/>
            <a:r>
              <a:rPr lang="en-US" b="1" dirty="0" smtClean="0"/>
              <a:t>Facebook</a:t>
            </a:r>
            <a:r>
              <a:rPr lang="en-US" dirty="0" smtClean="0"/>
              <a:t> Lives (daily) and Watch Parties (7:00 am ET most days starting Tues., </a:t>
            </a:r>
          </a:p>
          <a:p>
            <a:pPr lvl="1"/>
            <a:r>
              <a:rPr lang="en-US" b="1" dirty="0" smtClean="0"/>
              <a:t>Twitter </a:t>
            </a:r>
            <a:r>
              <a:rPr lang="en-US" dirty="0" smtClean="0"/>
              <a:t>– Join the conversation</a:t>
            </a:r>
          </a:p>
          <a:p>
            <a:pPr lvl="1"/>
            <a:r>
              <a:rPr lang="en-US" b="1" dirty="0" smtClean="0"/>
              <a:t>Instagram </a:t>
            </a:r>
          </a:p>
          <a:p>
            <a:pPr lvl="2"/>
            <a:r>
              <a:rPr lang="en-US" dirty="0" smtClean="0"/>
              <a:t>Watch our daily stories and tag us </a:t>
            </a:r>
            <a:r>
              <a:rPr lang="en-US" dirty="0"/>
              <a:t>(</a:t>
            </a:r>
            <a:r>
              <a:rPr lang="en-US" dirty="0" smtClean="0">
                <a:solidFill>
                  <a:srgbClr val="00B0F0"/>
                </a:solidFill>
              </a:rPr>
              <a:t>@</a:t>
            </a:r>
            <a:r>
              <a:rPr lang="en-US" dirty="0" err="1" smtClean="0">
                <a:solidFill>
                  <a:srgbClr val="00B0F0"/>
                </a:solidFill>
              </a:rPr>
              <a:t>globeprgram</a:t>
            </a:r>
            <a:r>
              <a:rPr lang="en-US" dirty="0" smtClean="0">
                <a:solidFill>
                  <a:srgbClr val="29488D"/>
                </a:solidFill>
              </a:rPr>
              <a:t>) in yours </a:t>
            </a:r>
            <a:r>
              <a:rPr lang="en-US" dirty="0" smtClean="0"/>
              <a:t>and </a:t>
            </a:r>
            <a:r>
              <a:rPr lang="en-US" u="sng" dirty="0" smtClean="0"/>
              <a:t>we will share your stories </a:t>
            </a:r>
            <a:r>
              <a:rPr lang="en-US" dirty="0" smtClean="0"/>
              <a:t>on the GLOBE Instagram daily</a:t>
            </a:r>
          </a:p>
          <a:p>
            <a:pPr marL="685800" lvl="2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9" y="46017"/>
            <a:ext cx="1292699" cy="512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7245"/>
          <a:stretch/>
        </p:blipFill>
        <p:spPr>
          <a:xfrm>
            <a:off x="7370207" y="3940835"/>
            <a:ext cx="1773794" cy="1947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241"/>
          <a:stretch/>
        </p:blipFill>
        <p:spPr>
          <a:xfrm rot="19541204">
            <a:off x="4603243" y="1915067"/>
            <a:ext cx="4112207" cy="2220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0485" y="4914766"/>
            <a:ext cx="3000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HOW TO WIN!</a:t>
            </a:r>
          </a:p>
          <a:p>
            <a:pPr algn="ctr"/>
            <a:r>
              <a:rPr lang="en-US" dirty="0" smtClean="0"/>
              <a:t>Earn entries by adding </a:t>
            </a:r>
          </a:p>
          <a:p>
            <a:pPr algn="ctr"/>
            <a:r>
              <a:rPr lang="en-US" dirty="0" smtClean="0"/>
              <a:t>us on each social platform.  </a:t>
            </a:r>
          </a:p>
          <a:p>
            <a:pPr algn="ctr"/>
            <a:r>
              <a:rPr lang="en-US" dirty="0" smtClean="0"/>
              <a:t>And for being the most social!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47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2146" y="808006"/>
            <a:ext cx="7886700" cy="830244"/>
          </a:xfrm>
        </p:spPr>
        <p:txBody>
          <a:bodyPr/>
          <a:lstStyle/>
          <a:p>
            <a:r>
              <a:rPr lang="en-US" dirty="0" smtClean="0"/>
              <a:t>Photos from the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60" y="1736244"/>
            <a:ext cx="5019575" cy="4240257"/>
          </a:xfrm>
        </p:spPr>
        <p:txBody>
          <a:bodyPr/>
          <a:lstStyle/>
          <a:p>
            <a:r>
              <a:rPr lang="en-US" dirty="0" smtClean="0"/>
              <a:t>How to Access:</a:t>
            </a:r>
          </a:p>
          <a:p>
            <a:pPr lvl="1"/>
            <a:r>
              <a:rPr lang="en-US" dirty="0" smtClean="0"/>
              <a:t>Go to: </a:t>
            </a:r>
            <a:r>
              <a:rPr lang="en-US" dirty="0" smtClean="0">
                <a:hlinkClick r:id="rId2"/>
              </a:rPr>
              <a:t>www.globe.gov/globe23</a:t>
            </a:r>
            <a:endParaRPr lang="en-US" dirty="0" smtClean="0"/>
          </a:p>
          <a:p>
            <a:pPr lvl="2"/>
            <a:r>
              <a:rPr lang="en-US" dirty="0" smtClean="0"/>
              <a:t>Download professional imagery from each day to share on social media, or text to friends and family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3370" b="28162"/>
          <a:stretch/>
        </p:blipFill>
        <p:spPr>
          <a:xfrm>
            <a:off x="6012360" y="1692426"/>
            <a:ext cx="2910380" cy="321736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9" y="46017"/>
            <a:ext cx="1292699" cy="512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69" y="4386221"/>
            <a:ext cx="2826327" cy="159028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92" y="3493883"/>
            <a:ext cx="2692116" cy="151476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2" y="4484843"/>
            <a:ext cx="2651051" cy="149165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5982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659" y="2760974"/>
            <a:ext cx="7886700" cy="830244"/>
          </a:xfrm>
        </p:spPr>
        <p:txBody>
          <a:bodyPr/>
          <a:lstStyle/>
          <a:p>
            <a:r>
              <a:rPr lang="en-US" dirty="0" smtClean="0"/>
              <a:t>A Thought for You All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9" y="46017"/>
            <a:ext cx="1292699" cy="512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1571" y="1519918"/>
            <a:ext cx="5011195" cy="375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56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FINAL-GLE-PPT-Template-4-7-18" id="{9F70775C-F13E-E941-B1E9-2D6A374B5270}" vid="{AE9F6A78-1AD1-B24C-BD4C-353820AC19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877</TotalTime>
  <Words>951</Words>
  <Application>Microsoft Office PowerPoint</Application>
  <PresentationFormat>On-screen Show (4:3)</PresentationFormat>
  <Paragraphs>154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GLOBE Social Media Report</vt:lpstr>
      <vt:lpstr>Social Team</vt:lpstr>
      <vt:lpstr>Social Report – GLOBE and GLOBE Observer</vt:lpstr>
      <vt:lpstr>Social Report – The GLOBE Program</vt:lpstr>
      <vt:lpstr>Social Report – GLOBE Observer</vt:lpstr>
      <vt:lpstr>PowerPoint Presentation</vt:lpstr>
      <vt:lpstr>How to Participate this Year</vt:lpstr>
      <vt:lpstr>Photos from the Meeting</vt:lpstr>
      <vt:lpstr>A Thought for You All</vt:lpstr>
      <vt:lpstr>Be social!</vt:lpstr>
      <vt:lpstr> Autumn.Burdick@ssaihq.com  Science Systems &amp; Applications, Inc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aburdick</cp:lastModifiedBy>
  <cp:revision>55</cp:revision>
  <cp:lastPrinted>2018-04-07T17:52:28Z</cp:lastPrinted>
  <dcterms:created xsi:type="dcterms:W3CDTF">2019-01-21T00:24:29Z</dcterms:created>
  <dcterms:modified xsi:type="dcterms:W3CDTF">2019-07-14T00:35:52Z</dcterms:modified>
</cp:coreProperties>
</file>