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tif"/><Relationship Id="rId3" Type="http://schemas.openxmlformats.org/officeDocument/2006/relationships/image" Target="../media/image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3253234" y="2878250"/>
            <a:ext cx="8600100" cy="3302001"/>
          </a:xfrm>
          <a:prstGeom prst="rect">
            <a:avLst/>
          </a:prstGeom>
        </p:spPr>
        <p:txBody>
          <a:bodyPr/>
          <a:lstStyle/>
          <a:p>
            <a:pPr defTabSz="414781">
              <a:defRPr sz="5680"/>
            </a:pPr>
            <a:r>
              <a:t>Evaluation Working Group</a:t>
            </a:r>
          </a:p>
          <a:p>
            <a:pPr defTabSz="414781">
              <a:defRPr sz="5680"/>
            </a:pPr>
          </a:p>
          <a:p>
            <a:pPr defTabSz="414781">
              <a:defRPr sz="2910"/>
            </a:pPr>
          </a:p>
          <a:p>
            <a:pPr defTabSz="414781">
              <a:defRPr sz="2910"/>
            </a:pPr>
            <a:r>
              <a:t>Nektaria Adaktylou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3910467" y="7281333"/>
            <a:ext cx="6777634" cy="1130301"/>
          </a:xfrm>
          <a:prstGeom prst="rect">
            <a:avLst/>
          </a:prstGeom>
        </p:spPr>
        <p:txBody>
          <a:bodyPr/>
          <a:lstStyle/>
          <a:p>
            <a:pPr defTabSz="315468">
              <a:defRPr b="1" sz="1728">
                <a:latin typeface="Helvetica"/>
                <a:ea typeface="Helvetica"/>
                <a:cs typeface="Helvetica"/>
                <a:sym typeface="Helvetica"/>
              </a:defRPr>
            </a:pPr>
            <a:r>
              <a:t>23RD GLOBE Annual Meeting </a:t>
            </a:r>
          </a:p>
          <a:p>
            <a:pPr defTabSz="315468">
              <a:defRPr sz="1728"/>
            </a:pPr>
            <a:r>
              <a:t>Detroit, USA</a:t>
            </a:r>
          </a:p>
          <a:p>
            <a:pPr defTabSz="315468">
              <a:defRPr sz="1728"/>
            </a:pPr>
            <a:r>
              <a:t>July 14-18, 2019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32"/>
            <a:ext cx="13004801" cy="99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099" y="1828854"/>
            <a:ext cx="3303711" cy="540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8764733"/>
            <a:ext cx="13004801" cy="987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Invited speakers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071033" y="2163233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April: Julie Malmberg</a:t>
            </a:r>
          </a:p>
          <a:p>
            <a:pPr/>
            <a:r>
              <a:t>May: Janelle Johnson &amp; Rich Wagner</a:t>
            </a:r>
          </a:p>
          <a:p>
            <a:pPr/>
            <a:r>
              <a:t>June: Valerie Williams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work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1155699" y="2264833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Send out out the impact form and upload on the website. </a:t>
            </a:r>
          </a:p>
          <a:p>
            <a:pPr/>
            <a:r>
              <a:t>Organize the information we get. </a:t>
            </a:r>
          </a:p>
          <a:p>
            <a:pPr/>
            <a:r>
              <a:t>Work with Lin Chambers on the identification of publications.</a:t>
            </a:r>
          </a:p>
          <a:p>
            <a:pPr/>
            <a:r>
              <a:t>Explore the possibility to use Open Sky (UCAR) to create a depository.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Collaborate with other working groups</a:t>
            </a:r>
          </a:p>
          <a:p>
            <a:pPr marL="0" indent="0">
              <a:buSzTx/>
              <a:buNone/>
            </a:pPr>
            <a:r>
              <a:t>Possible areas:</a:t>
            </a:r>
          </a:p>
          <a:p>
            <a:pPr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Protocol  bundles (Science WG)</a:t>
            </a:r>
          </a:p>
          <a:p>
            <a:pPr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Data quality (Science WG)</a:t>
            </a:r>
          </a:p>
          <a:p>
            <a:pPr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The website as seen by the teachers (Technology WG)</a:t>
            </a:r>
          </a:p>
          <a:p>
            <a:pPr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Master Trainers’ process (Education WG).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50163"/>
            <a:ext cx="13004800" cy="8253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833033" y="1229188"/>
            <a:ext cx="5334001" cy="2216746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Our liaison to the GIO up to December 2018</a:t>
            </a:r>
          </a:p>
          <a:p>
            <a:pPr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Amy Barfield</a:t>
            </a:r>
          </a:p>
        </p:txBody>
      </p:sp>
      <p:pic>
        <p:nvPicPr>
          <p:cNvPr id="16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3725" y="5181599"/>
            <a:ext cx="3948705" cy="398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7672" y="433162"/>
            <a:ext cx="3720811" cy="4391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1833033" y="6067127"/>
            <a:ext cx="5334001" cy="221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>
              <a:defRPr sz="3300"/>
            </a:pPr>
            <a:r>
              <a:t>Our current liaison to the GIO</a:t>
            </a:r>
          </a:p>
          <a:p>
            <a:pPr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Megan Delaney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534" y="31604"/>
            <a:ext cx="13004801" cy="7108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5636099" y="7516283"/>
            <a:ext cx="23760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Τhank you!</a:t>
            </a:r>
          </a:p>
        </p:txBody>
      </p:sp>
      <p:pic>
        <p:nvPicPr>
          <p:cNvPr id="16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8764733"/>
            <a:ext cx="13004801" cy="987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The purpose of the Group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635000" indent="-635000">
              <a:buSzPct val="47000"/>
              <a:buBlip>
                <a:blip r:embed="rId2"/>
              </a:buBlip>
              <a:defRPr sz="4000">
                <a:solidFill>
                  <a:srgbClr val="84858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Identify evaluation tools, resources and evidence of impact, share with the community to help the Program’s implementation and outcomes.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952499" y="325966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pPr/>
            <a:r>
              <a:t>Our work this year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952500" y="2609849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Interviews with the teachers at the GLE</a:t>
            </a:r>
          </a:p>
          <a:p>
            <a:pPr/>
            <a:r>
              <a:t>‘Attitudes towards science  pre- and post test </a:t>
            </a:r>
          </a:p>
          <a:p>
            <a:pPr/>
            <a:r>
              <a:t>‘Evidence of impact’ form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sz="half" idx="1"/>
          </p:nvPr>
        </p:nvSpPr>
        <p:spPr>
          <a:xfrm>
            <a:off x="3073036" y="3662594"/>
            <a:ext cx="6858728" cy="6009813"/>
          </a:xfrm>
          <a:prstGeom prst="rect">
            <a:avLst/>
          </a:prstGeom>
        </p:spPr>
        <p:txBody>
          <a:bodyPr/>
          <a:lstStyle/>
          <a:p>
            <a:pPr algn="just" defTabSz="402336">
              <a:defRPr sz="2904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 How have you seen your students benefiting form participating in GLOBE (knowledge, skills. attitudes)?</a:t>
            </a:r>
          </a:p>
          <a:p>
            <a:pPr algn="just" defTabSz="402336">
              <a:defRPr sz="2904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algn="just" defTabSz="402336">
              <a:defRPr sz="2904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 Recognizing that there are many other  environmental education programs, why do you include GLOBE in your activities?</a:t>
            </a:r>
          </a:p>
          <a:p>
            <a:pPr algn="just" defTabSz="402336">
              <a:defRPr sz="2904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algn="just" defTabSz="402336">
              <a:defRPr sz="2904">
                <a:solidFill>
                  <a:srgbClr val="20212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 Help us identify the key questions that YOU would like to answer about the impact of the GLOBE program.</a:t>
            </a:r>
          </a:p>
        </p:txBody>
      </p:sp>
      <p:pic>
        <p:nvPicPr>
          <p:cNvPr id="13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444" y="423218"/>
            <a:ext cx="6735912" cy="2706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05833" y="-2569634"/>
            <a:ext cx="11636177" cy="5709974"/>
          </a:xfrm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t>Attitudes towards science </a:t>
            </a:r>
          </a:p>
          <a:p>
            <a:pPr>
              <a:defRPr sz="4300"/>
            </a:pPr>
          </a:p>
          <a:p>
            <a:pPr>
              <a:defRPr sz="4300"/>
            </a:pPr>
            <a:r>
              <a:t> </a:t>
            </a:r>
          </a:p>
        </p:txBody>
      </p:sp>
      <p:sp>
        <p:nvSpPr>
          <p:cNvPr id="135" name="Shape 135"/>
          <p:cNvSpPr/>
          <p:nvPr/>
        </p:nvSpPr>
        <p:spPr>
          <a:xfrm>
            <a:off x="2336800" y="3225800"/>
            <a:ext cx="7828416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defRPr b="1"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For the post-test only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My acquaintance with the GLOBE protocols and related activities: 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a. Increased my motivation to be involved in science related activities. 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Strongly disagree	 Disagree	Not sure	Agree		Strongly agree  </a:t>
            </a:r>
          </a:p>
          <a:p>
            <a:pPr algn="just" defTabSz="457200">
              <a:defRPr b="1"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b. </a:t>
            </a:r>
            <a:r>
              <a:t>Made </a:t>
            </a:r>
            <a:r>
              <a:t>me want to learn more about science and the natural world. 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Strongly disagree	 Disagree	Not sure	Agree		Strongly agree  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c. Was an experience I found interesting and enjoyed.</a:t>
            </a:r>
            <a:br/>
            <a:r>
              <a:t>Strongly disagree	 Disagree	Not sure	Agree		Strongly agree  </a:t>
            </a:r>
          </a:p>
          <a:p>
            <a:pPr algn="just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1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d.Enhanced my learning in science this year.</a:t>
            </a:r>
            <a:br/>
            <a:r>
              <a:t>Strongly disagree	 Disagree	Not sure	Agree		Strongly agree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body" sz="quarter" idx="1"/>
          </p:nvPr>
        </p:nvSpPr>
        <p:spPr>
          <a:xfrm>
            <a:off x="-182034" y="427566"/>
            <a:ext cx="12725798" cy="753998"/>
          </a:xfrm>
          <a:prstGeom prst="rect">
            <a:avLst/>
          </a:prstGeom>
        </p:spPr>
        <p:txBody>
          <a:bodyPr/>
          <a:lstStyle/>
          <a:p>
            <a:pPr/>
            <a:r>
              <a:t>Identify and document studies that demonstrate GLOBE’s impact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1601" y="1288097"/>
            <a:ext cx="6757323" cy="8194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The Group’s presentations at the Annual Meeting 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 Presentation Type: Report Out (15 minutes) 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Title: Interviews with teachers at the GLE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Tuesday, 145pm. Terrace B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 Presentation Type: Panel (One hour) 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Title: Evidence of GLOBE's impact in different settings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Tuesday, 3.30 pm, Terrace B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3.Presentation Type: Poster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Title: Attitudes towards science test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b="1" sz="230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Community Poster session, Monday, 4.30 pm- 6.00 pm.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409700" y="-2311400"/>
            <a:ext cx="9769079" cy="3987800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/>
            <a:r>
              <a:t>Collaborations</a:t>
            </a:r>
          </a:p>
        </p:txBody>
      </p:sp>
      <p:pic>
        <p:nvPicPr>
          <p:cNvPr id="144" name="G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7954"/>
            <a:ext cx="13004801" cy="733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952500" y="444500"/>
            <a:ext cx="11099800" cy="1040276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pPr/>
            <a:r>
              <a:t>Tools shared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10633" y="2163233"/>
            <a:ext cx="11099801" cy="6286501"/>
          </a:xfrm>
          <a:prstGeom prst="rect">
            <a:avLst/>
          </a:prstGeom>
        </p:spPr>
        <p:txBody>
          <a:bodyPr/>
          <a:lstStyle/>
          <a:p>
            <a:pPr marL="0" indent="0" defTabSz="385572">
              <a:spcBef>
                <a:spcPts val="2700"/>
              </a:spcBef>
              <a:buSzTx/>
              <a:buNone/>
              <a:defRPr b="1" sz="2376">
                <a:latin typeface="Helvetica"/>
                <a:ea typeface="Helvetica"/>
                <a:cs typeface="Helvetica"/>
                <a:sym typeface="Helvetica"/>
              </a:defRPr>
            </a:pPr>
            <a:r>
              <a:t>For teachers 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Needs assessment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Professional development survey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Post implementation survey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b="1" sz="2376">
                <a:latin typeface="Helvetica"/>
                <a:ea typeface="Helvetica"/>
                <a:cs typeface="Helvetica"/>
                <a:sym typeface="Helvetica"/>
              </a:defRPr>
            </a:pPr>
            <a:r>
              <a:t>For students 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Atmosphere pre- and post test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t>Hydrology pre- and post test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sz="2376"/>
            </a:pPr>
          </a:p>
          <a:p>
            <a:pPr marL="0" indent="0" defTabSz="385572">
              <a:spcBef>
                <a:spcPts val="2700"/>
              </a:spcBef>
              <a:buSzTx/>
              <a:buNone/>
              <a:defRPr sz="2376"/>
            </a:pPr>
            <a:r>
              <a:t>At: Impact and Metrics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