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Roboto Slab"/>
      <p:regular r:id="rId16"/>
      <p:bold r:id="rId17"/>
    </p:embeddedFon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CB1F1CDC-C098-42E9-A55D-404DE0907014}">
  <a:tblStyle styleId="{CB1F1CDC-C098-42E9-A55D-404DE090701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2066695-6E7C-46FD-8C73-C18FC2155A0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obotoSlab-bold.fntdata"/><Relationship Id="rId16" Type="http://schemas.openxmlformats.org/officeDocument/2006/relationships/font" Target="fonts/RobotoSlab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Roboto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Roboto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f860aa6f1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f860aa6f1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d4e0c382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d4e0c382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f860aa6f1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f860aa6f1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860aa6f1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860aa6f1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f860aa6f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f860aa6f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d3449647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d3449647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d3449647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d3449647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d4e0c3829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d4e0c3829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globe.gov/web/manalaalsaleh" TargetMode="External"/><Relationship Id="rId10" Type="http://schemas.openxmlformats.org/officeDocument/2006/relationships/hyperlink" Target="https://www.globe.gov/web/programaglobe.mk" TargetMode="External"/><Relationship Id="rId13" Type="http://schemas.openxmlformats.org/officeDocument/2006/relationships/hyperlink" Target="https://www.globe.gov/web/jessica.e.taylor/home" TargetMode="External"/><Relationship Id="rId12" Type="http://schemas.openxmlformats.org/officeDocument/2006/relationships/hyperlink" Target="https://www.globe.gov/web/manalaalsaleh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globe.gov/web/nwasswa/home" TargetMode="External"/><Relationship Id="rId4" Type="http://schemas.openxmlformats.org/officeDocument/2006/relationships/hyperlink" Target="https://www.globe.gov/web/nwasswa/home" TargetMode="External"/><Relationship Id="rId9" Type="http://schemas.openxmlformats.org/officeDocument/2006/relationships/hyperlink" Target="https://www.globe.gov/web/programaglobe.mk" TargetMode="External"/><Relationship Id="rId15" Type="http://schemas.openxmlformats.org/officeDocument/2006/relationships/hyperlink" Target="https://www.globe.gov/web/lhehr" TargetMode="External"/><Relationship Id="rId14" Type="http://schemas.openxmlformats.org/officeDocument/2006/relationships/hyperlink" Target="https://www.globe.gov/web/jessica.e.taylor/home" TargetMode="External"/><Relationship Id="rId17" Type="http://schemas.openxmlformats.org/officeDocument/2006/relationships/hyperlink" Target="https://www.globe.gov/web/jristvey/home" TargetMode="External"/><Relationship Id="rId16" Type="http://schemas.openxmlformats.org/officeDocument/2006/relationships/hyperlink" Target="https://www.globe.gov/web/lhehr" TargetMode="External"/><Relationship Id="rId5" Type="http://schemas.openxmlformats.org/officeDocument/2006/relationships/hyperlink" Target="https://www.globe.gov/web/radelara" TargetMode="External"/><Relationship Id="rId6" Type="http://schemas.openxmlformats.org/officeDocument/2006/relationships/hyperlink" Target="https://www.globe.gov/web/radelara" TargetMode="External"/><Relationship Id="rId18" Type="http://schemas.openxmlformats.org/officeDocument/2006/relationships/hyperlink" Target="https://www.globe.gov/web/jristvey/home" TargetMode="External"/><Relationship Id="rId7" Type="http://schemas.openxmlformats.org/officeDocument/2006/relationships/hyperlink" Target="https://www.globe.gov/web/diana.garasic/home" TargetMode="External"/><Relationship Id="rId8" Type="http://schemas.openxmlformats.org/officeDocument/2006/relationships/hyperlink" Target="https://www.globe.gov/web/diana.garasic/hom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321950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Education Working Group 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002600" y="3115975"/>
            <a:ext cx="71388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Report Out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GLOBE Annual Meeting - Detroit, MI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Monday, July 15, 2019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68925" y="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Education WG Members Across all Regions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1" name="Google Shape;71;p14"/>
          <p:cNvGraphicFramePr/>
          <p:nvPr/>
        </p:nvGraphicFramePr>
        <p:xfrm>
          <a:off x="162000" y="686100"/>
          <a:ext cx="3000000" cy="3000000"/>
        </p:xfrm>
        <a:graphic>
          <a:graphicData uri="http://schemas.openxmlformats.org/drawingml/2006/table">
            <a:tbl>
              <a:tblPr>
                <a:solidFill>
                  <a:srgbClr val="FFFFFF"/>
                </a:solidFill>
                <a:tableStyleId>{CB1F1CDC-C098-42E9-A55D-404DE0907014}</a:tableStyleId>
              </a:tblPr>
              <a:tblGrid>
                <a:gridCol w="1143000"/>
                <a:gridCol w="1247775"/>
                <a:gridCol w="1228725"/>
                <a:gridCol w="2000250"/>
                <a:gridCol w="2371725"/>
                <a:gridCol w="790575"/>
              </a:tblGrid>
              <a:tr h="733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Africa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3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4"/>
                        </a:rPr>
                        <a:t>Francis Wasswa N. Nsubuga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Uganda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nwasswa@gmail.com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2016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Asia and Pacific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5"/>
                        </a:rPr>
                        <a:t>Rod Allan A. de Lara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6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Philippines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radelara@pshs.edu.ph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2019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Europe and Eurasia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7"/>
                        </a:rPr>
                        <a:t>Diana Garasic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8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Croatia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diana.garasic@gmail.com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2017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Latin America and Caribbean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9"/>
                        </a:rPr>
                        <a:t>Marta Kingsland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10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Argentina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programaglobe.mk@gmail.com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2019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Near East and North Africa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11"/>
                        </a:rPr>
                        <a:t>Manal Alsaleh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12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Kuwait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manal.a.alsaleh@gmail.com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2019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Chair</a:t>
                      </a:r>
                      <a:endParaRPr b="1" i="1"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North America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13"/>
                        </a:rPr>
                        <a:t>Jessica Taylor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14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USA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jessica.e.taylor@nasa.gov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2016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At Large</a:t>
                      </a:r>
                      <a:endParaRPr b="1" i="1"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North America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15"/>
                        </a:rPr>
                        <a:t>Lynne Hehr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16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USA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lhehr@uark.edu</a:t>
                      </a: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2018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GIO Liaison</a:t>
                      </a:r>
                      <a:endParaRPr b="1" i="1"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  <a:hlinkClick r:id="rId17"/>
                        </a:rPr>
                        <a:t>John Ristvey</a:t>
                      </a:r>
                      <a:endParaRPr sz="1200" u="sng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  <a:hlinkClick r:id="rId18"/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B5EB2"/>
                          </a:solidFill>
                          <a:highlight>
                            <a:srgbClr val="FFFFFF"/>
                          </a:highlight>
                        </a:rPr>
                        <a:t>jristvey@ucar.edu</a:t>
                      </a:r>
                      <a:endParaRPr sz="1200">
                        <a:solidFill>
                          <a:srgbClr val="1B5EB2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3E3E3E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solidFill>
                          <a:srgbClr val="3E3E3E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5250" marB="95250" marR="95250" marL="95250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</a:t>
            </a:r>
            <a:r>
              <a:rPr lang="en"/>
              <a:t> of the Education Working Work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Purpose of the Education Working Group 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900"/>
              <a:t>The purpose of the Education WG is to </a:t>
            </a:r>
            <a:r>
              <a:rPr lang="en" sz="1900">
                <a:solidFill>
                  <a:schemeClr val="accent5"/>
                </a:solidFill>
              </a:rPr>
              <a:t>help ensure that GLOBE is implemented, worldwide, with sound pedagogy</a:t>
            </a:r>
            <a:r>
              <a:rPr lang="en" sz="1900"/>
              <a:t>. The scope includes the GLOBE </a:t>
            </a:r>
            <a:r>
              <a:rPr lang="en" sz="1900"/>
              <a:t>Teacher's</a:t>
            </a:r>
            <a:r>
              <a:rPr lang="en" sz="1900"/>
              <a:t> Guide, formal and informal educator professional development, training modules and </a:t>
            </a:r>
            <a:r>
              <a:rPr lang="en" sz="1900">
                <a:solidFill>
                  <a:schemeClr val="accent5"/>
                </a:solidFill>
              </a:rPr>
              <a:t>certification process</a:t>
            </a:r>
            <a:r>
              <a:rPr lang="en" sz="1900"/>
              <a:t>, student research project competition, etc.</a:t>
            </a:r>
            <a:endParaRPr sz="19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Recommended Trainer Flexibility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Candidate Trainer Qualifications Review </a:t>
            </a:r>
            <a:r>
              <a:rPr lang="en" sz="2000">
                <a:solidFill>
                  <a:schemeClr val="accent5"/>
                </a:solidFill>
              </a:rPr>
              <a:t>documents evidence </a:t>
            </a:r>
            <a:r>
              <a:rPr lang="en" sz="2000"/>
              <a:t>of understanding science, education, adult </a:t>
            </a:r>
            <a:r>
              <a:rPr lang="en" sz="2000"/>
              <a:t>learning</a:t>
            </a:r>
            <a:r>
              <a:rPr lang="en" sz="2000"/>
              <a:t>, and GLOBE.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/>
              <a:t>Mentor Trainer Observation Assessment </a:t>
            </a:r>
            <a:r>
              <a:rPr lang="en" sz="2000">
                <a:solidFill>
                  <a:schemeClr val="accent5"/>
                </a:solidFill>
              </a:rPr>
              <a:t>demonstrates application</a:t>
            </a:r>
            <a:r>
              <a:rPr lang="en" sz="2000"/>
              <a:t> of understanding.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000" u="sng">
                <a:solidFill>
                  <a:schemeClr val="accent5"/>
                </a:solidFill>
              </a:rPr>
              <a:t>Trainers do not need to be observed for every Protocol</a:t>
            </a:r>
            <a:r>
              <a:rPr lang="en" sz="2000"/>
              <a:t>. Trainers can do workshops in any Protocol they are trained in through eTraining or in person workshop. 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Recommended </a:t>
            </a:r>
            <a:r>
              <a:rPr i="1" lang="en"/>
              <a:t>Mentor</a:t>
            </a:r>
            <a:r>
              <a:rPr lang="en"/>
              <a:t> Trainers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87900" y="1489825"/>
            <a:ext cx="8368200" cy="33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GLOBE </a:t>
            </a:r>
            <a:r>
              <a:rPr lang="en" sz="2000">
                <a:solidFill>
                  <a:schemeClr val="accent5"/>
                </a:solidFill>
              </a:rPr>
              <a:t>Mentor Trainers</a:t>
            </a:r>
            <a:r>
              <a:rPr lang="en" sz="2000"/>
              <a:t> aid in advancing the community of Trainers by mentoring Candidate Trainers. While Mentor Trainers provide a critical role in building the capacity of the community, </a:t>
            </a:r>
            <a:r>
              <a:rPr lang="en" sz="2000">
                <a:solidFill>
                  <a:schemeClr val="accent5"/>
                </a:solidFill>
              </a:rPr>
              <a:t>it is </a:t>
            </a:r>
            <a:r>
              <a:rPr lang="en" sz="2000" u="sng">
                <a:solidFill>
                  <a:schemeClr val="accent5"/>
                </a:solidFill>
              </a:rPr>
              <a:t>not</a:t>
            </a:r>
            <a:r>
              <a:rPr lang="en" sz="2000">
                <a:solidFill>
                  <a:schemeClr val="accent5"/>
                </a:solidFill>
              </a:rPr>
              <a:t> expected that all Trainers would wish to become Mentor Trainers</a:t>
            </a:r>
            <a:r>
              <a:rPr lang="en" sz="2000"/>
              <a:t>. Only those active GLOBE Trainers with a passion for serving the GLOBE community by actively mentoring, observing, and assessing Candidate Trainers should seek this designation.</a:t>
            </a:r>
            <a:endParaRPr sz="2000"/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i="1" lang="en" sz="2000"/>
              <a:t>Qualifications based on </a:t>
            </a:r>
            <a:r>
              <a:rPr i="1" lang="en" sz="2000" u="sng"/>
              <a:t>experience</a:t>
            </a:r>
            <a:r>
              <a:rPr i="1" lang="en" sz="2000"/>
              <a:t> as GLOBE Trainer </a:t>
            </a:r>
            <a:r>
              <a:rPr i="1" lang="en" sz="2000" u="sng"/>
              <a:t>and commitment</a:t>
            </a:r>
            <a:r>
              <a:rPr i="1" lang="en" sz="2000"/>
              <a:t> to mentor Candidate Trainers.</a:t>
            </a:r>
            <a:endParaRPr i="1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Recommended Guidelines for Active Status</a:t>
            </a:r>
            <a:endParaRPr/>
          </a:p>
        </p:txBody>
      </p:sp>
      <p:graphicFrame>
        <p:nvGraphicFramePr>
          <p:cNvPr id="95" name="Google Shape;95;p18"/>
          <p:cNvGraphicFramePr/>
          <p:nvPr/>
        </p:nvGraphicFramePr>
        <p:xfrm>
          <a:off x="288163" y="1423625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{F2066695-6E7C-46FD-8C73-C18FC2155A0A}</a:tableStyleId>
              </a:tblPr>
              <a:tblGrid>
                <a:gridCol w="2010350"/>
                <a:gridCol w="6689225"/>
              </a:tblGrid>
              <a:tr h="443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Active Trainer</a:t>
                      </a:r>
                      <a:endParaRPr sz="1800">
                        <a:solidFill>
                          <a:schemeClr val="accent5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Conducting </a:t>
                      </a:r>
                      <a:r>
                        <a:rPr lang="en" sz="15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at least 1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protocol</a:t>
                      </a:r>
                      <a:r>
                        <a:rPr lang="en" sz="15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training </a:t>
                      </a:r>
                      <a:r>
                        <a:rPr b="1" lang="en" sz="15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every 2 years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 tracked through the GLOBE workshop database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(Mentor Trainers must Mentor at least 1 Candidate Trainer every 2 yrs)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</a:tr>
              <a:tr h="1615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Active in GLOBE</a:t>
                      </a:r>
                      <a:endParaRPr sz="1800">
                        <a:solidFill>
                          <a:schemeClr val="accent5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Participation</a:t>
                      </a:r>
                      <a:r>
                        <a:rPr lang="en" sz="15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in at least one GLOBE community activity per year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that may include </a:t>
                      </a:r>
                      <a:r>
                        <a:rPr b="1"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but not be limited to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: 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00660" lvl="0" marL="10541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Roboto"/>
                        <a:buChar char="●"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Attending a GLOBE International, national or regional meeting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00660" lvl="0" marL="10541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Roboto"/>
                        <a:buChar char="●"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Being a reviewer for the International Virtual Science Symposium (IVSS), a Student Research Symposium (SRS), or a regional/country Science Fair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00660" lvl="0" marL="10541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Roboto"/>
                        <a:buChar char="●"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Entering data or participation in GLOBE Campaign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00660" lvl="0" marL="10541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Roboto"/>
                        <a:buChar char="●"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Being a member of the GISN, a GLOBE working group or US Partner Forum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</a:tr>
              <a:tr h="743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Keeping Current</a:t>
                      </a:r>
                      <a:endParaRPr sz="1800">
                        <a:solidFill>
                          <a:schemeClr val="accent5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Complete </a:t>
                      </a:r>
                      <a:r>
                        <a:rPr lang="en" sz="1500">
                          <a:solidFill>
                            <a:schemeClr val="accent5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eTraining as needed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for 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competencies</a:t>
                      </a:r>
                      <a:r>
                        <a:rPr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such as: revised Protocols, new instrumentation, new apps, new website functions</a:t>
                      </a:r>
                      <a:endParaRPr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5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(GIO and WGs may create Trainer specific eTrainings)</a:t>
                      </a:r>
                      <a:endParaRPr i="1" sz="15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on Trainer/Mentor Trainer Process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Thursday 10:30-11:30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Terrace C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/>
              <a:t>Session: GGB8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Further Topics 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Teacher Recognition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Challenges of Implementing GLOBE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Retention &amp; Sustainability of Trainers (Building Capacity)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Cross-Collaborations: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Evaluation- Surveys &amp; Publications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Science - Bundles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