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4" r:id="rId2"/>
    <p:sldId id="391" r:id="rId3"/>
    <p:sldId id="390" r:id="rId4"/>
    <p:sldId id="380" r:id="rId5"/>
    <p:sldId id="383" r:id="rId6"/>
    <p:sldId id="381" r:id="rId7"/>
    <p:sldId id="382" r:id="rId8"/>
    <p:sldId id="384" r:id="rId9"/>
    <p:sldId id="378" r:id="rId10"/>
    <p:sldId id="379" r:id="rId11"/>
    <p:sldId id="389" r:id="rId12"/>
    <p:sldId id="386" r:id="rId13"/>
    <p:sldId id="388" r:id="rId14"/>
    <p:sldId id="400" r:id="rId15"/>
    <p:sldId id="399" r:id="rId16"/>
    <p:sldId id="398" r:id="rId17"/>
    <p:sldId id="377" r:id="rId18"/>
    <p:sldId id="392" r:id="rId19"/>
    <p:sldId id="393" r:id="rId20"/>
    <p:sldId id="394" r:id="rId21"/>
    <p:sldId id="395" r:id="rId22"/>
    <p:sldId id="396" r:id="rId23"/>
    <p:sldId id="397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ára Semeráková" initials="BS" lastIdx="1" clrIdx="0">
    <p:extLst>
      <p:ext uri="{19B8F6BF-5375-455C-9EA6-DF929625EA0E}">
        <p15:presenceInfo xmlns:p15="http://schemas.microsoft.com/office/powerpoint/2012/main" userId="Bára Semerá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2" autoAdjust="0"/>
    <p:restoredTop sz="84396" autoAdjust="0"/>
  </p:normalViewPr>
  <p:slideViewPr>
    <p:cSldViewPr snapToGrid="0" snapToObjects="1">
      <p:cViewPr>
        <p:scale>
          <a:sx n="66" d="100"/>
          <a:sy n="66" d="100"/>
        </p:scale>
        <p:origin x="6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08T16:00:18.035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75CD6-0E75-B940-B009-82215BA1A4D7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46809-D941-9149-8571-A6B857DEA40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32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lZjTc1XJvk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24 </a:t>
            </a:r>
            <a:r>
              <a:rPr lang="cs-CZ" dirty="0" err="1" smtClean="0"/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countries</a:t>
            </a:r>
            <a:endParaRPr lang="cs-CZ" dirty="0" smtClean="0"/>
          </a:p>
          <a:p>
            <a:r>
              <a:rPr lang="cs-CZ" dirty="0" err="1" smtClean="0"/>
              <a:t>Phenology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campaign</a:t>
            </a:r>
            <a:r>
              <a:rPr lang="cs-CZ" baseline="0" dirty="0" smtClean="0"/>
              <a:t> has </a:t>
            </a:r>
            <a:r>
              <a:rPr lang="cs-CZ" baseline="0" dirty="0" err="1" smtClean="0"/>
              <a:t>been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organized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last 4 </a:t>
            </a:r>
            <a:r>
              <a:rPr lang="cs-CZ" baseline="0" dirty="0" err="1" smtClean="0"/>
              <a:t>years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073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schools</a:t>
            </a:r>
            <a:r>
              <a:rPr lang="cs-CZ" dirty="0" smtClean="0"/>
              <a:t> are more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research</a:t>
            </a:r>
            <a:r>
              <a:rPr lang="cs-CZ" dirty="0" smtClean="0"/>
              <a:t> and </a:t>
            </a:r>
            <a:r>
              <a:rPr lang="cs-CZ" dirty="0" err="1" smtClean="0"/>
              <a:t>outdoor</a:t>
            </a:r>
            <a:r>
              <a:rPr lang="cs-CZ" dirty="0" smtClean="0"/>
              <a:t>, </a:t>
            </a:r>
            <a:r>
              <a:rPr lang="cs-CZ" dirty="0" err="1" smtClean="0"/>
              <a:t>some</a:t>
            </a:r>
            <a:r>
              <a:rPr lang="cs-CZ" dirty="0" smtClean="0"/>
              <a:t> more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arts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communications</a:t>
            </a:r>
            <a:endParaRPr lang="cs-CZ" baseline="0" dirty="0" smtClean="0"/>
          </a:p>
          <a:p>
            <a:r>
              <a:rPr lang="cs-CZ" baseline="0" dirty="0" err="1" smtClean="0"/>
              <a:t>Release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forms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705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Why we come with a new </a:t>
            </a:r>
            <a:r>
              <a:rPr lang="cs-CZ" sz="1200" b="1" dirty="0" smtClean="0"/>
              <a:t>s</a:t>
            </a:r>
            <a:r>
              <a:rPr lang="en-US" sz="1200" b="1" dirty="0" err="1" smtClean="0"/>
              <a:t>ite</a:t>
            </a:r>
            <a:r>
              <a:rPr lang="en-US" sz="1200" b="1" dirty="0" smtClean="0"/>
              <a:t> when we already have one on globe.gov? </a:t>
            </a:r>
            <a:endParaRPr lang="cs-CZ" sz="1200" b="1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491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 smtClean="0">
                <a:hlinkClick r:id="rId3"/>
              </a:rPr>
              <a:t>https://www.youtube.com/watch?v=SlZjTc1XJvk</a:t>
            </a:r>
            <a:r>
              <a:rPr lang="en-US" sz="1200" dirty="0" smtClean="0"/>
              <a:t>  </a:t>
            </a:r>
            <a:endParaRPr lang="cs-CZ" sz="1200" b="1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2440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European</a:t>
            </a:r>
            <a:r>
              <a:rPr lang="cs-CZ" dirty="0" smtClean="0"/>
              <a:t> </a:t>
            </a:r>
            <a:r>
              <a:rPr lang="cs-CZ" dirty="0" err="1" smtClean="0"/>
              <a:t>schools</a:t>
            </a:r>
            <a:r>
              <a:rPr lang="cs-CZ" dirty="0" smtClean="0"/>
              <a:t> </a:t>
            </a:r>
            <a:r>
              <a:rPr lang="cs-CZ" dirty="0" err="1" smtClean="0"/>
              <a:t>scored</a:t>
            </a:r>
            <a:r>
              <a:rPr lang="cs-CZ" baseline="0" dirty="0" smtClean="0"/>
              <a:t> very </a:t>
            </a:r>
            <a:r>
              <a:rPr lang="cs-CZ" baseline="0" dirty="0" err="1" smtClean="0"/>
              <a:t>well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Trees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Around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GLOBE </a:t>
            </a:r>
            <a:r>
              <a:rPr lang="cs-CZ" baseline="0" dirty="0" err="1" smtClean="0"/>
              <a:t>Campaign</a:t>
            </a:r>
            <a:r>
              <a:rPr lang="cs-CZ" baseline="0" dirty="0" smtClean="0"/>
              <a:t> as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uploaded</a:t>
            </a:r>
            <a:r>
              <a:rPr lang="cs-CZ" baseline="0" dirty="0" smtClean="0"/>
              <a:t> so many data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Green Up!</a:t>
            </a:r>
          </a:p>
          <a:p>
            <a:r>
              <a:rPr lang="cs-CZ" baseline="0" dirty="0" smtClean="0"/>
              <a:t>2662 data </a:t>
            </a:r>
            <a:r>
              <a:rPr lang="cs-CZ" baseline="0" dirty="0" err="1" smtClean="0"/>
              <a:t>submitted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from</a:t>
            </a:r>
            <a:r>
              <a:rPr lang="cs-CZ" baseline="0" dirty="0" smtClean="0"/>
              <a:t> Jan to June 2019 – </a:t>
            </a:r>
            <a:r>
              <a:rPr lang="cs-CZ" baseline="0" dirty="0" err="1" smtClean="0"/>
              <a:t>only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Europe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Eurasia</a:t>
            </a:r>
            <a:endParaRPr lang="cs-CZ" baseline="0" dirty="0" smtClean="0"/>
          </a:p>
          <a:p>
            <a:r>
              <a:rPr lang="cs-CZ" baseline="0" dirty="0" smtClean="0"/>
              <a:t>292 </a:t>
            </a:r>
            <a:r>
              <a:rPr lang="cs-CZ" baseline="0" dirty="0" err="1" smtClean="0"/>
              <a:t>posts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discussion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from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Feb</a:t>
            </a:r>
            <a:r>
              <a:rPr lang="cs-CZ" baseline="0" dirty="0" smtClean="0"/>
              <a:t> to June 2019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smtClean="0"/>
              <a:t>RCO </a:t>
            </a:r>
            <a:r>
              <a:rPr lang="cs-CZ" sz="1200" dirty="0" err="1" smtClean="0"/>
              <a:t>collected</a:t>
            </a:r>
            <a:r>
              <a:rPr lang="cs-CZ" sz="1200" dirty="0" smtClean="0"/>
              <a:t> </a:t>
            </a:r>
            <a:r>
              <a:rPr lang="cs-CZ" sz="1200" dirty="0" err="1" smtClean="0"/>
              <a:t>documentation</a:t>
            </a:r>
            <a:r>
              <a:rPr lang="cs-CZ" sz="1200" dirty="0" smtClean="0"/>
              <a:t> on </a:t>
            </a:r>
            <a:r>
              <a:rPr lang="cs-CZ" sz="1200" dirty="0" err="1" smtClean="0"/>
              <a:t>schools</a:t>
            </a:r>
            <a:r>
              <a:rPr lang="cs-CZ" sz="1200" dirty="0" smtClean="0"/>
              <a:t> </a:t>
            </a:r>
            <a:r>
              <a:rPr lang="cs-CZ" sz="1200" dirty="0" err="1" smtClean="0"/>
              <a:t>involvement</a:t>
            </a:r>
            <a:r>
              <a:rPr lang="cs-CZ" sz="1200" dirty="0" smtClean="0"/>
              <a:t> (v</a:t>
            </a:r>
            <a:r>
              <a:rPr lang="en-US" sz="1200" dirty="0" err="1" smtClean="0"/>
              <a:t>ideos</a:t>
            </a:r>
            <a:r>
              <a:rPr lang="cs-CZ" sz="1200" dirty="0" smtClean="0"/>
              <a:t>, </a:t>
            </a:r>
            <a:r>
              <a:rPr lang="cs-CZ" sz="1200" dirty="0" err="1" smtClean="0"/>
              <a:t>photos</a:t>
            </a:r>
            <a:r>
              <a:rPr lang="cs-CZ" sz="1200" dirty="0" smtClean="0"/>
              <a:t>, </a:t>
            </a:r>
            <a:r>
              <a:rPr lang="cs-CZ" sz="1200" dirty="0" err="1" smtClean="0"/>
              <a:t>forum</a:t>
            </a:r>
            <a:r>
              <a:rPr lang="cs-CZ" sz="1200" dirty="0" smtClean="0"/>
              <a:t> </a:t>
            </a:r>
            <a:r>
              <a:rPr lang="cs-CZ" sz="1200" dirty="0" err="1" smtClean="0"/>
              <a:t>posts</a:t>
            </a:r>
            <a:r>
              <a:rPr lang="cs-CZ" sz="1200" dirty="0" smtClean="0"/>
              <a:t>, feedback </a:t>
            </a:r>
            <a:r>
              <a:rPr lang="cs-CZ" sz="1200" dirty="0" err="1" smtClean="0"/>
              <a:t>from</a:t>
            </a:r>
            <a:r>
              <a:rPr lang="cs-CZ" sz="1200" dirty="0" smtClean="0"/>
              <a:t> </a:t>
            </a:r>
            <a:r>
              <a:rPr lang="cs-CZ" sz="1200" dirty="0" err="1" smtClean="0"/>
              <a:t>teachers</a:t>
            </a:r>
            <a:r>
              <a:rPr lang="cs-CZ" sz="1200" dirty="0" smtClean="0"/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err="1" smtClean="0"/>
              <a:t>Badges</a:t>
            </a:r>
            <a:r>
              <a:rPr lang="cs-CZ" sz="1200" dirty="0" smtClean="0"/>
              <a:t>:</a:t>
            </a:r>
            <a:r>
              <a:rPr lang="cs-CZ" sz="1200" baseline="0" dirty="0" smtClean="0"/>
              <a:t> 49 </a:t>
            </a:r>
            <a:r>
              <a:rPr lang="cs-CZ" sz="1200" baseline="0" dirty="0" err="1" smtClean="0"/>
              <a:t>for</a:t>
            </a:r>
            <a:r>
              <a:rPr lang="cs-CZ" sz="1200" baseline="0" dirty="0" smtClean="0"/>
              <a:t> Data </a:t>
            </a:r>
            <a:r>
              <a:rPr lang="cs-CZ" sz="1200" baseline="0" dirty="0" err="1" smtClean="0"/>
              <a:t>Entry</a:t>
            </a:r>
            <a:r>
              <a:rPr lang="cs-CZ" sz="1200" baseline="0" dirty="0" smtClean="0"/>
              <a:t> and 36 </a:t>
            </a:r>
            <a:r>
              <a:rPr lang="cs-CZ" sz="1200" baseline="0" dirty="0" err="1" smtClean="0"/>
              <a:t>for</a:t>
            </a:r>
            <a:r>
              <a:rPr lang="cs-CZ" sz="1200" baseline="0" dirty="0" smtClean="0"/>
              <a:t> </a:t>
            </a:r>
            <a:r>
              <a:rPr lang="cs-CZ" sz="1200" baseline="0" dirty="0" err="1" smtClean="0"/>
              <a:t>Collaboration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444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Google </a:t>
            </a:r>
            <a:r>
              <a:rPr lang="cs-CZ" dirty="0" err="1" smtClean="0"/>
              <a:t>translator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dirty="0" smtClean="0"/>
              <a:t>,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skype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calls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no </a:t>
            </a:r>
            <a:r>
              <a:rPr lang="cs-CZ" baseline="0" dirty="0" err="1" smtClean="0"/>
              <a:t>language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skills</a:t>
            </a:r>
            <a:endParaRPr lang="cs-CZ" baseline="0" dirty="0" smtClean="0"/>
          </a:p>
          <a:p>
            <a:r>
              <a:rPr lang="cs-CZ" baseline="0" dirty="0" smtClean="0"/>
              <a:t>Marketing, </a:t>
            </a:r>
            <a:r>
              <a:rPr lang="cs-CZ" baseline="0" dirty="0" err="1" smtClean="0"/>
              <a:t>Copywriting</a:t>
            </a:r>
            <a:endParaRPr lang="cs-CZ" baseline="0" dirty="0" smtClean="0"/>
          </a:p>
          <a:p>
            <a:r>
              <a:rPr lang="cs-CZ" baseline="0" dirty="0" err="1" smtClean="0"/>
              <a:t>Thanks</a:t>
            </a:r>
            <a:r>
              <a:rPr lang="cs-CZ" baseline="0" dirty="0" smtClean="0"/>
              <a:t> to Country </a:t>
            </a:r>
            <a:r>
              <a:rPr lang="cs-CZ" baseline="0" dirty="0" err="1" smtClean="0"/>
              <a:t>Coordinators</a:t>
            </a:r>
            <a:endParaRPr lang="cs-CZ" baseline="0" dirty="0" smtClean="0"/>
          </a:p>
          <a:p>
            <a:r>
              <a:rPr lang="cs-CZ" baseline="0" dirty="0" err="1" smtClean="0"/>
              <a:t>Thanks</a:t>
            </a:r>
            <a:r>
              <a:rPr lang="cs-CZ" baseline="0" dirty="0" smtClean="0"/>
              <a:t> to Jan and Jen Paul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badges</a:t>
            </a: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6978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956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Data are not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numbers</a:t>
            </a:r>
            <a:r>
              <a:rPr lang="cs-CZ" dirty="0" smtClean="0"/>
              <a:t> but </a:t>
            </a:r>
            <a:r>
              <a:rPr lang="cs-CZ" dirty="0" err="1" smtClean="0"/>
              <a:t>also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photos</a:t>
            </a:r>
            <a:r>
              <a:rPr lang="cs-CZ" dirty="0" smtClean="0"/>
              <a:t> </a:t>
            </a:r>
            <a:r>
              <a:rPr lang="cs-CZ" dirty="0" err="1" smtClean="0"/>
              <a:t>ans</a:t>
            </a:r>
            <a:r>
              <a:rPr lang="cs-CZ" dirty="0" smtClean="0"/>
              <a:t> </a:t>
            </a:r>
            <a:r>
              <a:rPr lang="cs-CZ" dirty="0" err="1" smtClean="0"/>
              <a:t>animations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08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Species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distribution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around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region – </a:t>
            </a:r>
            <a:r>
              <a:rPr lang="cs-CZ" baseline="0" dirty="0" err="1" smtClean="0"/>
              <a:t>preselected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together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scientists</a:t>
            </a:r>
            <a:endParaRPr lang="cs-CZ" dirty="0" smtClean="0"/>
          </a:p>
          <a:p>
            <a:r>
              <a:rPr lang="cs-CZ" dirty="0" err="1" smtClean="0"/>
              <a:t>Fig</a:t>
            </a:r>
            <a:r>
              <a:rPr lang="cs-CZ" dirty="0" smtClean="0"/>
              <a:t> </a:t>
            </a:r>
            <a:r>
              <a:rPr lang="cs-CZ" dirty="0" err="1" smtClean="0"/>
              <a:t>added</a:t>
            </a:r>
            <a:r>
              <a:rPr lang="cs-CZ" dirty="0" smtClean="0"/>
              <a:t> last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year</a:t>
            </a:r>
            <a:r>
              <a:rPr lang="cs-CZ" baseline="0" dirty="0" smtClean="0"/>
              <a:t> </a:t>
            </a:r>
            <a:r>
              <a:rPr lang="cs-CZ" dirty="0" smtClean="0"/>
              <a:t>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request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southern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countries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subtropical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climate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031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645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numbers</a:t>
            </a:r>
            <a:r>
              <a:rPr lang="cs-CZ" dirty="0" smtClean="0"/>
              <a:t> are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registered</a:t>
            </a:r>
            <a:r>
              <a:rPr lang="cs-CZ" dirty="0" smtClean="0"/>
              <a:t> </a:t>
            </a:r>
            <a:r>
              <a:rPr lang="cs-CZ" dirty="0" err="1" smtClean="0"/>
              <a:t>schools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Europe</a:t>
            </a:r>
            <a:r>
              <a:rPr lang="cs-CZ" dirty="0" smtClean="0"/>
              <a:t> and </a:t>
            </a:r>
            <a:r>
              <a:rPr lang="cs-CZ" dirty="0" err="1" smtClean="0"/>
              <a:t>Eurasia</a:t>
            </a:r>
            <a:r>
              <a:rPr lang="cs-CZ" dirty="0" smtClean="0"/>
              <a:t> Region, </a:t>
            </a:r>
            <a:r>
              <a:rPr lang="cs-CZ" dirty="0" err="1" smtClean="0"/>
              <a:t>perhaps</a:t>
            </a:r>
            <a:r>
              <a:rPr lang="cs-CZ" dirty="0" smtClean="0"/>
              <a:t> </a:t>
            </a:r>
            <a:r>
              <a:rPr lang="cs-CZ" dirty="0" err="1" smtClean="0"/>
              <a:t>there</a:t>
            </a:r>
            <a:r>
              <a:rPr lang="cs-CZ" dirty="0" smtClean="0"/>
              <a:t> are more </a:t>
            </a:r>
            <a:r>
              <a:rPr lang="cs-CZ" dirty="0" err="1" smtClean="0"/>
              <a:t>who</a:t>
            </a:r>
            <a:r>
              <a:rPr lang="cs-CZ" dirty="0" smtClean="0"/>
              <a:t> do </a:t>
            </a:r>
            <a:r>
              <a:rPr lang="cs-CZ" dirty="0" err="1" smtClean="0"/>
              <a:t>phenology</a:t>
            </a:r>
            <a:r>
              <a:rPr lang="cs-CZ" dirty="0" smtClean="0"/>
              <a:t>,</a:t>
            </a:r>
            <a:r>
              <a:rPr lang="cs-CZ" baseline="0" dirty="0" smtClean="0"/>
              <a:t> but </a:t>
            </a:r>
            <a:r>
              <a:rPr lang="cs-CZ" baseline="0" dirty="0" err="1" smtClean="0"/>
              <a:t>we</a:t>
            </a:r>
            <a:r>
              <a:rPr lang="cs-CZ" baseline="0" dirty="0" smtClean="0"/>
              <a:t> do not </a:t>
            </a:r>
            <a:r>
              <a:rPr lang="cs-CZ" baseline="0" dirty="0" err="1" smtClean="0"/>
              <a:t>know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about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them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510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language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protocols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too</a:t>
            </a:r>
            <a:r>
              <a:rPr lang="cs-CZ" dirty="0" smtClean="0"/>
              <a:t> </a:t>
            </a:r>
            <a:r>
              <a:rPr lang="cs-CZ" dirty="0" err="1" smtClean="0"/>
              <a:t>complicated</a:t>
            </a:r>
            <a:r>
              <a:rPr lang="cs-CZ" dirty="0" smtClean="0"/>
              <a:t>.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Remade</a:t>
            </a:r>
            <a:r>
              <a:rPr lang="cs-CZ" baseline="0" dirty="0" smtClean="0"/>
              <a:t> to </a:t>
            </a:r>
            <a:r>
              <a:rPr lang="cs-CZ" baseline="0" dirty="0" err="1" smtClean="0"/>
              <a:t>several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activities</a:t>
            </a:r>
            <a:r>
              <a:rPr lang="cs-CZ" baseline="0" dirty="0" smtClean="0"/>
              <a:t> + Data </a:t>
            </a:r>
            <a:r>
              <a:rPr lang="cs-CZ" baseline="0" dirty="0" err="1" smtClean="0"/>
              <a:t>Entry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Guide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Green Up</a:t>
            </a:r>
          </a:p>
          <a:p>
            <a:r>
              <a:rPr lang="cs-CZ" baseline="0" dirty="0" err="1" smtClean="0"/>
              <a:t>Badges</a:t>
            </a:r>
            <a:r>
              <a:rPr lang="cs-CZ" baseline="0" dirty="0" smtClean="0"/>
              <a:t> – a </a:t>
            </a:r>
            <a:r>
              <a:rPr lang="cs-CZ" baseline="0" dirty="0" err="1" smtClean="0"/>
              <a:t>great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success</a:t>
            </a:r>
            <a:r>
              <a:rPr lang="cs-CZ" baseline="0" dirty="0" smtClean="0"/>
              <a:t>, bit more </a:t>
            </a:r>
            <a:r>
              <a:rPr lang="cs-CZ" baseline="0" dirty="0" err="1" smtClean="0"/>
              <a:t>work</a:t>
            </a:r>
            <a:r>
              <a:rPr lang="cs-CZ" baseline="0" dirty="0" smtClean="0"/>
              <a:t> to post </a:t>
            </a:r>
            <a:r>
              <a:rPr lang="cs-CZ" baseline="0" dirty="0" err="1" smtClean="0"/>
              <a:t>them</a:t>
            </a:r>
            <a:r>
              <a:rPr lang="cs-CZ" baseline="0" dirty="0" smtClean="0"/>
              <a:t> on </a:t>
            </a:r>
            <a:r>
              <a:rPr lang="cs-CZ" baseline="0" dirty="0" err="1" smtClean="0"/>
              <a:t>school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pages</a:t>
            </a:r>
            <a:r>
              <a:rPr lang="cs-CZ" baseline="0" dirty="0" smtClean="0"/>
              <a:t> but </a:t>
            </a:r>
            <a:r>
              <a:rPr lang="cs-CZ" baseline="0" dirty="0" err="1" smtClean="0"/>
              <a:t>worth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it!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914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New menu</a:t>
            </a:r>
          </a:p>
          <a:p>
            <a:r>
              <a:rPr lang="cs-CZ" dirty="0" err="1" smtClean="0"/>
              <a:t>Simplified</a:t>
            </a:r>
            <a:r>
              <a:rPr lang="cs-CZ" dirty="0" smtClean="0"/>
              <a:t> </a:t>
            </a:r>
            <a:r>
              <a:rPr lang="cs-CZ" dirty="0" err="1" smtClean="0"/>
              <a:t>texts</a:t>
            </a:r>
            <a:endParaRPr lang="cs-CZ" dirty="0" smtClean="0"/>
          </a:p>
          <a:p>
            <a:r>
              <a:rPr lang="cs-CZ" dirty="0" err="1" smtClean="0"/>
              <a:t>Download</a:t>
            </a:r>
            <a:r>
              <a:rPr lang="cs-CZ" dirty="0" smtClean="0"/>
              <a:t> </a:t>
            </a:r>
            <a:r>
              <a:rPr lang="cs-CZ" dirty="0" err="1" smtClean="0"/>
              <a:t>section</a:t>
            </a:r>
            <a:r>
              <a:rPr lang="cs-CZ" dirty="0" smtClean="0"/>
              <a:t> –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together</a:t>
            </a:r>
            <a:r>
              <a:rPr lang="cs-CZ" dirty="0" smtClean="0"/>
              <a:t> – </a:t>
            </a:r>
            <a:r>
              <a:rPr lang="cs-CZ" dirty="0" err="1" smtClean="0"/>
              <a:t>activities</a:t>
            </a:r>
            <a:r>
              <a:rPr lang="cs-CZ" dirty="0" smtClean="0"/>
              <a:t>,</a:t>
            </a:r>
            <a:r>
              <a:rPr lang="cs-CZ" baseline="0" dirty="0" smtClean="0"/>
              <a:t> </a:t>
            </a:r>
            <a:r>
              <a:rPr lang="cs-CZ" dirty="0" err="1" smtClean="0"/>
              <a:t>protocol</a:t>
            </a:r>
            <a:r>
              <a:rPr lang="cs-CZ" baseline="0" dirty="0" smtClean="0"/>
              <a:t> full </a:t>
            </a:r>
            <a:r>
              <a:rPr lang="cs-CZ" baseline="0" dirty="0" err="1" smtClean="0"/>
              <a:t>version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classroom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lessons</a:t>
            </a:r>
            <a:r>
              <a:rPr lang="cs-CZ" baseline="0" dirty="0" smtClean="0"/>
              <a:t>, data </a:t>
            </a:r>
            <a:r>
              <a:rPr lang="cs-CZ" baseline="0" dirty="0" err="1" smtClean="0"/>
              <a:t>entry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guides</a:t>
            </a:r>
            <a:endParaRPr lang="cs-CZ" dirty="0" smtClean="0"/>
          </a:p>
          <a:p>
            <a:r>
              <a:rPr lang="cs-CZ" dirty="0" smtClean="0"/>
              <a:t>Video </a:t>
            </a:r>
            <a:r>
              <a:rPr lang="cs-CZ" dirty="0" err="1" smtClean="0"/>
              <a:t>Contest</a:t>
            </a:r>
            <a:r>
              <a:rPr lang="cs-CZ" dirty="0" smtClean="0"/>
              <a:t> </a:t>
            </a:r>
            <a:r>
              <a:rPr lang="cs-CZ" dirty="0" err="1" smtClean="0"/>
              <a:t>added</a:t>
            </a:r>
            <a:r>
              <a:rPr lang="cs-CZ" dirty="0" smtClean="0"/>
              <a:t> </a:t>
            </a:r>
            <a:r>
              <a:rPr lang="cs-CZ" dirty="0" err="1" smtClean="0"/>
              <a:t>later</a:t>
            </a:r>
            <a:r>
              <a:rPr lang="cs-CZ" dirty="0" smtClean="0"/>
              <a:t> on</a:t>
            </a:r>
          </a:p>
          <a:p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statistics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site</a:t>
            </a:r>
            <a:r>
              <a:rPr lang="cs-CZ" baseline="0" dirty="0" smtClean="0"/>
              <a:t> visit - </a:t>
            </a:r>
            <a:r>
              <a:rPr lang="cs-CZ" baseline="0" dirty="0" err="1" smtClean="0"/>
              <a:t>HotJar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103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Practices</a:t>
            </a:r>
            <a:r>
              <a:rPr lang="cs-CZ" baseline="0" dirty="0" smtClean="0"/>
              <a:t> – most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teachers</a:t>
            </a:r>
            <a:r>
              <a:rPr lang="cs-CZ" baseline="0" dirty="0" smtClean="0"/>
              <a:t> are </a:t>
            </a:r>
            <a:r>
              <a:rPr lang="cs-CZ" baseline="0" dirty="0" err="1" smtClean="0"/>
              <a:t>practical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hands</a:t>
            </a:r>
            <a:r>
              <a:rPr lang="cs-CZ" baseline="0" dirty="0" smtClean="0"/>
              <a:t>-on </a:t>
            </a:r>
            <a:r>
              <a:rPr lang="cs-CZ" baseline="0" dirty="0" err="1" smtClean="0"/>
              <a:t>types</a:t>
            </a:r>
            <a:r>
              <a:rPr lang="cs-CZ" baseline="0" dirty="0" smtClean="0"/>
              <a:t> </a:t>
            </a:r>
            <a:r>
              <a:rPr lang="cs-CZ" baseline="0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04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Shortcut</a:t>
            </a:r>
            <a:r>
              <a:rPr lang="cs-CZ" dirty="0" smtClean="0"/>
              <a:t> to Viz – </a:t>
            </a:r>
            <a:r>
              <a:rPr lang="cs-CZ" dirty="0" err="1" smtClean="0"/>
              <a:t>teachers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get</a:t>
            </a:r>
            <a:r>
              <a:rPr lang="cs-CZ" baseline="0" dirty="0" smtClean="0"/>
              <a:t> idea </a:t>
            </a:r>
            <a:r>
              <a:rPr lang="cs-CZ" baseline="0" dirty="0" err="1" smtClean="0"/>
              <a:t>about</a:t>
            </a:r>
            <a:r>
              <a:rPr lang="cs-CZ" baseline="0" dirty="0" smtClean="0"/>
              <a:t> Viz </a:t>
            </a:r>
            <a:r>
              <a:rPr lang="cs-CZ" baseline="0" dirty="0" err="1" smtClean="0"/>
              <a:t>if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did</a:t>
            </a:r>
            <a:r>
              <a:rPr lang="cs-CZ" baseline="0" dirty="0" smtClean="0"/>
              <a:t> not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before</a:t>
            </a:r>
            <a:endParaRPr lang="cs-CZ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6809-D941-9149-8571-A6B857DEA402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926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94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87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82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nl" smtClean="0"/>
              <a:pPr/>
              <a:t>‹#›</a:t>
            </a:fld>
            <a:endParaRPr lang="nl"/>
          </a:p>
        </p:txBody>
      </p:sp>
    </p:spTree>
    <p:extLst>
      <p:ext uri="{BB962C8B-B14F-4D97-AF65-F5344CB8AC3E}">
        <p14:creationId xmlns:p14="http://schemas.microsoft.com/office/powerpoint/2010/main" val="154055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73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38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20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94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84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20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64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94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058F-2B0C-C54B-A32D-953D42319FD4}" type="datetimeFigureOut">
              <a:rPr lang="nl-NL" smtClean="0"/>
              <a:pPr/>
              <a:t>8-7-2019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D9C1-527F-734B-B481-FEC4612503F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33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web/european-phenology-campaign/overview/get-inspire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web/european-phenology-campaign/overview/our-measurement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web/europe-and-eurasia/home/news/newsdetail/14028/spring-tree-video-contest?backURL=https://www.globe.gov:443/web/europe-and-eurasia/home/news?p_p_id%3Dcommonnewsportlet_WAR_globegovcmsportlet_INSTANCE_E9rh%26p_p_li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tree.e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tree.eu/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v=SlZjTc1XJvk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web/european-phenology-campaign/overvie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mailto:europe@globe.go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owapp.today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hyperlink" Target="https://www.globe.gov/web/european-phenology-campaign/overview/discussion-forum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lobe.gov/documents/18702582/51622393/Activity+4+-+Data+Upload+Guide.pdf/99ebca8a-347e-4126-8c42-3ad989885ad9" TargetMode="External"/><Relationship Id="rId3" Type="http://schemas.openxmlformats.org/officeDocument/2006/relationships/hyperlink" Target="https://www.globe.gov/documents/18702582/51622393/Activity+1+-+My+Tree.pdf/bafbfe5b-5b05-47b7-80d6-2402fd9045c1" TargetMode="External"/><Relationship Id="rId7" Type="http://schemas.openxmlformats.org/officeDocument/2006/relationships/hyperlink" Target="https://www.globe.gov/documents/18702582/51622393/Activity+4+-+My+Green+Up+Data.pdf/5344c65c-ccb7-4fd7-8ee5-55a586bf0f12" TargetMode="Externa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globe.gov/documents/18702582/51622393/Activity+3+-+First+Leaves.pdf/bcbc81c1-266e-431c-acb2-0dba9f728cc5" TargetMode="External"/><Relationship Id="rId11" Type="http://schemas.openxmlformats.org/officeDocument/2006/relationships/image" Target="../media/image10.jpeg"/><Relationship Id="rId5" Type="http://schemas.openxmlformats.org/officeDocument/2006/relationships/hyperlink" Target="https://www.globe.gov/documents/18702582/51622393/Activity+2+-+Tree+and+Shrub+Green-Up+Data+Sheet.pdf/c0b6928c-a544-4541-a83e-35632c40d65a" TargetMode="External"/><Relationship Id="rId10" Type="http://schemas.openxmlformats.org/officeDocument/2006/relationships/image" Target="../media/image9.jpeg"/><Relationship Id="rId4" Type="http://schemas.openxmlformats.org/officeDocument/2006/relationships/hyperlink" Target="https://www.globe.gov/documents/18702582/51622393/Activity+2+-+Look+at+the+Buds.pdf/7f0adc57-45fe-4f77-adac-771515baa32d" TargetMode="External"/><Relationship Id="rId9" Type="http://schemas.openxmlformats.org/officeDocument/2006/relationships/hyperlink" Target="https://www.globe.gov/documents/18702582/51622393/Activity+5_Green+Color+Scale.pdf/f7b8b7bc-170e-4d91-8f31-2a1887a195e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web/european-phenology-campaig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67" y="0"/>
            <a:ext cx="11827042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378341" y="318795"/>
            <a:ext cx="7247946" cy="1015663"/>
          </a:xfrm>
          <a:prstGeom prst="rect">
            <a:avLst/>
          </a:prstGeom>
          <a:solidFill>
            <a:schemeClr val="accent6">
              <a:lumMod val="50000"/>
              <a:alpha val="5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6000" b="1" dirty="0" smtClean="0">
                <a:solidFill>
                  <a:schemeClr val="bg1"/>
                </a:solidFill>
              </a:rPr>
              <a:t>TREES ARE BEAUTIFUL</a:t>
            </a:r>
            <a:endParaRPr lang="nl-NL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9882" y="414576"/>
            <a:ext cx="10691117" cy="118174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cs-CZ" b="1" dirty="0" err="1" smtClean="0"/>
              <a:t>Get</a:t>
            </a:r>
            <a:r>
              <a:rPr lang="cs-CZ" b="1" dirty="0" smtClean="0"/>
              <a:t> </a:t>
            </a:r>
            <a:r>
              <a:rPr lang="cs-CZ" b="1" dirty="0" err="1" smtClean="0"/>
              <a:t>inspired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2200" b="1" dirty="0" smtClean="0"/>
              <a:t> </a:t>
            </a:r>
            <a:r>
              <a:rPr lang="cs-CZ" sz="2200" b="1" dirty="0" smtClean="0">
                <a:hlinkClick r:id="rId3"/>
              </a:rPr>
              <a:t>https://www.globe.gov/web/european-phenology-campaign/overview/get-inspired</a:t>
            </a:r>
            <a:r>
              <a:rPr lang="cs-CZ" sz="2200" b="1" dirty="0" smtClean="0"/>
              <a:t/>
            </a:r>
            <a:br>
              <a:rPr lang="cs-CZ" sz="2200" b="1" dirty="0" smtClean="0"/>
            </a:br>
            <a:endParaRPr lang="en-US" sz="2200" b="1" dirty="0"/>
          </a:p>
        </p:txBody>
      </p:sp>
      <p:pic>
        <p:nvPicPr>
          <p:cNvPr id="3074" name="Picture 2" descr="\\192.168.1.253\h\Globe Regional HD Office_Europe Eurasia\projects_campaigns_events\Phenology\Campaign 2018_19_Europe\Photos\Get Inspire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2139" y="1596322"/>
            <a:ext cx="11087056" cy="5083447"/>
          </a:xfrm>
          <a:prstGeom prst="rect">
            <a:avLst/>
          </a:prstGeom>
          <a:noFill/>
        </p:spPr>
      </p:pic>
      <p:sp>
        <p:nvSpPr>
          <p:cNvPr id="5" name="Ohnutá šipka 4"/>
          <p:cNvSpPr/>
          <p:nvPr/>
        </p:nvSpPr>
        <p:spPr>
          <a:xfrm rot="10800000" flipH="1">
            <a:off x="142631" y="0"/>
            <a:ext cx="1128230" cy="4546600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4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6016" y="194623"/>
            <a:ext cx="10483412" cy="186396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4000" b="1" dirty="0" err="1" smtClean="0"/>
              <a:t>Our</a:t>
            </a:r>
            <a:r>
              <a:rPr lang="cs-CZ" sz="4000" b="1" dirty="0" smtClean="0"/>
              <a:t> </a:t>
            </a:r>
            <a:r>
              <a:rPr lang="cs-CZ" sz="4000" b="1" dirty="0" err="1" smtClean="0"/>
              <a:t>measurements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2200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https://www.globe.gov/web/european-phenology-campaign/overview/our-measurements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cs-CZ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cs-CZ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698" name="Picture 2" descr="H:\Globe Regional HD Office_Europe Eurasia\projects_campaigns_events\Phenology\Campaign 2018_19_Europe\Photos\visualiza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8354" y="1502619"/>
            <a:ext cx="10411591" cy="5355382"/>
          </a:xfrm>
          <a:prstGeom prst="rect">
            <a:avLst/>
          </a:prstGeom>
          <a:noFill/>
        </p:spPr>
      </p:pic>
      <p:sp>
        <p:nvSpPr>
          <p:cNvPr id="6" name="Ohnutá šipka 5"/>
          <p:cNvSpPr/>
          <p:nvPr/>
        </p:nvSpPr>
        <p:spPr>
          <a:xfrm rot="10800000" flipH="1">
            <a:off x="302529" y="0"/>
            <a:ext cx="1107818" cy="4546600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00" y="469383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Video </a:t>
            </a:r>
            <a:r>
              <a:rPr lang="cs-CZ" b="1" dirty="0" err="1" smtClean="0"/>
              <a:t>Contest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72817" y="1501716"/>
            <a:ext cx="9949910" cy="4555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smtClean="0"/>
              <a:t>V</a:t>
            </a:r>
            <a:r>
              <a:rPr lang="en-US" sz="2400" dirty="0" err="1" smtClean="0"/>
              <a:t>ideos</a:t>
            </a:r>
            <a:r>
              <a:rPr lang="en-US" sz="2400" dirty="0" smtClean="0"/>
              <a:t> </a:t>
            </a:r>
            <a:r>
              <a:rPr lang="en-US" sz="2400" dirty="0" smtClean="0"/>
              <a:t>from </a:t>
            </a:r>
            <a:r>
              <a:rPr lang="en-US" sz="2400" dirty="0" smtClean="0"/>
              <a:t>25 </a:t>
            </a:r>
            <a:r>
              <a:rPr lang="en-US" sz="2400" dirty="0" smtClean="0"/>
              <a:t>teams from </a:t>
            </a:r>
            <a:r>
              <a:rPr lang="cs-CZ" sz="2400" dirty="0" smtClean="0"/>
              <a:t>4 </a:t>
            </a:r>
            <a:r>
              <a:rPr lang="cs-CZ" sz="2400" dirty="0" err="1" smtClean="0"/>
              <a:t>countries</a:t>
            </a:r>
            <a:endParaRPr lang="cs-CZ" sz="24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dirty="0" smtClean="0"/>
              <a:t>Students </a:t>
            </a:r>
            <a:r>
              <a:rPr lang="en-US" sz="2400" dirty="0" smtClean="0"/>
              <a:t>explain why they have chosen their tree, share both their joy and findings of their research</a:t>
            </a:r>
            <a:r>
              <a:rPr lang="cs-CZ" sz="2400" dirty="0" smtClean="0"/>
              <a:t>, </a:t>
            </a:r>
            <a:r>
              <a:rPr lang="en-US" sz="2400" dirty="0" smtClean="0"/>
              <a:t>talk </a:t>
            </a:r>
            <a:r>
              <a:rPr lang="en-US" sz="2400" dirty="0" smtClean="0"/>
              <a:t>about what they have </a:t>
            </a:r>
            <a:r>
              <a:rPr lang="en-US" sz="2400" dirty="0" smtClean="0"/>
              <a:t>learned.</a:t>
            </a:r>
            <a:endParaRPr lang="cs-CZ" sz="24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err="1" smtClean="0"/>
              <a:t>All</a:t>
            </a:r>
            <a:r>
              <a:rPr lang="cs-CZ" sz="2400" dirty="0" smtClean="0"/>
              <a:t> </a:t>
            </a:r>
            <a:r>
              <a:rPr lang="cs-CZ" sz="2400" dirty="0" err="1" smtClean="0"/>
              <a:t>videos</a:t>
            </a:r>
            <a:r>
              <a:rPr lang="cs-CZ" sz="2400" dirty="0" smtClean="0"/>
              <a:t> </a:t>
            </a:r>
            <a:r>
              <a:rPr lang="cs-CZ" sz="2400" dirty="0" err="1" smtClean="0"/>
              <a:t>can</a:t>
            </a:r>
            <a:r>
              <a:rPr lang="cs-CZ" sz="2400" dirty="0" smtClean="0"/>
              <a:t> </a:t>
            </a:r>
            <a:r>
              <a:rPr lang="cs-CZ" sz="2400" dirty="0" err="1" smtClean="0"/>
              <a:t>be</a:t>
            </a:r>
            <a:r>
              <a:rPr lang="cs-CZ" sz="2400" dirty="0" smtClean="0"/>
              <a:t> </a:t>
            </a:r>
            <a:r>
              <a:rPr lang="cs-CZ" sz="2400" dirty="0" err="1" smtClean="0"/>
              <a:t>viewed</a:t>
            </a:r>
            <a:r>
              <a:rPr lang="cs-CZ" sz="2400" dirty="0" smtClean="0"/>
              <a:t> at web </a:t>
            </a:r>
            <a:r>
              <a:rPr lang="cs-CZ" sz="2400" dirty="0" err="1" smtClean="0"/>
              <a:t>page</a:t>
            </a:r>
            <a:r>
              <a:rPr lang="cs-CZ" sz="2400" dirty="0" smtClean="0"/>
              <a:t> </a:t>
            </a:r>
            <a:r>
              <a:rPr lang="cs-CZ" sz="2400" b="1" dirty="0" smtClean="0">
                <a:hlinkClick r:id="rId3"/>
              </a:rPr>
              <a:t>NEW</a:t>
            </a:r>
            <a:endParaRPr lang="cs-CZ" sz="2400" b="1" dirty="0" smtClean="0"/>
          </a:p>
          <a:p>
            <a:pPr>
              <a:lnSpc>
                <a:spcPct val="120000"/>
              </a:lnSpc>
              <a:buNone/>
            </a:pPr>
            <a:endParaRPr lang="cs-CZ" dirty="0"/>
          </a:p>
        </p:txBody>
      </p:sp>
      <p:pic>
        <p:nvPicPr>
          <p:cNvPr id="5" name="Picture 2" descr="https://www.globe.gov/documents/14028/31622480/FENO_kampan2.png/06abd93b-7883-4dd2-95f4-94db1d14df86?t=15053724401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00" y="249447"/>
            <a:ext cx="1057217" cy="974919"/>
          </a:xfrm>
          <a:prstGeom prst="rect">
            <a:avLst/>
          </a:prstGeom>
          <a:noFill/>
        </p:spPr>
      </p:pic>
      <p:pic>
        <p:nvPicPr>
          <p:cNvPr id="1026" name="Picture 2" descr="H:\Globe Regional HD Office_Europe Eurasia\projects_campaigns_events\Phenology\Campaign 2018_19_Europe\Photos\video_contest_NEW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591343" y="3797084"/>
            <a:ext cx="10540121" cy="3099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89" y="46246"/>
            <a:ext cx="12163011" cy="1904818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cs-CZ" sz="4000" b="1" dirty="0" smtClean="0"/>
              <a:t>New </a:t>
            </a:r>
            <a:r>
              <a:rPr lang="cs-CZ" sz="4000" b="1" dirty="0" err="1" smtClean="0"/>
              <a:t>site</a:t>
            </a:r>
            <a:r>
              <a:rPr lang="cs-CZ" sz="4000" b="1" dirty="0" smtClean="0"/>
              <a:t>: </a:t>
            </a:r>
            <a:r>
              <a:rPr lang="cs-CZ" sz="4000" b="1" u="sng" dirty="0" smtClean="0">
                <a:hlinkClick r:id="rId3"/>
              </a:rPr>
              <a:t>www.globetree.eu</a:t>
            </a:r>
            <a:r>
              <a:rPr lang="cs-CZ" sz="4000" b="1" u="sng" dirty="0"/>
              <a:t/>
            </a:r>
            <a:br>
              <a:rPr lang="cs-CZ" sz="4000" b="1" u="sng" dirty="0"/>
            </a:br>
            <a:endParaRPr lang="cs-CZ" sz="4000" b="1" dirty="0" smtClean="0"/>
          </a:p>
        </p:txBody>
      </p:sp>
      <p:pic>
        <p:nvPicPr>
          <p:cNvPr id="4" name="Picture 2" descr="https://www.globe.gov/documents/14028/31622480/FENO_kampan2.png/06abd93b-7883-4dd2-95f4-94db1d14df86?t=15053724401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00" y="162362"/>
            <a:ext cx="973186" cy="897429"/>
          </a:xfrm>
          <a:prstGeom prst="rect">
            <a:avLst/>
          </a:prstGeom>
          <a:noFill/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89" y="1182914"/>
            <a:ext cx="12134022" cy="5675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00" y="249446"/>
            <a:ext cx="11360800" cy="897429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cs-CZ" sz="4000" b="1" dirty="0" smtClean="0"/>
              <a:t>New </a:t>
            </a:r>
            <a:r>
              <a:rPr lang="cs-CZ" sz="4000" b="1" dirty="0" err="1" smtClean="0"/>
              <a:t>site</a:t>
            </a:r>
            <a:r>
              <a:rPr lang="cs-CZ" sz="4000" b="1" dirty="0" smtClean="0"/>
              <a:t>: </a:t>
            </a:r>
            <a:r>
              <a:rPr lang="cs-CZ" sz="4000" b="1" u="sng" dirty="0" smtClean="0">
                <a:hlinkClick r:id="rId3"/>
              </a:rPr>
              <a:t>www.globetree.eu</a:t>
            </a:r>
            <a:r>
              <a:rPr lang="cs-CZ" sz="4000" b="1" u="sng" dirty="0"/>
              <a:t/>
            </a:r>
            <a:br>
              <a:rPr lang="cs-CZ" sz="4000" b="1" u="sng" dirty="0"/>
            </a:br>
            <a:endParaRPr lang="cs-CZ" sz="4000" b="1" dirty="0" smtClean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72671" y="1741714"/>
            <a:ext cx="5868357" cy="438331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400" b="1" dirty="0" err="1" smtClean="0"/>
              <a:t>It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is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designed</a:t>
            </a:r>
            <a:r>
              <a:rPr lang="cs-CZ" sz="2400" b="1" dirty="0" smtClean="0"/>
              <a:t> to </a:t>
            </a:r>
            <a:r>
              <a:rPr lang="cs-CZ" sz="2400" b="1" dirty="0" err="1" smtClean="0"/>
              <a:t>attract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teachers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who</a:t>
            </a:r>
            <a:r>
              <a:rPr lang="cs-CZ" sz="2400" b="1" dirty="0" smtClean="0"/>
              <a:t> </a:t>
            </a:r>
          </a:p>
          <a:p>
            <a:pPr marL="914400" lvl="1" indent="-457200">
              <a:lnSpc>
                <a:spcPct val="120000"/>
              </a:lnSpc>
              <a:buAutoNum type="alphaLcParenR"/>
            </a:pPr>
            <a:r>
              <a:rPr lang="cs-CZ" dirty="0" err="1" smtClean="0"/>
              <a:t>never</a:t>
            </a:r>
            <a:r>
              <a:rPr lang="cs-CZ" dirty="0" smtClean="0"/>
              <a:t> </a:t>
            </a:r>
            <a:r>
              <a:rPr lang="cs-CZ" dirty="0" err="1" smtClean="0"/>
              <a:t>heard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campaign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</a:p>
          <a:p>
            <a:pPr marL="914400" lvl="1" indent="-457200">
              <a:lnSpc>
                <a:spcPct val="120000"/>
              </a:lnSpc>
              <a:buAutoNum type="alphaLcParenR"/>
            </a:pPr>
            <a:r>
              <a:rPr lang="cs-CZ" dirty="0" err="1" smtClean="0"/>
              <a:t>they</a:t>
            </a:r>
            <a:r>
              <a:rPr lang="cs-CZ" dirty="0" smtClean="0"/>
              <a:t> </a:t>
            </a:r>
            <a:r>
              <a:rPr lang="cs-CZ" dirty="0" err="1" smtClean="0"/>
              <a:t>never</a:t>
            </a:r>
            <a:r>
              <a:rPr lang="cs-CZ" dirty="0" smtClean="0"/>
              <a:t> </a:t>
            </a:r>
            <a:r>
              <a:rPr lang="cs-CZ" dirty="0" err="1" smtClean="0"/>
              <a:t>found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attractive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</a:p>
          <a:p>
            <a:pPr marL="914400" lvl="1" indent="-457200">
              <a:lnSpc>
                <a:spcPct val="120000"/>
              </a:lnSpc>
              <a:spcAft>
                <a:spcPts val="1200"/>
              </a:spcAft>
              <a:buAutoNum type="alphaLcParenR"/>
            </a:pPr>
            <a:r>
              <a:rPr lang="cs-CZ" dirty="0" err="1" smtClean="0"/>
              <a:t>they</a:t>
            </a:r>
            <a:r>
              <a:rPr lang="cs-CZ" dirty="0" smtClean="0"/>
              <a:t> are </a:t>
            </a:r>
            <a:r>
              <a:rPr lang="cs-CZ" dirty="0" err="1" smtClean="0"/>
              <a:t>afraid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too</a:t>
            </a:r>
            <a:r>
              <a:rPr lang="cs-CZ" dirty="0" smtClean="0"/>
              <a:t> </a:t>
            </a:r>
            <a:r>
              <a:rPr lang="cs-CZ" dirty="0" err="1" smtClean="0"/>
              <a:t>complicated</a:t>
            </a:r>
            <a:r>
              <a:rPr lang="cs-CZ" dirty="0" smtClean="0"/>
              <a:t>. </a:t>
            </a:r>
            <a:endParaRPr lang="cs-CZ" dirty="0" smtClean="0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dirty="0" err="1" smtClean="0"/>
              <a:t>Main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task</a:t>
            </a:r>
            <a:r>
              <a:rPr lang="cs-CZ" sz="2400" b="1" dirty="0" smtClean="0"/>
              <a:t>: make a </a:t>
            </a:r>
            <a:r>
              <a:rPr lang="cs-CZ" sz="2400" b="1" dirty="0" err="1" smtClean="0"/>
              <a:t>teacher</a:t>
            </a:r>
            <a:r>
              <a:rPr lang="cs-CZ" sz="2400" b="1" dirty="0" smtClean="0"/>
              <a:t> to </a:t>
            </a:r>
            <a:r>
              <a:rPr lang="cs-CZ" sz="2400" b="1" dirty="0" err="1" smtClean="0"/>
              <a:t>register</a:t>
            </a:r>
            <a:endParaRPr lang="cs-CZ" sz="2400" b="1" dirty="0" smtClean="0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dirty="0" smtClean="0"/>
              <a:t>Pote</a:t>
            </a:r>
            <a:r>
              <a:rPr lang="en-US" sz="2400" b="1" dirty="0" err="1" smtClean="0"/>
              <a:t>ntial</a:t>
            </a:r>
            <a:r>
              <a:rPr lang="en-US" sz="2400" b="1" dirty="0" smtClean="0"/>
              <a:t> </a:t>
            </a:r>
            <a:r>
              <a:rPr lang="en-US" sz="2400" b="1" dirty="0" smtClean="0"/>
              <a:t>to attract even the schools who are not yet in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en-US" sz="2400" b="1" dirty="0" smtClean="0"/>
              <a:t>GLO</a:t>
            </a:r>
            <a:r>
              <a:rPr lang="cs-CZ" sz="2400" b="1" dirty="0" smtClean="0"/>
              <a:t>BE Program</a:t>
            </a:r>
            <a:endParaRPr lang="cs-CZ" sz="2400" dirty="0" smtClean="0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dirty="0" smtClean="0"/>
              <a:t>V</a:t>
            </a:r>
            <a:r>
              <a:rPr lang="en-US" sz="2400" b="1" dirty="0" err="1" smtClean="0"/>
              <a:t>ideo</a:t>
            </a:r>
            <a:r>
              <a:rPr lang="en-US" sz="2400" b="1" dirty="0" smtClean="0"/>
              <a:t>-teaser </a:t>
            </a:r>
            <a:r>
              <a:rPr lang="en-US" sz="2400" dirty="0" smtClean="0"/>
              <a:t> </a:t>
            </a:r>
            <a:endParaRPr lang="cs-CZ" sz="2400" b="1" dirty="0" smtClean="0"/>
          </a:p>
        </p:txBody>
      </p:sp>
      <p:pic>
        <p:nvPicPr>
          <p:cNvPr id="4" name="Picture 2" descr="https://www.globe.gov/documents/14028/31622480/FENO_kampan2.png/06abd93b-7883-4dd2-95f4-94db1d14df86?t=15053724401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00" y="249446"/>
            <a:ext cx="973186" cy="897429"/>
          </a:xfrm>
          <a:prstGeom prst="rect">
            <a:avLst/>
          </a:prstGeom>
          <a:noFill/>
        </p:spPr>
      </p:pic>
      <p:pic>
        <p:nvPicPr>
          <p:cNvPr id="5" name="Obrázek 4">
            <a:hlinkClick r:id="rId5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0835" y="3802742"/>
            <a:ext cx="3888787" cy="22134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375" y="2017486"/>
            <a:ext cx="3765706" cy="165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00" y="469383"/>
            <a:ext cx="7102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/>
              <a:t>Impact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71637" y="1829778"/>
            <a:ext cx="6190726" cy="441136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err="1" smtClean="0"/>
              <a:t>Number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participating</a:t>
            </a:r>
            <a:r>
              <a:rPr lang="cs-CZ" sz="2400" dirty="0" smtClean="0"/>
              <a:t> </a:t>
            </a:r>
            <a:r>
              <a:rPr lang="cs-CZ" sz="2400" dirty="0" err="1" smtClean="0"/>
              <a:t>schools</a:t>
            </a:r>
            <a:r>
              <a:rPr lang="cs-CZ" sz="2400" dirty="0" smtClean="0"/>
              <a:t> </a:t>
            </a:r>
            <a:r>
              <a:rPr lang="cs-CZ" sz="2400" dirty="0" err="1" smtClean="0"/>
              <a:t>increased</a:t>
            </a:r>
            <a:endParaRPr lang="cs-CZ" sz="24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smtClean="0"/>
              <a:t>More </a:t>
            </a:r>
            <a:r>
              <a:rPr lang="cs-CZ" sz="2400" dirty="0" err="1" smtClean="0"/>
              <a:t>countries</a:t>
            </a:r>
            <a:r>
              <a:rPr lang="cs-CZ" sz="2400" dirty="0" smtClean="0"/>
              <a:t> </a:t>
            </a:r>
            <a:r>
              <a:rPr lang="cs-CZ" sz="2400" dirty="0" err="1" smtClean="0"/>
              <a:t>involved</a:t>
            </a:r>
            <a:endParaRPr lang="cs-CZ" sz="24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err="1" smtClean="0"/>
              <a:t>Excellent</a:t>
            </a:r>
            <a:r>
              <a:rPr lang="cs-CZ" sz="2400" dirty="0" smtClean="0"/>
              <a:t> </a:t>
            </a:r>
            <a:r>
              <a:rPr lang="cs-CZ" sz="2400" dirty="0" err="1" smtClean="0"/>
              <a:t>interaction</a:t>
            </a:r>
            <a:r>
              <a:rPr lang="cs-CZ" sz="2400" dirty="0" smtClean="0"/>
              <a:t> on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discussion</a:t>
            </a:r>
            <a:r>
              <a:rPr lang="cs-CZ" sz="2400" dirty="0" smtClean="0"/>
              <a:t> </a:t>
            </a:r>
            <a:r>
              <a:rPr lang="cs-CZ" sz="2400" dirty="0" err="1" smtClean="0"/>
              <a:t>forum</a:t>
            </a:r>
            <a:endParaRPr lang="cs-CZ" sz="24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smtClean="0"/>
              <a:t>New </a:t>
            </a:r>
            <a:r>
              <a:rPr lang="cs-CZ" sz="2400" dirty="0" err="1" smtClean="0"/>
              <a:t>collaborations</a:t>
            </a:r>
            <a:r>
              <a:rPr lang="cs-CZ" sz="2400" dirty="0" smtClean="0"/>
              <a:t> </a:t>
            </a:r>
            <a:r>
              <a:rPr lang="cs-CZ" sz="2400" dirty="0" err="1" smtClean="0"/>
              <a:t>across</a:t>
            </a:r>
            <a:r>
              <a:rPr lang="cs-CZ" sz="2400" dirty="0" smtClean="0"/>
              <a:t> </a:t>
            </a:r>
            <a:r>
              <a:rPr lang="cs-CZ" sz="2400" dirty="0" err="1" smtClean="0"/>
              <a:t>countries</a:t>
            </a:r>
            <a:r>
              <a:rPr lang="cs-CZ" sz="2400" dirty="0" smtClean="0"/>
              <a:t>: </a:t>
            </a:r>
            <a:r>
              <a:rPr lang="cs-CZ" sz="2400" dirty="0" err="1" smtClean="0"/>
              <a:t>stronger</a:t>
            </a:r>
            <a:r>
              <a:rPr lang="cs-CZ" sz="2400" dirty="0" smtClean="0"/>
              <a:t> </a:t>
            </a:r>
            <a:r>
              <a:rPr lang="cs-CZ" sz="2400" dirty="0" err="1" smtClean="0"/>
              <a:t>sense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community</a:t>
            </a:r>
            <a:endParaRPr lang="cs-CZ" sz="24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smtClean="0"/>
              <a:t>Data </a:t>
            </a:r>
            <a:r>
              <a:rPr lang="cs-CZ" sz="2400" dirty="0" err="1" smtClean="0"/>
              <a:t>entry</a:t>
            </a:r>
            <a:r>
              <a:rPr lang="cs-CZ" sz="2400" dirty="0" smtClean="0"/>
              <a:t> in Green Up </a:t>
            </a:r>
            <a:r>
              <a:rPr lang="cs-CZ" sz="2400" dirty="0" err="1" smtClean="0"/>
              <a:t>protocol</a:t>
            </a:r>
            <a:r>
              <a:rPr lang="cs-CZ" sz="2400" dirty="0" smtClean="0"/>
              <a:t> </a:t>
            </a:r>
            <a:r>
              <a:rPr lang="cs-CZ" sz="2400" dirty="0" err="1" smtClean="0"/>
              <a:t>went</a:t>
            </a:r>
            <a:r>
              <a:rPr lang="cs-CZ" sz="2400" dirty="0" smtClean="0"/>
              <a:t> up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24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err="1"/>
              <a:t>D</a:t>
            </a:r>
            <a:r>
              <a:rPr lang="cs-CZ" sz="2400" dirty="0" err="1" smtClean="0"/>
              <a:t>ocumentation</a:t>
            </a:r>
            <a:r>
              <a:rPr lang="cs-CZ" sz="2400" dirty="0" smtClean="0"/>
              <a:t> </a:t>
            </a:r>
            <a:r>
              <a:rPr lang="cs-CZ" sz="2400" dirty="0" err="1" smtClean="0"/>
              <a:t>collected</a:t>
            </a:r>
            <a:r>
              <a:rPr lang="cs-CZ" sz="2400" dirty="0" smtClean="0"/>
              <a:t> on </a:t>
            </a:r>
            <a:r>
              <a:rPr lang="cs-CZ" sz="2400" dirty="0" err="1" smtClean="0"/>
              <a:t>schools</a:t>
            </a:r>
            <a:r>
              <a:rPr lang="cs-CZ" sz="2400" dirty="0"/>
              <a:t> </a:t>
            </a:r>
            <a:r>
              <a:rPr lang="cs-CZ" sz="2400" dirty="0" err="1" smtClean="0"/>
              <a:t>involvement</a:t>
            </a:r>
            <a:endParaRPr lang="cs-CZ" sz="2400" dirty="0" smtClean="0"/>
          </a:p>
          <a:p>
            <a:pPr>
              <a:lnSpc>
                <a:spcPct val="120000"/>
              </a:lnSpc>
              <a:buNone/>
            </a:pPr>
            <a:endParaRPr lang="cs-CZ" dirty="0"/>
          </a:p>
        </p:txBody>
      </p:sp>
      <p:pic>
        <p:nvPicPr>
          <p:cNvPr id="5" name="Picture 2" descr="https://www.globe.gov/documents/14028/31622480/FENO_kampan2.png/06abd93b-7883-4dd2-95f4-94db1d14df86?t=15053724401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00" y="249447"/>
            <a:ext cx="1057217" cy="974919"/>
          </a:xfrm>
          <a:prstGeom prst="rect">
            <a:avLst/>
          </a:prstGeom>
          <a:noFill/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287" y="0"/>
            <a:ext cx="501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9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00" y="469383"/>
            <a:ext cx="7538229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/>
              <a:t>Lesson</a:t>
            </a:r>
            <a:r>
              <a:rPr lang="cs-CZ" b="1" dirty="0" err="1" smtClean="0"/>
              <a:t>s</a:t>
            </a:r>
            <a:r>
              <a:rPr lang="cs-CZ" b="1" dirty="0" smtClean="0"/>
              <a:t> </a:t>
            </a:r>
            <a:r>
              <a:rPr lang="cs-CZ" b="1" dirty="0" err="1" smtClean="0"/>
              <a:t>Learnt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217" y="1503207"/>
            <a:ext cx="9949910" cy="4555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err="1" smtClean="0"/>
              <a:t>Clear</a:t>
            </a:r>
            <a:r>
              <a:rPr lang="cs-CZ" sz="2400" dirty="0" err="1" smtClean="0"/>
              <a:t>&amp;Simple</a:t>
            </a:r>
            <a:r>
              <a:rPr lang="cs-CZ" sz="2400" dirty="0" smtClean="0"/>
              <a:t> </a:t>
            </a:r>
            <a:r>
              <a:rPr lang="cs-CZ" sz="2400" dirty="0" err="1"/>
              <a:t>c</a:t>
            </a:r>
            <a:r>
              <a:rPr lang="cs-CZ" sz="2400" dirty="0" err="1" smtClean="0"/>
              <a:t>ommunication</a:t>
            </a:r>
            <a:r>
              <a:rPr lang="cs-CZ" sz="2400" dirty="0" smtClean="0"/>
              <a:t> (</a:t>
            </a:r>
            <a:r>
              <a:rPr lang="cs-CZ" sz="2400" dirty="0" err="1" smtClean="0"/>
              <a:t>language</a:t>
            </a:r>
            <a:r>
              <a:rPr lang="cs-CZ" sz="2400" dirty="0" smtClean="0"/>
              <a:t> </a:t>
            </a:r>
            <a:r>
              <a:rPr lang="cs-CZ" sz="2400" dirty="0" err="1" smtClean="0"/>
              <a:t>might</a:t>
            </a:r>
            <a:r>
              <a:rPr lang="cs-CZ" sz="2400" dirty="0" smtClean="0"/>
              <a:t> </a:t>
            </a:r>
            <a:r>
              <a:rPr lang="cs-CZ" sz="2400" dirty="0" err="1" smtClean="0"/>
              <a:t>be</a:t>
            </a:r>
            <a:r>
              <a:rPr lang="cs-CZ" sz="2400" dirty="0" smtClean="0"/>
              <a:t> a </a:t>
            </a:r>
            <a:r>
              <a:rPr lang="cs-CZ" sz="2400" dirty="0" err="1" smtClean="0"/>
              <a:t>challenge</a:t>
            </a:r>
            <a:r>
              <a:rPr lang="cs-CZ" sz="2400" dirty="0" smtClean="0"/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err="1" smtClean="0"/>
              <a:t>Sell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idea </a:t>
            </a:r>
            <a:r>
              <a:rPr lang="cs-CZ" sz="2400" dirty="0" err="1" smtClean="0"/>
              <a:t>through</a:t>
            </a:r>
            <a:r>
              <a:rPr lang="cs-CZ" sz="2400" dirty="0" smtClean="0"/>
              <a:t> positive </a:t>
            </a:r>
            <a:r>
              <a:rPr lang="cs-CZ" sz="2400" dirty="0" err="1" smtClean="0"/>
              <a:t>emotions</a:t>
            </a:r>
            <a:r>
              <a:rPr lang="cs-CZ" sz="2400" dirty="0" smtClean="0"/>
              <a:t> (</a:t>
            </a:r>
            <a:r>
              <a:rPr lang="cs-CZ" sz="2400" dirty="0" err="1" smtClean="0"/>
              <a:t>easy</a:t>
            </a:r>
            <a:r>
              <a:rPr lang="cs-CZ" sz="2400" dirty="0" smtClean="0"/>
              <a:t>, </a:t>
            </a:r>
            <a:r>
              <a:rPr lang="cs-CZ" sz="2400" dirty="0" err="1" smtClean="0"/>
              <a:t>fun</a:t>
            </a:r>
            <a:r>
              <a:rPr lang="cs-CZ" sz="2400" dirty="0" smtClean="0"/>
              <a:t>, </a:t>
            </a:r>
            <a:r>
              <a:rPr lang="cs-CZ" sz="2400" dirty="0" err="1" smtClean="0"/>
              <a:t>meaningful</a:t>
            </a:r>
            <a:r>
              <a:rPr lang="cs-CZ" sz="2400" dirty="0" smtClean="0"/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err="1" smtClean="0"/>
              <a:t>Advertise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idea to </a:t>
            </a:r>
            <a:r>
              <a:rPr lang="cs-CZ" sz="2400" dirty="0" err="1" smtClean="0"/>
              <a:t>key</a:t>
            </a:r>
            <a:r>
              <a:rPr lang="cs-CZ" sz="2400" dirty="0" smtClean="0"/>
              <a:t> </a:t>
            </a:r>
            <a:r>
              <a:rPr lang="cs-CZ" sz="2400" dirty="0" err="1" smtClean="0"/>
              <a:t>people</a:t>
            </a:r>
            <a:r>
              <a:rPr lang="cs-CZ" sz="2400" dirty="0" smtClean="0"/>
              <a:t> (Country </a:t>
            </a:r>
            <a:r>
              <a:rPr lang="cs-CZ" sz="2400" dirty="0" err="1" smtClean="0"/>
              <a:t>Coordinators</a:t>
            </a:r>
            <a:r>
              <a:rPr lang="cs-CZ" sz="2400" dirty="0" smtClean="0"/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err="1" smtClean="0"/>
              <a:t>Reward</a:t>
            </a:r>
            <a:r>
              <a:rPr lang="cs-CZ" sz="2400" dirty="0" smtClean="0"/>
              <a:t> </a:t>
            </a:r>
            <a:r>
              <a:rPr lang="cs-CZ" sz="2400" dirty="0" err="1" smtClean="0"/>
              <a:t>schools</a:t>
            </a:r>
            <a:r>
              <a:rPr lang="cs-CZ" sz="2400" dirty="0" smtClean="0"/>
              <a:t> – </a:t>
            </a:r>
            <a:r>
              <a:rPr lang="cs-CZ" sz="2400" dirty="0" err="1" smtClean="0"/>
              <a:t>they</a:t>
            </a:r>
            <a:r>
              <a:rPr lang="cs-CZ" sz="2400" dirty="0" smtClean="0"/>
              <a:t> love </a:t>
            </a:r>
            <a:r>
              <a:rPr lang="cs-CZ" sz="2400" dirty="0" err="1" smtClean="0"/>
              <a:t>badges</a:t>
            </a:r>
            <a:r>
              <a:rPr lang="cs-CZ" sz="2400" dirty="0" smtClean="0"/>
              <a:t> and </a:t>
            </a:r>
            <a:r>
              <a:rPr lang="cs-CZ" sz="2400" dirty="0" err="1" smtClean="0"/>
              <a:t>certificates</a:t>
            </a:r>
            <a:r>
              <a:rPr lang="cs-CZ" sz="2400" dirty="0" smtClean="0"/>
              <a:t>!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err="1" smtClean="0"/>
              <a:t>Compare</a:t>
            </a:r>
            <a:r>
              <a:rPr lang="cs-CZ" sz="2400" dirty="0" smtClean="0"/>
              <a:t> data </a:t>
            </a:r>
            <a:r>
              <a:rPr lang="cs-CZ" sz="2400" dirty="0" err="1" smtClean="0"/>
              <a:t>counts</a:t>
            </a:r>
            <a:r>
              <a:rPr lang="cs-CZ" sz="2400" dirty="0" smtClean="0"/>
              <a:t> </a:t>
            </a:r>
            <a:r>
              <a:rPr lang="cs-CZ" sz="2400" dirty="0" err="1" smtClean="0"/>
              <a:t>stats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ADAT and Viz </a:t>
            </a:r>
            <a:r>
              <a:rPr lang="cs-CZ" sz="2400" dirty="0" err="1" smtClean="0"/>
              <a:t>tool</a:t>
            </a:r>
            <a:endParaRPr lang="cs-CZ" sz="24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err="1" smtClean="0"/>
              <a:t>Keep</a:t>
            </a:r>
            <a:r>
              <a:rPr lang="cs-CZ" sz="2400" dirty="0" smtClean="0"/>
              <a:t> </a:t>
            </a:r>
            <a:r>
              <a:rPr lang="cs-CZ" sz="2400" dirty="0" err="1" smtClean="0"/>
              <a:t>individual</a:t>
            </a:r>
            <a:r>
              <a:rPr lang="cs-CZ" sz="2400" dirty="0" smtClean="0"/>
              <a:t> </a:t>
            </a:r>
            <a:r>
              <a:rPr lang="cs-CZ" sz="2400" dirty="0" err="1" smtClean="0"/>
              <a:t>approach</a:t>
            </a:r>
            <a:r>
              <a:rPr lang="cs-CZ" sz="2400" dirty="0" smtClean="0"/>
              <a:t> to </a:t>
            </a:r>
            <a:r>
              <a:rPr lang="en-US" sz="2400" dirty="0" smtClean="0"/>
              <a:t>participants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400" dirty="0" smtClean="0"/>
              <a:t>Mind diversity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Region (</a:t>
            </a:r>
            <a:r>
              <a:rPr lang="cs-CZ" sz="2400" dirty="0" err="1" smtClean="0"/>
              <a:t>tree</a:t>
            </a:r>
            <a:r>
              <a:rPr lang="cs-CZ" sz="2400" dirty="0" smtClean="0"/>
              <a:t> species, </a:t>
            </a:r>
            <a:r>
              <a:rPr lang="cs-CZ" sz="2400" dirty="0" err="1" smtClean="0"/>
              <a:t>seasons</a:t>
            </a:r>
            <a:r>
              <a:rPr lang="cs-CZ" sz="2400" dirty="0" smtClean="0"/>
              <a:t>, </a:t>
            </a:r>
            <a:r>
              <a:rPr lang="cs-CZ" sz="2400" dirty="0" err="1" smtClean="0"/>
              <a:t>languages</a:t>
            </a:r>
            <a:r>
              <a:rPr lang="cs-CZ" sz="2400" dirty="0" smtClean="0"/>
              <a:t>)</a:t>
            </a:r>
          </a:p>
          <a:p>
            <a:pPr>
              <a:lnSpc>
                <a:spcPct val="120000"/>
              </a:lnSpc>
              <a:buNone/>
            </a:pPr>
            <a:endParaRPr lang="cs-CZ" dirty="0"/>
          </a:p>
        </p:txBody>
      </p:sp>
      <p:pic>
        <p:nvPicPr>
          <p:cNvPr id="5" name="Picture 2" descr="https://www.globe.gov/documents/14028/31622480/FENO_kampan2.png/06abd93b-7883-4dd2-95f4-94db1d14df86?t=15053724401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00" y="249447"/>
            <a:ext cx="1057217" cy="974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35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4445" y="27499"/>
            <a:ext cx="11623431" cy="1206215"/>
          </a:xfrm>
        </p:spPr>
        <p:txBody>
          <a:bodyPr>
            <a:noAutofit/>
          </a:bodyPr>
          <a:lstStyle/>
          <a:p>
            <a:pPr algn="ctr"/>
            <a:r>
              <a:rPr lang="cs-CZ" sz="4800" b="1" dirty="0" err="1" smtClean="0"/>
              <a:t>Thank</a:t>
            </a:r>
            <a:r>
              <a:rPr lang="cs-CZ" sz="4800" b="1" dirty="0" smtClean="0"/>
              <a:t> </a:t>
            </a:r>
            <a:r>
              <a:rPr lang="cs-CZ" sz="4800" b="1" dirty="0" err="1" smtClean="0"/>
              <a:t>you</a:t>
            </a:r>
            <a:r>
              <a:rPr lang="cs-CZ" sz="4800" b="1" dirty="0" smtClean="0"/>
              <a:t>!</a:t>
            </a:r>
            <a:endParaRPr lang="en-US" sz="4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2954" y="1422401"/>
            <a:ext cx="10292584" cy="17417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cs-CZ" sz="2200" b="1" dirty="0" err="1" smtClean="0"/>
              <a:t>Phenology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campaign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will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continue</a:t>
            </a:r>
            <a:r>
              <a:rPr lang="cs-CZ" sz="2200" b="1" dirty="0" smtClean="0"/>
              <a:t> in </a:t>
            </a:r>
            <a:r>
              <a:rPr lang="cs-CZ" sz="2200" b="1" dirty="0" err="1" smtClean="0"/>
              <a:t>autumn</a:t>
            </a:r>
            <a:r>
              <a:rPr lang="cs-CZ" sz="2200" b="1" dirty="0" smtClean="0"/>
              <a:t> </a:t>
            </a:r>
            <a:r>
              <a:rPr lang="en-US" sz="2200" b="1" dirty="0" smtClean="0"/>
              <a:t>201</a:t>
            </a:r>
            <a:r>
              <a:rPr lang="cs-CZ" sz="2200" b="1" dirty="0" smtClean="0"/>
              <a:t>9 and </a:t>
            </a:r>
            <a:r>
              <a:rPr lang="cs-CZ" sz="2200" b="1" dirty="0" err="1" smtClean="0"/>
              <a:t>spring</a:t>
            </a:r>
            <a:r>
              <a:rPr lang="cs-CZ" sz="2200" b="1" dirty="0" smtClean="0"/>
              <a:t> </a:t>
            </a:r>
            <a:r>
              <a:rPr lang="en-US" sz="2200" b="1" dirty="0" smtClean="0"/>
              <a:t>20</a:t>
            </a:r>
            <a:r>
              <a:rPr lang="cs-CZ" sz="2200" b="1" dirty="0" smtClean="0"/>
              <a:t>20: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200" dirty="0" smtClean="0">
                <a:hlinkClick r:id="rId3"/>
              </a:rPr>
              <a:t>https</a:t>
            </a:r>
            <a:r>
              <a:rPr lang="en-US" sz="2200" dirty="0" smtClean="0">
                <a:hlinkClick r:id="rId3"/>
              </a:rPr>
              <a:t>://</a:t>
            </a:r>
            <a:r>
              <a:rPr lang="en-US" sz="2200" dirty="0" smtClean="0">
                <a:hlinkClick r:id="rId3"/>
              </a:rPr>
              <a:t>www.globe.gov/web/european-phenology-campaign/overview</a:t>
            </a:r>
            <a:endParaRPr lang="cs-CZ" sz="22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cs-CZ" sz="2200" b="1" dirty="0" err="1" smtClean="0"/>
              <a:t>Contact</a:t>
            </a:r>
            <a:r>
              <a:rPr lang="cs-CZ" sz="2200" dirty="0" smtClean="0"/>
              <a:t>: </a:t>
            </a:r>
            <a:r>
              <a:rPr lang="cs-CZ" sz="2200" dirty="0" smtClean="0">
                <a:hlinkClick r:id="rId4"/>
              </a:rPr>
              <a:t>europe@globe.gov</a:t>
            </a:r>
            <a:r>
              <a:rPr lang="cs-CZ" sz="2200" dirty="0" smtClean="0"/>
              <a:t> </a:t>
            </a:r>
            <a:endParaRPr lang="en-US" sz="2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245" y="3164115"/>
            <a:ext cx="8128002" cy="3435817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3016035" y="6592675"/>
            <a:ext cx="6098933" cy="27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400" dirty="0" err="1" smtClean="0"/>
              <a:t>Photo</a:t>
            </a:r>
            <a:r>
              <a:rPr lang="cs-CZ" sz="1400" dirty="0" smtClean="0"/>
              <a:t> </a:t>
            </a:r>
            <a:r>
              <a:rPr lang="cs-CZ" sz="1400" dirty="0" err="1" smtClean="0"/>
              <a:t>Courtesy</a:t>
            </a:r>
            <a:r>
              <a:rPr lang="cs-CZ" sz="1400" dirty="0" smtClean="0"/>
              <a:t>: GLOBE </a:t>
            </a:r>
            <a:r>
              <a:rPr lang="cs-CZ" sz="1400" dirty="0" err="1" smtClean="0"/>
              <a:t>schools</a:t>
            </a:r>
            <a:r>
              <a:rPr lang="cs-CZ" sz="1400" dirty="0" smtClean="0"/>
              <a:t> and Unsplash.com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19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20" r="7193" b="1584"/>
          <a:stretch/>
        </p:blipFill>
        <p:spPr>
          <a:xfrm>
            <a:off x="0" y="170481"/>
            <a:ext cx="12134022" cy="657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3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2956"/>
            <a:ext cx="12438129" cy="64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67" y="-58057"/>
            <a:ext cx="11827042" cy="6858000"/>
          </a:xfrm>
          <a:prstGeom prst="rect">
            <a:avLst/>
          </a:prstGeom>
        </p:spPr>
      </p:pic>
      <p:sp>
        <p:nvSpPr>
          <p:cNvPr id="7" name="Tekstvak 5"/>
          <p:cNvSpPr txBox="1"/>
          <p:nvPr/>
        </p:nvSpPr>
        <p:spPr>
          <a:xfrm>
            <a:off x="2090321" y="316527"/>
            <a:ext cx="9138592" cy="923330"/>
          </a:xfrm>
          <a:prstGeom prst="rect">
            <a:avLst/>
          </a:prstGeom>
          <a:solidFill>
            <a:schemeClr val="accent6">
              <a:lumMod val="50000"/>
              <a:alpha val="5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5400" b="1" dirty="0" err="1" smtClean="0">
                <a:solidFill>
                  <a:schemeClr val="bg1"/>
                </a:solidFill>
              </a:rPr>
              <a:t>European</a:t>
            </a:r>
            <a:r>
              <a:rPr lang="cs-CZ" sz="5400" b="1" dirty="0" smtClean="0">
                <a:solidFill>
                  <a:schemeClr val="bg1"/>
                </a:solidFill>
              </a:rPr>
              <a:t> </a:t>
            </a:r>
            <a:r>
              <a:rPr lang="cs-CZ" sz="5400" b="1" dirty="0" err="1" smtClean="0">
                <a:solidFill>
                  <a:schemeClr val="bg1"/>
                </a:solidFill>
              </a:rPr>
              <a:t>Phenology</a:t>
            </a:r>
            <a:r>
              <a:rPr lang="cs-CZ" sz="5400" b="1" dirty="0" smtClean="0">
                <a:solidFill>
                  <a:schemeClr val="bg1"/>
                </a:solidFill>
              </a:rPr>
              <a:t> </a:t>
            </a:r>
            <a:r>
              <a:rPr lang="cs-CZ" sz="5400" b="1" dirty="0" err="1" smtClean="0">
                <a:solidFill>
                  <a:schemeClr val="bg1"/>
                </a:solidFill>
              </a:rPr>
              <a:t>Campaign</a:t>
            </a:r>
            <a:endParaRPr lang="nl-NL" sz="5400" b="1" dirty="0">
              <a:solidFill>
                <a:schemeClr val="bg1"/>
              </a:solidFill>
            </a:endParaRPr>
          </a:p>
        </p:txBody>
      </p:sp>
      <p:sp>
        <p:nvSpPr>
          <p:cNvPr id="8" name="Tekstvak 5"/>
          <p:cNvSpPr txBox="1"/>
          <p:nvPr/>
        </p:nvSpPr>
        <p:spPr>
          <a:xfrm>
            <a:off x="2090321" y="5371482"/>
            <a:ext cx="4623607" cy="1384995"/>
          </a:xfrm>
          <a:prstGeom prst="rect">
            <a:avLst/>
          </a:prstGeom>
          <a:solidFill>
            <a:schemeClr val="accent6">
              <a:lumMod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Bara </a:t>
            </a:r>
            <a:r>
              <a:rPr lang="cs-CZ" sz="2800" b="1" dirty="0" err="1" smtClean="0">
                <a:solidFill>
                  <a:schemeClr val="bg1"/>
                </a:solidFill>
              </a:rPr>
              <a:t>Semerakova</a:t>
            </a:r>
            <a:endParaRPr lang="cs-CZ" sz="2800" b="1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TEREZA</a:t>
            </a:r>
            <a:r>
              <a:rPr lang="cs-CZ" sz="2800" b="1" dirty="0">
                <a:solidFill>
                  <a:schemeClr val="bg1"/>
                </a:solidFill>
              </a:rPr>
              <a:t>, </a:t>
            </a:r>
            <a:r>
              <a:rPr lang="cs-CZ" sz="2800" b="1" dirty="0" err="1">
                <a:solidFill>
                  <a:schemeClr val="bg1"/>
                </a:solidFill>
              </a:rPr>
              <a:t>Educational</a:t>
            </a:r>
            <a:r>
              <a:rPr lang="cs-CZ" sz="2800" b="1" dirty="0">
                <a:solidFill>
                  <a:schemeClr val="bg1"/>
                </a:solidFill>
              </a:rPr>
              <a:t> Center</a:t>
            </a:r>
            <a:br>
              <a:rPr lang="cs-CZ" sz="2800" b="1" dirty="0">
                <a:solidFill>
                  <a:schemeClr val="bg1"/>
                </a:solidFill>
              </a:rPr>
            </a:br>
            <a:r>
              <a:rPr lang="cs-CZ" sz="2800" b="1" dirty="0">
                <a:solidFill>
                  <a:schemeClr val="bg1"/>
                </a:solidFill>
              </a:rPr>
              <a:t>Prague, Czech </a:t>
            </a:r>
            <a:r>
              <a:rPr lang="cs-CZ" sz="2800" b="1" dirty="0" smtClean="0">
                <a:solidFill>
                  <a:schemeClr val="bg1"/>
                </a:solidFill>
              </a:rPr>
              <a:t>Republic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9" name="Tekstvak 5"/>
          <p:cNvSpPr txBox="1"/>
          <p:nvPr/>
        </p:nvSpPr>
        <p:spPr>
          <a:xfrm>
            <a:off x="7290039" y="5371482"/>
            <a:ext cx="4626189" cy="1384995"/>
          </a:xfrm>
          <a:prstGeom prst="rect">
            <a:avLst/>
          </a:prstGeom>
          <a:solidFill>
            <a:schemeClr val="accent6">
              <a:lumMod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GLOBE Program </a:t>
            </a:r>
          </a:p>
          <a:p>
            <a:r>
              <a:rPr lang="cs-CZ" sz="2800" b="1" dirty="0" err="1" smtClean="0">
                <a:solidFill>
                  <a:schemeClr val="bg1"/>
                </a:solidFill>
              </a:rPr>
              <a:t>Europe</a:t>
            </a:r>
            <a:r>
              <a:rPr lang="cs-CZ" sz="2800" b="1" dirty="0" smtClean="0">
                <a:solidFill>
                  <a:schemeClr val="bg1"/>
                </a:solidFill>
              </a:rPr>
              <a:t> and </a:t>
            </a:r>
            <a:r>
              <a:rPr lang="cs-CZ" sz="2800" b="1" dirty="0" err="1" smtClean="0">
                <a:solidFill>
                  <a:schemeClr val="bg1"/>
                </a:solidFill>
              </a:rPr>
              <a:t>Eurasia</a:t>
            </a:r>
            <a:endParaRPr lang="cs-CZ" sz="2800" b="1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Region </a:t>
            </a:r>
            <a:r>
              <a:rPr lang="cs-CZ" sz="2800" b="1" dirty="0" err="1" smtClean="0">
                <a:solidFill>
                  <a:schemeClr val="bg1"/>
                </a:solidFill>
              </a:rPr>
              <a:t>Coordination</a:t>
            </a:r>
            <a:r>
              <a:rPr lang="cs-CZ" sz="2800" b="1" dirty="0" smtClean="0">
                <a:solidFill>
                  <a:schemeClr val="bg1"/>
                </a:solidFill>
              </a:rPr>
              <a:t> Office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67" y="5313426"/>
            <a:ext cx="1493609" cy="15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48" r="3136" b="520"/>
          <a:stretch/>
        </p:blipFill>
        <p:spPr>
          <a:xfrm>
            <a:off x="-1" y="154983"/>
            <a:ext cx="12247761" cy="64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76" r="7674" b="3706"/>
          <a:stretch/>
        </p:blipFill>
        <p:spPr>
          <a:xfrm>
            <a:off x="-1" y="163656"/>
            <a:ext cx="12306301" cy="64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3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92" r="4047"/>
          <a:stretch/>
        </p:blipFill>
        <p:spPr>
          <a:xfrm>
            <a:off x="0" y="406401"/>
            <a:ext cx="12135450" cy="64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04" r="5000"/>
          <a:stretch/>
        </p:blipFill>
        <p:spPr>
          <a:xfrm>
            <a:off x="0" y="232229"/>
            <a:ext cx="12368318" cy="662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7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44" y="19136"/>
            <a:ext cx="11281779" cy="6838864"/>
          </a:xfrm>
          <a:prstGeom prst="rect">
            <a:avLst/>
          </a:prstGeom>
        </p:spPr>
      </p:pic>
      <p:sp>
        <p:nvSpPr>
          <p:cNvPr id="5" name="Nadpis 15"/>
          <p:cNvSpPr txBox="1">
            <a:spLocks/>
          </p:cNvSpPr>
          <p:nvPr/>
        </p:nvSpPr>
        <p:spPr>
          <a:xfrm>
            <a:off x="1875295" y="178857"/>
            <a:ext cx="9136255" cy="985354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08000" rIns="180000" bIns="108000" rtlCol="0" anchor="ctr">
            <a:noAutofit/>
          </a:bodyPr>
          <a:lstStyle>
            <a:lvl1pPr algn="ctr" defTabSz="4174795" rtl="0" eaLnBrk="1" latinLnBrk="0" hangingPunct="1">
              <a:spcBef>
                <a:spcPct val="0"/>
              </a:spcBef>
              <a:buNone/>
              <a:defRPr sz="20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Aft>
                <a:spcPts val="600"/>
              </a:spcAft>
            </a:pPr>
            <a:r>
              <a:rPr lang="cs-CZ" sz="5400" b="1" dirty="0" err="1" smtClean="0">
                <a:ln w="22225">
                  <a:noFill/>
                  <a:prstDash val="solid"/>
                </a:ln>
                <a:solidFill>
                  <a:srgbClr val="002060"/>
                </a:solidFill>
                <a:latin typeface="+mn-lt"/>
              </a:rPr>
              <a:t>Europe</a:t>
            </a:r>
            <a:r>
              <a:rPr lang="cs-CZ" sz="5400" b="1" dirty="0" smtClean="0">
                <a:ln w="22225">
                  <a:noFill/>
                  <a:prstDash val="solid"/>
                </a:ln>
                <a:solidFill>
                  <a:srgbClr val="002060"/>
                </a:solidFill>
                <a:latin typeface="+mn-lt"/>
              </a:rPr>
              <a:t> and </a:t>
            </a:r>
            <a:r>
              <a:rPr lang="cs-CZ" sz="5400" b="1" dirty="0" err="1" smtClean="0">
                <a:ln w="22225">
                  <a:noFill/>
                  <a:prstDash val="solid"/>
                </a:ln>
                <a:solidFill>
                  <a:srgbClr val="002060"/>
                </a:solidFill>
                <a:latin typeface="+mn-lt"/>
              </a:rPr>
              <a:t>Eurasia</a:t>
            </a:r>
            <a:r>
              <a:rPr lang="cs-CZ" sz="5400" b="1" dirty="0" smtClean="0">
                <a:ln w="22225">
                  <a:noFill/>
                  <a:prstDash val="solid"/>
                </a:ln>
                <a:solidFill>
                  <a:srgbClr val="002060"/>
                </a:solidFill>
                <a:latin typeface="+mn-lt"/>
              </a:rPr>
              <a:t> Region</a:t>
            </a:r>
            <a:endParaRPr lang="en-US" sz="5400" b="1" dirty="0" smtClean="0">
              <a:ln w="22225">
                <a:noFill/>
                <a:prstDash val="solid"/>
              </a:ln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54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00" y="593367"/>
            <a:ext cx="7023586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/>
              <a:t>Students</a:t>
            </a:r>
            <a:endParaRPr lang="cs-CZ" b="1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1407492" y="2032516"/>
            <a:ext cx="5845716" cy="451801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Observe </a:t>
            </a:r>
            <a:r>
              <a:rPr lang="en-US" dirty="0" smtClean="0"/>
              <a:t>greening </a:t>
            </a:r>
            <a:r>
              <a:rPr lang="en-US" dirty="0" smtClean="0"/>
              <a:t>up in spring and leaf color change in </a:t>
            </a:r>
            <a:r>
              <a:rPr lang="en-US" dirty="0" smtClean="0"/>
              <a:t>autumn</a:t>
            </a:r>
            <a:r>
              <a:rPr lang="cs-CZ" dirty="0" smtClean="0"/>
              <a:t>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dirty="0" smtClean="0"/>
              <a:t>GLOBE </a:t>
            </a:r>
            <a:r>
              <a:rPr lang="cs-CZ" dirty="0" smtClean="0"/>
              <a:t>Green Up and Green </a:t>
            </a:r>
            <a:r>
              <a:rPr lang="cs-CZ" dirty="0" smtClean="0"/>
              <a:t>Down</a:t>
            </a:r>
            <a:endParaRPr lang="cs-CZ" dirty="0" smtClean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/>
              <a:t>Enter </a:t>
            </a:r>
            <a:r>
              <a:rPr lang="cs-CZ" dirty="0" smtClean="0"/>
              <a:t>data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GLOBE database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err="1" smtClean="0"/>
              <a:t>Compare</a:t>
            </a:r>
            <a:r>
              <a:rPr lang="cs-CZ" dirty="0" smtClean="0"/>
              <a:t> data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different</a:t>
            </a:r>
            <a:r>
              <a:rPr lang="cs-CZ" dirty="0" smtClean="0"/>
              <a:t> </a:t>
            </a:r>
            <a:r>
              <a:rPr lang="cs-CZ" dirty="0" err="1" smtClean="0"/>
              <a:t>locations</a:t>
            </a:r>
            <a:r>
              <a:rPr lang="cs-CZ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years</a:t>
            </a:r>
            <a:endParaRPr lang="cs-CZ" dirty="0" smtClean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/>
              <a:t>Student </a:t>
            </a:r>
            <a:r>
              <a:rPr lang="cs-CZ" dirty="0" err="1" smtClean="0"/>
              <a:t>research</a:t>
            </a:r>
            <a:r>
              <a:rPr lang="cs-CZ" dirty="0" smtClean="0"/>
              <a:t> </a:t>
            </a:r>
            <a:r>
              <a:rPr lang="cs-CZ" dirty="0" err="1" smtClean="0"/>
              <a:t>projects</a:t>
            </a:r>
            <a:endParaRPr lang="cs-CZ" dirty="0" smtClean="0"/>
          </a:p>
          <a:p>
            <a:pPr>
              <a:lnSpc>
                <a:spcPct val="110000"/>
              </a:lnSpc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https://www.globe.gov/documents/14028/31622480/FENO_kampan2.png/06abd93b-7883-4dd2-95f4-94db1d14df86?t=15053724401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9" y="270332"/>
            <a:ext cx="1178364" cy="1086636"/>
          </a:xfrm>
          <a:prstGeom prst="rect">
            <a:avLst/>
          </a:prstGeom>
          <a:noFill/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951" y="0"/>
            <a:ext cx="44642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75" y="55467"/>
            <a:ext cx="10268421" cy="680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01" y="593367"/>
            <a:ext cx="6698122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/>
              <a:t>Students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24226" y="2134594"/>
            <a:ext cx="6089497" cy="428061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Tak</a:t>
            </a:r>
            <a:r>
              <a:rPr lang="cs-CZ" dirty="0" smtClean="0"/>
              <a:t>e </a:t>
            </a:r>
            <a:r>
              <a:rPr lang="cs-CZ" dirty="0" err="1" smtClean="0"/>
              <a:t>pictures</a:t>
            </a:r>
            <a:r>
              <a:rPr lang="cs-CZ" dirty="0" smtClean="0"/>
              <a:t> with </a:t>
            </a:r>
            <a:r>
              <a:rPr lang="cs-CZ" b="1" dirty="0" err="1" smtClean="0"/>
              <a:t>Grow</a:t>
            </a:r>
            <a:r>
              <a:rPr lang="cs-CZ" b="1" dirty="0" smtClean="0"/>
              <a:t> </a:t>
            </a:r>
            <a:r>
              <a:rPr lang="cs-CZ" b="1" dirty="0" err="1" smtClean="0"/>
              <a:t>App</a:t>
            </a:r>
            <a:endParaRPr lang="cs-CZ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/>
              <a:t>Make </a:t>
            </a:r>
            <a:r>
              <a:rPr lang="cs-CZ" dirty="0" err="1" smtClean="0"/>
              <a:t>time</a:t>
            </a:r>
            <a:r>
              <a:rPr lang="cs-CZ" dirty="0" smtClean="0"/>
              <a:t>-lapse </a:t>
            </a:r>
            <a:r>
              <a:rPr lang="cs-CZ" dirty="0" err="1" smtClean="0"/>
              <a:t>animations</a:t>
            </a:r>
            <a:r>
              <a:rPr lang="cs-CZ" dirty="0" smtClean="0"/>
              <a:t> and </a:t>
            </a:r>
            <a:r>
              <a:rPr lang="cs-CZ" dirty="0" err="1" smtClean="0"/>
              <a:t>see</a:t>
            </a:r>
            <a:r>
              <a:rPr lang="cs-CZ" dirty="0" smtClean="0"/>
              <a:t> </a:t>
            </a:r>
            <a:r>
              <a:rPr lang="cs-CZ" dirty="0" err="1" smtClean="0"/>
              <a:t>them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b="1" dirty="0" smtClean="0">
                <a:hlinkClick r:id="rId3"/>
              </a:rPr>
              <a:t>www.growapp.today</a:t>
            </a:r>
            <a:endParaRPr lang="cs-CZ" b="1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dirty="0" err="1" smtClean="0"/>
              <a:t>Share</a:t>
            </a:r>
            <a:r>
              <a:rPr lang="cs-CZ" dirty="0" smtClean="0"/>
              <a:t> </a:t>
            </a:r>
            <a:r>
              <a:rPr lang="cs-CZ" dirty="0" err="1" smtClean="0"/>
              <a:t>photos</a:t>
            </a:r>
            <a:r>
              <a:rPr lang="cs-CZ" dirty="0" smtClean="0"/>
              <a:t> and </a:t>
            </a:r>
            <a:r>
              <a:rPr lang="cs-CZ" dirty="0" err="1" smtClean="0"/>
              <a:t>results</a:t>
            </a:r>
            <a:r>
              <a:rPr lang="cs-CZ" dirty="0" smtClean="0"/>
              <a:t> at </a:t>
            </a:r>
            <a:r>
              <a:rPr lang="cs-CZ" dirty="0" err="1" smtClean="0"/>
              <a:t>discussion</a:t>
            </a:r>
            <a:r>
              <a:rPr lang="cs-CZ" dirty="0" smtClean="0"/>
              <a:t> </a:t>
            </a:r>
            <a:r>
              <a:rPr lang="cs-CZ" dirty="0" err="1" smtClean="0"/>
              <a:t>forum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b="1" dirty="0" smtClean="0">
                <a:hlinkClick r:id="rId4"/>
              </a:rPr>
              <a:t>globe.gov</a:t>
            </a:r>
            <a:endParaRPr lang="cs-CZ" b="1" dirty="0" smtClean="0"/>
          </a:p>
          <a:p>
            <a:pPr marL="0" indent="0">
              <a:lnSpc>
                <a:spcPct val="120000"/>
              </a:lnSpc>
              <a:buNone/>
            </a:pPr>
            <a:endParaRPr lang="cs-CZ" dirty="0" smtClean="0"/>
          </a:p>
          <a:p>
            <a:pPr>
              <a:lnSpc>
                <a:spcPct val="120000"/>
              </a:lnSpc>
            </a:pPr>
            <a:endParaRPr lang="cs-CZ" dirty="0" smtClean="0"/>
          </a:p>
          <a:p>
            <a:pPr>
              <a:lnSpc>
                <a:spcPct val="120000"/>
              </a:lnSpc>
              <a:buNone/>
            </a:pPr>
            <a:endParaRPr lang="en-US" dirty="0"/>
          </a:p>
        </p:txBody>
      </p:sp>
      <p:pic>
        <p:nvPicPr>
          <p:cNvPr id="4" name="Picture 2" descr="https://www.globe.gov/documents/14028/31622480/FENO_kampan2.png/06abd93b-7883-4dd2-95f4-94db1d14df86?t=15053724401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" y="356439"/>
            <a:ext cx="1084987" cy="1000528"/>
          </a:xfrm>
          <a:prstGeom prst="rect">
            <a:avLst/>
          </a:prstGeom>
          <a:noFill/>
        </p:spPr>
      </p:pic>
      <p:pic>
        <p:nvPicPr>
          <p:cNvPr id="54274" name="Picture 2" descr="\\192.168.1.253\h\Globe Regional HD Office_Europe Eurasia\projects_campaigns_events\Phenology\Campaign 2018_19_Europe\Photos\vernon-raineil-cenzon-1359714-unsplas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3173" y="-714"/>
            <a:ext cx="4628827" cy="6832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00" y="593367"/>
            <a:ext cx="7483369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/>
              <a:t>School</a:t>
            </a:r>
            <a:r>
              <a:rPr lang="cs-CZ" b="1" dirty="0" smtClean="0"/>
              <a:t> </a:t>
            </a:r>
            <a:r>
              <a:rPr lang="cs-CZ" b="1" dirty="0" err="1" smtClean="0"/>
              <a:t>Collaboration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67300" y="1713025"/>
            <a:ext cx="6647900" cy="452200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sz="2400" b="1" dirty="0"/>
              <a:t>2019 </a:t>
            </a:r>
            <a:r>
              <a:rPr lang="cs-CZ" sz="2400" b="1" dirty="0" err="1"/>
              <a:t>Spring</a:t>
            </a:r>
            <a:r>
              <a:rPr lang="cs-CZ" sz="2400" b="1" dirty="0"/>
              <a:t> </a:t>
            </a:r>
            <a:r>
              <a:rPr lang="cs-CZ" sz="2400" b="1" dirty="0" err="1" smtClean="0"/>
              <a:t>Campaign</a:t>
            </a:r>
            <a:r>
              <a:rPr lang="cs-CZ" sz="2400" b="1" dirty="0" smtClean="0"/>
              <a:t>: 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cs-CZ" sz="2400" dirty="0" smtClean="0"/>
              <a:t>156 </a:t>
            </a:r>
            <a:r>
              <a:rPr lang="cs-CZ" sz="2400" dirty="0" err="1" smtClean="0"/>
              <a:t>school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14 </a:t>
            </a:r>
            <a:r>
              <a:rPr lang="cs-CZ" sz="2400" dirty="0" err="1" smtClean="0"/>
              <a:t>countries</a:t>
            </a:r>
            <a:r>
              <a:rPr lang="cs-CZ" sz="2400" dirty="0" smtClean="0"/>
              <a:t> 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cs-CZ" sz="2400" dirty="0" smtClean="0"/>
              <a:t>More </a:t>
            </a:r>
            <a:r>
              <a:rPr lang="cs-CZ" sz="2400" dirty="0" err="1"/>
              <a:t>than</a:t>
            </a:r>
            <a:r>
              <a:rPr lang="cs-CZ" sz="2400" dirty="0"/>
              <a:t> 100 </a:t>
            </a:r>
            <a:r>
              <a:rPr lang="cs-CZ" sz="2400" dirty="0" err="1"/>
              <a:t>schools</a:t>
            </a:r>
            <a:r>
              <a:rPr lang="cs-CZ" sz="2400" dirty="0"/>
              <a:t> </a:t>
            </a:r>
            <a:r>
              <a:rPr lang="cs-CZ" sz="2400" dirty="0" smtClean="0"/>
              <a:t>part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Collaboration</a:t>
            </a:r>
            <a:r>
              <a:rPr lang="cs-CZ" sz="2400" dirty="0" smtClean="0"/>
              <a:t> Group (</a:t>
            </a:r>
            <a:r>
              <a:rPr lang="cs-CZ" sz="2400" dirty="0" err="1" smtClean="0"/>
              <a:t>paired</a:t>
            </a:r>
            <a:r>
              <a:rPr lang="cs-CZ" sz="2400" dirty="0" smtClean="0"/>
              <a:t> up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/>
              <a:t>1-3 </a:t>
            </a:r>
            <a:r>
              <a:rPr lang="cs-CZ" sz="2400" dirty="0" err="1"/>
              <a:t>other</a:t>
            </a:r>
            <a:r>
              <a:rPr lang="cs-CZ" sz="2400" dirty="0"/>
              <a:t> </a:t>
            </a:r>
            <a:r>
              <a:rPr lang="cs-CZ" sz="2400" dirty="0" err="1" smtClean="0"/>
              <a:t>partners</a:t>
            </a:r>
            <a:r>
              <a:rPr lang="cs-CZ" sz="2400" dirty="0" smtClean="0"/>
              <a:t>)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cs-CZ" sz="24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sz="2400" b="1" dirty="0" err="1" smtClean="0"/>
              <a:t>Countries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involved</a:t>
            </a:r>
            <a:r>
              <a:rPr lang="cs-CZ" sz="2400" b="1" dirty="0" smtClean="0"/>
              <a:t>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dirty="0" err="1" smtClean="0"/>
              <a:t>Croatia</a:t>
            </a:r>
            <a:r>
              <a:rPr lang="cs-CZ" sz="2400" dirty="0" smtClean="0"/>
              <a:t>, </a:t>
            </a:r>
            <a:r>
              <a:rPr lang="cs-CZ" sz="2400" dirty="0" err="1" smtClean="0"/>
              <a:t>Cyprus</a:t>
            </a:r>
            <a:r>
              <a:rPr lang="cs-CZ" sz="2400" dirty="0" smtClean="0"/>
              <a:t>, Czech Republic, </a:t>
            </a:r>
            <a:r>
              <a:rPr lang="cs-CZ" sz="2400" dirty="0" err="1" smtClean="0"/>
              <a:t>Estonia</a:t>
            </a:r>
            <a:r>
              <a:rPr lang="cs-CZ" sz="2400" dirty="0" smtClean="0"/>
              <a:t>, </a:t>
            </a:r>
            <a:r>
              <a:rPr lang="cs-CZ" sz="2400" dirty="0" err="1" smtClean="0"/>
              <a:t>Finland</a:t>
            </a:r>
            <a:r>
              <a:rPr lang="cs-CZ" sz="2400" dirty="0" smtClean="0"/>
              <a:t>, </a:t>
            </a:r>
            <a:r>
              <a:rPr lang="cs-CZ" sz="2400" dirty="0" err="1" smtClean="0"/>
              <a:t>Germany</a:t>
            </a:r>
            <a:r>
              <a:rPr lang="cs-CZ" sz="2400" dirty="0" smtClean="0"/>
              <a:t>, Israel, </a:t>
            </a:r>
            <a:r>
              <a:rPr lang="cs-CZ" sz="2400" dirty="0" err="1" smtClean="0"/>
              <a:t>Latvia</a:t>
            </a:r>
            <a:r>
              <a:rPr lang="cs-CZ" sz="2400" dirty="0" smtClean="0"/>
              <a:t>, </a:t>
            </a:r>
            <a:r>
              <a:rPr lang="cs-CZ" sz="2400" dirty="0" err="1" smtClean="0"/>
              <a:t>Lithuania</a:t>
            </a:r>
            <a:r>
              <a:rPr lang="cs-CZ" sz="2400" dirty="0" smtClean="0"/>
              <a:t>, </a:t>
            </a:r>
            <a:r>
              <a:rPr lang="cs-CZ" sz="2400" dirty="0" err="1" smtClean="0"/>
              <a:t>Macedonia</a:t>
            </a:r>
            <a:r>
              <a:rPr lang="cs-CZ" sz="2400" dirty="0" smtClean="0"/>
              <a:t>, Malta, </a:t>
            </a:r>
            <a:r>
              <a:rPr lang="cs-CZ" sz="2400" dirty="0" err="1" smtClean="0"/>
              <a:t>Netherlands</a:t>
            </a:r>
            <a:r>
              <a:rPr lang="cs-CZ" sz="2400" dirty="0" smtClean="0"/>
              <a:t>, </a:t>
            </a:r>
            <a:r>
              <a:rPr lang="cs-CZ" sz="2400" dirty="0" err="1" smtClean="0"/>
              <a:t>Poland</a:t>
            </a:r>
            <a:r>
              <a:rPr lang="cs-CZ" sz="2400" dirty="0" smtClean="0"/>
              <a:t> and </a:t>
            </a:r>
            <a:r>
              <a:rPr lang="cs-CZ" sz="2400" dirty="0" err="1" smtClean="0"/>
              <a:t>Ukraine</a:t>
            </a:r>
            <a:endParaRPr lang="en-US" sz="2400" dirty="0"/>
          </a:p>
        </p:txBody>
      </p:sp>
      <p:pic>
        <p:nvPicPr>
          <p:cNvPr id="55298" name="Picture 2" descr="\\192.168.1.253\h\Globe Regional HD Office_Europe Eurasia\projects_campaigns_events\Phenology\Campaign 2018_19_Europe\Photos\communit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8701" y="413702"/>
            <a:ext cx="4473298" cy="6049091"/>
          </a:xfrm>
          <a:prstGeom prst="rect">
            <a:avLst/>
          </a:prstGeom>
          <a:noFill/>
        </p:spPr>
      </p:pic>
      <p:pic>
        <p:nvPicPr>
          <p:cNvPr id="5" name="Picture 2" descr="https://www.globe.gov/documents/14028/31622480/FENO_kampan2.png/06abd93b-7883-4dd2-95f4-94db1d14df86?t=15053724401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00" y="413702"/>
            <a:ext cx="1006798" cy="928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00" y="593367"/>
            <a:ext cx="8282312" cy="763600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 err="1" smtClean="0"/>
              <a:t>Activities</a:t>
            </a:r>
            <a:r>
              <a:rPr lang="cs-CZ" sz="4000" b="1" dirty="0" smtClean="0"/>
              <a:t> and </a:t>
            </a:r>
            <a:r>
              <a:rPr lang="cs-CZ" sz="4000" b="1" dirty="0" err="1" smtClean="0"/>
              <a:t>Badges</a:t>
            </a:r>
            <a:endParaRPr lang="cs-CZ" sz="4000" b="1" dirty="0" smtClean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43" y="1656121"/>
            <a:ext cx="6919026" cy="4729181"/>
          </a:xfrm>
        </p:spPr>
        <p:txBody>
          <a:bodyPr>
            <a:noAutofit/>
          </a:bodyPr>
          <a:lstStyle/>
          <a:p>
            <a:pPr marL="0">
              <a:lnSpc>
                <a:spcPct val="120000"/>
              </a:lnSpc>
              <a:buNone/>
            </a:pPr>
            <a:r>
              <a:rPr lang="en-US" sz="2400" dirty="0" smtClean="0"/>
              <a:t>Joining the spring tree observation is </a:t>
            </a:r>
            <a:r>
              <a:rPr lang="en-US" sz="2400" dirty="0" smtClean="0"/>
              <a:t>easy</a:t>
            </a:r>
            <a:r>
              <a:rPr lang="cs-CZ" sz="2400" dirty="0" smtClean="0"/>
              <a:t>:</a:t>
            </a:r>
          </a:p>
          <a:p>
            <a:pPr marL="0">
              <a:lnSpc>
                <a:spcPct val="120000"/>
              </a:lnSpc>
              <a:buNone/>
            </a:pPr>
            <a:endParaRPr lang="cs-CZ" sz="2400" dirty="0" smtClean="0"/>
          </a:p>
          <a:p>
            <a:pPr marL="0">
              <a:lnSpc>
                <a:spcPct val="120000"/>
              </a:lnSpc>
              <a:buNone/>
            </a:pPr>
            <a:r>
              <a:rPr lang="en-US" sz="2400" dirty="0" smtClean="0"/>
              <a:t>5 </a:t>
            </a:r>
            <a:r>
              <a:rPr lang="en-US" sz="2400" dirty="0" smtClean="0"/>
              <a:t>short activities that will guide </a:t>
            </a:r>
            <a:r>
              <a:rPr lang="en-US" sz="2400" dirty="0" smtClean="0"/>
              <a:t>you</a:t>
            </a:r>
            <a:endParaRPr lang="en-US" sz="2400" dirty="0" smtClean="0"/>
          </a:p>
          <a:p>
            <a:pPr marL="0" lvl="1">
              <a:lnSpc>
                <a:spcPct val="120000"/>
              </a:lnSpc>
            </a:pPr>
            <a:r>
              <a:rPr lang="en-US" dirty="0" smtClean="0">
                <a:hlinkClick r:id="rId3"/>
              </a:rPr>
              <a:t>Activity 1: My Tree</a:t>
            </a:r>
            <a:endParaRPr lang="en-US" dirty="0" smtClean="0"/>
          </a:p>
          <a:p>
            <a:pPr marL="0" lvl="1">
              <a:lnSpc>
                <a:spcPct val="120000"/>
              </a:lnSpc>
            </a:pPr>
            <a:r>
              <a:rPr lang="en-US" dirty="0" smtClean="0">
                <a:hlinkClick r:id="rId4"/>
              </a:rPr>
              <a:t>Activity 2: Look at the Buds</a:t>
            </a:r>
            <a:r>
              <a:rPr lang="en-US" dirty="0" smtClean="0"/>
              <a:t> + </a:t>
            </a:r>
            <a:r>
              <a:rPr lang="en-US" dirty="0" smtClean="0">
                <a:hlinkClick r:id="rId5"/>
              </a:rPr>
              <a:t>Data Sheet</a:t>
            </a:r>
            <a:endParaRPr lang="en-US" dirty="0" smtClean="0"/>
          </a:p>
          <a:p>
            <a:pPr marL="0" lvl="1">
              <a:lnSpc>
                <a:spcPct val="120000"/>
              </a:lnSpc>
            </a:pPr>
            <a:r>
              <a:rPr lang="en-US" dirty="0" smtClean="0">
                <a:hlinkClick r:id="rId6"/>
              </a:rPr>
              <a:t>Activity 3: First Leaves</a:t>
            </a:r>
            <a:endParaRPr lang="en-US" dirty="0" smtClean="0"/>
          </a:p>
          <a:p>
            <a:pPr marL="0" lvl="1">
              <a:lnSpc>
                <a:spcPct val="120000"/>
              </a:lnSpc>
            </a:pPr>
            <a:r>
              <a:rPr lang="en-US" dirty="0" smtClean="0">
                <a:hlinkClick r:id="rId7"/>
              </a:rPr>
              <a:t>Activity 4: My Green Up Data</a:t>
            </a:r>
            <a:r>
              <a:rPr lang="en-US" dirty="0" smtClean="0"/>
              <a:t> + </a:t>
            </a:r>
            <a:r>
              <a:rPr lang="en-US" dirty="0" smtClean="0">
                <a:hlinkClick r:id="rId8"/>
              </a:rPr>
              <a:t>Data Upload Guide</a:t>
            </a:r>
            <a:endParaRPr lang="en-US" dirty="0" smtClean="0"/>
          </a:p>
          <a:p>
            <a:pPr marL="0" lvl="1">
              <a:lnSpc>
                <a:spcPct val="120000"/>
              </a:lnSpc>
            </a:pPr>
            <a:r>
              <a:rPr lang="en-US" dirty="0">
                <a:hlinkClick r:id="rId9"/>
              </a:rPr>
              <a:t>Activity 5: Green Color Scale</a:t>
            </a:r>
            <a:r>
              <a:rPr lang="en-US" sz="2400" b="1" dirty="0" smtClean="0"/>
              <a:t> </a:t>
            </a:r>
            <a:endParaRPr lang="cs-CZ" sz="2400" dirty="0" smtClean="0"/>
          </a:p>
          <a:p>
            <a:pPr marL="0">
              <a:lnSpc>
                <a:spcPct val="120000"/>
              </a:lnSpc>
              <a:buNone/>
            </a:pPr>
            <a:endParaRPr lang="cs-CZ" sz="2400" dirty="0" smtClean="0"/>
          </a:p>
          <a:p>
            <a:pPr marL="0">
              <a:lnSpc>
                <a:spcPct val="120000"/>
              </a:lnSpc>
              <a:buNone/>
            </a:pPr>
            <a:r>
              <a:rPr lang="cs-CZ" sz="2400" dirty="0" err="1" smtClean="0"/>
              <a:t>Badges</a:t>
            </a:r>
            <a:r>
              <a:rPr lang="cs-CZ" sz="2400" dirty="0" smtClean="0"/>
              <a:t>: </a:t>
            </a:r>
            <a:r>
              <a:rPr lang="cs-CZ" sz="2400" dirty="0" err="1" smtClean="0"/>
              <a:t>Rewards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active</a:t>
            </a:r>
            <a:r>
              <a:rPr lang="cs-CZ" sz="2400" dirty="0" smtClean="0"/>
              <a:t> </a:t>
            </a:r>
            <a:r>
              <a:rPr lang="cs-CZ" sz="2400" dirty="0" err="1" smtClean="0"/>
              <a:t>schools</a:t>
            </a:r>
            <a:r>
              <a:rPr lang="cs-CZ" sz="2400" dirty="0" smtClean="0"/>
              <a:t>	</a:t>
            </a:r>
          </a:p>
          <a:p>
            <a:pPr marL="0">
              <a:lnSpc>
                <a:spcPct val="120000"/>
              </a:lnSpc>
              <a:buNone/>
            </a:pPr>
            <a:r>
              <a:rPr lang="cs-CZ" sz="2400" dirty="0" smtClean="0"/>
              <a:t> </a:t>
            </a:r>
          </a:p>
          <a:p>
            <a:pPr marL="0">
              <a:lnSpc>
                <a:spcPct val="120000"/>
              </a:lnSpc>
              <a:buFontTx/>
              <a:buChar char="-"/>
            </a:pPr>
            <a:endParaRPr lang="cs-CZ" sz="2400" dirty="0" smtClean="0"/>
          </a:p>
          <a:p>
            <a:pPr marL="0">
              <a:lnSpc>
                <a:spcPct val="120000"/>
              </a:lnSpc>
              <a:buFontTx/>
              <a:buChar char="-"/>
            </a:pPr>
            <a:endParaRPr lang="cs-CZ" sz="2400" dirty="0" smtClean="0"/>
          </a:p>
          <a:p>
            <a:pPr marL="0">
              <a:lnSpc>
                <a:spcPct val="120000"/>
              </a:lnSpc>
              <a:buNone/>
            </a:pPr>
            <a:endParaRPr lang="cs-CZ" sz="2400" dirty="0" smtClean="0"/>
          </a:p>
          <a:p>
            <a:pPr marL="0">
              <a:lnSpc>
                <a:spcPct val="120000"/>
              </a:lnSpc>
              <a:buFontTx/>
              <a:buChar char="-"/>
            </a:pPr>
            <a:endParaRPr lang="cs-CZ" sz="2400" dirty="0" smtClean="0"/>
          </a:p>
          <a:p>
            <a:pPr marL="0">
              <a:lnSpc>
                <a:spcPct val="120000"/>
              </a:lnSpc>
              <a:buNone/>
            </a:pPr>
            <a:endParaRPr lang="cs-CZ" sz="2400" dirty="0"/>
          </a:p>
        </p:txBody>
      </p:sp>
      <p:pic>
        <p:nvPicPr>
          <p:cNvPr id="1026" name="Picture 2" descr="C:\Users\obsluha\Desktop\1-Phenology-Data-Entry-2019-FINAL-4-24-19_62ki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6437" y="294213"/>
            <a:ext cx="3315061" cy="2963664"/>
          </a:xfrm>
          <a:prstGeom prst="rect">
            <a:avLst/>
          </a:prstGeom>
          <a:noFill/>
        </p:spPr>
      </p:pic>
      <p:pic>
        <p:nvPicPr>
          <p:cNvPr id="1027" name="Picture 3" descr="C:\Users\obsluha\Desktop\1-Phenology-Collaboration-2019-FINAL-4-24-19_63ki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932" y="3614178"/>
            <a:ext cx="3315061" cy="2990186"/>
          </a:xfrm>
          <a:prstGeom prst="rect">
            <a:avLst/>
          </a:prstGeom>
          <a:noFill/>
        </p:spPr>
      </p:pic>
      <p:pic>
        <p:nvPicPr>
          <p:cNvPr id="6" name="Picture 2" descr="https://www.globe.gov/documents/14028/31622480/FENO_kampan2.png/06abd93b-7883-4dd2-95f4-94db1d14df86?t=150537244018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00" y="366549"/>
            <a:ext cx="1074025" cy="990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601" y="2671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Website</a:t>
            </a:r>
            <a:r>
              <a:rPr lang="nl-NL" b="1" dirty="0" smtClean="0"/>
              <a:t> </a:t>
            </a:r>
            <a:r>
              <a:rPr lang="nl-NL" sz="3600" b="1" dirty="0">
                <a:hlinkClick r:id="rId3"/>
              </a:rPr>
              <a:t>www.globe.gov/web/european-phenology-campaign</a:t>
            </a:r>
            <a:endParaRPr lang="en-US" sz="3600" b="1" dirty="0"/>
          </a:p>
        </p:txBody>
      </p:sp>
      <p:pic>
        <p:nvPicPr>
          <p:cNvPr id="2050" name="Picture 2" descr="\\192.168.1.253\h\Globe Regional HD Office_Europe Eurasia\projects_campaigns_events\Phenology\Campaign 2018_19_Europe\Photos\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967749"/>
            <a:ext cx="12192000" cy="5774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20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7239</TotalTime>
  <Words>738</Words>
  <Application>Microsoft Office PowerPoint</Application>
  <PresentationFormat>Širokoúhlá obrazovka</PresentationFormat>
  <Paragraphs>122</Paragraphs>
  <Slides>23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Office-thema</vt:lpstr>
      <vt:lpstr>Prezentace aplikace PowerPoint</vt:lpstr>
      <vt:lpstr>Prezentace aplikace PowerPoint</vt:lpstr>
      <vt:lpstr>Prezentace aplikace PowerPoint</vt:lpstr>
      <vt:lpstr>Students</vt:lpstr>
      <vt:lpstr>Prezentace aplikace PowerPoint</vt:lpstr>
      <vt:lpstr>Students</vt:lpstr>
      <vt:lpstr>School Collaboration</vt:lpstr>
      <vt:lpstr>Activities and Badges</vt:lpstr>
      <vt:lpstr>Website www.globe.gov/web/european-phenology-campaign</vt:lpstr>
      <vt:lpstr>Get inspired  https://www.globe.gov/web/european-phenology-campaign/overview/get-inspired </vt:lpstr>
      <vt:lpstr>Our measurements https://www.globe.gov/web/european-phenology-campaign/overview/our-measurements </vt:lpstr>
      <vt:lpstr>Video Contest</vt:lpstr>
      <vt:lpstr>New site: www.globetree.eu </vt:lpstr>
      <vt:lpstr>New site: www.globetree.eu </vt:lpstr>
      <vt:lpstr>Impact</vt:lpstr>
      <vt:lpstr>Lessons Learnt</vt:lpstr>
      <vt:lpstr>Thank you!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matthijs Begheyn</dc:creator>
  <cp:lastModifiedBy>Bára Semeráková</cp:lastModifiedBy>
  <cp:revision>161</cp:revision>
  <dcterms:created xsi:type="dcterms:W3CDTF">2016-07-12T21:20:56Z</dcterms:created>
  <dcterms:modified xsi:type="dcterms:W3CDTF">2019-07-08T15:25:08Z</dcterms:modified>
</cp:coreProperties>
</file>