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373" r:id="rId3"/>
    <p:sldId id="349" r:id="rId4"/>
    <p:sldId id="350" r:id="rId5"/>
    <p:sldId id="351" r:id="rId6"/>
    <p:sldId id="352" r:id="rId7"/>
    <p:sldId id="353" r:id="rId8"/>
    <p:sldId id="354" r:id="rId9"/>
    <p:sldId id="366" r:id="rId10"/>
    <p:sldId id="367" r:id="rId11"/>
    <p:sldId id="368" r:id="rId12"/>
    <p:sldId id="374" r:id="rId13"/>
    <p:sldId id="375" r:id="rId14"/>
    <p:sldId id="371" r:id="rId15"/>
    <p:sldId id="372" r:id="rId16"/>
    <p:sldId id="355" r:id="rId17"/>
    <p:sldId id="356" r:id="rId18"/>
    <p:sldId id="357" r:id="rId19"/>
    <p:sldId id="358" r:id="rId20"/>
    <p:sldId id="376" r:id="rId21"/>
    <p:sldId id="361" r:id="rId22"/>
    <p:sldId id="360" r:id="rId23"/>
    <p:sldId id="362" r:id="rId24"/>
    <p:sldId id="363" r:id="rId25"/>
    <p:sldId id="364" r:id="rId26"/>
    <p:sldId id="365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2E5A"/>
    <a:srgbClr val="29488D"/>
    <a:srgbClr val="9B2600"/>
    <a:srgbClr val="BE8E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24" autoAdjust="0"/>
    <p:restoredTop sz="86400"/>
  </p:normalViewPr>
  <p:slideViewPr>
    <p:cSldViewPr snapToGrid="0" snapToObjects="1">
      <p:cViewPr varScale="1">
        <p:scale>
          <a:sx n="61" d="100"/>
          <a:sy n="61" d="100"/>
        </p:scale>
        <p:origin x="67" y="422"/>
      </p:cViewPr>
      <p:guideLst/>
    </p:cSldViewPr>
  </p:slideViewPr>
  <p:outlineViewPr>
    <p:cViewPr>
      <p:scale>
        <a:sx n="33" d="100"/>
        <a:sy n="33" d="100"/>
      </p:scale>
      <p:origin x="0" y="-61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2EF7E-0CAB-6945-97A4-C9C3E5E751BF}" type="datetimeFigureOut">
              <a:rPr lang="en-US" smtClean="0"/>
              <a:t>7/14/2019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B440B-BFA0-BC46-8D61-0F0B82F37D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37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twitter.com/GLOBEProgram/" TargetMode="External"/><Relationship Id="rId3" Type="http://schemas.openxmlformats.org/officeDocument/2006/relationships/hyperlink" Target="https://www.globe.gov/" TargetMode="External"/><Relationship Id="rId7" Type="http://schemas.openxmlformats.org/officeDocument/2006/relationships/hyperlink" Target="https://www.youtube.com/user/globeprogram/" TargetMode="External"/><Relationship Id="rId12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hyperlink" Target="https://www.instagram.com/globeprogram/" TargetMode="External"/><Relationship Id="rId5" Type="http://schemas.openxmlformats.org/officeDocument/2006/relationships/hyperlink" Target="https://www.facebook.com/TheGLOBEProgram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hyperlink" Target="https://www.pinterest.com/globeprogram/" TargetMode="External"/><Relationship Id="rId1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5">
            <a:extLst>
              <a:ext uri="{FF2B5EF4-FFF2-40B4-BE49-F238E27FC236}">
                <a16:creationId xmlns:a16="http://schemas.microsoft.com/office/drawing/2014/main" id="{D6706374-E286-D14E-AF08-639A72B44182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949934" y="1280160"/>
            <a:ext cx="5491422" cy="114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dirty="0"/>
              <a:t>ADD TITLE</a:t>
            </a:r>
            <a:endParaRPr dirty="0"/>
          </a:p>
        </p:txBody>
      </p:sp>
      <p:sp>
        <p:nvSpPr>
          <p:cNvPr id="8" name="Shape 16">
            <a:extLst>
              <a:ext uri="{FF2B5EF4-FFF2-40B4-BE49-F238E27FC236}">
                <a16:creationId xmlns:a16="http://schemas.microsoft.com/office/drawing/2014/main" id="{A18EFABB-21E3-D94B-A3FE-A7F842EB4813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3520106" y="2932695"/>
            <a:ext cx="4351078" cy="90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ADD SUBTITLE</a:t>
            </a:r>
            <a:endParaRPr dirty="0"/>
          </a:p>
        </p:txBody>
      </p:sp>
      <p:pic>
        <p:nvPicPr>
          <p:cNvPr id="9" name="Shape 17" descr="left_globe.png">
            <a:extLst>
              <a:ext uri="{FF2B5EF4-FFF2-40B4-BE49-F238E27FC236}">
                <a16:creationId xmlns:a16="http://schemas.microsoft.com/office/drawing/2014/main" id="{EC1633FA-1F76-064D-A038-BB172243011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60761" y="784889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A07A5-C245-1E4E-B158-F637FB28C5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9488" y="4186238"/>
            <a:ext cx="4351337" cy="809625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date here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915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-Four content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2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Three content left-Header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718598"/>
            <a:ext cx="3949700" cy="26850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6B2201BF-B7D6-6C4B-948E-381E4F7EF3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3486150"/>
            <a:ext cx="1949450" cy="2654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7501" y="1593716"/>
            <a:ext cx="4457700" cy="4008783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EBCB61C0-8ED7-B342-8721-0F0336031AF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000250" y="3486150"/>
            <a:ext cx="1949450" cy="2654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A9E6B6-1CA5-5943-8DE2-1EDCF913D6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27501" y="1093202"/>
            <a:ext cx="4457700" cy="424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9B2600"/>
                </a:solidFill>
              </a:defRPr>
            </a:lvl1pPr>
          </a:lstStyle>
          <a:p>
            <a:pPr lvl="0"/>
            <a:r>
              <a:rPr lang="en-US" dirty="0"/>
              <a:t>Edit Header</a:t>
            </a:r>
          </a:p>
        </p:txBody>
      </p:sp>
    </p:spTree>
    <p:extLst>
      <p:ext uri="{BB962C8B-B14F-4D97-AF65-F5344CB8AC3E}">
        <p14:creationId xmlns:p14="http://schemas.microsoft.com/office/powerpoint/2010/main" val="1872089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-Header Above-4 contents-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17F96A0-08A5-634C-ABF5-03BC1E3EED63}"/>
              </a:ext>
            </a:extLst>
          </p:cNvPr>
          <p:cNvSpPr txBox="1">
            <a:spLocks/>
          </p:cNvSpPr>
          <p:nvPr userDrawn="1"/>
        </p:nvSpPr>
        <p:spPr>
          <a:xfrm>
            <a:off x="470086" y="5010645"/>
            <a:ext cx="8204201" cy="40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rgbClr val="29488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Edit cutline explaining contents above</a:t>
            </a:r>
          </a:p>
        </p:txBody>
      </p:sp>
    </p:spTree>
    <p:extLst>
      <p:ext uri="{BB962C8B-B14F-4D97-AF65-F5344CB8AC3E}">
        <p14:creationId xmlns:p14="http://schemas.microsoft.com/office/powerpoint/2010/main" val="2079451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Title Above-Two Conten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0" y="1564314"/>
            <a:ext cx="3989236" cy="41344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667CC1-C29B-EC43-9118-ED46F2960BB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591547" y="1564314"/>
            <a:ext cx="3989236" cy="41344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08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-Two content-cutlin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302EA8F-7162-0C42-A536-31F1F21C83E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476585" y="715618"/>
            <a:ext cx="4182386" cy="454939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861DCA7-28AC-F54B-93B5-3D4C3E3671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715618"/>
            <a:ext cx="4325938" cy="45501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353049"/>
            <a:ext cx="8163672" cy="552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solidFill>
                  <a:srgbClr val="29488D"/>
                </a:solidFill>
              </a:defRPr>
            </a:lvl1pPr>
          </a:lstStyle>
          <a:p>
            <a:r>
              <a:rPr lang="en-US" dirty="0"/>
              <a:t>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517141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-One conten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0" y="702917"/>
            <a:ext cx="4222143" cy="5412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1874" y="1179211"/>
            <a:ext cx="4113475" cy="404513"/>
          </a:xfrm>
          <a:prstGeom prst="rect">
            <a:avLst/>
          </a:prstGeom>
        </p:spPr>
        <p:txBody>
          <a:bodyPr tIns="0">
            <a:normAutofit/>
          </a:bodyPr>
          <a:lstStyle>
            <a:lvl1pPr algn="l">
              <a:defRPr sz="2000" b="1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F15AF3-EB7C-3C43-BC11-04DFEE331C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1874" y="1604662"/>
            <a:ext cx="4113475" cy="405765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  <a:lvl2pPr>
              <a:buClr>
                <a:srgbClr val="0E7FC4"/>
              </a:buClr>
              <a:defRPr sz="1400"/>
            </a:lvl2pPr>
            <a:lvl3pPr>
              <a:defRPr sz="1400"/>
            </a:lvl3pPr>
            <a:lvl4pPr>
              <a:defRPr sz="2000"/>
            </a:lvl4pPr>
          </a:lstStyle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0169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One content-bullet cascad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0" y="904776"/>
            <a:ext cx="3451057" cy="5000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C29383-E0AF-5E4E-BC2C-DCEBAB440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8503" y="1925053"/>
            <a:ext cx="4483100" cy="36961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3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35EE96-A57A-B046-8CB9-3C511C82EDDD}"/>
              </a:ext>
            </a:extLst>
          </p:cNvPr>
          <p:cNvSpPr txBox="1">
            <a:spLocks/>
          </p:cNvSpPr>
          <p:nvPr userDrawn="1"/>
        </p:nvSpPr>
        <p:spPr>
          <a:xfrm>
            <a:off x="4128503" y="1212784"/>
            <a:ext cx="4483100" cy="51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rgbClr val="1A2E5A"/>
                </a:solidFill>
              </a:rPr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43351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-Left one content-right-Heade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0" y="736600"/>
            <a:ext cx="3946357" cy="539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C29383-E0AF-5E4E-BC2C-DCEBAB440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7580" y="2138774"/>
            <a:ext cx="4483100" cy="11313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600" b="0">
                <a:solidFill>
                  <a:srgbClr val="29488D"/>
                </a:solidFill>
              </a:defRPr>
            </a:lvl1pPr>
            <a:lvl2pPr>
              <a:defRPr/>
            </a:lvl2pPr>
            <a:lvl3pPr marL="91440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paragraph to be about three to four sentences long at the most. Second sentence will add more information. The third sentence will be added here.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35EE96-A57A-B046-8CB9-3C511C82EDDD}"/>
              </a:ext>
            </a:extLst>
          </p:cNvPr>
          <p:cNvSpPr txBox="1">
            <a:spLocks/>
          </p:cNvSpPr>
          <p:nvPr userDrawn="1"/>
        </p:nvSpPr>
        <p:spPr>
          <a:xfrm>
            <a:off x="4157580" y="1295994"/>
            <a:ext cx="4483100" cy="51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rgbClr val="BE8E2D"/>
                </a:solidFill>
              </a:rPr>
              <a:t>Edit Header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0918CC-BAD8-4E43-B644-2D3F7D1F2A2A}"/>
              </a:ext>
            </a:extLst>
          </p:cNvPr>
          <p:cNvSpPr txBox="1">
            <a:spLocks/>
          </p:cNvSpPr>
          <p:nvPr userDrawn="1"/>
        </p:nvSpPr>
        <p:spPr>
          <a:xfrm>
            <a:off x="4157580" y="1843836"/>
            <a:ext cx="4483100" cy="285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29488D"/>
                </a:solidFill>
              </a:rPr>
              <a:t>Edit Paragraph subhead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0305D9B-6568-7C40-A80D-0304C4918A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7580" y="3679315"/>
            <a:ext cx="4483100" cy="11313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600" b="0">
                <a:solidFill>
                  <a:srgbClr val="29488D"/>
                </a:solidFill>
              </a:defRPr>
            </a:lvl1pPr>
            <a:lvl2pPr>
              <a:defRPr/>
            </a:lvl2pPr>
            <a:lvl3pPr marL="91440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paragraph to be about three to four sentences long at the most. Second sentence will add more information. The third sentence will be added here.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CD2498A-3FD6-9E46-9563-FDB90648D5A0}"/>
              </a:ext>
            </a:extLst>
          </p:cNvPr>
          <p:cNvSpPr txBox="1">
            <a:spLocks/>
          </p:cNvSpPr>
          <p:nvPr userDrawn="1"/>
        </p:nvSpPr>
        <p:spPr>
          <a:xfrm>
            <a:off x="4157580" y="3394066"/>
            <a:ext cx="4424946" cy="285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29488D"/>
                </a:solidFill>
              </a:rPr>
              <a:t>Edit Paragraph subhead</a:t>
            </a:r>
          </a:p>
        </p:txBody>
      </p:sp>
    </p:spTree>
    <p:extLst>
      <p:ext uri="{BB962C8B-B14F-4D97-AF65-F5344CB8AC3E}">
        <p14:creationId xmlns:p14="http://schemas.microsoft.com/office/powerpoint/2010/main" val="3496448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-Picture left-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5">
            <a:extLst>
              <a:ext uri="{FF2B5EF4-FFF2-40B4-BE49-F238E27FC236}">
                <a16:creationId xmlns:a16="http://schemas.microsoft.com/office/drawing/2014/main" id="{EF424991-27D8-F44B-B92B-6E0570DA99A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1" y="731520"/>
            <a:ext cx="4081112" cy="538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16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icon to insert picture</a:t>
            </a:r>
            <a:endParaRPr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332120-1322-9843-9013-62AF3326F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1204" y="1684420"/>
            <a:ext cx="4114800" cy="41388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38DBA7-5605-1140-8560-DEC3AE812A23}"/>
              </a:ext>
            </a:extLst>
          </p:cNvPr>
          <p:cNvSpPr txBox="1">
            <a:spLocks/>
          </p:cNvSpPr>
          <p:nvPr userDrawn="1"/>
        </p:nvSpPr>
        <p:spPr>
          <a:xfrm>
            <a:off x="4421204" y="2202582"/>
            <a:ext cx="4114800" cy="413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rgbClr val="1A2E5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50595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-Three content left-Heade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122188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bove-Header and bullet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878828"/>
            <a:ext cx="8108011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" y="1518699"/>
            <a:ext cx="5022905" cy="4008783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87556" y="1518699"/>
            <a:ext cx="2915755" cy="19003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BADCB4C3-0B73-2049-979A-150889CF877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87555" y="3539656"/>
            <a:ext cx="2915755" cy="19878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230978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hree content left-Header blu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29488D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2230580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hree content left-Header gold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BE8E2D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1300694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-Three content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80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-Three content left-Brick Header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275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hree content left-Gold Header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BE8E2D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1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-MEDIA-VIDEO-Full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BABC69B6-BBD3-5048-9D38-98A97F60ED27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722313"/>
            <a:ext cx="9144000" cy="538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545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5585" y="1107000"/>
            <a:ext cx="4783757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pic>
        <p:nvPicPr>
          <p:cNvPr id="3" name="Picture 2" descr="left_globe.png">
            <a:extLst>
              <a:ext uri="{FF2B5EF4-FFF2-40B4-BE49-F238E27FC236}">
                <a16:creationId xmlns:a16="http://schemas.microsoft.com/office/drawing/2014/main" id="{CF75B0C0-9BD0-EB41-9225-91CA06FFF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3015"/>
            <a:ext cx="2724839" cy="520196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5585" y="1785742"/>
            <a:ext cx="4783757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69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-Resources-three objec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-6349" y="717551"/>
            <a:ext cx="2743199" cy="1665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5E84CF7-4F55-774F-A728-E1EC71F23A51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-6350" y="2486025"/>
            <a:ext cx="2743200" cy="1667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689D8D-E277-0948-B4B0-FC90D26F7F78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-6350" y="4260414"/>
            <a:ext cx="2743200" cy="1867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5085" y="1107001"/>
            <a:ext cx="5478515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5085" y="1785743"/>
            <a:ext cx="5478515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85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-Resources left-On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500" y="711200"/>
            <a:ext cx="3492500" cy="541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967302"/>
            <a:ext cx="5067300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299" y="1541488"/>
            <a:ext cx="5067301" cy="4364012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08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-LINKS Globe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5585" y="1107000"/>
            <a:ext cx="4783757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pic>
        <p:nvPicPr>
          <p:cNvPr id="3" name="Picture 2" descr="left_globe.png">
            <a:extLst>
              <a:ext uri="{FF2B5EF4-FFF2-40B4-BE49-F238E27FC236}">
                <a16:creationId xmlns:a16="http://schemas.microsoft.com/office/drawing/2014/main" id="{CF75B0C0-9BD0-EB41-9225-91CA06FFF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3015"/>
            <a:ext cx="2724839" cy="520196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5585" y="1785742"/>
            <a:ext cx="4783757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0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itle - Bullets - Four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878828"/>
            <a:ext cx="8108011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" y="1686125"/>
            <a:ext cx="4908813" cy="4008783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533010" y="1698998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7C92ADC1-522D-C646-B5D8-4E2C1449CF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33010" y="3762063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B469994D-BAF6-8F48-AE67-788918D60C3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092847" y="1698998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D003CCF5-EA19-3742-A8EF-BF667D5765D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2847" y="3762063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544871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-LINKS-three objec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-6349" y="717551"/>
            <a:ext cx="2788186" cy="1735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5085" y="1107001"/>
            <a:ext cx="5478515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5085" y="1785743"/>
            <a:ext cx="5478515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F49A2B6-7ACE-A543-88F7-2EC77F328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-6349" y="2512007"/>
            <a:ext cx="2788186" cy="1735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8A2827-C4C0-3847-83D6-1F334C100E2F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-6349" y="4306463"/>
            <a:ext cx="2788186" cy="18024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03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KS left-On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500" y="711200"/>
            <a:ext cx="3492500" cy="541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967302"/>
            <a:ext cx="5067300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299" y="1541488"/>
            <a:ext cx="5067301" cy="4364012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008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LOBE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CDE43E-86A8-254A-A68B-DFF0F73540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35072"/>
            <a:ext cx="9144000" cy="4175074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936345-D1E0-194D-ACE7-FD06E0F388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213" y="5053014"/>
            <a:ext cx="7007225" cy="394886"/>
          </a:xfrm>
        </p:spPr>
        <p:txBody>
          <a:bodyPr/>
          <a:lstStyle>
            <a:lvl1pPr marL="0" indent="0" algn="ctr">
              <a:buNone/>
              <a:defRPr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Header Here</a:t>
            </a:r>
          </a:p>
          <a:p>
            <a:pPr lvl="1"/>
            <a:endParaRPr lang="en-US" dirty="0"/>
          </a:p>
        </p:txBody>
      </p:sp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id="{1788F8DA-CBCF-8D4D-B073-7558B858F80E}"/>
              </a:ext>
            </a:extLst>
          </p:cNvPr>
          <p:cNvSpPr txBox="1"/>
          <p:nvPr userDrawn="1"/>
        </p:nvSpPr>
        <p:spPr>
          <a:xfrm>
            <a:off x="1319213" y="5536168"/>
            <a:ext cx="7007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BE8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GLOBE Countries and Members Map</a:t>
            </a:r>
          </a:p>
        </p:txBody>
      </p:sp>
    </p:spTree>
    <p:extLst>
      <p:ext uri="{BB962C8B-B14F-4D97-AF65-F5344CB8AC3E}">
        <p14:creationId xmlns:p14="http://schemas.microsoft.com/office/powerpoint/2010/main" val="1217661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-MORE Info About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21A2735-0204-C146-842A-909D023860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930" b="15334"/>
          <a:stretch/>
        </p:blipFill>
        <p:spPr>
          <a:xfrm>
            <a:off x="-802" y="664143"/>
            <a:ext cx="9144000" cy="3522847"/>
          </a:xfrm>
          <a:prstGeom prst="rect">
            <a:avLst/>
          </a:prstGeom>
          <a:ln w="3175">
            <a:noFill/>
          </a:ln>
          <a:effectLst>
            <a:outerShdw blurRad="304800" dist="101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Shape 73">
            <a:hlinkClick r:id="rId3"/>
            <a:extLst>
              <a:ext uri="{FF2B5EF4-FFF2-40B4-BE49-F238E27FC236}">
                <a16:creationId xmlns:a16="http://schemas.microsoft.com/office/drawing/2014/main" id="{E3D98638-21BB-4240-9F5A-63AECA10FFCF}"/>
              </a:ext>
            </a:extLst>
          </p:cNvPr>
          <p:cNvSpPr txBox="1"/>
          <p:nvPr userDrawn="1"/>
        </p:nvSpPr>
        <p:spPr>
          <a:xfrm>
            <a:off x="567891" y="4365671"/>
            <a:ext cx="7921591" cy="44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rPr>
              <a:t>More Information About The GLOBE Program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0ED28ED7-9F91-FE45-9232-2B1C48F923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79800" y="5247605"/>
            <a:ext cx="440797" cy="394046"/>
          </a:xfrm>
          <a:prstGeom prst="rect">
            <a:avLst/>
          </a:prstGeom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id="{B8ED8F51-C210-C740-AA77-F3D36CD748B8}"/>
              </a:ext>
            </a:extLst>
          </p:cNvPr>
          <p:cNvSpPr txBox="1"/>
          <p:nvPr userDrawn="1"/>
        </p:nvSpPr>
        <p:spPr>
          <a:xfrm>
            <a:off x="3666313" y="4859023"/>
            <a:ext cx="172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1A2E5A"/>
                </a:solidFill>
              </a:rPr>
              <a:t>www.globe.gov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0D73D1-9FAE-504A-8958-CC831211AF2A}"/>
              </a:ext>
            </a:extLst>
          </p:cNvPr>
          <p:cNvGrpSpPr/>
          <p:nvPr userDrawn="1"/>
        </p:nvGrpSpPr>
        <p:grpSpPr>
          <a:xfrm>
            <a:off x="3441079" y="5783342"/>
            <a:ext cx="2197347" cy="228600"/>
            <a:chOff x="3441079" y="5791538"/>
            <a:chExt cx="2197347" cy="228600"/>
          </a:xfrm>
        </p:grpSpPr>
        <p:pic>
          <p:nvPicPr>
            <p:cNvPr id="6" name="Shape 184" descr="C:\Users\kristina\Documents\GLOBE_All\NewsBrief\February_2018_NewsBrief\FB Logo.png">
              <a:hlinkClick r:id="rId5"/>
              <a:extLst>
                <a:ext uri="{FF2B5EF4-FFF2-40B4-BE49-F238E27FC236}">
                  <a16:creationId xmlns:a16="http://schemas.microsoft.com/office/drawing/2014/main" id="{9E21A6C7-9DD4-3B45-B80A-AE15C05AC0C5}"/>
                </a:ext>
              </a:extLst>
            </p:cNvPr>
            <p:cNvPicPr preferRelativeResize="0"/>
            <p:nvPr userDrawn="1"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41079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185" descr="C:\Users\kristina\Documents\GLOBE_All\NewsBrief\February_2018_NewsBrief\YouTube Logo.png">
              <a:hlinkClick r:id="rId7"/>
              <a:extLst>
                <a:ext uri="{FF2B5EF4-FFF2-40B4-BE49-F238E27FC236}">
                  <a16:creationId xmlns:a16="http://schemas.microsoft.com/office/drawing/2014/main" id="{652AD84A-2409-EE4D-9990-EC322988F7D3}"/>
                </a:ext>
              </a:extLst>
            </p:cNvPr>
            <p:cNvPicPr preferRelativeResize="0"/>
            <p:nvPr userDrawn="1"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93326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186" descr="C:\Users\kristina\Documents\GLOBE_All\NewsBrief\February_2018_NewsBrief\Pinterest Logo.png">
              <a:hlinkClick r:id="rId9"/>
              <a:extLst>
                <a:ext uri="{FF2B5EF4-FFF2-40B4-BE49-F238E27FC236}">
                  <a16:creationId xmlns:a16="http://schemas.microsoft.com/office/drawing/2014/main" id="{2A60DB09-F857-584E-963F-2A9E874DCE74}"/>
                </a:ext>
              </a:extLst>
            </p:cNvPr>
            <p:cNvPicPr preferRelativeResize="0"/>
            <p:nvPr userDrawn="1"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425453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187" descr="C:\Users\kristina\Documents\GLOBE_All\NewsBrief\February_2018_NewsBrief\Instagram logo.png">
              <a:hlinkClick r:id="rId11"/>
              <a:extLst>
                <a:ext uri="{FF2B5EF4-FFF2-40B4-BE49-F238E27FC236}">
                  <a16:creationId xmlns:a16="http://schemas.microsoft.com/office/drawing/2014/main" id="{6223619B-7993-314E-A6DB-B85E30F3B2FE}"/>
                </a:ext>
              </a:extLst>
            </p:cNvPr>
            <p:cNvPicPr preferRelativeResize="0"/>
            <p:nvPr userDrawn="1"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917640" y="5791538"/>
              <a:ext cx="228600" cy="2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188" descr="C:\Users\kristina\Documents\GLOBE_All\NewsBrief\February_2018_NewsBrief\Twitter Logo.png">
              <a:hlinkClick r:id="rId13"/>
              <a:extLst>
                <a:ext uri="{FF2B5EF4-FFF2-40B4-BE49-F238E27FC236}">
                  <a16:creationId xmlns:a16="http://schemas.microsoft.com/office/drawing/2014/main" id="{9232B11A-56BD-9946-93BA-677E19839704}"/>
                </a:ext>
              </a:extLst>
            </p:cNvPr>
            <p:cNvPicPr preferRelativeResize="0"/>
            <p:nvPr userDrawn="1"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43141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71304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-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77" descr="left_globe.png">
            <a:extLst>
              <a:ext uri="{FF2B5EF4-FFF2-40B4-BE49-F238E27FC236}">
                <a16:creationId xmlns:a16="http://schemas.microsoft.com/office/drawing/2014/main" id="{69207EF1-B1B3-5647-9425-BE1735EC60B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60761" y="784889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6">
            <a:extLst>
              <a:ext uri="{FF2B5EF4-FFF2-40B4-BE49-F238E27FC236}">
                <a16:creationId xmlns:a16="http://schemas.microsoft.com/office/drawing/2014/main" id="{049D465F-ACC5-4F41-9891-1DA80D3D1636}"/>
              </a:ext>
            </a:extLst>
          </p:cNvPr>
          <p:cNvSpPr txBox="1">
            <a:spLocks/>
          </p:cNvSpPr>
          <p:nvPr userDrawn="1"/>
        </p:nvSpPr>
        <p:spPr>
          <a:xfrm>
            <a:off x="2444208" y="1108128"/>
            <a:ext cx="5997756" cy="6974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marR="0" lvl="0" indent="-3429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rgbClr val="9B2600"/>
                </a:solidFill>
              </a:rPr>
              <a:t>CONTACT</a:t>
            </a:r>
            <a:r>
              <a:rPr lang="en-US" sz="3200" dirty="0">
                <a:solidFill>
                  <a:srgbClr val="9B2600"/>
                </a:solidFill>
              </a:rPr>
              <a:t> </a:t>
            </a:r>
            <a:r>
              <a:rPr lang="en-US" sz="3600" dirty="0">
                <a:solidFill>
                  <a:srgbClr val="9B2600"/>
                </a:solidFill>
              </a:rPr>
              <a:t>INFORMATION</a:t>
            </a:r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0454D74B-76E7-A54F-B678-299E016F95EB}"/>
              </a:ext>
            </a:extLst>
          </p:cNvPr>
          <p:cNvSpPr txBox="1"/>
          <p:nvPr userDrawn="1"/>
        </p:nvSpPr>
        <p:spPr>
          <a:xfrm>
            <a:off x="4580713" y="5301464"/>
            <a:ext cx="172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A2E5A"/>
                </a:solidFill>
              </a:rPr>
              <a:t>www.globe.gov</a:t>
            </a:r>
          </a:p>
        </p:txBody>
      </p:sp>
      <p:sp>
        <p:nvSpPr>
          <p:cNvPr id="14" name="Shape 75">
            <a:extLst>
              <a:ext uri="{FF2B5EF4-FFF2-40B4-BE49-F238E27FC236}">
                <a16:creationId xmlns:a16="http://schemas.microsoft.com/office/drawing/2014/main" id="{341A5114-A951-CF46-A034-3D8BD8FD8E09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752896" y="2163206"/>
            <a:ext cx="5689068" cy="199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B2600"/>
              </a:buClr>
              <a:buSzPts val="3600"/>
              <a:buFont typeface="Arial"/>
              <a:buNone/>
              <a:defRPr sz="1800" b="0" i="0" u="none" strike="noStrike" cap="non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spcAft>
                <a:spcPts val="0"/>
              </a:spcAft>
            </a:pPr>
            <a:r>
              <a:rPr lang="en-US" dirty="0"/>
              <a:t>YOUR NAME, TITLE</a:t>
            </a:r>
            <a:br>
              <a:rPr lang="en-US" dirty="0"/>
            </a:br>
            <a:r>
              <a:rPr lang="en-US" dirty="0"/>
              <a:t>Organization</a:t>
            </a:r>
            <a:br>
              <a:rPr lang="en-US" dirty="0"/>
            </a:br>
            <a:r>
              <a:rPr lang="en-US" dirty="0"/>
              <a:t>Website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4514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145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0311"/>
            <a:ext cx="8229600" cy="424025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931861"/>
      </p:ext>
    </p:extLst>
  </p:cSld>
  <p:clrMapOvr>
    <a:masterClrMapping/>
  </p:clrMapOvr>
  <p:hf hdr="0" ft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5DA3B-B991-5241-9C13-7C3A17BAC095}" type="datetime1">
              <a:rPr lang="en-US" smtClean="0"/>
              <a:t>7/14/2019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329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578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B581-1854-9A41-AB24-C301996A5665}" type="datetime1">
              <a:rPr lang="en-US" smtClean="0"/>
              <a:t>7/14/2019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9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Header-One Content-c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554" y="847023"/>
            <a:ext cx="8221978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1927" y="1399430"/>
            <a:ext cx="8221978" cy="3925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6" name="Shape 21">
            <a:extLst>
              <a:ext uri="{FF2B5EF4-FFF2-40B4-BE49-F238E27FC236}">
                <a16:creationId xmlns:a16="http://schemas.microsoft.com/office/drawing/2014/main" id="{6FAB94CB-2D2F-DE44-ACF4-AAE05C2B3B90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95300" y="5416828"/>
            <a:ext cx="8235232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787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Full-page content-cutlin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5300" y="1023730"/>
            <a:ext cx="7880904" cy="4313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Shape 21">
            <a:extLst>
              <a:ext uri="{FF2B5EF4-FFF2-40B4-BE49-F238E27FC236}">
                <a16:creationId xmlns:a16="http://schemas.microsoft.com/office/drawing/2014/main" id="{0FE32D8B-27B8-EE46-BCB6-355D07B5068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95300" y="5416828"/>
            <a:ext cx="7880903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424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Header-Bullets-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8" name="Shape 21">
            <a:extLst>
              <a:ext uri="{FF2B5EF4-FFF2-40B4-BE49-F238E27FC236}">
                <a16:creationId xmlns:a16="http://schemas.microsoft.com/office/drawing/2014/main" id="{95F4A33A-BC5E-4942-987E-A1C1EE3AD81D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95300" y="5003824"/>
            <a:ext cx="8204200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164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Header-Four square Content-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9"/>
            <a:ext cx="2013229" cy="18189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202CAC-584F-3F44-84D4-E11A8B820C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9" y="3520451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F4C3063-ED6C-344B-B123-A9C241ABE0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58958" y="3520451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3FF73B85-2FE0-EB43-8AA0-4B1B2BA418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2615" y="3520450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FABAD64-901E-4141-854F-E87B0F2724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86271" y="3520450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3936446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-Left Title bullets-Right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9DA13FE-A409-E947-8A9F-05789E3E1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1048202"/>
            <a:ext cx="4100554" cy="5073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A5242F-17C1-F54A-888E-890FB1501B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212" y="1936343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50A8C-4E3D-0E44-9867-C3406C9D9F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8213" y="1587331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755BC5-5A5C-5749-8747-107CB66EAFB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813051" y="1048202"/>
            <a:ext cx="3909530" cy="48572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DDBBD07-F0C9-EB4A-90EA-172AADB3A9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8211" y="3229445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E3A4250-6AAF-2E42-B282-1CA4DDFD1E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212" y="2880433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7E95A35-0C46-2B4B-B643-F750757E30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8210" y="4528450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F20C62F-04E6-AE40-96AC-089C626953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8211" y="4179438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</p:spTree>
    <p:extLst>
      <p:ext uri="{BB962C8B-B14F-4D97-AF65-F5344CB8AC3E}">
        <p14:creationId xmlns:p14="http://schemas.microsoft.com/office/powerpoint/2010/main" val="1908313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bove-3 Contents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64314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D170D1-0299-0F45-B77C-F90C87C8B19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243137" y="1564314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09B7535-70B4-A94A-AE8A-2F60BE2A1B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4156926"/>
            <a:ext cx="2589807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D999953-C41A-3540-ABEA-06F001A1EB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3138" y="4156927"/>
            <a:ext cx="2589805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5F335E0-55B2-7A48-B28B-07C7537D5A7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5990973" y="1564313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2A911A4-75C7-2141-A49A-9E72AEFFA3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90974" y="4156926"/>
            <a:ext cx="2589805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B9F610D-A5E3-6541-93BA-16FD6FC21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5300" y="4569991"/>
            <a:ext cx="2598750" cy="1335509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A57E971-FBB3-6343-B386-7497234A82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34192" y="4569993"/>
            <a:ext cx="2598750" cy="1335507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42FD190-E198-0942-A63D-1EC3865024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73084" y="4569993"/>
            <a:ext cx="2598750" cy="1335507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85032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859651"/>
            <a:ext cx="7886700" cy="8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37B0ABC-D162-774F-AB22-C297552B8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825626"/>
            <a:ext cx="7886700" cy="4078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Shape 12">
            <a:extLst>
              <a:ext uri="{FF2B5EF4-FFF2-40B4-BE49-F238E27FC236}">
                <a16:creationId xmlns:a16="http://schemas.microsoft.com/office/drawing/2014/main" id="{1968F84D-0F22-2547-B41D-9E3C84D2CEEB}"/>
              </a:ext>
            </a:extLst>
          </p:cNvPr>
          <p:cNvPicPr preferRelativeResize="0"/>
          <p:nvPr userDrawn="1"/>
        </p:nvPicPr>
        <p:blipFill rotWithShape="1">
          <a:blip r:embed="rId40">
            <a:alphaModFix/>
          </a:blip>
          <a:srcRect l="1002" r="1050"/>
          <a:stretch/>
        </p:blipFill>
        <p:spPr>
          <a:xfrm>
            <a:off x="-1" y="6118916"/>
            <a:ext cx="9144001" cy="73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19E09D-92EB-1943-AF00-32B6297910B9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0" y="0"/>
            <a:ext cx="9144000" cy="7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9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9" r:id="rId2"/>
    <p:sldLayoutId id="2147483692" r:id="rId3"/>
    <p:sldLayoutId id="2147483662" r:id="rId4"/>
    <p:sldLayoutId id="2147483673" r:id="rId5"/>
    <p:sldLayoutId id="2147483706" r:id="rId6"/>
    <p:sldLayoutId id="2147483707" r:id="rId7"/>
    <p:sldLayoutId id="2147483672" r:id="rId8"/>
    <p:sldLayoutId id="2147483691" r:id="rId9"/>
    <p:sldLayoutId id="2147483708" r:id="rId10"/>
    <p:sldLayoutId id="2147483693" r:id="rId11"/>
    <p:sldLayoutId id="2147483694" r:id="rId12"/>
    <p:sldLayoutId id="2147483664" r:id="rId13"/>
    <p:sldLayoutId id="2147483679" r:id="rId14"/>
    <p:sldLayoutId id="2147483674" r:id="rId15"/>
    <p:sldLayoutId id="2147483676" r:id="rId16"/>
    <p:sldLayoutId id="2147483695" r:id="rId17"/>
    <p:sldLayoutId id="2147483683" r:id="rId18"/>
    <p:sldLayoutId id="2147483678" r:id="rId19"/>
    <p:sldLayoutId id="2147483697" r:id="rId20"/>
    <p:sldLayoutId id="2147483698" r:id="rId21"/>
    <p:sldLayoutId id="2147483696" r:id="rId22"/>
    <p:sldLayoutId id="2147483699" r:id="rId23"/>
    <p:sldLayoutId id="2147483700" r:id="rId24"/>
    <p:sldLayoutId id="2147483687" r:id="rId25"/>
    <p:sldLayoutId id="2147483711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690" r:id="rId32"/>
    <p:sldLayoutId id="2147483681" r:id="rId33"/>
    <p:sldLayoutId id="2147483710" r:id="rId34"/>
    <p:sldLayoutId id="2147483667" r:id="rId35"/>
    <p:sldLayoutId id="2147483712" r:id="rId36"/>
    <p:sldLayoutId id="2147483713" r:id="rId37"/>
    <p:sldLayoutId id="2147483714" r:id="rId3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9B26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30188" algn="l" defTabSz="914400" rtl="0" eaLnBrk="1" latinLnBrk="0" hangingPunct="1">
        <a:lnSpc>
          <a:spcPct val="90000"/>
        </a:lnSpc>
        <a:spcBef>
          <a:spcPts val="1000"/>
        </a:spcBef>
        <a:buClr>
          <a:srgbClr val="29488D"/>
        </a:buClr>
        <a:buSzPct val="125000"/>
        <a:buFont typeface="Arial" panose="020B0604020202020204" pitchFamily="34" charset="0"/>
        <a:buChar char="•"/>
        <a:tabLst/>
        <a:defRPr sz="2400" b="1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9113" indent="-320675" algn="l" defTabSz="914400" rtl="0" eaLnBrk="1" latinLnBrk="0" hangingPunct="1">
        <a:lnSpc>
          <a:spcPct val="90000"/>
        </a:lnSpc>
        <a:spcBef>
          <a:spcPts val="500"/>
        </a:spcBef>
        <a:buClr>
          <a:srgbClr val="2A56B3"/>
        </a:buClr>
        <a:buSzPct val="125000"/>
        <a:buFont typeface="Arial" panose="020B0604020202020204" pitchFamily="34" charset="0"/>
        <a:buChar char="•"/>
        <a:tabLst/>
        <a:defRPr sz="24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35000" indent="-231775" algn="l" defTabSz="914400" rtl="0" eaLnBrk="1" latinLnBrk="0" hangingPunct="1">
        <a:lnSpc>
          <a:spcPct val="90000"/>
        </a:lnSpc>
        <a:spcBef>
          <a:spcPts val="500"/>
        </a:spcBef>
        <a:buClr>
          <a:srgbClr val="BE8E2D"/>
        </a:buClr>
        <a:buSzPct val="125000"/>
        <a:buFont typeface="Arial" panose="020B0604020202020204" pitchFamily="34" charset="0"/>
        <a:buChar char="•"/>
        <a:tabLst/>
        <a:defRPr sz="20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01688" indent="-174625" algn="l" defTabSz="914400" rtl="0" eaLnBrk="1" latinLnBrk="0" hangingPunct="1">
        <a:lnSpc>
          <a:spcPct val="90000"/>
        </a:lnSpc>
        <a:spcBef>
          <a:spcPts val="500"/>
        </a:spcBef>
        <a:buClr>
          <a:srgbClr val="D39F36"/>
        </a:buClr>
        <a:buSzPct val="125000"/>
        <a:buFont typeface="Arial" panose="020B0604020202020204" pitchFamily="34" charset="0"/>
        <a:buChar char="•"/>
        <a:tabLst/>
        <a:defRPr sz="18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31875" indent="-166688" algn="l" defTabSz="914400" rtl="0" eaLnBrk="1" latinLnBrk="0" hangingPunct="1">
        <a:lnSpc>
          <a:spcPct val="90000"/>
        </a:lnSpc>
        <a:spcBef>
          <a:spcPts val="500"/>
        </a:spcBef>
        <a:buClr>
          <a:srgbClr val="DCA336"/>
        </a:buClr>
        <a:buSzPct val="125000"/>
        <a:buFont typeface="Arial" panose="020B0604020202020204" pitchFamily="34" charset="0"/>
        <a:buChar char="•"/>
        <a:tabLst/>
        <a:defRPr sz="18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720" userDrawn="1">
          <p15:clr>
            <a:srgbClr val="F26B43"/>
          </p15:clr>
        </p15:guide>
        <p15:guide id="2" pos="3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1CD56-0A46-E944-9F1B-68D2CC19F6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Teaming Up with GLOBE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DEC46-3C15-134B-A387-23244E132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2800" y="2550695"/>
            <a:ext cx="5088556" cy="1288352"/>
          </a:xfrm>
        </p:spPr>
        <p:txBody>
          <a:bodyPr>
            <a:normAutofit/>
          </a:bodyPr>
          <a:lstStyle/>
          <a:p>
            <a:r>
              <a:rPr lang="en-US" dirty="0" smtClean="0"/>
              <a:t>Holli Kohl and Cornell </a:t>
            </a:r>
            <a:r>
              <a:rPr lang="en-US" dirty="0" smtClean="0"/>
              <a:t>Lewis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E5D8E-FA12-8249-8BD3-08AB2E2D7B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9488" y="4186238"/>
            <a:ext cx="4818177" cy="809625"/>
          </a:xfrm>
        </p:spPr>
        <p:txBody>
          <a:bodyPr/>
          <a:lstStyle/>
          <a:p>
            <a:r>
              <a:rPr lang="en-US" dirty="0" smtClean="0"/>
              <a:t>July 18,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5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A14C6-39E3-F546-9670-A70A602CC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16 July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721CD-8DC1-224A-AC39-9925A23C8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A27EA-9D70-EC48-9701-FFA70889E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6C565F-256D-A642-B03C-E558F9C1E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929207"/>
            <a:ext cx="7848600" cy="509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31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DCF66-C8A8-A444-849E-8DD66A2F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16 July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9E706-E0B7-9D45-A7DD-590668FA1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96BD1-48E7-D24B-9685-FBE30B8E0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0A7537-9874-AB4E-8CEF-85CE919D4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873186"/>
            <a:ext cx="7797800" cy="50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52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475FDD6-2C05-8947-AF18-9A1DC0D80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050" y="708027"/>
            <a:ext cx="7886700" cy="957835"/>
          </a:xfrm>
        </p:spPr>
        <p:txBody>
          <a:bodyPr>
            <a:normAutofit fontScale="90000"/>
          </a:bodyPr>
          <a:lstStyle/>
          <a:p>
            <a:r>
              <a:rPr lang="en-US" dirty="0"/>
              <a:t>Exploring the team pages and functions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F240A-B252-A84D-BB05-DA032505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BB5E-049F-E94A-926B-214904B45EC5}" type="datetime1">
              <a:rPr lang="en-US" smtClean="0"/>
              <a:t>7/14/2019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D0157-22EB-B34B-8A52-C32FB22E7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C2B83-429F-9C40-80A1-27852941A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352403-884F-BE4F-8B6A-5A717E65A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61"/>
          <a:stretch/>
        </p:blipFill>
        <p:spPr>
          <a:xfrm>
            <a:off x="241300" y="1544582"/>
            <a:ext cx="8902700" cy="456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35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475FDD6-2C05-8947-AF18-9A1DC0D80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0" y="844044"/>
            <a:ext cx="7886700" cy="957835"/>
          </a:xfrm>
        </p:spPr>
        <p:txBody>
          <a:bodyPr>
            <a:normAutofit fontScale="90000"/>
          </a:bodyPr>
          <a:lstStyle/>
          <a:p>
            <a:r>
              <a:rPr lang="en-US" dirty="0"/>
              <a:t>Exploring the team pages and functions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F240A-B252-A84D-BB05-DA032505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16 July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D0157-22EB-B34B-8A52-C32FB22E7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C2B83-429F-9C40-80A1-27852941A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1723E7-116A-CF4E-8334-4D84FE89C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1801879"/>
            <a:ext cx="7522464" cy="403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66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475FDD6-2C05-8947-AF18-9A1DC0D80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0" y="694577"/>
            <a:ext cx="7886700" cy="957835"/>
          </a:xfrm>
        </p:spPr>
        <p:txBody>
          <a:bodyPr>
            <a:normAutofit fontScale="90000"/>
          </a:bodyPr>
          <a:lstStyle/>
          <a:p>
            <a:r>
              <a:rPr lang="en-US" dirty="0"/>
              <a:t>Exploring the team pages and functions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F240A-B252-A84D-BB05-DA032505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16 July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D0157-22EB-B34B-8A52-C32FB22E7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C2B83-429F-9C40-80A1-27852941A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DDDF6-2474-BD45-A0ED-B1013755B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72" y="1652412"/>
            <a:ext cx="8015478" cy="434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27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A8D94-6069-F44E-9CD7-64A2E1767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16 July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91C805-453E-2D41-9181-903D84DE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D7501F-2B83-1240-8379-6D5A7E86F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82AF68-866C-6448-8927-752EEC365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77" y="788598"/>
            <a:ext cx="7628351" cy="510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6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865783-354A-5E4D-822B-420EA637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 an Open GLOBE Team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4B1306-07D3-D642-958E-A086A7F5A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258" y="1837086"/>
            <a:ext cx="3542756" cy="3886150"/>
          </a:xfrm>
        </p:spPr>
        <p:txBody>
          <a:bodyPr>
            <a:normAutofit fontScale="77500" lnSpcReduction="20000"/>
          </a:bodyPr>
          <a:lstStyle/>
          <a:p>
            <a:r>
              <a:rPr lang="en-US" b="0" dirty="0"/>
              <a:t>Login to the GLOBE website</a:t>
            </a:r>
          </a:p>
          <a:p>
            <a:r>
              <a:rPr lang="en-US" b="0" dirty="0"/>
              <a:t>Go to Teams</a:t>
            </a:r>
          </a:p>
          <a:p>
            <a:r>
              <a:rPr lang="en-US" b="0" dirty="0"/>
              <a:t>Filter to show open teams</a:t>
            </a:r>
          </a:p>
          <a:p>
            <a:r>
              <a:rPr lang="en-US" b="0" dirty="0"/>
              <a:t>Select the team name</a:t>
            </a:r>
          </a:p>
          <a:p>
            <a:r>
              <a:rPr lang="en-US" b="0" dirty="0"/>
              <a:t>Click “Join Team”</a:t>
            </a:r>
          </a:p>
          <a:p>
            <a:pPr marL="0" indent="0">
              <a:buNone/>
            </a:pPr>
            <a:r>
              <a:rPr lang="en-US" b="0" dirty="0"/>
              <a:t>(only visible if you’re logged in)</a:t>
            </a:r>
          </a:p>
          <a:p>
            <a:r>
              <a:rPr lang="en-US" b="0" dirty="0"/>
              <a:t>You are added to the team and will see “Leave Team” replace the “Join Team” button</a:t>
            </a:r>
          </a:p>
          <a:p>
            <a:r>
              <a:rPr lang="en-US" b="0" dirty="0"/>
              <a:t>Join as many teams as you like!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CFD267-787C-334D-BCDF-F59F7D79317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 dirty="0"/>
              <a:t>16 July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C6FFC-3AAB-E74F-A06E-C6B81CD2417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 dirty="0"/>
              <a:t>GLOBE Observer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19FD1-72EB-1343-998B-1C92672B3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F89AF3-8557-1043-B3A6-47AC3096C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944" y="1837967"/>
            <a:ext cx="5017644" cy="32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26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34B9E-6DB8-2E42-9510-A67B1AB04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 a Private GLOBE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298AD-66BE-CB40-A517-8D8ED3D6C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308" y="1860074"/>
            <a:ext cx="4282983" cy="3886150"/>
          </a:xfrm>
        </p:spPr>
        <p:txBody>
          <a:bodyPr>
            <a:normAutofit fontScale="85000" lnSpcReduction="20000"/>
          </a:bodyPr>
          <a:lstStyle/>
          <a:p>
            <a:r>
              <a:rPr lang="en-US" b="0" dirty="0"/>
              <a:t>Get the team’s referral code from the team manager</a:t>
            </a:r>
          </a:p>
          <a:p>
            <a:r>
              <a:rPr lang="en-US" b="0" dirty="0"/>
              <a:t>Login to the GLOBE website</a:t>
            </a:r>
          </a:p>
          <a:p>
            <a:r>
              <a:rPr lang="en-US" b="0" dirty="0"/>
              <a:t>Go to Teams</a:t>
            </a:r>
          </a:p>
          <a:p>
            <a:r>
              <a:rPr lang="en-US" b="0" dirty="0"/>
              <a:t>Filter to show open teams</a:t>
            </a:r>
          </a:p>
          <a:p>
            <a:r>
              <a:rPr lang="en-US" b="0" dirty="0"/>
              <a:t>Select the team name</a:t>
            </a:r>
          </a:p>
          <a:p>
            <a:r>
              <a:rPr lang="en-US" b="0" dirty="0"/>
              <a:t>Click “Join Team”</a:t>
            </a:r>
          </a:p>
          <a:p>
            <a:pPr marL="0" indent="0">
              <a:buNone/>
            </a:pPr>
            <a:r>
              <a:rPr lang="en-US" b="0" dirty="0"/>
              <a:t>(only visible if you’re logged in)</a:t>
            </a:r>
          </a:p>
          <a:p>
            <a:r>
              <a:rPr lang="en-US" b="0" dirty="0"/>
              <a:t>Enter the team’s referral code</a:t>
            </a:r>
          </a:p>
          <a:p>
            <a:r>
              <a:rPr lang="en-US" b="0" dirty="0"/>
              <a:t>You will be added to the team and will see “Leave Team” on the team page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51280-F2C1-3544-AAD0-FBBA8DC0F72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 dirty="0"/>
              <a:t>16 July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D5738-9AA8-FB4B-9D4C-089EA1ABE97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8212F-D36E-7440-A9C7-36A5E330A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CC5020-7419-2846-BD92-16005D4AE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775" y="1990703"/>
            <a:ext cx="4264354" cy="281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28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07D37-5A38-1447-84C8-B8881DD4A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Join a GLOBE Team through the GO App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8B8E07F-5FAB-9249-BBC1-91637CEDA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6797" y="1866053"/>
            <a:ext cx="2109800" cy="375263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5D5B1-4446-B44B-8D69-56E1CD23B36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 dirty="0"/>
              <a:t>16 July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B8CC8-931C-1948-9E68-52540A9FBB4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AB86F-523B-E24A-AA8C-E87AF1B0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2DB68E-8D82-2E40-B318-54993CD6C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461" y="1866053"/>
            <a:ext cx="2085856" cy="37100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64" y="1866053"/>
            <a:ext cx="1886320" cy="3772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2" y="1866053"/>
            <a:ext cx="1886320" cy="377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17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84763-04BF-7045-9EA5-280F2930E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74" y="739071"/>
            <a:ext cx="7886700" cy="830244"/>
          </a:xfrm>
        </p:spPr>
        <p:txBody>
          <a:bodyPr/>
          <a:lstStyle/>
          <a:p>
            <a:r>
              <a:rPr lang="en-US" dirty="0"/>
              <a:t>Create a GLOBE Team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E03B900-D685-6044-839D-6A1D7840A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6438" y="1689895"/>
            <a:ext cx="5398991" cy="359095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FE9EB-37AC-4A4E-9F7C-50E3DC44393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 dirty="0"/>
              <a:t>16 July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402B2-4D4E-7844-AB68-9C0DE0CBAE4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E89D7-B7E6-3443-A4F1-C46D90D24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05F42C-AC0A-0847-9A00-01B1E4F72E54}"/>
              </a:ext>
            </a:extLst>
          </p:cNvPr>
          <p:cNvSpPr txBox="1"/>
          <p:nvPr/>
        </p:nvSpPr>
        <p:spPr>
          <a:xfrm>
            <a:off x="495300" y="1484275"/>
            <a:ext cx="27201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Anyone can create a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decide if the team is open or private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manage the team and can change the name or team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can deactivate the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can add or remove managers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can choose to display your contact information or 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can remove team members</a:t>
            </a:r>
          </a:p>
        </p:txBody>
      </p:sp>
    </p:spTree>
    <p:extLst>
      <p:ext uri="{BB962C8B-B14F-4D97-AF65-F5344CB8AC3E}">
        <p14:creationId xmlns:p14="http://schemas.microsoft.com/office/powerpoint/2010/main" val="4210597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E3767-0592-E142-8390-BCE98F83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16 July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7B958-00EC-3A4E-9826-9DF4E7B1E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992A-18C9-B944-B711-E728D041C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087290"/>
            <a:ext cx="1841575" cy="365125"/>
          </a:xfrm>
        </p:spPr>
        <p:txBody>
          <a:bodyPr/>
          <a:lstStyle/>
          <a:p>
            <a:fld id="{B1D149B9-8567-AC49-B1E0-568FA5985B1C}" type="slidenum">
              <a:rPr lang="en-US" smtClean="0"/>
              <a:t>2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623262B-2465-4D4C-824C-0A32702DBC1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01295" y="949959"/>
            <a:ext cx="7398230" cy="4921431"/>
          </a:xfrm>
        </p:spPr>
      </p:pic>
    </p:spTree>
    <p:extLst>
      <p:ext uri="{BB962C8B-B14F-4D97-AF65-F5344CB8AC3E}">
        <p14:creationId xmlns:p14="http://schemas.microsoft.com/office/powerpoint/2010/main" val="1909290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3B998-9502-E74F-93B8-52D0B5CB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GLOBE Team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9B0080C-0C2A-8246-A41B-644DF9A23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454" y="1689895"/>
            <a:ext cx="6353092" cy="3886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9619E-7569-5A42-A8E5-E96FEBCC390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 dirty="0"/>
              <a:t>16 July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04D3D-896C-2444-9B3A-0CFAF3F2159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191F9-3A73-4B45-ACD3-7FEFBD177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86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97A4-B054-3145-8B9A-CD337E4CD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 your GLOBE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B0FB5-287B-CF46-916D-B6F501480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46090"/>
            <a:ext cx="3889022" cy="184697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Use the ‘Go to’ menu to navigate to your team page (must be logged-in)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117DE-8FC2-4142-A8D3-5A398789D58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 dirty="0"/>
              <a:t>16 July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562BB-8467-F440-825B-48A260AE47D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4F671-30CC-E945-A745-551CF9C23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729" y="1689895"/>
            <a:ext cx="2855822" cy="374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3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97A4-B054-3145-8B9A-CD337E4CD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 your GLOBE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B0FB5-287B-CF46-916D-B6F501480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99" y="1788045"/>
            <a:ext cx="5175955" cy="1846978"/>
          </a:xfrm>
        </p:spPr>
        <p:txBody>
          <a:bodyPr/>
          <a:lstStyle/>
          <a:p>
            <a:pPr marL="0" indent="0">
              <a:buNone/>
            </a:pPr>
            <a:r>
              <a:rPr lang="en-US" b="0" dirty="0" smtClean="0"/>
              <a:t>Click on the ‘Manage Team’ link at the top right of your team page</a:t>
            </a:r>
            <a:endParaRPr lang="en-US" b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117DE-8FC2-4142-A8D3-5A398789D58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 dirty="0"/>
              <a:t>16 July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562BB-8467-F440-825B-48A260AE47D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4F671-30CC-E945-A745-551CF9C23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864" y="1854905"/>
            <a:ext cx="1495425" cy="4000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4854220" y="2123032"/>
            <a:ext cx="1354667" cy="16597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858969"/>
            <a:ext cx="1986134" cy="259010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908" y="3169963"/>
            <a:ext cx="2892670" cy="248577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089" y="3328007"/>
            <a:ext cx="4448225" cy="255226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59599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F0911-566D-1C47-9161-83F8A14A9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Teams? </a:t>
            </a:r>
            <a:br>
              <a:rPr lang="en-US" dirty="0"/>
            </a:br>
            <a:r>
              <a:rPr lang="en-US" sz="3200" dirty="0"/>
              <a:t>Corporate Volunteer Program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5A6CBAF-4329-7F44-8478-B2B6B87A2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8933" y="1891465"/>
            <a:ext cx="3124200" cy="838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097A9-C2B8-2446-A8BC-C3D7C664548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 dirty="0"/>
              <a:t>16 July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B57EA-573E-4242-B0FA-E041DD39F1C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28F69-1785-B441-90C2-EE225ED1D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23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72C43E-0A3B-8C40-9AA8-29559259CAA7}"/>
              </a:ext>
            </a:extLst>
          </p:cNvPr>
          <p:cNvSpPr txBox="1"/>
          <p:nvPr/>
        </p:nvSpPr>
        <p:spPr>
          <a:xfrm>
            <a:off x="297724" y="2378937"/>
            <a:ext cx="39520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Corporate volunteer challenge across the 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Staff interested in environmental volunteerism, but wanted something that could be done anywhere in the 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GLOBE Clouds!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Country-based teams in competition for most observations</a:t>
            </a: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4B44FFA7-7A1E-E442-8548-B706C7DFC5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076" b="7109"/>
          <a:stretch/>
        </p:blipFill>
        <p:spPr>
          <a:xfrm>
            <a:off x="4454475" y="2960386"/>
            <a:ext cx="6796999" cy="245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58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184D-1EB4-574A-B5A2-62A2F908A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Teams?</a:t>
            </a:r>
            <a:br>
              <a:rPr lang="en-US" dirty="0"/>
            </a:br>
            <a:r>
              <a:rPr lang="en-US" sz="3200" dirty="0"/>
              <a:t>Australia Scout Data Challenge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41B0592-89E3-4F42-AA14-05CEFC95E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7041" y="1950532"/>
            <a:ext cx="4777780" cy="3886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2AC6D-44CE-B349-953A-C13498E381D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 dirty="0"/>
              <a:t>16 July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6AACB-ED64-1E44-9C6A-85324D23E0A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1D089-A1F5-6E4A-BB72-0A4CB44F5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24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141B41-121E-0140-803B-A19EC5796C60}"/>
              </a:ext>
            </a:extLst>
          </p:cNvPr>
          <p:cNvSpPr txBox="1"/>
          <p:nvPr/>
        </p:nvSpPr>
        <p:spPr>
          <a:xfrm>
            <a:off x="235132" y="2368732"/>
            <a:ext cx="40119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Scouts Challenge, sponsored by Dr. John </a:t>
            </a:r>
            <a:r>
              <a:rPr lang="en-US" dirty="0" err="1"/>
              <a:t>Pring</a:t>
            </a:r>
            <a:r>
              <a:rPr lang="en-US" dirty="0"/>
              <a:t>, Geoscience Australia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Land cover challenge because he wants Australia land cover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16 teams participating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Troops who get the most observations will be recognized at a ceremony during the GEO Summit November 4-9, in Canberra, Australia</a:t>
            </a:r>
          </a:p>
        </p:txBody>
      </p:sp>
    </p:spTree>
    <p:extLst>
      <p:ext uri="{BB962C8B-B14F-4D97-AF65-F5344CB8AC3E}">
        <p14:creationId xmlns:p14="http://schemas.microsoft.com/office/powerpoint/2010/main" val="3521440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85FA3-6BC4-D440-BC73-EF0F334DC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teams?</a:t>
            </a:r>
            <a:br>
              <a:rPr lang="en-US" dirty="0"/>
            </a:br>
            <a:r>
              <a:rPr lang="en-US" sz="3200" dirty="0"/>
              <a:t>Tracking Impact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BFFC9-CD08-8045-A199-E5D82F5EA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599" y="1990188"/>
            <a:ext cx="4047853" cy="38861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Track impact from an event or training</a:t>
            </a:r>
          </a:p>
          <a:p>
            <a:r>
              <a:rPr lang="en-US" dirty="0"/>
              <a:t>Take science home and maintain connection to institution</a:t>
            </a:r>
          </a:p>
          <a:p>
            <a:r>
              <a:rPr lang="en-US" dirty="0"/>
              <a:t>Examples: </a:t>
            </a:r>
          </a:p>
          <a:p>
            <a:pPr lvl="1"/>
            <a:r>
              <a:rPr lang="en-US" dirty="0"/>
              <a:t>GLOBE Annual Meeting Team</a:t>
            </a:r>
          </a:p>
          <a:p>
            <a:pPr lvl="1"/>
            <a:r>
              <a:rPr lang="en-US" dirty="0"/>
              <a:t>Museum team or Library team</a:t>
            </a:r>
          </a:p>
          <a:p>
            <a:pPr lvl="1"/>
            <a:r>
              <a:rPr lang="en-US" dirty="0"/>
              <a:t>Family engagement at a church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0081C-00FC-0740-855A-255EFE33324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 dirty="0"/>
              <a:t>16 July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C6F94-D945-7B41-A771-1DBF146690C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69330-E1A5-B64F-B031-54CC88ECD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80BCF7-4C88-7C43-A78A-F34F866DB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623" y="2106059"/>
            <a:ext cx="4650377" cy="303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27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5AF8C-24EC-0C4D-ACC4-951AE2DAB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for discussion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6EAC85-40A6-5444-A4D0-8CE350461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would you use a GLOBE team?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GLOBE Schools and community?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Other ideas?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support would you need to implement GLOBE teams?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Other questions or thoughts?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97F1D-8D61-6946-82E2-2E05D8639F4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 dirty="0"/>
              <a:t>16 July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0D0E0-B373-8F4C-8914-BE63C895B7C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50405-1FA7-2248-B7DB-44463F844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5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63E065-9E68-4840-996E-C74C4A403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Teaming up with GLOBE: Overview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EAFBD3-2A5E-E047-8F23-E03B6FEC8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a GLOBE team?</a:t>
            </a:r>
          </a:p>
          <a:p>
            <a:r>
              <a:rPr lang="en-US" dirty="0"/>
              <a:t>Where can you find GLOBE teams?</a:t>
            </a:r>
          </a:p>
          <a:p>
            <a:r>
              <a:rPr lang="en-US" dirty="0"/>
              <a:t>How do you join a GLOBE team? </a:t>
            </a:r>
          </a:p>
          <a:p>
            <a:r>
              <a:rPr lang="en-US" dirty="0"/>
              <a:t>How do you create a GLOBE team?</a:t>
            </a:r>
          </a:p>
          <a:p>
            <a:r>
              <a:rPr lang="en-US" dirty="0"/>
              <a:t>Why would you use the team tool?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E5C529-6F6A-C64F-8E09-49B73E136AB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 dirty="0"/>
              <a:t>16 July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968550-97D5-9748-B46B-6310DDC3A82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1BD45-1929-3847-8468-13720F902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9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98594-9C63-484A-8C28-17556D44D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GLOBE Team?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B4F2B-BC1A-7C4A-80A6-0B453D0D3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618" y="1777037"/>
            <a:ext cx="4333494" cy="38861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0" dirty="0"/>
              <a:t>A GLOBE Team is a group of citizen scientists working together as an organization. Teams can be used to set up a competition, coordinate a community’s citizen science efforts, support an educational or corporate initiative, or simply enable a group of people to work together. Teams may include GLOBE schools and GLOBE Observer volunteer scientists.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F656B-CDB9-454D-B048-56B2DCA0E6E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 dirty="0"/>
              <a:t>16 July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CD417-45BE-F543-B24B-2F4D82806E1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CA62F-92AC-5E49-AE10-29B5ECFC7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05AF24-8DA2-6649-BAB2-D386A3AEE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03"/>
          <a:stretch/>
        </p:blipFill>
        <p:spPr>
          <a:xfrm rot="5400000">
            <a:off x="4830581" y="1824064"/>
            <a:ext cx="3907535" cy="377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6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7D2404B-A3BC-AD42-95AD-420FC3D3F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6962" y="1769616"/>
            <a:ext cx="6466792" cy="426542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31B93-AD1D-514C-84A8-DFA1A4913E5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4C7D4-F138-1242-A7C5-A1A78BCDF14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0384E-62F0-6B4E-869E-CC49D79B9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8498594-9C63-484A-8C28-17556D44D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859651"/>
            <a:ext cx="7886700" cy="830244"/>
          </a:xfrm>
        </p:spPr>
        <p:txBody>
          <a:bodyPr/>
          <a:lstStyle/>
          <a:p>
            <a:r>
              <a:rPr lang="en-US" dirty="0" smtClean="0"/>
              <a:t>Where can I find a GLOBE Team?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8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9071B-310D-1448-BAEA-89482BDC2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16 July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DB10C-C0DB-DC49-8A08-4CBE1DF1A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78F21-F4C5-6C43-A85C-5D4E0384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6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B343F08-7819-B946-8AAC-F904523458A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45511" y="885712"/>
            <a:ext cx="6440340" cy="4958444"/>
          </a:xfrm>
        </p:spPr>
      </p:pic>
    </p:spTree>
    <p:extLst>
      <p:ext uri="{BB962C8B-B14F-4D97-AF65-F5344CB8AC3E}">
        <p14:creationId xmlns:p14="http://schemas.microsoft.com/office/powerpoint/2010/main" val="1581002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A14C6-39E3-F546-9670-A70A602CC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16 July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721CD-8DC1-224A-AC39-9925A23C8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A27EA-9D70-EC48-9701-FFA70889E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6C565F-256D-A642-B03C-E558F9C1E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78" y="945141"/>
            <a:ext cx="7686989" cy="49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50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A14C6-39E3-F546-9670-A70A602CC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16 July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721CD-8DC1-224A-AC39-9925A23C8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A27EA-9D70-EC48-9701-FFA70889E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DE17E20-7EED-C240-A48D-D5BD7C3DF439}"/>
              </a:ext>
            </a:extLst>
          </p:cNvPr>
          <p:cNvSpPr txBox="1">
            <a:spLocks/>
          </p:cNvSpPr>
          <p:nvPr/>
        </p:nvSpPr>
        <p:spPr>
          <a:xfrm>
            <a:off x="629840" y="1826214"/>
            <a:ext cx="3868340" cy="668337"/>
          </a:xfrm>
          <a:prstGeom prst="rect">
            <a:avLst/>
          </a:prstGeom>
        </p:spPr>
        <p:txBody>
          <a:bodyPr/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9488D"/>
              </a:buClr>
              <a:buSzPct val="125000"/>
              <a:buFont typeface="Arial" panose="020B0604020202020204" pitchFamily="34" charset="0"/>
              <a:buChar char="•"/>
              <a:tabLst/>
              <a:defRPr sz="2400" b="1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9113" indent="-3206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56B3"/>
              </a:buClr>
              <a:buSzPct val="125000"/>
              <a:buFont typeface="Arial" panose="020B0604020202020204" pitchFamily="34" charset="0"/>
              <a:buChar char="•"/>
              <a:tabLst/>
              <a:defRPr sz="24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35000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8E2D"/>
              </a:buClr>
              <a:buSzPct val="125000"/>
              <a:buFont typeface="Arial" panose="020B0604020202020204" pitchFamily="34" charset="0"/>
              <a:buChar char="•"/>
              <a:tabLst/>
              <a:defRPr sz="20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16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9F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31875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A3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Private Team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A574A24-EE9A-3F40-B56D-17D5390A6DCE}"/>
              </a:ext>
            </a:extLst>
          </p:cNvPr>
          <p:cNvSpPr txBox="1">
            <a:spLocks/>
          </p:cNvSpPr>
          <p:nvPr/>
        </p:nvSpPr>
        <p:spPr>
          <a:xfrm>
            <a:off x="629840" y="2534779"/>
            <a:ext cx="3868340" cy="3360942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9488D"/>
              </a:buClr>
              <a:buSzPct val="125000"/>
              <a:buFont typeface="Arial" panose="020B0604020202020204" pitchFamily="34" charset="0"/>
              <a:buChar char="•"/>
              <a:tabLst/>
              <a:defRPr sz="2400" b="1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9113" indent="-3206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56B3"/>
              </a:buClr>
              <a:buSzPct val="125000"/>
              <a:buFont typeface="Arial" panose="020B0604020202020204" pitchFamily="34" charset="0"/>
              <a:buChar char="•"/>
              <a:tabLst/>
              <a:defRPr sz="24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35000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8E2D"/>
              </a:buClr>
              <a:buSzPct val="125000"/>
              <a:buFont typeface="Arial" panose="020B0604020202020204" pitchFamily="34" charset="0"/>
              <a:buChar char="•"/>
              <a:tabLst/>
              <a:defRPr sz="20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16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9F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31875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A3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/>
              <a:t>Open only to those who are invited to join</a:t>
            </a:r>
          </a:p>
          <a:p>
            <a:r>
              <a:rPr lang="en-US" b="0" dirty="0"/>
              <a:t>Requires a referral code (given out from the team manager</a:t>
            </a:r>
            <a:r>
              <a:rPr lang="en-US" b="0" dirty="0" smtClean="0"/>
              <a:t>)</a:t>
            </a:r>
          </a:p>
          <a:p>
            <a:r>
              <a:rPr lang="en-US" b="0" dirty="0" smtClean="0"/>
              <a:t>Includes GLOBE schools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32AD68-1CF3-074A-B1B2-5F2F27BC114B}"/>
              </a:ext>
            </a:extLst>
          </p:cNvPr>
          <p:cNvSpPr txBox="1">
            <a:spLocks/>
          </p:cNvSpPr>
          <p:nvPr/>
        </p:nvSpPr>
        <p:spPr>
          <a:xfrm>
            <a:off x="4629147" y="1797030"/>
            <a:ext cx="3887391" cy="668336"/>
          </a:xfrm>
          <a:prstGeom prst="rect">
            <a:avLst/>
          </a:prstGeom>
        </p:spPr>
        <p:txBody>
          <a:bodyPr/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9488D"/>
              </a:buClr>
              <a:buSzPct val="125000"/>
              <a:buFont typeface="Arial" panose="020B0604020202020204" pitchFamily="34" charset="0"/>
              <a:buChar char="•"/>
              <a:tabLst/>
              <a:defRPr sz="2400" b="1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9113" indent="-3206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56B3"/>
              </a:buClr>
              <a:buSzPct val="125000"/>
              <a:buFont typeface="Arial" panose="020B0604020202020204" pitchFamily="34" charset="0"/>
              <a:buChar char="•"/>
              <a:tabLst/>
              <a:defRPr sz="24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35000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8E2D"/>
              </a:buClr>
              <a:buSzPct val="125000"/>
              <a:buFont typeface="Arial" panose="020B0604020202020204" pitchFamily="34" charset="0"/>
              <a:buChar char="•"/>
              <a:tabLst/>
              <a:defRPr sz="20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16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9F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31875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A3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Open Team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B87F564-EE46-F94B-A4C2-E8D088B9D5D5}"/>
              </a:ext>
            </a:extLst>
          </p:cNvPr>
          <p:cNvSpPr txBox="1">
            <a:spLocks/>
          </p:cNvSpPr>
          <p:nvPr/>
        </p:nvSpPr>
        <p:spPr>
          <a:xfrm>
            <a:off x="4629148" y="2494550"/>
            <a:ext cx="3887391" cy="3401171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9488D"/>
              </a:buClr>
              <a:buSzPct val="125000"/>
              <a:buFont typeface="Arial" panose="020B0604020202020204" pitchFamily="34" charset="0"/>
              <a:buChar char="•"/>
              <a:tabLst/>
              <a:defRPr sz="2400" b="1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9113" indent="-3206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56B3"/>
              </a:buClr>
              <a:buSzPct val="125000"/>
              <a:buFont typeface="Arial" panose="020B0604020202020204" pitchFamily="34" charset="0"/>
              <a:buChar char="•"/>
              <a:tabLst/>
              <a:defRPr sz="24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35000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8E2D"/>
              </a:buClr>
              <a:buSzPct val="125000"/>
              <a:buFont typeface="Arial" panose="020B0604020202020204" pitchFamily="34" charset="0"/>
              <a:buChar char="•"/>
              <a:tabLst/>
              <a:defRPr sz="20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16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9F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31875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A3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/>
              <a:t>Anyone can join through publicly posted referral code</a:t>
            </a:r>
            <a:endParaRPr lang="en-US" b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8498594-9C63-484A-8C28-17556D44DB80}"/>
              </a:ext>
            </a:extLst>
          </p:cNvPr>
          <p:cNvSpPr txBox="1">
            <a:spLocks/>
          </p:cNvSpPr>
          <p:nvPr/>
        </p:nvSpPr>
        <p:spPr>
          <a:xfrm>
            <a:off x="495300" y="859651"/>
            <a:ext cx="7886700" cy="83024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How do I Join a GLOBE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945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FACB-3B36-914F-9D00-0A88480E5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B343F08-7819-B946-8AAC-F90452345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2100" y="859651"/>
            <a:ext cx="6651647" cy="512141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9071B-310D-1448-BAEA-89482BDC206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 dirty="0"/>
              <a:t>16 July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DB10C-C0DB-DC49-8A08-4CBE1DF1A4D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78F21-F4C5-6C43-A85C-5D4E0384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46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FINAL-GLE-PPT-Template-4-7-18" id="{9F70775C-F13E-E941-B1E9-2D6A374B5270}" vid="{AE9F6A78-1AD1-B24C-BD4C-353820AC19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620</TotalTime>
  <Words>730</Words>
  <Application>Microsoft Office PowerPoint</Application>
  <PresentationFormat>On-screen Show (4:3)</PresentationFormat>
  <Paragraphs>153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Teaming Up with GLOBE</vt:lpstr>
      <vt:lpstr>PowerPoint Presentation</vt:lpstr>
      <vt:lpstr>Teaming up with GLOBE: Overview</vt:lpstr>
      <vt:lpstr>What is a GLOBE Team?</vt:lpstr>
      <vt:lpstr>Where can I find a GLOBE Team?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Exploring the team pages and functions</vt:lpstr>
      <vt:lpstr>Exploring the team pages and functions</vt:lpstr>
      <vt:lpstr>Exploring the team pages and functions</vt:lpstr>
      <vt:lpstr>PowerPoint Presentation</vt:lpstr>
      <vt:lpstr>Join an Open GLOBE Team</vt:lpstr>
      <vt:lpstr>Join a Private GLOBE Team</vt:lpstr>
      <vt:lpstr>Join a GLOBE Team through the GO App</vt:lpstr>
      <vt:lpstr>Create a GLOBE Team</vt:lpstr>
      <vt:lpstr>Create a GLOBE Team</vt:lpstr>
      <vt:lpstr>Manage your GLOBE Team</vt:lpstr>
      <vt:lpstr>Manage your GLOBE Team</vt:lpstr>
      <vt:lpstr>Why Teams?  Corporate Volunteer Program</vt:lpstr>
      <vt:lpstr>Why Teams? Australia Scout Data Challenge</vt:lpstr>
      <vt:lpstr>Why teams? Tracking Impact </vt:lpstr>
      <vt:lpstr>Questions for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 Paul Glaser</dc:creator>
  <cp:lastModifiedBy>cornlew</cp:lastModifiedBy>
  <cp:revision>52</cp:revision>
  <cp:lastPrinted>2018-04-07T17:52:28Z</cp:lastPrinted>
  <dcterms:created xsi:type="dcterms:W3CDTF">2019-01-21T00:24:29Z</dcterms:created>
  <dcterms:modified xsi:type="dcterms:W3CDTF">2019-07-15T00:31:11Z</dcterms:modified>
</cp:coreProperties>
</file>