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8"/>
  </p:notesMasterIdLst>
  <p:sldIdLst>
    <p:sldId id="256" r:id="rId2"/>
    <p:sldId id="281" r:id="rId3"/>
    <p:sldId id="269" r:id="rId4"/>
    <p:sldId id="282" r:id="rId5"/>
    <p:sldId id="284" r:id="rId6"/>
    <p:sldId id="285" r:id="rId7"/>
    <p:sldId id="286" r:id="rId8"/>
    <p:sldId id="283" r:id="rId9"/>
    <p:sldId id="277" r:id="rId10"/>
    <p:sldId id="280" r:id="rId11"/>
    <p:sldId id="276" r:id="rId12"/>
    <p:sldId id="266" r:id="rId13"/>
    <p:sldId id="275" r:id="rId14"/>
    <p:sldId id="272" r:id="rId15"/>
    <p:sldId id="278" r:id="rId16"/>
    <p:sldId id="279"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238"/>
    <p:restoredTop sz="94694"/>
  </p:normalViewPr>
  <p:slideViewPr>
    <p:cSldViewPr snapToGrid="0" snapToObjects="1">
      <p:cViewPr varScale="1">
        <p:scale>
          <a:sx n="91" d="100"/>
          <a:sy n="91" d="100"/>
        </p:scale>
        <p:origin x="1464" y="1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410CF5-514D-8149-9390-7611D1C5489E}" type="doc">
      <dgm:prSet loTypeId="urn:microsoft.com/office/officeart/2005/8/layout/radial6" loCatId="relationship" qsTypeId="urn:microsoft.com/office/officeart/2005/8/quickstyle/simple1" qsCatId="simple" csTypeId="urn:microsoft.com/office/officeart/2005/8/colors/accent1_2" csCatId="accent1" phldr="1"/>
      <dgm:spPr/>
      <dgm:t>
        <a:bodyPr/>
        <a:lstStyle/>
        <a:p>
          <a:endParaRPr lang="en-US"/>
        </a:p>
      </dgm:t>
    </dgm:pt>
    <dgm:pt modelId="{CFCA3098-3237-5B48-B46E-AEBEE859852F}">
      <dgm:prSet phldrT="[Text]"/>
      <dgm:spPr/>
      <dgm:t>
        <a:bodyPr/>
        <a:lstStyle/>
        <a:p>
          <a:r>
            <a:rPr lang="en-US" b="1" dirty="0">
              <a:solidFill>
                <a:schemeClr val="tx1"/>
              </a:solidFill>
            </a:rPr>
            <a:t>MULTI STEM</a:t>
          </a:r>
        </a:p>
      </dgm:t>
    </dgm:pt>
    <dgm:pt modelId="{62AD4375-E8B7-3342-B7F0-16600C1084CD}" type="parTrans" cxnId="{C786AA32-EEFD-644F-953F-BC2A39B0508E}">
      <dgm:prSet/>
      <dgm:spPr/>
      <dgm:t>
        <a:bodyPr/>
        <a:lstStyle/>
        <a:p>
          <a:endParaRPr lang="en-US"/>
        </a:p>
      </dgm:t>
    </dgm:pt>
    <dgm:pt modelId="{6C572BB4-110C-5D4F-8269-A552A7028FF0}" type="sibTrans" cxnId="{C786AA32-EEFD-644F-953F-BC2A39B0508E}">
      <dgm:prSet/>
      <dgm:spPr/>
      <dgm:t>
        <a:bodyPr/>
        <a:lstStyle/>
        <a:p>
          <a:endParaRPr lang="en-US"/>
        </a:p>
      </dgm:t>
    </dgm:pt>
    <dgm:pt modelId="{24956289-9EDC-014D-8199-D5D286C1FD04}">
      <dgm:prSet phldrT="[Text]"/>
      <dgm:spPr/>
      <dgm:t>
        <a:bodyPr/>
        <a:lstStyle/>
        <a:p>
          <a:r>
            <a:rPr lang="en-US" dirty="0"/>
            <a:t>Student Research Symposia</a:t>
          </a:r>
        </a:p>
      </dgm:t>
    </dgm:pt>
    <dgm:pt modelId="{0CEA3885-89D6-6C4C-8253-813471520E44}" type="parTrans" cxnId="{2B162038-2F5E-6B43-9FBD-FF5DBC6DF117}">
      <dgm:prSet/>
      <dgm:spPr/>
      <dgm:t>
        <a:bodyPr/>
        <a:lstStyle/>
        <a:p>
          <a:endParaRPr lang="en-US"/>
        </a:p>
      </dgm:t>
    </dgm:pt>
    <dgm:pt modelId="{29761A08-3CF0-994E-8302-BA5C53D3D11E}" type="sibTrans" cxnId="{2B162038-2F5E-6B43-9FBD-FF5DBC6DF117}">
      <dgm:prSet/>
      <dgm:spPr/>
      <dgm:t>
        <a:bodyPr/>
        <a:lstStyle/>
        <a:p>
          <a:endParaRPr lang="en-US"/>
        </a:p>
      </dgm:t>
    </dgm:pt>
    <dgm:pt modelId="{B0CD6A44-FEC3-5F42-9AEA-5E2DDCD2CBA2}">
      <dgm:prSet phldrT="[Text]"/>
      <dgm:spPr/>
      <dgm:t>
        <a:bodyPr/>
        <a:lstStyle/>
        <a:p>
          <a:r>
            <a:rPr lang="en-US" dirty="0"/>
            <a:t>STEM Career Expo</a:t>
          </a:r>
        </a:p>
      </dgm:t>
    </dgm:pt>
    <dgm:pt modelId="{2EF67513-37B7-5A46-A2AB-CFDAD55D91D7}" type="parTrans" cxnId="{56BEEE69-BC2D-7B45-A539-E31C55CB953D}">
      <dgm:prSet/>
      <dgm:spPr/>
      <dgm:t>
        <a:bodyPr/>
        <a:lstStyle/>
        <a:p>
          <a:endParaRPr lang="en-US"/>
        </a:p>
      </dgm:t>
    </dgm:pt>
    <dgm:pt modelId="{877CB10B-D29E-3741-A4CE-DBCBE7054437}" type="sibTrans" cxnId="{56BEEE69-BC2D-7B45-A539-E31C55CB953D}">
      <dgm:prSet/>
      <dgm:spPr/>
      <dgm:t>
        <a:bodyPr/>
        <a:lstStyle/>
        <a:p>
          <a:endParaRPr lang="en-US"/>
        </a:p>
      </dgm:t>
    </dgm:pt>
    <dgm:pt modelId="{6ADF9280-185D-B94E-B045-5C301979F5BB}">
      <dgm:prSet phldrT="[Text]"/>
      <dgm:spPr/>
      <dgm:t>
        <a:bodyPr/>
        <a:lstStyle/>
        <a:p>
          <a:r>
            <a:rPr lang="en-US" dirty="0"/>
            <a:t>Community College Field Study</a:t>
          </a:r>
        </a:p>
      </dgm:t>
    </dgm:pt>
    <dgm:pt modelId="{7D504E72-F063-304F-A38A-1C6A281CE9E4}" type="parTrans" cxnId="{9E61F03C-5A02-A046-A655-17B1EE34679E}">
      <dgm:prSet/>
      <dgm:spPr/>
      <dgm:t>
        <a:bodyPr/>
        <a:lstStyle/>
        <a:p>
          <a:endParaRPr lang="en-US"/>
        </a:p>
      </dgm:t>
    </dgm:pt>
    <dgm:pt modelId="{4A11B12F-6D69-EE41-8B03-A2DD74E27716}" type="sibTrans" cxnId="{9E61F03C-5A02-A046-A655-17B1EE34679E}">
      <dgm:prSet/>
      <dgm:spPr/>
      <dgm:t>
        <a:bodyPr/>
        <a:lstStyle/>
        <a:p>
          <a:endParaRPr lang="en-US"/>
        </a:p>
      </dgm:t>
    </dgm:pt>
    <dgm:pt modelId="{905A7136-0595-914D-9208-54F4A4570A01}">
      <dgm:prSet phldrT="[Text]"/>
      <dgm:spPr/>
      <dgm:t>
        <a:bodyPr/>
        <a:lstStyle/>
        <a:p>
          <a:r>
            <a:rPr lang="en-US" dirty="0"/>
            <a:t>Teacher PD</a:t>
          </a:r>
        </a:p>
      </dgm:t>
    </dgm:pt>
    <dgm:pt modelId="{9EDC97FE-72C8-C940-8CCE-B349EDC51C9D}" type="parTrans" cxnId="{9D3723ED-264E-564F-9371-6C760BD49B9B}">
      <dgm:prSet/>
      <dgm:spPr/>
      <dgm:t>
        <a:bodyPr/>
        <a:lstStyle/>
        <a:p>
          <a:endParaRPr lang="en-US"/>
        </a:p>
      </dgm:t>
    </dgm:pt>
    <dgm:pt modelId="{390CC65C-BAD0-624F-A210-232E72B6675A}" type="sibTrans" cxnId="{9D3723ED-264E-564F-9371-6C760BD49B9B}">
      <dgm:prSet/>
      <dgm:spPr/>
      <dgm:t>
        <a:bodyPr/>
        <a:lstStyle/>
        <a:p>
          <a:endParaRPr lang="en-US"/>
        </a:p>
      </dgm:t>
    </dgm:pt>
    <dgm:pt modelId="{A1D30937-37F5-5649-A16E-D6622E21E07C}" type="pres">
      <dgm:prSet presAssocID="{F6410CF5-514D-8149-9390-7611D1C5489E}" presName="Name0" presStyleCnt="0">
        <dgm:presLayoutVars>
          <dgm:chMax val="1"/>
          <dgm:dir/>
          <dgm:animLvl val="ctr"/>
          <dgm:resizeHandles val="exact"/>
        </dgm:presLayoutVars>
      </dgm:prSet>
      <dgm:spPr/>
    </dgm:pt>
    <dgm:pt modelId="{ED9961FE-80A4-ED40-954B-9C689AB916BC}" type="pres">
      <dgm:prSet presAssocID="{CFCA3098-3237-5B48-B46E-AEBEE859852F}" presName="centerShape" presStyleLbl="node0" presStyleIdx="0" presStyleCnt="1" custLinFactNeighborY="-312"/>
      <dgm:spPr/>
    </dgm:pt>
    <dgm:pt modelId="{4E0FC05F-6FAB-5C49-99D1-7A892390AE43}" type="pres">
      <dgm:prSet presAssocID="{24956289-9EDC-014D-8199-D5D286C1FD04}" presName="node" presStyleLbl="node1" presStyleIdx="0" presStyleCnt="4">
        <dgm:presLayoutVars>
          <dgm:bulletEnabled val="1"/>
        </dgm:presLayoutVars>
      </dgm:prSet>
      <dgm:spPr/>
    </dgm:pt>
    <dgm:pt modelId="{158F6B8D-7446-114B-9DB1-59CC83BB818D}" type="pres">
      <dgm:prSet presAssocID="{24956289-9EDC-014D-8199-D5D286C1FD04}" presName="dummy" presStyleCnt="0"/>
      <dgm:spPr/>
    </dgm:pt>
    <dgm:pt modelId="{CB97724D-4EA5-F742-884B-A0973D2A4F83}" type="pres">
      <dgm:prSet presAssocID="{29761A08-3CF0-994E-8302-BA5C53D3D11E}" presName="sibTrans" presStyleLbl="sibTrans2D1" presStyleIdx="0" presStyleCnt="4"/>
      <dgm:spPr/>
    </dgm:pt>
    <dgm:pt modelId="{853BB13C-67F8-734D-AE09-3E163636AB20}" type="pres">
      <dgm:prSet presAssocID="{B0CD6A44-FEC3-5F42-9AEA-5E2DDCD2CBA2}" presName="node" presStyleLbl="node1" presStyleIdx="1" presStyleCnt="4">
        <dgm:presLayoutVars>
          <dgm:bulletEnabled val="1"/>
        </dgm:presLayoutVars>
      </dgm:prSet>
      <dgm:spPr/>
    </dgm:pt>
    <dgm:pt modelId="{0C633349-72DD-3949-9D91-8CB04A987A2A}" type="pres">
      <dgm:prSet presAssocID="{B0CD6A44-FEC3-5F42-9AEA-5E2DDCD2CBA2}" presName="dummy" presStyleCnt="0"/>
      <dgm:spPr/>
    </dgm:pt>
    <dgm:pt modelId="{D8E7052D-0F88-8347-A69A-7948EC8F2E40}" type="pres">
      <dgm:prSet presAssocID="{877CB10B-D29E-3741-A4CE-DBCBE7054437}" presName="sibTrans" presStyleLbl="sibTrans2D1" presStyleIdx="1" presStyleCnt="4"/>
      <dgm:spPr/>
    </dgm:pt>
    <dgm:pt modelId="{60240F9E-84BD-6E48-AA92-7784A340E683}" type="pres">
      <dgm:prSet presAssocID="{6ADF9280-185D-B94E-B045-5C301979F5BB}" presName="node" presStyleLbl="node1" presStyleIdx="2" presStyleCnt="4">
        <dgm:presLayoutVars>
          <dgm:bulletEnabled val="1"/>
        </dgm:presLayoutVars>
      </dgm:prSet>
      <dgm:spPr/>
    </dgm:pt>
    <dgm:pt modelId="{879F67BE-0BF9-0F4C-ACAB-259C448F5BEE}" type="pres">
      <dgm:prSet presAssocID="{6ADF9280-185D-B94E-B045-5C301979F5BB}" presName="dummy" presStyleCnt="0"/>
      <dgm:spPr/>
    </dgm:pt>
    <dgm:pt modelId="{32D75F8B-F706-6749-8829-33738019B6FC}" type="pres">
      <dgm:prSet presAssocID="{4A11B12F-6D69-EE41-8B03-A2DD74E27716}" presName="sibTrans" presStyleLbl="sibTrans2D1" presStyleIdx="2" presStyleCnt="4"/>
      <dgm:spPr/>
    </dgm:pt>
    <dgm:pt modelId="{1121DBBF-025D-D145-A33E-0FF8698CDC8F}" type="pres">
      <dgm:prSet presAssocID="{905A7136-0595-914D-9208-54F4A4570A01}" presName="node" presStyleLbl="node1" presStyleIdx="3" presStyleCnt="4">
        <dgm:presLayoutVars>
          <dgm:bulletEnabled val="1"/>
        </dgm:presLayoutVars>
      </dgm:prSet>
      <dgm:spPr/>
    </dgm:pt>
    <dgm:pt modelId="{67B4A40A-32B1-514B-9A0E-2C65DAAAB4D7}" type="pres">
      <dgm:prSet presAssocID="{905A7136-0595-914D-9208-54F4A4570A01}" presName="dummy" presStyleCnt="0"/>
      <dgm:spPr/>
    </dgm:pt>
    <dgm:pt modelId="{437141C0-CF1F-0542-AA4F-88B671E10344}" type="pres">
      <dgm:prSet presAssocID="{390CC65C-BAD0-624F-A210-232E72B6675A}" presName="sibTrans" presStyleLbl="sibTrans2D1" presStyleIdx="3" presStyleCnt="4"/>
      <dgm:spPr/>
    </dgm:pt>
  </dgm:ptLst>
  <dgm:cxnLst>
    <dgm:cxn modelId="{EE7BF50D-9DB2-024B-9E24-D267DCCE8756}" type="presOf" srcId="{F6410CF5-514D-8149-9390-7611D1C5489E}" destId="{A1D30937-37F5-5649-A16E-D6622E21E07C}" srcOrd="0" destOrd="0" presId="urn:microsoft.com/office/officeart/2005/8/layout/radial6"/>
    <dgm:cxn modelId="{85283A0F-1312-DB4D-8863-9955AE95E287}" type="presOf" srcId="{905A7136-0595-914D-9208-54F4A4570A01}" destId="{1121DBBF-025D-D145-A33E-0FF8698CDC8F}" srcOrd="0" destOrd="0" presId="urn:microsoft.com/office/officeart/2005/8/layout/radial6"/>
    <dgm:cxn modelId="{480B562B-E29A-EC4B-ADB2-2964FCC5F2D5}" type="presOf" srcId="{29761A08-3CF0-994E-8302-BA5C53D3D11E}" destId="{CB97724D-4EA5-F742-884B-A0973D2A4F83}" srcOrd="0" destOrd="0" presId="urn:microsoft.com/office/officeart/2005/8/layout/radial6"/>
    <dgm:cxn modelId="{C786AA32-EEFD-644F-953F-BC2A39B0508E}" srcId="{F6410CF5-514D-8149-9390-7611D1C5489E}" destId="{CFCA3098-3237-5B48-B46E-AEBEE859852F}" srcOrd="0" destOrd="0" parTransId="{62AD4375-E8B7-3342-B7F0-16600C1084CD}" sibTransId="{6C572BB4-110C-5D4F-8269-A552A7028FF0}"/>
    <dgm:cxn modelId="{2B162038-2F5E-6B43-9FBD-FF5DBC6DF117}" srcId="{CFCA3098-3237-5B48-B46E-AEBEE859852F}" destId="{24956289-9EDC-014D-8199-D5D286C1FD04}" srcOrd="0" destOrd="0" parTransId="{0CEA3885-89D6-6C4C-8253-813471520E44}" sibTransId="{29761A08-3CF0-994E-8302-BA5C53D3D11E}"/>
    <dgm:cxn modelId="{9E61F03C-5A02-A046-A655-17B1EE34679E}" srcId="{CFCA3098-3237-5B48-B46E-AEBEE859852F}" destId="{6ADF9280-185D-B94E-B045-5C301979F5BB}" srcOrd="2" destOrd="0" parTransId="{7D504E72-F063-304F-A38A-1C6A281CE9E4}" sibTransId="{4A11B12F-6D69-EE41-8B03-A2DD74E27716}"/>
    <dgm:cxn modelId="{1BFB8E50-7133-4F46-8DE4-0539A2879E55}" type="presOf" srcId="{877CB10B-D29E-3741-A4CE-DBCBE7054437}" destId="{D8E7052D-0F88-8347-A69A-7948EC8F2E40}" srcOrd="0" destOrd="0" presId="urn:microsoft.com/office/officeart/2005/8/layout/radial6"/>
    <dgm:cxn modelId="{56BEEE69-BC2D-7B45-A539-E31C55CB953D}" srcId="{CFCA3098-3237-5B48-B46E-AEBEE859852F}" destId="{B0CD6A44-FEC3-5F42-9AEA-5E2DDCD2CBA2}" srcOrd="1" destOrd="0" parTransId="{2EF67513-37B7-5A46-A2AB-CFDAD55D91D7}" sibTransId="{877CB10B-D29E-3741-A4CE-DBCBE7054437}"/>
    <dgm:cxn modelId="{02C43A6A-1526-D546-97B7-42AC4B8422F4}" type="presOf" srcId="{390CC65C-BAD0-624F-A210-232E72B6675A}" destId="{437141C0-CF1F-0542-AA4F-88B671E10344}" srcOrd="0" destOrd="0" presId="urn:microsoft.com/office/officeart/2005/8/layout/radial6"/>
    <dgm:cxn modelId="{294C5C6D-97EE-7A46-9AEB-4EF0E7A0E41A}" type="presOf" srcId="{24956289-9EDC-014D-8199-D5D286C1FD04}" destId="{4E0FC05F-6FAB-5C49-99D1-7A892390AE43}" srcOrd="0" destOrd="0" presId="urn:microsoft.com/office/officeart/2005/8/layout/radial6"/>
    <dgm:cxn modelId="{FC047576-92BE-CD4E-B05F-CA4D085ED16A}" type="presOf" srcId="{CFCA3098-3237-5B48-B46E-AEBEE859852F}" destId="{ED9961FE-80A4-ED40-954B-9C689AB916BC}" srcOrd="0" destOrd="0" presId="urn:microsoft.com/office/officeart/2005/8/layout/radial6"/>
    <dgm:cxn modelId="{279F4699-A28E-6849-A3D4-330014835D40}" type="presOf" srcId="{B0CD6A44-FEC3-5F42-9AEA-5E2DDCD2CBA2}" destId="{853BB13C-67F8-734D-AE09-3E163636AB20}" srcOrd="0" destOrd="0" presId="urn:microsoft.com/office/officeart/2005/8/layout/radial6"/>
    <dgm:cxn modelId="{BAFCE1AD-0FA6-6743-A240-4D01CE01D74C}" type="presOf" srcId="{4A11B12F-6D69-EE41-8B03-A2DD74E27716}" destId="{32D75F8B-F706-6749-8829-33738019B6FC}" srcOrd="0" destOrd="0" presId="urn:microsoft.com/office/officeart/2005/8/layout/radial6"/>
    <dgm:cxn modelId="{9D3723ED-264E-564F-9371-6C760BD49B9B}" srcId="{CFCA3098-3237-5B48-B46E-AEBEE859852F}" destId="{905A7136-0595-914D-9208-54F4A4570A01}" srcOrd="3" destOrd="0" parTransId="{9EDC97FE-72C8-C940-8CCE-B349EDC51C9D}" sibTransId="{390CC65C-BAD0-624F-A210-232E72B6675A}"/>
    <dgm:cxn modelId="{139ABBF7-A977-3D46-938D-F4C691CE4839}" type="presOf" srcId="{6ADF9280-185D-B94E-B045-5C301979F5BB}" destId="{60240F9E-84BD-6E48-AA92-7784A340E683}" srcOrd="0" destOrd="0" presId="urn:microsoft.com/office/officeart/2005/8/layout/radial6"/>
    <dgm:cxn modelId="{B9693B28-6E1B-AA43-87A0-FBA2430433CE}" type="presParOf" srcId="{A1D30937-37F5-5649-A16E-D6622E21E07C}" destId="{ED9961FE-80A4-ED40-954B-9C689AB916BC}" srcOrd="0" destOrd="0" presId="urn:microsoft.com/office/officeart/2005/8/layout/radial6"/>
    <dgm:cxn modelId="{DCCA9B47-4310-C340-B7C8-372E4BB22981}" type="presParOf" srcId="{A1D30937-37F5-5649-A16E-D6622E21E07C}" destId="{4E0FC05F-6FAB-5C49-99D1-7A892390AE43}" srcOrd="1" destOrd="0" presId="urn:microsoft.com/office/officeart/2005/8/layout/radial6"/>
    <dgm:cxn modelId="{6A79632D-876B-4643-9E34-09EE9D2D207F}" type="presParOf" srcId="{A1D30937-37F5-5649-A16E-D6622E21E07C}" destId="{158F6B8D-7446-114B-9DB1-59CC83BB818D}" srcOrd="2" destOrd="0" presId="urn:microsoft.com/office/officeart/2005/8/layout/radial6"/>
    <dgm:cxn modelId="{CC027CD7-954A-704E-A885-235208C3FADD}" type="presParOf" srcId="{A1D30937-37F5-5649-A16E-D6622E21E07C}" destId="{CB97724D-4EA5-F742-884B-A0973D2A4F83}" srcOrd="3" destOrd="0" presId="urn:microsoft.com/office/officeart/2005/8/layout/radial6"/>
    <dgm:cxn modelId="{41235FCE-98F6-9B4C-8228-B6A3AC0953D6}" type="presParOf" srcId="{A1D30937-37F5-5649-A16E-D6622E21E07C}" destId="{853BB13C-67F8-734D-AE09-3E163636AB20}" srcOrd="4" destOrd="0" presId="urn:microsoft.com/office/officeart/2005/8/layout/radial6"/>
    <dgm:cxn modelId="{27B741E9-7E10-D642-AB9F-D10A293CA23F}" type="presParOf" srcId="{A1D30937-37F5-5649-A16E-D6622E21E07C}" destId="{0C633349-72DD-3949-9D91-8CB04A987A2A}" srcOrd="5" destOrd="0" presId="urn:microsoft.com/office/officeart/2005/8/layout/radial6"/>
    <dgm:cxn modelId="{4B2CE287-BB17-DD41-A8DC-48CD1283462C}" type="presParOf" srcId="{A1D30937-37F5-5649-A16E-D6622E21E07C}" destId="{D8E7052D-0F88-8347-A69A-7948EC8F2E40}" srcOrd="6" destOrd="0" presId="urn:microsoft.com/office/officeart/2005/8/layout/radial6"/>
    <dgm:cxn modelId="{F1B6B34C-CA27-194B-917D-88AC25EA4596}" type="presParOf" srcId="{A1D30937-37F5-5649-A16E-D6622E21E07C}" destId="{60240F9E-84BD-6E48-AA92-7784A340E683}" srcOrd="7" destOrd="0" presId="urn:microsoft.com/office/officeart/2005/8/layout/radial6"/>
    <dgm:cxn modelId="{E23451CF-6F1B-B24D-A3DB-9C626C5C1B69}" type="presParOf" srcId="{A1D30937-37F5-5649-A16E-D6622E21E07C}" destId="{879F67BE-0BF9-0F4C-ACAB-259C448F5BEE}" srcOrd="8" destOrd="0" presId="urn:microsoft.com/office/officeart/2005/8/layout/radial6"/>
    <dgm:cxn modelId="{0C980BC0-B18C-8143-AF58-1AF877D629C5}" type="presParOf" srcId="{A1D30937-37F5-5649-A16E-D6622E21E07C}" destId="{32D75F8B-F706-6749-8829-33738019B6FC}" srcOrd="9" destOrd="0" presId="urn:microsoft.com/office/officeart/2005/8/layout/radial6"/>
    <dgm:cxn modelId="{98694C7E-A4F4-7546-A3A3-EFA5E6BF8B7F}" type="presParOf" srcId="{A1D30937-37F5-5649-A16E-D6622E21E07C}" destId="{1121DBBF-025D-D145-A33E-0FF8698CDC8F}" srcOrd="10" destOrd="0" presId="urn:microsoft.com/office/officeart/2005/8/layout/radial6"/>
    <dgm:cxn modelId="{DF309FD1-E818-0345-9BA5-20F2E2524A0F}" type="presParOf" srcId="{A1D30937-37F5-5649-A16E-D6622E21E07C}" destId="{67B4A40A-32B1-514B-9A0E-2C65DAAAB4D7}" srcOrd="11" destOrd="0" presId="urn:microsoft.com/office/officeart/2005/8/layout/radial6"/>
    <dgm:cxn modelId="{42E834F9-BB71-9B47-AEBE-A51ACEB411E4}" type="presParOf" srcId="{A1D30937-37F5-5649-A16E-D6622E21E07C}" destId="{437141C0-CF1F-0542-AA4F-88B671E10344}" srcOrd="12"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6410CF5-514D-8149-9390-7611D1C5489E}" type="doc">
      <dgm:prSet loTypeId="urn:microsoft.com/office/officeart/2005/8/layout/radial6" loCatId="relationship" qsTypeId="urn:microsoft.com/office/officeart/2005/8/quickstyle/simple1" qsCatId="simple" csTypeId="urn:microsoft.com/office/officeart/2005/8/colors/accent1_2" csCatId="accent1" phldr="1"/>
      <dgm:spPr/>
      <dgm:t>
        <a:bodyPr/>
        <a:lstStyle/>
        <a:p>
          <a:endParaRPr lang="en-US"/>
        </a:p>
      </dgm:t>
    </dgm:pt>
    <dgm:pt modelId="{CFCA3098-3237-5B48-B46E-AEBEE859852F}">
      <dgm:prSet phldrT="[Text]"/>
      <dgm:spPr/>
      <dgm:t>
        <a:bodyPr/>
        <a:lstStyle/>
        <a:p>
          <a:r>
            <a:rPr lang="en-US" dirty="0"/>
            <a:t>MULTI STEM</a:t>
          </a:r>
        </a:p>
      </dgm:t>
    </dgm:pt>
    <dgm:pt modelId="{62AD4375-E8B7-3342-B7F0-16600C1084CD}" type="parTrans" cxnId="{C786AA32-EEFD-644F-953F-BC2A39B0508E}">
      <dgm:prSet/>
      <dgm:spPr/>
      <dgm:t>
        <a:bodyPr/>
        <a:lstStyle/>
        <a:p>
          <a:endParaRPr lang="en-US"/>
        </a:p>
      </dgm:t>
    </dgm:pt>
    <dgm:pt modelId="{6C572BB4-110C-5D4F-8269-A552A7028FF0}" type="sibTrans" cxnId="{C786AA32-EEFD-644F-953F-BC2A39B0508E}">
      <dgm:prSet/>
      <dgm:spPr/>
      <dgm:t>
        <a:bodyPr/>
        <a:lstStyle/>
        <a:p>
          <a:endParaRPr lang="en-US"/>
        </a:p>
      </dgm:t>
    </dgm:pt>
    <dgm:pt modelId="{24956289-9EDC-014D-8199-D5D286C1FD04}">
      <dgm:prSet phldrT="[Text]"/>
      <dgm:spPr/>
      <dgm:t>
        <a:bodyPr/>
        <a:lstStyle/>
        <a:p>
          <a:r>
            <a:rPr lang="en-US" b="1" dirty="0">
              <a:solidFill>
                <a:schemeClr val="tx1"/>
              </a:solidFill>
              <a:highlight>
                <a:srgbClr val="FFFF00"/>
              </a:highlight>
            </a:rPr>
            <a:t>Student Research Symposia</a:t>
          </a:r>
        </a:p>
      </dgm:t>
    </dgm:pt>
    <dgm:pt modelId="{0CEA3885-89D6-6C4C-8253-813471520E44}" type="parTrans" cxnId="{2B162038-2F5E-6B43-9FBD-FF5DBC6DF117}">
      <dgm:prSet/>
      <dgm:spPr/>
      <dgm:t>
        <a:bodyPr/>
        <a:lstStyle/>
        <a:p>
          <a:endParaRPr lang="en-US"/>
        </a:p>
      </dgm:t>
    </dgm:pt>
    <dgm:pt modelId="{29761A08-3CF0-994E-8302-BA5C53D3D11E}" type="sibTrans" cxnId="{2B162038-2F5E-6B43-9FBD-FF5DBC6DF117}">
      <dgm:prSet/>
      <dgm:spPr/>
      <dgm:t>
        <a:bodyPr/>
        <a:lstStyle/>
        <a:p>
          <a:endParaRPr lang="en-US"/>
        </a:p>
      </dgm:t>
    </dgm:pt>
    <dgm:pt modelId="{B0CD6A44-FEC3-5F42-9AEA-5E2DDCD2CBA2}">
      <dgm:prSet phldrT="[Text]"/>
      <dgm:spPr/>
      <dgm:t>
        <a:bodyPr/>
        <a:lstStyle/>
        <a:p>
          <a:r>
            <a:rPr lang="en-US" dirty="0"/>
            <a:t>STEM Career Expo</a:t>
          </a:r>
        </a:p>
      </dgm:t>
    </dgm:pt>
    <dgm:pt modelId="{2EF67513-37B7-5A46-A2AB-CFDAD55D91D7}" type="parTrans" cxnId="{56BEEE69-BC2D-7B45-A539-E31C55CB953D}">
      <dgm:prSet/>
      <dgm:spPr/>
      <dgm:t>
        <a:bodyPr/>
        <a:lstStyle/>
        <a:p>
          <a:endParaRPr lang="en-US"/>
        </a:p>
      </dgm:t>
    </dgm:pt>
    <dgm:pt modelId="{877CB10B-D29E-3741-A4CE-DBCBE7054437}" type="sibTrans" cxnId="{56BEEE69-BC2D-7B45-A539-E31C55CB953D}">
      <dgm:prSet/>
      <dgm:spPr/>
      <dgm:t>
        <a:bodyPr/>
        <a:lstStyle/>
        <a:p>
          <a:endParaRPr lang="en-US"/>
        </a:p>
      </dgm:t>
    </dgm:pt>
    <dgm:pt modelId="{6ADF9280-185D-B94E-B045-5C301979F5BB}">
      <dgm:prSet phldrT="[Text]"/>
      <dgm:spPr/>
      <dgm:t>
        <a:bodyPr/>
        <a:lstStyle/>
        <a:p>
          <a:r>
            <a:rPr lang="en-US" dirty="0"/>
            <a:t>Community College Field Study</a:t>
          </a:r>
        </a:p>
      </dgm:t>
    </dgm:pt>
    <dgm:pt modelId="{7D504E72-F063-304F-A38A-1C6A281CE9E4}" type="parTrans" cxnId="{9E61F03C-5A02-A046-A655-17B1EE34679E}">
      <dgm:prSet/>
      <dgm:spPr/>
      <dgm:t>
        <a:bodyPr/>
        <a:lstStyle/>
        <a:p>
          <a:endParaRPr lang="en-US"/>
        </a:p>
      </dgm:t>
    </dgm:pt>
    <dgm:pt modelId="{4A11B12F-6D69-EE41-8B03-A2DD74E27716}" type="sibTrans" cxnId="{9E61F03C-5A02-A046-A655-17B1EE34679E}">
      <dgm:prSet/>
      <dgm:spPr/>
      <dgm:t>
        <a:bodyPr/>
        <a:lstStyle/>
        <a:p>
          <a:endParaRPr lang="en-US"/>
        </a:p>
      </dgm:t>
    </dgm:pt>
    <dgm:pt modelId="{905A7136-0595-914D-9208-54F4A4570A01}">
      <dgm:prSet phldrT="[Text]"/>
      <dgm:spPr/>
      <dgm:t>
        <a:bodyPr/>
        <a:lstStyle/>
        <a:p>
          <a:r>
            <a:rPr lang="en-US" dirty="0"/>
            <a:t>Teacher PD</a:t>
          </a:r>
        </a:p>
      </dgm:t>
    </dgm:pt>
    <dgm:pt modelId="{9EDC97FE-72C8-C940-8CCE-B349EDC51C9D}" type="parTrans" cxnId="{9D3723ED-264E-564F-9371-6C760BD49B9B}">
      <dgm:prSet/>
      <dgm:spPr/>
      <dgm:t>
        <a:bodyPr/>
        <a:lstStyle/>
        <a:p>
          <a:endParaRPr lang="en-US"/>
        </a:p>
      </dgm:t>
    </dgm:pt>
    <dgm:pt modelId="{390CC65C-BAD0-624F-A210-232E72B6675A}" type="sibTrans" cxnId="{9D3723ED-264E-564F-9371-6C760BD49B9B}">
      <dgm:prSet/>
      <dgm:spPr/>
      <dgm:t>
        <a:bodyPr/>
        <a:lstStyle/>
        <a:p>
          <a:endParaRPr lang="en-US"/>
        </a:p>
      </dgm:t>
    </dgm:pt>
    <dgm:pt modelId="{A1D30937-37F5-5649-A16E-D6622E21E07C}" type="pres">
      <dgm:prSet presAssocID="{F6410CF5-514D-8149-9390-7611D1C5489E}" presName="Name0" presStyleCnt="0">
        <dgm:presLayoutVars>
          <dgm:chMax val="1"/>
          <dgm:dir/>
          <dgm:animLvl val="ctr"/>
          <dgm:resizeHandles val="exact"/>
        </dgm:presLayoutVars>
      </dgm:prSet>
      <dgm:spPr/>
    </dgm:pt>
    <dgm:pt modelId="{ED9961FE-80A4-ED40-954B-9C689AB916BC}" type="pres">
      <dgm:prSet presAssocID="{CFCA3098-3237-5B48-B46E-AEBEE859852F}" presName="centerShape" presStyleLbl="node0" presStyleIdx="0" presStyleCnt="1"/>
      <dgm:spPr/>
    </dgm:pt>
    <dgm:pt modelId="{4E0FC05F-6FAB-5C49-99D1-7A892390AE43}" type="pres">
      <dgm:prSet presAssocID="{24956289-9EDC-014D-8199-D5D286C1FD04}" presName="node" presStyleLbl="node1" presStyleIdx="0" presStyleCnt="4">
        <dgm:presLayoutVars>
          <dgm:bulletEnabled val="1"/>
        </dgm:presLayoutVars>
      </dgm:prSet>
      <dgm:spPr/>
    </dgm:pt>
    <dgm:pt modelId="{158F6B8D-7446-114B-9DB1-59CC83BB818D}" type="pres">
      <dgm:prSet presAssocID="{24956289-9EDC-014D-8199-D5D286C1FD04}" presName="dummy" presStyleCnt="0"/>
      <dgm:spPr/>
    </dgm:pt>
    <dgm:pt modelId="{CB97724D-4EA5-F742-884B-A0973D2A4F83}" type="pres">
      <dgm:prSet presAssocID="{29761A08-3CF0-994E-8302-BA5C53D3D11E}" presName="sibTrans" presStyleLbl="sibTrans2D1" presStyleIdx="0" presStyleCnt="4"/>
      <dgm:spPr/>
    </dgm:pt>
    <dgm:pt modelId="{853BB13C-67F8-734D-AE09-3E163636AB20}" type="pres">
      <dgm:prSet presAssocID="{B0CD6A44-FEC3-5F42-9AEA-5E2DDCD2CBA2}" presName="node" presStyleLbl="node1" presStyleIdx="1" presStyleCnt="4">
        <dgm:presLayoutVars>
          <dgm:bulletEnabled val="1"/>
        </dgm:presLayoutVars>
      </dgm:prSet>
      <dgm:spPr/>
    </dgm:pt>
    <dgm:pt modelId="{0C633349-72DD-3949-9D91-8CB04A987A2A}" type="pres">
      <dgm:prSet presAssocID="{B0CD6A44-FEC3-5F42-9AEA-5E2DDCD2CBA2}" presName="dummy" presStyleCnt="0"/>
      <dgm:spPr/>
    </dgm:pt>
    <dgm:pt modelId="{D8E7052D-0F88-8347-A69A-7948EC8F2E40}" type="pres">
      <dgm:prSet presAssocID="{877CB10B-D29E-3741-A4CE-DBCBE7054437}" presName="sibTrans" presStyleLbl="sibTrans2D1" presStyleIdx="1" presStyleCnt="4"/>
      <dgm:spPr/>
    </dgm:pt>
    <dgm:pt modelId="{60240F9E-84BD-6E48-AA92-7784A340E683}" type="pres">
      <dgm:prSet presAssocID="{6ADF9280-185D-B94E-B045-5C301979F5BB}" presName="node" presStyleLbl="node1" presStyleIdx="2" presStyleCnt="4">
        <dgm:presLayoutVars>
          <dgm:bulletEnabled val="1"/>
        </dgm:presLayoutVars>
      </dgm:prSet>
      <dgm:spPr/>
    </dgm:pt>
    <dgm:pt modelId="{879F67BE-0BF9-0F4C-ACAB-259C448F5BEE}" type="pres">
      <dgm:prSet presAssocID="{6ADF9280-185D-B94E-B045-5C301979F5BB}" presName="dummy" presStyleCnt="0"/>
      <dgm:spPr/>
    </dgm:pt>
    <dgm:pt modelId="{32D75F8B-F706-6749-8829-33738019B6FC}" type="pres">
      <dgm:prSet presAssocID="{4A11B12F-6D69-EE41-8B03-A2DD74E27716}" presName="sibTrans" presStyleLbl="sibTrans2D1" presStyleIdx="2" presStyleCnt="4"/>
      <dgm:spPr/>
    </dgm:pt>
    <dgm:pt modelId="{1121DBBF-025D-D145-A33E-0FF8698CDC8F}" type="pres">
      <dgm:prSet presAssocID="{905A7136-0595-914D-9208-54F4A4570A01}" presName="node" presStyleLbl="node1" presStyleIdx="3" presStyleCnt="4">
        <dgm:presLayoutVars>
          <dgm:bulletEnabled val="1"/>
        </dgm:presLayoutVars>
      </dgm:prSet>
      <dgm:spPr/>
    </dgm:pt>
    <dgm:pt modelId="{67B4A40A-32B1-514B-9A0E-2C65DAAAB4D7}" type="pres">
      <dgm:prSet presAssocID="{905A7136-0595-914D-9208-54F4A4570A01}" presName="dummy" presStyleCnt="0"/>
      <dgm:spPr/>
    </dgm:pt>
    <dgm:pt modelId="{437141C0-CF1F-0542-AA4F-88B671E10344}" type="pres">
      <dgm:prSet presAssocID="{390CC65C-BAD0-624F-A210-232E72B6675A}" presName="sibTrans" presStyleLbl="sibTrans2D1" presStyleIdx="3" presStyleCnt="4"/>
      <dgm:spPr/>
    </dgm:pt>
  </dgm:ptLst>
  <dgm:cxnLst>
    <dgm:cxn modelId="{EE7BF50D-9DB2-024B-9E24-D267DCCE8756}" type="presOf" srcId="{F6410CF5-514D-8149-9390-7611D1C5489E}" destId="{A1D30937-37F5-5649-A16E-D6622E21E07C}" srcOrd="0" destOrd="0" presId="urn:microsoft.com/office/officeart/2005/8/layout/radial6"/>
    <dgm:cxn modelId="{85283A0F-1312-DB4D-8863-9955AE95E287}" type="presOf" srcId="{905A7136-0595-914D-9208-54F4A4570A01}" destId="{1121DBBF-025D-D145-A33E-0FF8698CDC8F}" srcOrd="0" destOrd="0" presId="urn:microsoft.com/office/officeart/2005/8/layout/radial6"/>
    <dgm:cxn modelId="{480B562B-E29A-EC4B-ADB2-2964FCC5F2D5}" type="presOf" srcId="{29761A08-3CF0-994E-8302-BA5C53D3D11E}" destId="{CB97724D-4EA5-F742-884B-A0973D2A4F83}" srcOrd="0" destOrd="0" presId="urn:microsoft.com/office/officeart/2005/8/layout/radial6"/>
    <dgm:cxn modelId="{C786AA32-EEFD-644F-953F-BC2A39B0508E}" srcId="{F6410CF5-514D-8149-9390-7611D1C5489E}" destId="{CFCA3098-3237-5B48-B46E-AEBEE859852F}" srcOrd="0" destOrd="0" parTransId="{62AD4375-E8B7-3342-B7F0-16600C1084CD}" sibTransId="{6C572BB4-110C-5D4F-8269-A552A7028FF0}"/>
    <dgm:cxn modelId="{2B162038-2F5E-6B43-9FBD-FF5DBC6DF117}" srcId="{CFCA3098-3237-5B48-B46E-AEBEE859852F}" destId="{24956289-9EDC-014D-8199-D5D286C1FD04}" srcOrd="0" destOrd="0" parTransId="{0CEA3885-89D6-6C4C-8253-813471520E44}" sibTransId="{29761A08-3CF0-994E-8302-BA5C53D3D11E}"/>
    <dgm:cxn modelId="{9E61F03C-5A02-A046-A655-17B1EE34679E}" srcId="{CFCA3098-3237-5B48-B46E-AEBEE859852F}" destId="{6ADF9280-185D-B94E-B045-5C301979F5BB}" srcOrd="2" destOrd="0" parTransId="{7D504E72-F063-304F-A38A-1C6A281CE9E4}" sibTransId="{4A11B12F-6D69-EE41-8B03-A2DD74E27716}"/>
    <dgm:cxn modelId="{1BFB8E50-7133-4F46-8DE4-0539A2879E55}" type="presOf" srcId="{877CB10B-D29E-3741-A4CE-DBCBE7054437}" destId="{D8E7052D-0F88-8347-A69A-7948EC8F2E40}" srcOrd="0" destOrd="0" presId="urn:microsoft.com/office/officeart/2005/8/layout/radial6"/>
    <dgm:cxn modelId="{56BEEE69-BC2D-7B45-A539-E31C55CB953D}" srcId="{CFCA3098-3237-5B48-B46E-AEBEE859852F}" destId="{B0CD6A44-FEC3-5F42-9AEA-5E2DDCD2CBA2}" srcOrd="1" destOrd="0" parTransId="{2EF67513-37B7-5A46-A2AB-CFDAD55D91D7}" sibTransId="{877CB10B-D29E-3741-A4CE-DBCBE7054437}"/>
    <dgm:cxn modelId="{02C43A6A-1526-D546-97B7-42AC4B8422F4}" type="presOf" srcId="{390CC65C-BAD0-624F-A210-232E72B6675A}" destId="{437141C0-CF1F-0542-AA4F-88B671E10344}" srcOrd="0" destOrd="0" presId="urn:microsoft.com/office/officeart/2005/8/layout/radial6"/>
    <dgm:cxn modelId="{294C5C6D-97EE-7A46-9AEB-4EF0E7A0E41A}" type="presOf" srcId="{24956289-9EDC-014D-8199-D5D286C1FD04}" destId="{4E0FC05F-6FAB-5C49-99D1-7A892390AE43}" srcOrd="0" destOrd="0" presId="urn:microsoft.com/office/officeart/2005/8/layout/radial6"/>
    <dgm:cxn modelId="{FC047576-92BE-CD4E-B05F-CA4D085ED16A}" type="presOf" srcId="{CFCA3098-3237-5B48-B46E-AEBEE859852F}" destId="{ED9961FE-80A4-ED40-954B-9C689AB916BC}" srcOrd="0" destOrd="0" presId="urn:microsoft.com/office/officeart/2005/8/layout/radial6"/>
    <dgm:cxn modelId="{279F4699-A28E-6849-A3D4-330014835D40}" type="presOf" srcId="{B0CD6A44-FEC3-5F42-9AEA-5E2DDCD2CBA2}" destId="{853BB13C-67F8-734D-AE09-3E163636AB20}" srcOrd="0" destOrd="0" presId="urn:microsoft.com/office/officeart/2005/8/layout/radial6"/>
    <dgm:cxn modelId="{BAFCE1AD-0FA6-6743-A240-4D01CE01D74C}" type="presOf" srcId="{4A11B12F-6D69-EE41-8B03-A2DD74E27716}" destId="{32D75F8B-F706-6749-8829-33738019B6FC}" srcOrd="0" destOrd="0" presId="urn:microsoft.com/office/officeart/2005/8/layout/radial6"/>
    <dgm:cxn modelId="{9D3723ED-264E-564F-9371-6C760BD49B9B}" srcId="{CFCA3098-3237-5B48-B46E-AEBEE859852F}" destId="{905A7136-0595-914D-9208-54F4A4570A01}" srcOrd="3" destOrd="0" parTransId="{9EDC97FE-72C8-C940-8CCE-B349EDC51C9D}" sibTransId="{390CC65C-BAD0-624F-A210-232E72B6675A}"/>
    <dgm:cxn modelId="{139ABBF7-A977-3D46-938D-F4C691CE4839}" type="presOf" srcId="{6ADF9280-185D-B94E-B045-5C301979F5BB}" destId="{60240F9E-84BD-6E48-AA92-7784A340E683}" srcOrd="0" destOrd="0" presId="urn:microsoft.com/office/officeart/2005/8/layout/radial6"/>
    <dgm:cxn modelId="{B9693B28-6E1B-AA43-87A0-FBA2430433CE}" type="presParOf" srcId="{A1D30937-37F5-5649-A16E-D6622E21E07C}" destId="{ED9961FE-80A4-ED40-954B-9C689AB916BC}" srcOrd="0" destOrd="0" presId="urn:microsoft.com/office/officeart/2005/8/layout/radial6"/>
    <dgm:cxn modelId="{DCCA9B47-4310-C340-B7C8-372E4BB22981}" type="presParOf" srcId="{A1D30937-37F5-5649-A16E-D6622E21E07C}" destId="{4E0FC05F-6FAB-5C49-99D1-7A892390AE43}" srcOrd="1" destOrd="0" presId="urn:microsoft.com/office/officeart/2005/8/layout/radial6"/>
    <dgm:cxn modelId="{6A79632D-876B-4643-9E34-09EE9D2D207F}" type="presParOf" srcId="{A1D30937-37F5-5649-A16E-D6622E21E07C}" destId="{158F6B8D-7446-114B-9DB1-59CC83BB818D}" srcOrd="2" destOrd="0" presId="urn:microsoft.com/office/officeart/2005/8/layout/radial6"/>
    <dgm:cxn modelId="{CC027CD7-954A-704E-A885-235208C3FADD}" type="presParOf" srcId="{A1D30937-37F5-5649-A16E-D6622E21E07C}" destId="{CB97724D-4EA5-F742-884B-A0973D2A4F83}" srcOrd="3" destOrd="0" presId="urn:microsoft.com/office/officeart/2005/8/layout/radial6"/>
    <dgm:cxn modelId="{41235FCE-98F6-9B4C-8228-B6A3AC0953D6}" type="presParOf" srcId="{A1D30937-37F5-5649-A16E-D6622E21E07C}" destId="{853BB13C-67F8-734D-AE09-3E163636AB20}" srcOrd="4" destOrd="0" presId="urn:microsoft.com/office/officeart/2005/8/layout/radial6"/>
    <dgm:cxn modelId="{27B741E9-7E10-D642-AB9F-D10A293CA23F}" type="presParOf" srcId="{A1D30937-37F5-5649-A16E-D6622E21E07C}" destId="{0C633349-72DD-3949-9D91-8CB04A987A2A}" srcOrd="5" destOrd="0" presId="urn:microsoft.com/office/officeart/2005/8/layout/radial6"/>
    <dgm:cxn modelId="{4B2CE287-BB17-DD41-A8DC-48CD1283462C}" type="presParOf" srcId="{A1D30937-37F5-5649-A16E-D6622E21E07C}" destId="{D8E7052D-0F88-8347-A69A-7948EC8F2E40}" srcOrd="6" destOrd="0" presId="urn:microsoft.com/office/officeart/2005/8/layout/radial6"/>
    <dgm:cxn modelId="{F1B6B34C-CA27-194B-917D-88AC25EA4596}" type="presParOf" srcId="{A1D30937-37F5-5649-A16E-D6622E21E07C}" destId="{60240F9E-84BD-6E48-AA92-7784A340E683}" srcOrd="7" destOrd="0" presId="urn:microsoft.com/office/officeart/2005/8/layout/radial6"/>
    <dgm:cxn modelId="{E23451CF-6F1B-B24D-A3DB-9C626C5C1B69}" type="presParOf" srcId="{A1D30937-37F5-5649-A16E-D6622E21E07C}" destId="{879F67BE-0BF9-0F4C-ACAB-259C448F5BEE}" srcOrd="8" destOrd="0" presId="urn:microsoft.com/office/officeart/2005/8/layout/radial6"/>
    <dgm:cxn modelId="{0C980BC0-B18C-8143-AF58-1AF877D629C5}" type="presParOf" srcId="{A1D30937-37F5-5649-A16E-D6622E21E07C}" destId="{32D75F8B-F706-6749-8829-33738019B6FC}" srcOrd="9" destOrd="0" presId="urn:microsoft.com/office/officeart/2005/8/layout/radial6"/>
    <dgm:cxn modelId="{98694C7E-A4F4-7546-A3A3-EFA5E6BF8B7F}" type="presParOf" srcId="{A1D30937-37F5-5649-A16E-D6622E21E07C}" destId="{1121DBBF-025D-D145-A33E-0FF8698CDC8F}" srcOrd="10" destOrd="0" presId="urn:microsoft.com/office/officeart/2005/8/layout/radial6"/>
    <dgm:cxn modelId="{DF309FD1-E818-0345-9BA5-20F2E2524A0F}" type="presParOf" srcId="{A1D30937-37F5-5649-A16E-D6622E21E07C}" destId="{67B4A40A-32B1-514B-9A0E-2C65DAAAB4D7}" srcOrd="11" destOrd="0" presId="urn:microsoft.com/office/officeart/2005/8/layout/radial6"/>
    <dgm:cxn modelId="{42E834F9-BB71-9B47-AEBE-A51ACEB411E4}" type="presParOf" srcId="{A1D30937-37F5-5649-A16E-D6622E21E07C}" destId="{437141C0-CF1F-0542-AA4F-88B671E10344}" srcOrd="12" destOrd="0" presId="urn:microsoft.com/office/officeart/2005/8/layout/radial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6410CF5-514D-8149-9390-7611D1C5489E}" type="doc">
      <dgm:prSet loTypeId="urn:microsoft.com/office/officeart/2005/8/layout/radial6" loCatId="relationship" qsTypeId="urn:microsoft.com/office/officeart/2005/8/quickstyle/simple1" qsCatId="simple" csTypeId="urn:microsoft.com/office/officeart/2005/8/colors/accent1_2" csCatId="accent1" phldr="1"/>
      <dgm:spPr/>
      <dgm:t>
        <a:bodyPr/>
        <a:lstStyle/>
        <a:p>
          <a:endParaRPr lang="en-US"/>
        </a:p>
      </dgm:t>
    </dgm:pt>
    <dgm:pt modelId="{CFCA3098-3237-5B48-B46E-AEBEE859852F}">
      <dgm:prSet phldrT="[Text]"/>
      <dgm:spPr/>
      <dgm:t>
        <a:bodyPr/>
        <a:lstStyle/>
        <a:p>
          <a:r>
            <a:rPr lang="en-US" dirty="0"/>
            <a:t>MULTI STEM</a:t>
          </a:r>
        </a:p>
      </dgm:t>
    </dgm:pt>
    <dgm:pt modelId="{62AD4375-E8B7-3342-B7F0-16600C1084CD}" type="parTrans" cxnId="{C786AA32-EEFD-644F-953F-BC2A39B0508E}">
      <dgm:prSet/>
      <dgm:spPr/>
      <dgm:t>
        <a:bodyPr/>
        <a:lstStyle/>
        <a:p>
          <a:endParaRPr lang="en-US"/>
        </a:p>
      </dgm:t>
    </dgm:pt>
    <dgm:pt modelId="{6C572BB4-110C-5D4F-8269-A552A7028FF0}" type="sibTrans" cxnId="{C786AA32-EEFD-644F-953F-BC2A39B0508E}">
      <dgm:prSet/>
      <dgm:spPr/>
      <dgm:t>
        <a:bodyPr/>
        <a:lstStyle/>
        <a:p>
          <a:endParaRPr lang="en-US"/>
        </a:p>
      </dgm:t>
    </dgm:pt>
    <dgm:pt modelId="{24956289-9EDC-014D-8199-D5D286C1FD04}">
      <dgm:prSet phldrT="[Text]"/>
      <dgm:spPr/>
      <dgm:t>
        <a:bodyPr/>
        <a:lstStyle/>
        <a:p>
          <a:r>
            <a:rPr lang="en-US" dirty="0"/>
            <a:t>Student Research Symposia</a:t>
          </a:r>
        </a:p>
      </dgm:t>
    </dgm:pt>
    <dgm:pt modelId="{0CEA3885-89D6-6C4C-8253-813471520E44}" type="parTrans" cxnId="{2B162038-2F5E-6B43-9FBD-FF5DBC6DF117}">
      <dgm:prSet/>
      <dgm:spPr/>
      <dgm:t>
        <a:bodyPr/>
        <a:lstStyle/>
        <a:p>
          <a:endParaRPr lang="en-US"/>
        </a:p>
      </dgm:t>
    </dgm:pt>
    <dgm:pt modelId="{29761A08-3CF0-994E-8302-BA5C53D3D11E}" type="sibTrans" cxnId="{2B162038-2F5E-6B43-9FBD-FF5DBC6DF117}">
      <dgm:prSet/>
      <dgm:spPr/>
      <dgm:t>
        <a:bodyPr/>
        <a:lstStyle/>
        <a:p>
          <a:endParaRPr lang="en-US"/>
        </a:p>
      </dgm:t>
    </dgm:pt>
    <dgm:pt modelId="{B0CD6A44-FEC3-5F42-9AEA-5E2DDCD2CBA2}">
      <dgm:prSet phldrT="[Text]"/>
      <dgm:spPr/>
      <dgm:t>
        <a:bodyPr/>
        <a:lstStyle/>
        <a:p>
          <a:r>
            <a:rPr lang="en-US" b="1" dirty="0">
              <a:solidFill>
                <a:schemeClr val="tx1"/>
              </a:solidFill>
              <a:highlight>
                <a:srgbClr val="FFFF00"/>
              </a:highlight>
            </a:rPr>
            <a:t>STEM Career Expo</a:t>
          </a:r>
        </a:p>
      </dgm:t>
    </dgm:pt>
    <dgm:pt modelId="{2EF67513-37B7-5A46-A2AB-CFDAD55D91D7}" type="parTrans" cxnId="{56BEEE69-BC2D-7B45-A539-E31C55CB953D}">
      <dgm:prSet/>
      <dgm:spPr/>
      <dgm:t>
        <a:bodyPr/>
        <a:lstStyle/>
        <a:p>
          <a:endParaRPr lang="en-US"/>
        </a:p>
      </dgm:t>
    </dgm:pt>
    <dgm:pt modelId="{877CB10B-D29E-3741-A4CE-DBCBE7054437}" type="sibTrans" cxnId="{56BEEE69-BC2D-7B45-A539-E31C55CB953D}">
      <dgm:prSet/>
      <dgm:spPr/>
      <dgm:t>
        <a:bodyPr/>
        <a:lstStyle/>
        <a:p>
          <a:endParaRPr lang="en-US"/>
        </a:p>
      </dgm:t>
    </dgm:pt>
    <dgm:pt modelId="{6ADF9280-185D-B94E-B045-5C301979F5BB}">
      <dgm:prSet phldrT="[Text]"/>
      <dgm:spPr/>
      <dgm:t>
        <a:bodyPr/>
        <a:lstStyle/>
        <a:p>
          <a:r>
            <a:rPr lang="en-US" dirty="0"/>
            <a:t>Community College Field Study</a:t>
          </a:r>
        </a:p>
      </dgm:t>
    </dgm:pt>
    <dgm:pt modelId="{7D504E72-F063-304F-A38A-1C6A281CE9E4}" type="parTrans" cxnId="{9E61F03C-5A02-A046-A655-17B1EE34679E}">
      <dgm:prSet/>
      <dgm:spPr/>
      <dgm:t>
        <a:bodyPr/>
        <a:lstStyle/>
        <a:p>
          <a:endParaRPr lang="en-US"/>
        </a:p>
      </dgm:t>
    </dgm:pt>
    <dgm:pt modelId="{4A11B12F-6D69-EE41-8B03-A2DD74E27716}" type="sibTrans" cxnId="{9E61F03C-5A02-A046-A655-17B1EE34679E}">
      <dgm:prSet/>
      <dgm:spPr/>
      <dgm:t>
        <a:bodyPr/>
        <a:lstStyle/>
        <a:p>
          <a:endParaRPr lang="en-US"/>
        </a:p>
      </dgm:t>
    </dgm:pt>
    <dgm:pt modelId="{905A7136-0595-914D-9208-54F4A4570A01}">
      <dgm:prSet phldrT="[Text]"/>
      <dgm:spPr/>
      <dgm:t>
        <a:bodyPr/>
        <a:lstStyle/>
        <a:p>
          <a:r>
            <a:rPr lang="en-US" dirty="0"/>
            <a:t>Teacher PD</a:t>
          </a:r>
        </a:p>
      </dgm:t>
    </dgm:pt>
    <dgm:pt modelId="{9EDC97FE-72C8-C940-8CCE-B349EDC51C9D}" type="parTrans" cxnId="{9D3723ED-264E-564F-9371-6C760BD49B9B}">
      <dgm:prSet/>
      <dgm:spPr/>
      <dgm:t>
        <a:bodyPr/>
        <a:lstStyle/>
        <a:p>
          <a:endParaRPr lang="en-US"/>
        </a:p>
      </dgm:t>
    </dgm:pt>
    <dgm:pt modelId="{390CC65C-BAD0-624F-A210-232E72B6675A}" type="sibTrans" cxnId="{9D3723ED-264E-564F-9371-6C760BD49B9B}">
      <dgm:prSet/>
      <dgm:spPr/>
      <dgm:t>
        <a:bodyPr/>
        <a:lstStyle/>
        <a:p>
          <a:endParaRPr lang="en-US"/>
        </a:p>
      </dgm:t>
    </dgm:pt>
    <dgm:pt modelId="{A1D30937-37F5-5649-A16E-D6622E21E07C}" type="pres">
      <dgm:prSet presAssocID="{F6410CF5-514D-8149-9390-7611D1C5489E}" presName="Name0" presStyleCnt="0">
        <dgm:presLayoutVars>
          <dgm:chMax val="1"/>
          <dgm:dir/>
          <dgm:animLvl val="ctr"/>
          <dgm:resizeHandles val="exact"/>
        </dgm:presLayoutVars>
      </dgm:prSet>
      <dgm:spPr/>
    </dgm:pt>
    <dgm:pt modelId="{ED9961FE-80A4-ED40-954B-9C689AB916BC}" type="pres">
      <dgm:prSet presAssocID="{CFCA3098-3237-5B48-B46E-AEBEE859852F}" presName="centerShape" presStyleLbl="node0" presStyleIdx="0" presStyleCnt="1"/>
      <dgm:spPr/>
    </dgm:pt>
    <dgm:pt modelId="{4E0FC05F-6FAB-5C49-99D1-7A892390AE43}" type="pres">
      <dgm:prSet presAssocID="{24956289-9EDC-014D-8199-D5D286C1FD04}" presName="node" presStyleLbl="node1" presStyleIdx="0" presStyleCnt="4">
        <dgm:presLayoutVars>
          <dgm:bulletEnabled val="1"/>
        </dgm:presLayoutVars>
      </dgm:prSet>
      <dgm:spPr/>
    </dgm:pt>
    <dgm:pt modelId="{158F6B8D-7446-114B-9DB1-59CC83BB818D}" type="pres">
      <dgm:prSet presAssocID="{24956289-9EDC-014D-8199-D5D286C1FD04}" presName="dummy" presStyleCnt="0"/>
      <dgm:spPr/>
    </dgm:pt>
    <dgm:pt modelId="{CB97724D-4EA5-F742-884B-A0973D2A4F83}" type="pres">
      <dgm:prSet presAssocID="{29761A08-3CF0-994E-8302-BA5C53D3D11E}" presName="sibTrans" presStyleLbl="sibTrans2D1" presStyleIdx="0" presStyleCnt="4"/>
      <dgm:spPr/>
    </dgm:pt>
    <dgm:pt modelId="{853BB13C-67F8-734D-AE09-3E163636AB20}" type="pres">
      <dgm:prSet presAssocID="{B0CD6A44-FEC3-5F42-9AEA-5E2DDCD2CBA2}" presName="node" presStyleLbl="node1" presStyleIdx="1" presStyleCnt="4">
        <dgm:presLayoutVars>
          <dgm:bulletEnabled val="1"/>
        </dgm:presLayoutVars>
      </dgm:prSet>
      <dgm:spPr/>
    </dgm:pt>
    <dgm:pt modelId="{0C633349-72DD-3949-9D91-8CB04A987A2A}" type="pres">
      <dgm:prSet presAssocID="{B0CD6A44-FEC3-5F42-9AEA-5E2DDCD2CBA2}" presName="dummy" presStyleCnt="0"/>
      <dgm:spPr/>
    </dgm:pt>
    <dgm:pt modelId="{D8E7052D-0F88-8347-A69A-7948EC8F2E40}" type="pres">
      <dgm:prSet presAssocID="{877CB10B-D29E-3741-A4CE-DBCBE7054437}" presName="sibTrans" presStyleLbl="sibTrans2D1" presStyleIdx="1" presStyleCnt="4"/>
      <dgm:spPr/>
    </dgm:pt>
    <dgm:pt modelId="{60240F9E-84BD-6E48-AA92-7784A340E683}" type="pres">
      <dgm:prSet presAssocID="{6ADF9280-185D-B94E-B045-5C301979F5BB}" presName="node" presStyleLbl="node1" presStyleIdx="2" presStyleCnt="4">
        <dgm:presLayoutVars>
          <dgm:bulletEnabled val="1"/>
        </dgm:presLayoutVars>
      </dgm:prSet>
      <dgm:spPr/>
    </dgm:pt>
    <dgm:pt modelId="{879F67BE-0BF9-0F4C-ACAB-259C448F5BEE}" type="pres">
      <dgm:prSet presAssocID="{6ADF9280-185D-B94E-B045-5C301979F5BB}" presName="dummy" presStyleCnt="0"/>
      <dgm:spPr/>
    </dgm:pt>
    <dgm:pt modelId="{32D75F8B-F706-6749-8829-33738019B6FC}" type="pres">
      <dgm:prSet presAssocID="{4A11B12F-6D69-EE41-8B03-A2DD74E27716}" presName="sibTrans" presStyleLbl="sibTrans2D1" presStyleIdx="2" presStyleCnt="4"/>
      <dgm:spPr/>
    </dgm:pt>
    <dgm:pt modelId="{1121DBBF-025D-D145-A33E-0FF8698CDC8F}" type="pres">
      <dgm:prSet presAssocID="{905A7136-0595-914D-9208-54F4A4570A01}" presName="node" presStyleLbl="node1" presStyleIdx="3" presStyleCnt="4">
        <dgm:presLayoutVars>
          <dgm:bulletEnabled val="1"/>
        </dgm:presLayoutVars>
      </dgm:prSet>
      <dgm:spPr/>
    </dgm:pt>
    <dgm:pt modelId="{67B4A40A-32B1-514B-9A0E-2C65DAAAB4D7}" type="pres">
      <dgm:prSet presAssocID="{905A7136-0595-914D-9208-54F4A4570A01}" presName="dummy" presStyleCnt="0"/>
      <dgm:spPr/>
    </dgm:pt>
    <dgm:pt modelId="{437141C0-CF1F-0542-AA4F-88B671E10344}" type="pres">
      <dgm:prSet presAssocID="{390CC65C-BAD0-624F-A210-232E72B6675A}" presName="sibTrans" presStyleLbl="sibTrans2D1" presStyleIdx="3" presStyleCnt="4"/>
      <dgm:spPr/>
    </dgm:pt>
  </dgm:ptLst>
  <dgm:cxnLst>
    <dgm:cxn modelId="{EE7BF50D-9DB2-024B-9E24-D267DCCE8756}" type="presOf" srcId="{F6410CF5-514D-8149-9390-7611D1C5489E}" destId="{A1D30937-37F5-5649-A16E-D6622E21E07C}" srcOrd="0" destOrd="0" presId="urn:microsoft.com/office/officeart/2005/8/layout/radial6"/>
    <dgm:cxn modelId="{85283A0F-1312-DB4D-8863-9955AE95E287}" type="presOf" srcId="{905A7136-0595-914D-9208-54F4A4570A01}" destId="{1121DBBF-025D-D145-A33E-0FF8698CDC8F}" srcOrd="0" destOrd="0" presId="urn:microsoft.com/office/officeart/2005/8/layout/radial6"/>
    <dgm:cxn modelId="{480B562B-E29A-EC4B-ADB2-2964FCC5F2D5}" type="presOf" srcId="{29761A08-3CF0-994E-8302-BA5C53D3D11E}" destId="{CB97724D-4EA5-F742-884B-A0973D2A4F83}" srcOrd="0" destOrd="0" presId="urn:microsoft.com/office/officeart/2005/8/layout/radial6"/>
    <dgm:cxn modelId="{C786AA32-EEFD-644F-953F-BC2A39B0508E}" srcId="{F6410CF5-514D-8149-9390-7611D1C5489E}" destId="{CFCA3098-3237-5B48-B46E-AEBEE859852F}" srcOrd="0" destOrd="0" parTransId="{62AD4375-E8B7-3342-B7F0-16600C1084CD}" sibTransId="{6C572BB4-110C-5D4F-8269-A552A7028FF0}"/>
    <dgm:cxn modelId="{2B162038-2F5E-6B43-9FBD-FF5DBC6DF117}" srcId="{CFCA3098-3237-5B48-B46E-AEBEE859852F}" destId="{24956289-9EDC-014D-8199-D5D286C1FD04}" srcOrd="0" destOrd="0" parTransId="{0CEA3885-89D6-6C4C-8253-813471520E44}" sibTransId="{29761A08-3CF0-994E-8302-BA5C53D3D11E}"/>
    <dgm:cxn modelId="{9E61F03C-5A02-A046-A655-17B1EE34679E}" srcId="{CFCA3098-3237-5B48-B46E-AEBEE859852F}" destId="{6ADF9280-185D-B94E-B045-5C301979F5BB}" srcOrd="2" destOrd="0" parTransId="{7D504E72-F063-304F-A38A-1C6A281CE9E4}" sibTransId="{4A11B12F-6D69-EE41-8B03-A2DD74E27716}"/>
    <dgm:cxn modelId="{1BFB8E50-7133-4F46-8DE4-0539A2879E55}" type="presOf" srcId="{877CB10B-D29E-3741-A4CE-DBCBE7054437}" destId="{D8E7052D-0F88-8347-A69A-7948EC8F2E40}" srcOrd="0" destOrd="0" presId="urn:microsoft.com/office/officeart/2005/8/layout/radial6"/>
    <dgm:cxn modelId="{56BEEE69-BC2D-7B45-A539-E31C55CB953D}" srcId="{CFCA3098-3237-5B48-B46E-AEBEE859852F}" destId="{B0CD6A44-FEC3-5F42-9AEA-5E2DDCD2CBA2}" srcOrd="1" destOrd="0" parTransId="{2EF67513-37B7-5A46-A2AB-CFDAD55D91D7}" sibTransId="{877CB10B-D29E-3741-A4CE-DBCBE7054437}"/>
    <dgm:cxn modelId="{02C43A6A-1526-D546-97B7-42AC4B8422F4}" type="presOf" srcId="{390CC65C-BAD0-624F-A210-232E72B6675A}" destId="{437141C0-CF1F-0542-AA4F-88B671E10344}" srcOrd="0" destOrd="0" presId="urn:microsoft.com/office/officeart/2005/8/layout/radial6"/>
    <dgm:cxn modelId="{294C5C6D-97EE-7A46-9AEB-4EF0E7A0E41A}" type="presOf" srcId="{24956289-9EDC-014D-8199-D5D286C1FD04}" destId="{4E0FC05F-6FAB-5C49-99D1-7A892390AE43}" srcOrd="0" destOrd="0" presId="urn:microsoft.com/office/officeart/2005/8/layout/radial6"/>
    <dgm:cxn modelId="{FC047576-92BE-CD4E-B05F-CA4D085ED16A}" type="presOf" srcId="{CFCA3098-3237-5B48-B46E-AEBEE859852F}" destId="{ED9961FE-80A4-ED40-954B-9C689AB916BC}" srcOrd="0" destOrd="0" presId="urn:microsoft.com/office/officeart/2005/8/layout/radial6"/>
    <dgm:cxn modelId="{279F4699-A28E-6849-A3D4-330014835D40}" type="presOf" srcId="{B0CD6A44-FEC3-5F42-9AEA-5E2DDCD2CBA2}" destId="{853BB13C-67F8-734D-AE09-3E163636AB20}" srcOrd="0" destOrd="0" presId="urn:microsoft.com/office/officeart/2005/8/layout/radial6"/>
    <dgm:cxn modelId="{BAFCE1AD-0FA6-6743-A240-4D01CE01D74C}" type="presOf" srcId="{4A11B12F-6D69-EE41-8B03-A2DD74E27716}" destId="{32D75F8B-F706-6749-8829-33738019B6FC}" srcOrd="0" destOrd="0" presId="urn:microsoft.com/office/officeart/2005/8/layout/radial6"/>
    <dgm:cxn modelId="{9D3723ED-264E-564F-9371-6C760BD49B9B}" srcId="{CFCA3098-3237-5B48-B46E-AEBEE859852F}" destId="{905A7136-0595-914D-9208-54F4A4570A01}" srcOrd="3" destOrd="0" parTransId="{9EDC97FE-72C8-C940-8CCE-B349EDC51C9D}" sibTransId="{390CC65C-BAD0-624F-A210-232E72B6675A}"/>
    <dgm:cxn modelId="{139ABBF7-A977-3D46-938D-F4C691CE4839}" type="presOf" srcId="{6ADF9280-185D-B94E-B045-5C301979F5BB}" destId="{60240F9E-84BD-6E48-AA92-7784A340E683}" srcOrd="0" destOrd="0" presId="urn:microsoft.com/office/officeart/2005/8/layout/radial6"/>
    <dgm:cxn modelId="{B9693B28-6E1B-AA43-87A0-FBA2430433CE}" type="presParOf" srcId="{A1D30937-37F5-5649-A16E-D6622E21E07C}" destId="{ED9961FE-80A4-ED40-954B-9C689AB916BC}" srcOrd="0" destOrd="0" presId="urn:microsoft.com/office/officeart/2005/8/layout/radial6"/>
    <dgm:cxn modelId="{DCCA9B47-4310-C340-B7C8-372E4BB22981}" type="presParOf" srcId="{A1D30937-37F5-5649-A16E-D6622E21E07C}" destId="{4E0FC05F-6FAB-5C49-99D1-7A892390AE43}" srcOrd="1" destOrd="0" presId="urn:microsoft.com/office/officeart/2005/8/layout/radial6"/>
    <dgm:cxn modelId="{6A79632D-876B-4643-9E34-09EE9D2D207F}" type="presParOf" srcId="{A1D30937-37F5-5649-A16E-D6622E21E07C}" destId="{158F6B8D-7446-114B-9DB1-59CC83BB818D}" srcOrd="2" destOrd="0" presId="urn:microsoft.com/office/officeart/2005/8/layout/radial6"/>
    <dgm:cxn modelId="{CC027CD7-954A-704E-A885-235208C3FADD}" type="presParOf" srcId="{A1D30937-37F5-5649-A16E-D6622E21E07C}" destId="{CB97724D-4EA5-F742-884B-A0973D2A4F83}" srcOrd="3" destOrd="0" presId="urn:microsoft.com/office/officeart/2005/8/layout/radial6"/>
    <dgm:cxn modelId="{41235FCE-98F6-9B4C-8228-B6A3AC0953D6}" type="presParOf" srcId="{A1D30937-37F5-5649-A16E-D6622E21E07C}" destId="{853BB13C-67F8-734D-AE09-3E163636AB20}" srcOrd="4" destOrd="0" presId="urn:microsoft.com/office/officeart/2005/8/layout/radial6"/>
    <dgm:cxn modelId="{27B741E9-7E10-D642-AB9F-D10A293CA23F}" type="presParOf" srcId="{A1D30937-37F5-5649-A16E-D6622E21E07C}" destId="{0C633349-72DD-3949-9D91-8CB04A987A2A}" srcOrd="5" destOrd="0" presId="urn:microsoft.com/office/officeart/2005/8/layout/radial6"/>
    <dgm:cxn modelId="{4B2CE287-BB17-DD41-A8DC-48CD1283462C}" type="presParOf" srcId="{A1D30937-37F5-5649-A16E-D6622E21E07C}" destId="{D8E7052D-0F88-8347-A69A-7948EC8F2E40}" srcOrd="6" destOrd="0" presId="urn:microsoft.com/office/officeart/2005/8/layout/radial6"/>
    <dgm:cxn modelId="{F1B6B34C-CA27-194B-917D-88AC25EA4596}" type="presParOf" srcId="{A1D30937-37F5-5649-A16E-D6622E21E07C}" destId="{60240F9E-84BD-6E48-AA92-7784A340E683}" srcOrd="7" destOrd="0" presId="urn:microsoft.com/office/officeart/2005/8/layout/radial6"/>
    <dgm:cxn modelId="{E23451CF-6F1B-B24D-A3DB-9C626C5C1B69}" type="presParOf" srcId="{A1D30937-37F5-5649-A16E-D6622E21E07C}" destId="{879F67BE-0BF9-0F4C-ACAB-259C448F5BEE}" srcOrd="8" destOrd="0" presId="urn:microsoft.com/office/officeart/2005/8/layout/radial6"/>
    <dgm:cxn modelId="{0C980BC0-B18C-8143-AF58-1AF877D629C5}" type="presParOf" srcId="{A1D30937-37F5-5649-A16E-D6622E21E07C}" destId="{32D75F8B-F706-6749-8829-33738019B6FC}" srcOrd="9" destOrd="0" presId="urn:microsoft.com/office/officeart/2005/8/layout/radial6"/>
    <dgm:cxn modelId="{98694C7E-A4F4-7546-A3A3-EFA5E6BF8B7F}" type="presParOf" srcId="{A1D30937-37F5-5649-A16E-D6622E21E07C}" destId="{1121DBBF-025D-D145-A33E-0FF8698CDC8F}" srcOrd="10" destOrd="0" presId="urn:microsoft.com/office/officeart/2005/8/layout/radial6"/>
    <dgm:cxn modelId="{DF309FD1-E818-0345-9BA5-20F2E2524A0F}" type="presParOf" srcId="{A1D30937-37F5-5649-A16E-D6622E21E07C}" destId="{67B4A40A-32B1-514B-9A0E-2C65DAAAB4D7}" srcOrd="11" destOrd="0" presId="urn:microsoft.com/office/officeart/2005/8/layout/radial6"/>
    <dgm:cxn modelId="{42E834F9-BB71-9B47-AEBE-A51ACEB411E4}" type="presParOf" srcId="{A1D30937-37F5-5649-A16E-D6622E21E07C}" destId="{437141C0-CF1F-0542-AA4F-88B671E10344}" srcOrd="12" destOrd="0" presId="urn:microsoft.com/office/officeart/2005/8/layout/radial6"/>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6410CF5-514D-8149-9390-7611D1C5489E}" type="doc">
      <dgm:prSet loTypeId="urn:microsoft.com/office/officeart/2005/8/layout/radial6" loCatId="relationship" qsTypeId="urn:microsoft.com/office/officeart/2005/8/quickstyle/simple1" qsCatId="simple" csTypeId="urn:microsoft.com/office/officeart/2005/8/colors/accent1_2" csCatId="accent1" phldr="1"/>
      <dgm:spPr/>
      <dgm:t>
        <a:bodyPr/>
        <a:lstStyle/>
        <a:p>
          <a:endParaRPr lang="en-US"/>
        </a:p>
      </dgm:t>
    </dgm:pt>
    <dgm:pt modelId="{CFCA3098-3237-5B48-B46E-AEBEE859852F}">
      <dgm:prSet phldrT="[Text]"/>
      <dgm:spPr/>
      <dgm:t>
        <a:bodyPr/>
        <a:lstStyle/>
        <a:p>
          <a:r>
            <a:rPr lang="en-US" dirty="0"/>
            <a:t>MULTI STEM</a:t>
          </a:r>
        </a:p>
      </dgm:t>
    </dgm:pt>
    <dgm:pt modelId="{62AD4375-E8B7-3342-B7F0-16600C1084CD}" type="parTrans" cxnId="{C786AA32-EEFD-644F-953F-BC2A39B0508E}">
      <dgm:prSet/>
      <dgm:spPr/>
      <dgm:t>
        <a:bodyPr/>
        <a:lstStyle/>
        <a:p>
          <a:endParaRPr lang="en-US"/>
        </a:p>
      </dgm:t>
    </dgm:pt>
    <dgm:pt modelId="{6C572BB4-110C-5D4F-8269-A552A7028FF0}" type="sibTrans" cxnId="{C786AA32-EEFD-644F-953F-BC2A39B0508E}">
      <dgm:prSet/>
      <dgm:spPr/>
      <dgm:t>
        <a:bodyPr/>
        <a:lstStyle/>
        <a:p>
          <a:endParaRPr lang="en-US"/>
        </a:p>
      </dgm:t>
    </dgm:pt>
    <dgm:pt modelId="{24956289-9EDC-014D-8199-D5D286C1FD04}">
      <dgm:prSet phldrT="[Text]"/>
      <dgm:spPr/>
      <dgm:t>
        <a:bodyPr/>
        <a:lstStyle/>
        <a:p>
          <a:r>
            <a:rPr lang="en-US" dirty="0"/>
            <a:t>Student Research Symposia</a:t>
          </a:r>
        </a:p>
      </dgm:t>
    </dgm:pt>
    <dgm:pt modelId="{0CEA3885-89D6-6C4C-8253-813471520E44}" type="parTrans" cxnId="{2B162038-2F5E-6B43-9FBD-FF5DBC6DF117}">
      <dgm:prSet/>
      <dgm:spPr/>
      <dgm:t>
        <a:bodyPr/>
        <a:lstStyle/>
        <a:p>
          <a:endParaRPr lang="en-US"/>
        </a:p>
      </dgm:t>
    </dgm:pt>
    <dgm:pt modelId="{29761A08-3CF0-994E-8302-BA5C53D3D11E}" type="sibTrans" cxnId="{2B162038-2F5E-6B43-9FBD-FF5DBC6DF117}">
      <dgm:prSet/>
      <dgm:spPr/>
      <dgm:t>
        <a:bodyPr/>
        <a:lstStyle/>
        <a:p>
          <a:endParaRPr lang="en-US"/>
        </a:p>
      </dgm:t>
    </dgm:pt>
    <dgm:pt modelId="{B0CD6A44-FEC3-5F42-9AEA-5E2DDCD2CBA2}">
      <dgm:prSet phldrT="[Text]"/>
      <dgm:spPr/>
      <dgm:t>
        <a:bodyPr/>
        <a:lstStyle/>
        <a:p>
          <a:r>
            <a:rPr lang="en-US" dirty="0"/>
            <a:t>STEM Career Expo</a:t>
          </a:r>
        </a:p>
      </dgm:t>
    </dgm:pt>
    <dgm:pt modelId="{2EF67513-37B7-5A46-A2AB-CFDAD55D91D7}" type="parTrans" cxnId="{56BEEE69-BC2D-7B45-A539-E31C55CB953D}">
      <dgm:prSet/>
      <dgm:spPr/>
      <dgm:t>
        <a:bodyPr/>
        <a:lstStyle/>
        <a:p>
          <a:endParaRPr lang="en-US"/>
        </a:p>
      </dgm:t>
    </dgm:pt>
    <dgm:pt modelId="{877CB10B-D29E-3741-A4CE-DBCBE7054437}" type="sibTrans" cxnId="{56BEEE69-BC2D-7B45-A539-E31C55CB953D}">
      <dgm:prSet/>
      <dgm:spPr/>
      <dgm:t>
        <a:bodyPr/>
        <a:lstStyle/>
        <a:p>
          <a:endParaRPr lang="en-US"/>
        </a:p>
      </dgm:t>
    </dgm:pt>
    <dgm:pt modelId="{6ADF9280-185D-B94E-B045-5C301979F5BB}">
      <dgm:prSet phldrT="[Text]"/>
      <dgm:spPr/>
      <dgm:t>
        <a:bodyPr/>
        <a:lstStyle/>
        <a:p>
          <a:r>
            <a:rPr lang="en-US" b="1" dirty="0">
              <a:solidFill>
                <a:schemeClr val="tx1"/>
              </a:solidFill>
              <a:highlight>
                <a:srgbClr val="FFFF00"/>
              </a:highlight>
            </a:rPr>
            <a:t>Community College Field Study</a:t>
          </a:r>
        </a:p>
      </dgm:t>
    </dgm:pt>
    <dgm:pt modelId="{7D504E72-F063-304F-A38A-1C6A281CE9E4}" type="parTrans" cxnId="{9E61F03C-5A02-A046-A655-17B1EE34679E}">
      <dgm:prSet/>
      <dgm:spPr/>
      <dgm:t>
        <a:bodyPr/>
        <a:lstStyle/>
        <a:p>
          <a:endParaRPr lang="en-US"/>
        </a:p>
      </dgm:t>
    </dgm:pt>
    <dgm:pt modelId="{4A11B12F-6D69-EE41-8B03-A2DD74E27716}" type="sibTrans" cxnId="{9E61F03C-5A02-A046-A655-17B1EE34679E}">
      <dgm:prSet/>
      <dgm:spPr/>
      <dgm:t>
        <a:bodyPr/>
        <a:lstStyle/>
        <a:p>
          <a:endParaRPr lang="en-US"/>
        </a:p>
      </dgm:t>
    </dgm:pt>
    <dgm:pt modelId="{905A7136-0595-914D-9208-54F4A4570A01}">
      <dgm:prSet phldrT="[Text]"/>
      <dgm:spPr/>
      <dgm:t>
        <a:bodyPr/>
        <a:lstStyle/>
        <a:p>
          <a:r>
            <a:rPr lang="en-US" dirty="0"/>
            <a:t>Teacher PD</a:t>
          </a:r>
        </a:p>
      </dgm:t>
    </dgm:pt>
    <dgm:pt modelId="{9EDC97FE-72C8-C940-8CCE-B349EDC51C9D}" type="parTrans" cxnId="{9D3723ED-264E-564F-9371-6C760BD49B9B}">
      <dgm:prSet/>
      <dgm:spPr/>
      <dgm:t>
        <a:bodyPr/>
        <a:lstStyle/>
        <a:p>
          <a:endParaRPr lang="en-US"/>
        </a:p>
      </dgm:t>
    </dgm:pt>
    <dgm:pt modelId="{390CC65C-BAD0-624F-A210-232E72B6675A}" type="sibTrans" cxnId="{9D3723ED-264E-564F-9371-6C760BD49B9B}">
      <dgm:prSet/>
      <dgm:spPr/>
      <dgm:t>
        <a:bodyPr/>
        <a:lstStyle/>
        <a:p>
          <a:endParaRPr lang="en-US"/>
        </a:p>
      </dgm:t>
    </dgm:pt>
    <dgm:pt modelId="{A1D30937-37F5-5649-A16E-D6622E21E07C}" type="pres">
      <dgm:prSet presAssocID="{F6410CF5-514D-8149-9390-7611D1C5489E}" presName="Name0" presStyleCnt="0">
        <dgm:presLayoutVars>
          <dgm:chMax val="1"/>
          <dgm:dir/>
          <dgm:animLvl val="ctr"/>
          <dgm:resizeHandles val="exact"/>
        </dgm:presLayoutVars>
      </dgm:prSet>
      <dgm:spPr/>
    </dgm:pt>
    <dgm:pt modelId="{ED9961FE-80A4-ED40-954B-9C689AB916BC}" type="pres">
      <dgm:prSet presAssocID="{CFCA3098-3237-5B48-B46E-AEBEE859852F}" presName="centerShape" presStyleLbl="node0" presStyleIdx="0" presStyleCnt="1"/>
      <dgm:spPr/>
    </dgm:pt>
    <dgm:pt modelId="{4E0FC05F-6FAB-5C49-99D1-7A892390AE43}" type="pres">
      <dgm:prSet presAssocID="{24956289-9EDC-014D-8199-D5D286C1FD04}" presName="node" presStyleLbl="node1" presStyleIdx="0" presStyleCnt="4">
        <dgm:presLayoutVars>
          <dgm:bulletEnabled val="1"/>
        </dgm:presLayoutVars>
      </dgm:prSet>
      <dgm:spPr/>
    </dgm:pt>
    <dgm:pt modelId="{158F6B8D-7446-114B-9DB1-59CC83BB818D}" type="pres">
      <dgm:prSet presAssocID="{24956289-9EDC-014D-8199-D5D286C1FD04}" presName="dummy" presStyleCnt="0"/>
      <dgm:spPr/>
    </dgm:pt>
    <dgm:pt modelId="{CB97724D-4EA5-F742-884B-A0973D2A4F83}" type="pres">
      <dgm:prSet presAssocID="{29761A08-3CF0-994E-8302-BA5C53D3D11E}" presName="sibTrans" presStyleLbl="sibTrans2D1" presStyleIdx="0" presStyleCnt="4"/>
      <dgm:spPr/>
    </dgm:pt>
    <dgm:pt modelId="{853BB13C-67F8-734D-AE09-3E163636AB20}" type="pres">
      <dgm:prSet presAssocID="{B0CD6A44-FEC3-5F42-9AEA-5E2DDCD2CBA2}" presName="node" presStyleLbl="node1" presStyleIdx="1" presStyleCnt="4">
        <dgm:presLayoutVars>
          <dgm:bulletEnabled val="1"/>
        </dgm:presLayoutVars>
      </dgm:prSet>
      <dgm:spPr/>
    </dgm:pt>
    <dgm:pt modelId="{0C633349-72DD-3949-9D91-8CB04A987A2A}" type="pres">
      <dgm:prSet presAssocID="{B0CD6A44-FEC3-5F42-9AEA-5E2DDCD2CBA2}" presName="dummy" presStyleCnt="0"/>
      <dgm:spPr/>
    </dgm:pt>
    <dgm:pt modelId="{D8E7052D-0F88-8347-A69A-7948EC8F2E40}" type="pres">
      <dgm:prSet presAssocID="{877CB10B-D29E-3741-A4CE-DBCBE7054437}" presName="sibTrans" presStyleLbl="sibTrans2D1" presStyleIdx="1" presStyleCnt="4"/>
      <dgm:spPr/>
    </dgm:pt>
    <dgm:pt modelId="{60240F9E-84BD-6E48-AA92-7784A340E683}" type="pres">
      <dgm:prSet presAssocID="{6ADF9280-185D-B94E-B045-5C301979F5BB}" presName="node" presStyleLbl="node1" presStyleIdx="2" presStyleCnt="4">
        <dgm:presLayoutVars>
          <dgm:bulletEnabled val="1"/>
        </dgm:presLayoutVars>
      </dgm:prSet>
      <dgm:spPr/>
    </dgm:pt>
    <dgm:pt modelId="{879F67BE-0BF9-0F4C-ACAB-259C448F5BEE}" type="pres">
      <dgm:prSet presAssocID="{6ADF9280-185D-B94E-B045-5C301979F5BB}" presName="dummy" presStyleCnt="0"/>
      <dgm:spPr/>
    </dgm:pt>
    <dgm:pt modelId="{32D75F8B-F706-6749-8829-33738019B6FC}" type="pres">
      <dgm:prSet presAssocID="{4A11B12F-6D69-EE41-8B03-A2DD74E27716}" presName="sibTrans" presStyleLbl="sibTrans2D1" presStyleIdx="2" presStyleCnt="4"/>
      <dgm:spPr/>
    </dgm:pt>
    <dgm:pt modelId="{1121DBBF-025D-D145-A33E-0FF8698CDC8F}" type="pres">
      <dgm:prSet presAssocID="{905A7136-0595-914D-9208-54F4A4570A01}" presName="node" presStyleLbl="node1" presStyleIdx="3" presStyleCnt="4">
        <dgm:presLayoutVars>
          <dgm:bulletEnabled val="1"/>
        </dgm:presLayoutVars>
      </dgm:prSet>
      <dgm:spPr/>
    </dgm:pt>
    <dgm:pt modelId="{67B4A40A-32B1-514B-9A0E-2C65DAAAB4D7}" type="pres">
      <dgm:prSet presAssocID="{905A7136-0595-914D-9208-54F4A4570A01}" presName="dummy" presStyleCnt="0"/>
      <dgm:spPr/>
    </dgm:pt>
    <dgm:pt modelId="{437141C0-CF1F-0542-AA4F-88B671E10344}" type="pres">
      <dgm:prSet presAssocID="{390CC65C-BAD0-624F-A210-232E72B6675A}" presName="sibTrans" presStyleLbl="sibTrans2D1" presStyleIdx="3" presStyleCnt="4"/>
      <dgm:spPr/>
    </dgm:pt>
  </dgm:ptLst>
  <dgm:cxnLst>
    <dgm:cxn modelId="{EE7BF50D-9DB2-024B-9E24-D267DCCE8756}" type="presOf" srcId="{F6410CF5-514D-8149-9390-7611D1C5489E}" destId="{A1D30937-37F5-5649-A16E-D6622E21E07C}" srcOrd="0" destOrd="0" presId="urn:microsoft.com/office/officeart/2005/8/layout/radial6"/>
    <dgm:cxn modelId="{85283A0F-1312-DB4D-8863-9955AE95E287}" type="presOf" srcId="{905A7136-0595-914D-9208-54F4A4570A01}" destId="{1121DBBF-025D-D145-A33E-0FF8698CDC8F}" srcOrd="0" destOrd="0" presId="urn:microsoft.com/office/officeart/2005/8/layout/radial6"/>
    <dgm:cxn modelId="{480B562B-E29A-EC4B-ADB2-2964FCC5F2D5}" type="presOf" srcId="{29761A08-3CF0-994E-8302-BA5C53D3D11E}" destId="{CB97724D-4EA5-F742-884B-A0973D2A4F83}" srcOrd="0" destOrd="0" presId="urn:microsoft.com/office/officeart/2005/8/layout/radial6"/>
    <dgm:cxn modelId="{C786AA32-EEFD-644F-953F-BC2A39B0508E}" srcId="{F6410CF5-514D-8149-9390-7611D1C5489E}" destId="{CFCA3098-3237-5B48-B46E-AEBEE859852F}" srcOrd="0" destOrd="0" parTransId="{62AD4375-E8B7-3342-B7F0-16600C1084CD}" sibTransId="{6C572BB4-110C-5D4F-8269-A552A7028FF0}"/>
    <dgm:cxn modelId="{2B162038-2F5E-6B43-9FBD-FF5DBC6DF117}" srcId="{CFCA3098-3237-5B48-B46E-AEBEE859852F}" destId="{24956289-9EDC-014D-8199-D5D286C1FD04}" srcOrd="0" destOrd="0" parTransId="{0CEA3885-89D6-6C4C-8253-813471520E44}" sibTransId="{29761A08-3CF0-994E-8302-BA5C53D3D11E}"/>
    <dgm:cxn modelId="{9E61F03C-5A02-A046-A655-17B1EE34679E}" srcId="{CFCA3098-3237-5B48-B46E-AEBEE859852F}" destId="{6ADF9280-185D-B94E-B045-5C301979F5BB}" srcOrd="2" destOrd="0" parTransId="{7D504E72-F063-304F-A38A-1C6A281CE9E4}" sibTransId="{4A11B12F-6D69-EE41-8B03-A2DD74E27716}"/>
    <dgm:cxn modelId="{1BFB8E50-7133-4F46-8DE4-0539A2879E55}" type="presOf" srcId="{877CB10B-D29E-3741-A4CE-DBCBE7054437}" destId="{D8E7052D-0F88-8347-A69A-7948EC8F2E40}" srcOrd="0" destOrd="0" presId="urn:microsoft.com/office/officeart/2005/8/layout/radial6"/>
    <dgm:cxn modelId="{56BEEE69-BC2D-7B45-A539-E31C55CB953D}" srcId="{CFCA3098-3237-5B48-B46E-AEBEE859852F}" destId="{B0CD6A44-FEC3-5F42-9AEA-5E2DDCD2CBA2}" srcOrd="1" destOrd="0" parTransId="{2EF67513-37B7-5A46-A2AB-CFDAD55D91D7}" sibTransId="{877CB10B-D29E-3741-A4CE-DBCBE7054437}"/>
    <dgm:cxn modelId="{02C43A6A-1526-D546-97B7-42AC4B8422F4}" type="presOf" srcId="{390CC65C-BAD0-624F-A210-232E72B6675A}" destId="{437141C0-CF1F-0542-AA4F-88B671E10344}" srcOrd="0" destOrd="0" presId="urn:microsoft.com/office/officeart/2005/8/layout/radial6"/>
    <dgm:cxn modelId="{294C5C6D-97EE-7A46-9AEB-4EF0E7A0E41A}" type="presOf" srcId="{24956289-9EDC-014D-8199-D5D286C1FD04}" destId="{4E0FC05F-6FAB-5C49-99D1-7A892390AE43}" srcOrd="0" destOrd="0" presId="urn:microsoft.com/office/officeart/2005/8/layout/radial6"/>
    <dgm:cxn modelId="{FC047576-92BE-CD4E-B05F-CA4D085ED16A}" type="presOf" srcId="{CFCA3098-3237-5B48-B46E-AEBEE859852F}" destId="{ED9961FE-80A4-ED40-954B-9C689AB916BC}" srcOrd="0" destOrd="0" presId="urn:microsoft.com/office/officeart/2005/8/layout/radial6"/>
    <dgm:cxn modelId="{279F4699-A28E-6849-A3D4-330014835D40}" type="presOf" srcId="{B0CD6A44-FEC3-5F42-9AEA-5E2DDCD2CBA2}" destId="{853BB13C-67F8-734D-AE09-3E163636AB20}" srcOrd="0" destOrd="0" presId="urn:microsoft.com/office/officeart/2005/8/layout/radial6"/>
    <dgm:cxn modelId="{BAFCE1AD-0FA6-6743-A240-4D01CE01D74C}" type="presOf" srcId="{4A11B12F-6D69-EE41-8B03-A2DD74E27716}" destId="{32D75F8B-F706-6749-8829-33738019B6FC}" srcOrd="0" destOrd="0" presId="urn:microsoft.com/office/officeart/2005/8/layout/radial6"/>
    <dgm:cxn modelId="{9D3723ED-264E-564F-9371-6C760BD49B9B}" srcId="{CFCA3098-3237-5B48-B46E-AEBEE859852F}" destId="{905A7136-0595-914D-9208-54F4A4570A01}" srcOrd="3" destOrd="0" parTransId="{9EDC97FE-72C8-C940-8CCE-B349EDC51C9D}" sibTransId="{390CC65C-BAD0-624F-A210-232E72B6675A}"/>
    <dgm:cxn modelId="{139ABBF7-A977-3D46-938D-F4C691CE4839}" type="presOf" srcId="{6ADF9280-185D-B94E-B045-5C301979F5BB}" destId="{60240F9E-84BD-6E48-AA92-7784A340E683}" srcOrd="0" destOrd="0" presId="urn:microsoft.com/office/officeart/2005/8/layout/radial6"/>
    <dgm:cxn modelId="{B9693B28-6E1B-AA43-87A0-FBA2430433CE}" type="presParOf" srcId="{A1D30937-37F5-5649-A16E-D6622E21E07C}" destId="{ED9961FE-80A4-ED40-954B-9C689AB916BC}" srcOrd="0" destOrd="0" presId="urn:microsoft.com/office/officeart/2005/8/layout/radial6"/>
    <dgm:cxn modelId="{DCCA9B47-4310-C340-B7C8-372E4BB22981}" type="presParOf" srcId="{A1D30937-37F5-5649-A16E-D6622E21E07C}" destId="{4E0FC05F-6FAB-5C49-99D1-7A892390AE43}" srcOrd="1" destOrd="0" presId="urn:microsoft.com/office/officeart/2005/8/layout/radial6"/>
    <dgm:cxn modelId="{6A79632D-876B-4643-9E34-09EE9D2D207F}" type="presParOf" srcId="{A1D30937-37F5-5649-A16E-D6622E21E07C}" destId="{158F6B8D-7446-114B-9DB1-59CC83BB818D}" srcOrd="2" destOrd="0" presId="urn:microsoft.com/office/officeart/2005/8/layout/radial6"/>
    <dgm:cxn modelId="{CC027CD7-954A-704E-A885-235208C3FADD}" type="presParOf" srcId="{A1D30937-37F5-5649-A16E-D6622E21E07C}" destId="{CB97724D-4EA5-F742-884B-A0973D2A4F83}" srcOrd="3" destOrd="0" presId="urn:microsoft.com/office/officeart/2005/8/layout/radial6"/>
    <dgm:cxn modelId="{41235FCE-98F6-9B4C-8228-B6A3AC0953D6}" type="presParOf" srcId="{A1D30937-37F5-5649-A16E-D6622E21E07C}" destId="{853BB13C-67F8-734D-AE09-3E163636AB20}" srcOrd="4" destOrd="0" presId="urn:microsoft.com/office/officeart/2005/8/layout/radial6"/>
    <dgm:cxn modelId="{27B741E9-7E10-D642-AB9F-D10A293CA23F}" type="presParOf" srcId="{A1D30937-37F5-5649-A16E-D6622E21E07C}" destId="{0C633349-72DD-3949-9D91-8CB04A987A2A}" srcOrd="5" destOrd="0" presId="urn:microsoft.com/office/officeart/2005/8/layout/radial6"/>
    <dgm:cxn modelId="{4B2CE287-BB17-DD41-A8DC-48CD1283462C}" type="presParOf" srcId="{A1D30937-37F5-5649-A16E-D6622E21E07C}" destId="{D8E7052D-0F88-8347-A69A-7948EC8F2E40}" srcOrd="6" destOrd="0" presId="urn:microsoft.com/office/officeart/2005/8/layout/radial6"/>
    <dgm:cxn modelId="{F1B6B34C-CA27-194B-917D-88AC25EA4596}" type="presParOf" srcId="{A1D30937-37F5-5649-A16E-D6622E21E07C}" destId="{60240F9E-84BD-6E48-AA92-7784A340E683}" srcOrd="7" destOrd="0" presId="urn:microsoft.com/office/officeart/2005/8/layout/radial6"/>
    <dgm:cxn modelId="{E23451CF-6F1B-B24D-A3DB-9C626C5C1B69}" type="presParOf" srcId="{A1D30937-37F5-5649-A16E-D6622E21E07C}" destId="{879F67BE-0BF9-0F4C-ACAB-259C448F5BEE}" srcOrd="8" destOrd="0" presId="urn:microsoft.com/office/officeart/2005/8/layout/radial6"/>
    <dgm:cxn modelId="{0C980BC0-B18C-8143-AF58-1AF877D629C5}" type="presParOf" srcId="{A1D30937-37F5-5649-A16E-D6622E21E07C}" destId="{32D75F8B-F706-6749-8829-33738019B6FC}" srcOrd="9" destOrd="0" presId="urn:microsoft.com/office/officeart/2005/8/layout/radial6"/>
    <dgm:cxn modelId="{98694C7E-A4F4-7546-A3A3-EFA5E6BF8B7F}" type="presParOf" srcId="{A1D30937-37F5-5649-A16E-D6622E21E07C}" destId="{1121DBBF-025D-D145-A33E-0FF8698CDC8F}" srcOrd="10" destOrd="0" presId="urn:microsoft.com/office/officeart/2005/8/layout/radial6"/>
    <dgm:cxn modelId="{DF309FD1-E818-0345-9BA5-20F2E2524A0F}" type="presParOf" srcId="{A1D30937-37F5-5649-A16E-D6622E21E07C}" destId="{67B4A40A-32B1-514B-9A0E-2C65DAAAB4D7}" srcOrd="11" destOrd="0" presId="urn:microsoft.com/office/officeart/2005/8/layout/radial6"/>
    <dgm:cxn modelId="{42E834F9-BB71-9B47-AEBE-A51ACEB411E4}" type="presParOf" srcId="{A1D30937-37F5-5649-A16E-D6622E21E07C}" destId="{437141C0-CF1F-0542-AA4F-88B671E10344}" srcOrd="12" destOrd="0" presId="urn:microsoft.com/office/officeart/2005/8/layout/radial6"/>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6410CF5-514D-8149-9390-7611D1C5489E}" type="doc">
      <dgm:prSet loTypeId="urn:microsoft.com/office/officeart/2005/8/layout/radial6" loCatId="relationship" qsTypeId="urn:microsoft.com/office/officeart/2005/8/quickstyle/simple1" qsCatId="simple" csTypeId="urn:microsoft.com/office/officeart/2005/8/colors/accent1_2" csCatId="accent1" phldr="1"/>
      <dgm:spPr/>
      <dgm:t>
        <a:bodyPr/>
        <a:lstStyle/>
        <a:p>
          <a:endParaRPr lang="en-US"/>
        </a:p>
      </dgm:t>
    </dgm:pt>
    <dgm:pt modelId="{CFCA3098-3237-5B48-B46E-AEBEE859852F}">
      <dgm:prSet phldrT="[Text]"/>
      <dgm:spPr/>
      <dgm:t>
        <a:bodyPr/>
        <a:lstStyle/>
        <a:p>
          <a:r>
            <a:rPr lang="en-US" dirty="0"/>
            <a:t>MULTI STEM</a:t>
          </a:r>
        </a:p>
      </dgm:t>
    </dgm:pt>
    <dgm:pt modelId="{62AD4375-E8B7-3342-B7F0-16600C1084CD}" type="parTrans" cxnId="{C786AA32-EEFD-644F-953F-BC2A39B0508E}">
      <dgm:prSet/>
      <dgm:spPr/>
      <dgm:t>
        <a:bodyPr/>
        <a:lstStyle/>
        <a:p>
          <a:endParaRPr lang="en-US"/>
        </a:p>
      </dgm:t>
    </dgm:pt>
    <dgm:pt modelId="{6C572BB4-110C-5D4F-8269-A552A7028FF0}" type="sibTrans" cxnId="{C786AA32-EEFD-644F-953F-BC2A39B0508E}">
      <dgm:prSet/>
      <dgm:spPr/>
      <dgm:t>
        <a:bodyPr/>
        <a:lstStyle/>
        <a:p>
          <a:endParaRPr lang="en-US"/>
        </a:p>
      </dgm:t>
    </dgm:pt>
    <dgm:pt modelId="{24956289-9EDC-014D-8199-D5D286C1FD04}">
      <dgm:prSet phldrT="[Text]"/>
      <dgm:spPr/>
      <dgm:t>
        <a:bodyPr/>
        <a:lstStyle/>
        <a:p>
          <a:r>
            <a:rPr lang="en-US" dirty="0"/>
            <a:t>Student Research Symposia</a:t>
          </a:r>
        </a:p>
      </dgm:t>
    </dgm:pt>
    <dgm:pt modelId="{0CEA3885-89D6-6C4C-8253-813471520E44}" type="parTrans" cxnId="{2B162038-2F5E-6B43-9FBD-FF5DBC6DF117}">
      <dgm:prSet/>
      <dgm:spPr/>
      <dgm:t>
        <a:bodyPr/>
        <a:lstStyle/>
        <a:p>
          <a:endParaRPr lang="en-US"/>
        </a:p>
      </dgm:t>
    </dgm:pt>
    <dgm:pt modelId="{29761A08-3CF0-994E-8302-BA5C53D3D11E}" type="sibTrans" cxnId="{2B162038-2F5E-6B43-9FBD-FF5DBC6DF117}">
      <dgm:prSet/>
      <dgm:spPr/>
      <dgm:t>
        <a:bodyPr/>
        <a:lstStyle/>
        <a:p>
          <a:endParaRPr lang="en-US"/>
        </a:p>
      </dgm:t>
    </dgm:pt>
    <dgm:pt modelId="{B0CD6A44-FEC3-5F42-9AEA-5E2DDCD2CBA2}">
      <dgm:prSet phldrT="[Text]"/>
      <dgm:spPr/>
      <dgm:t>
        <a:bodyPr/>
        <a:lstStyle/>
        <a:p>
          <a:r>
            <a:rPr lang="en-US" dirty="0"/>
            <a:t>STEM Career Expo</a:t>
          </a:r>
        </a:p>
      </dgm:t>
    </dgm:pt>
    <dgm:pt modelId="{2EF67513-37B7-5A46-A2AB-CFDAD55D91D7}" type="parTrans" cxnId="{56BEEE69-BC2D-7B45-A539-E31C55CB953D}">
      <dgm:prSet/>
      <dgm:spPr/>
      <dgm:t>
        <a:bodyPr/>
        <a:lstStyle/>
        <a:p>
          <a:endParaRPr lang="en-US"/>
        </a:p>
      </dgm:t>
    </dgm:pt>
    <dgm:pt modelId="{877CB10B-D29E-3741-A4CE-DBCBE7054437}" type="sibTrans" cxnId="{56BEEE69-BC2D-7B45-A539-E31C55CB953D}">
      <dgm:prSet/>
      <dgm:spPr/>
      <dgm:t>
        <a:bodyPr/>
        <a:lstStyle/>
        <a:p>
          <a:endParaRPr lang="en-US"/>
        </a:p>
      </dgm:t>
    </dgm:pt>
    <dgm:pt modelId="{6ADF9280-185D-B94E-B045-5C301979F5BB}">
      <dgm:prSet phldrT="[Text]"/>
      <dgm:spPr/>
      <dgm:t>
        <a:bodyPr/>
        <a:lstStyle/>
        <a:p>
          <a:r>
            <a:rPr lang="en-US" dirty="0"/>
            <a:t>Community College Field Study</a:t>
          </a:r>
        </a:p>
      </dgm:t>
    </dgm:pt>
    <dgm:pt modelId="{7D504E72-F063-304F-A38A-1C6A281CE9E4}" type="parTrans" cxnId="{9E61F03C-5A02-A046-A655-17B1EE34679E}">
      <dgm:prSet/>
      <dgm:spPr/>
      <dgm:t>
        <a:bodyPr/>
        <a:lstStyle/>
        <a:p>
          <a:endParaRPr lang="en-US"/>
        </a:p>
      </dgm:t>
    </dgm:pt>
    <dgm:pt modelId="{4A11B12F-6D69-EE41-8B03-A2DD74E27716}" type="sibTrans" cxnId="{9E61F03C-5A02-A046-A655-17B1EE34679E}">
      <dgm:prSet/>
      <dgm:spPr/>
      <dgm:t>
        <a:bodyPr/>
        <a:lstStyle/>
        <a:p>
          <a:endParaRPr lang="en-US"/>
        </a:p>
      </dgm:t>
    </dgm:pt>
    <dgm:pt modelId="{905A7136-0595-914D-9208-54F4A4570A01}">
      <dgm:prSet phldrT="[Text]"/>
      <dgm:spPr/>
      <dgm:t>
        <a:bodyPr/>
        <a:lstStyle/>
        <a:p>
          <a:r>
            <a:rPr lang="en-US" b="1" dirty="0">
              <a:solidFill>
                <a:schemeClr val="tx1"/>
              </a:solidFill>
              <a:highlight>
                <a:srgbClr val="FFFF00"/>
              </a:highlight>
            </a:rPr>
            <a:t>Teacher PD</a:t>
          </a:r>
        </a:p>
      </dgm:t>
    </dgm:pt>
    <dgm:pt modelId="{9EDC97FE-72C8-C940-8CCE-B349EDC51C9D}" type="parTrans" cxnId="{9D3723ED-264E-564F-9371-6C760BD49B9B}">
      <dgm:prSet/>
      <dgm:spPr/>
      <dgm:t>
        <a:bodyPr/>
        <a:lstStyle/>
        <a:p>
          <a:endParaRPr lang="en-US"/>
        </a:p>
      </dgm:t>
    </dgm:pt>
    <dgm:pt modelId="{390CC65C-BAD0-624F-A210-232E72B6675A}" type="sibTrans" cxnId="{9D3723ED-264E-564F-9371-6C760BD49B9B}">
      <dgm:prSet/>
      <dgm:spPr/>
      <dgm:t>
        <a:bodyPr/>
        <a:lstStyle/>
        <a:p>
          <a:endParaRPr lang="en-US"/>
        </a:p>
      </dgm:t>
    </dgm:pt>
    <dgm:pt modelId="{A1D30937-37F5-5649-A16E-D6622E21E07C}" type="pres">
      <dgm:prSet presAssocID="{F6410CF5-514D-8149-9390-7611D1C5489E}" presName="Name0" presStyleCnt="0">
        <dgm:presLayoutVars>
          <dgm:chMax val="1"/>
          <dgm:dir/>
          <dgm:animLvl val="ctr"/>
          <dgm:resizeHandles val="exact"/>
        </dgm:presLayoutVars>
      </dgm:prSet>
      <dgm:spPr/>
    </dgm:pt>
    <dgm:pt modelId="{ED9961FE-80A4-ED40-954B-9C689AB916BC}" type="pres">
      <dgm:prSet presAssocID="{CFCA3098-3237-5B48-B46E-AEBEE859852F}" presName="centerShape" presStyleLbl="node0" presStyleIdx="0" presStyleCnt="1"/>
      <dgm:spPr/>
    </dgm:pt>
    <dgm:pt modelId="{4E0FC05F-6FAB-5C49-99D1-7A892390AE43}" type="pres">
      <dgm:prSet presAssocID="{24956289-9EDC-014D-8199-D5D286C1FD04}" presName="node" presStyleLbl="node1" presStyleIdx="0" presStyleCnt="4">
        <dgm:presLayoutVars>
          <dgm:bulletEnabled val="1"/>
        </dgm:presLayoutVars>
      </dgm:prSet>
      <dgm:spPr/>
    </dgm:pt>
    <dgm:pt modelId="{158F6B8D-7446-114B-9DB1-59CC83BB818D}" type="pres">
      <dgm:prSet presAssocID="{24956289-9EDC-014D-8199-D5D286C1FD04}" presName="dummy" presStyleCnt="0"/>
      <dgm:spPr/>
    </dgm:pt>
    <dgm:pt modelId="{CB97724D-4EA5-F742-884B-A0973D2A4F83}" type="pres">
      <dgm:prSet presAssocID="{29761A08-3CF0-994E-8302-BA5C53D3D11E}" presName="sibTrans" presStyleLbl="sibTrans2D1" presStyleIdx="0" presStyleCnt="4"/>
      <dgm:spPr/>
    </dgm:pt>
    <dgm:pt modelId="{853BB13C-67F8-734D-AE09-3E163636AB20}" type="pres">
      <dgm:prSet presAssocID="{B0CD6A44-FEC3-5F42-9AEA-5E2DDCD2CBA2}" presName="node" presStyleLbl="node1" presStyleIdx="1" presStyleCnt="4">
        <dgm:presLayoutVars>
          <dgm:bulletEnabled val="1"/>
        </dgm:presLayoutVars>
      </dgm:prSet>
      <dgm:spPr/>
    </dgm:pt>
    <dgm:pt modelId="{0C633349-72DD-3949-9D91-8CB04A987A2A}" type="pres">
      <dgm:prSet presAssocID="{B0CD6A44-FEC3-5F42-9AEA-5E2DDCD2CBA2}" presName="dummy" presStyleCnt="0"/>
      <dgm:spPr/>
    </dgm:pt>
    <dgm:pt modelId="{D8E7052D-0F88-8347-A69A-7948EC8F2E40}" type="pres">
      <dgm:prSet presAssocID="{877CB10B-D29E-3741-A4CE-DBCBE7054437}" presName="sibTrans" presStyleLbl="sibTrans2D1" presStyleIdx="1" presStyleCnt="4"/>
      <dgm:spPr/>
    </dgm:pt>
    <dgm:pt modelId="{60240F9E-84BD-6E48-AA92-7784A340E683}" type="pres">
      <dgm:prSet presAssocID="{6ADF9280-185D-B94E-B045-5C301979F5BB}" presName="node" presStyleLbl="node1" presStyleIdx="2" presStyleCnt="4">
        <dgm:presLayoutVars>
          <dgm:bulletEnabled val="1"/>
        </dgm:presLayoutVars>
      </dgm:prSet>
      <dgm:spPr/>
    </dgm:pt>
    <dgm:pt modelId="{879F67BE-0BF9-0F4C-ACAB-259C448F5BEE}" type="pres">
      <dgm:prSet presAssocID="{6ADF9280-185D-B94E-B045-5C301979F5BB}" presName="dummy" presStyleCnt="0"/>
      <dgm:spPr/>
    </dgm:pt>
    <dgm:pt modelId="{32D75F8B-F706-6749-8829-33738019B6FC}" type="pres">
      <dgm:prSet presAssocID="{4A11B12F-6D69-EE41-8B03-A2DD74E27716}" presName="sibTrans" presStyleLbl="sibTrans2D1" presStyleIdx="2" presStyleCnt="4"/>
      <dgm:spPr/>
    </dgm:pt>
    <dgm:pt modelId="{1121DBBF-025D-D145-A33E-0FF8698CDC8F}" type="pres">
      <dgm:prSet presAssocID="{905A7136-0595-914D-9208-54F4A4570A01}" presName="node" presStyleLbl="node1" presStyleIdx="3" presStyleCnt="4">
        <dgm:presLayoutVars>
          <dgm:bulletEnabled val="1"/>
        </dgm:presLayoutVars>
      </dgm:prSet>
      <dgm:spPr/>
    </dgm:pt>
    <dgm:pt modelId="{67B4A40A-32B1-514B-9A0E-2C65DAAAB4D7}" type="pres">
      <dgm:prSet presAssocID="{905A7136-0595-914D-9208-54F4A4570A01}" presName="dummy" presStyleCnt="0"/>
      <dgm:spPr/>
    </dgm:pt>
    <dgm:pt modelId="{437141C0-CF1F-0542-AA4F-88B671E10344}" type="pres">
      <dgm:prSet presAssocID="{390CC65C-BAD0-624F-A210-232E72B6675A}" presName="sibTrans" presStyleLbl="sibTrans2D1" presStyleIdx="3" presStyleCnt="4"/>
      <dgm:spPr/>
    </dgm:pt>
  </dgm:ptLst>
  <dgm:cxnLst>
    <dgm:cxn modelId="{EE7BF50D-9DB2-024B-9E24-D267DCCE8756}" type="presOf" srcId="{F6410CF5-514D-8149-9390-7611D1C5489E}" destId="{A1D30937-37F5-5649-A16E-D6622E21E07C}" srcOrd="0" destOrd="0" presId="urn:microsoft.com/office/officeart/2005/8/layout/radial6"/>
    <dgm:cxn modelId="{85283A0F-1312-DB4D-8863-9955AE95E287}" type="presOf" srcId="{905A7136-0595-914D-9208-54F4A4570A01}" destId="{1121DBBF-025D-D145-A33E-0FF8698CDC8F}" srcOrd="0" destOrd="0" presId="urn:microsoft.com/office/officeart/2005/8/layout/radial6"/>
    <dgm:cxn modelId="{480B562B-E29A-EC4B-ADB2-2964FCC5F2D5}" type="presOf" srcId="{29761A08-3CF0-994E-8302-BA5C53D3D11E}" destId="{CB97724D-4EA5-F742-884B-A0973D2A4F83}" srcOrd="0" destOrd="0" presId="urn:microsoft.com/office/officeart/2005/8/layout/radial6"/>
    <dgm:cxn modelId="{C786AA32-EEFD-644F-953F-BC2A39B0508E}" srcId="{F6410CF5-514D-8149-9390-7611D1C5489E}" destId="{CFCA3098-3237-5B48-B46E-AEBEE859852F}" srcOrd="0" destOrd="0" parTransId="{62AD4375-E8B7-3342-B7F0-16600C1084CD}" sibTransId="{6C572BB4-110C-5D4F-8269-A552A7028FF0}"/>
    <dgm:cxn modelId="{2B162038-2F5E-6B43-9FBD-FF5DBC6DF117}" srcId="{CFCA3098-3237-5B48-B46E-AEBEE859852F}" destId="{24956289-9EDC-014D-8199-D5D286C1FD04}" srcOrd="0" destOrd="0" parTransId="{0CEA3885-89D6-6C4C-8253-813471520E44}" sibTransId="{29761A08-3CF0-994E-8302-BA5C53D3D11E}"/>
    <dgm:cxn modelId="{9E61F03C-5A02-A046-A655-17B1EE34679E}" srcId="{CFCA3098-3237-5B48-B46E-AEBEE859852F}" destId="{6ADF9280-185D-B94E-B045-5C301979F5BB}" srcOrd="2" destOrd="0" parTransId="{7D504E72-F063-304F-A38A-1C6A281CE9E4}" sibTransId="{4A11B12F-6D69-EE41-8B03-A2DD74E27716}"/>
    <dgm:cxn modelId="{1BFB8E50-7133-4F46-8DE4-0539A2879E55}" type="presOf" srcId="{877CB10B-D29E-3741-A4CE-DBCBE7054437}" destId="{D8E7052D-0F88-8347-A69A-7948EC8F2E40}" srcOrd="0" destOrd="0" presId="urn:microsoft.com/office/officeart/2005/8/layout/radial6"/>
    <dgm:cxn modelId="{56BEEE69-BC2D-7B45-A539-E31C55CB953D}" srcId="{CFCA3098-3237-5B48-B46E-AEBEE859852F}" destId="{B0CD6A44-FEC3-5F42-9AEA-5E2DDCD2CBA2}" srcOrd="1" destOrd="0" parTransId="{2EF67513-37B7-5A46-A2AB-CFDAD55D91D7}" sibTransId="{877CB10B-D29E-3741-A4CE-DBCBE7054437}"/>
    <dgm:cxn modelId="{02C43A6A-1526-D546-97B7-42AC4B8422F4}" type="presOf" srcId="{390CC65C-BAD0-624F-A210-232E72B6675A}" destId="{437141C0-CF1F-0542-AA4F-88B671E10344}" srcOrd="0" destOrd="0" presId="urn:microsoft.com/office/officeart/2005/8/layout/radial6"/>
    <dgm:cxn modelId="{294C5C6D-97EE-7A46-9AEB-4EF0E7A0E41A}" type="presOf" srcId="{24956289-9EDC-014D-8199-D5D286C1FD04}" destId="{4E0FC05F-6FAB-5C49-99D1-7A892390AE43}" srcOrd="0" destOrd="0" presId="urn:microsoft.com/office/officeart/2005/8/layout/radial6"/>
    <dgm:cxn modelId="{FC047576-92BE-CD4E-B05F-CA4D085ED16A}" type="presOf" srcId="{CFCA3098-3237-5B48-B46E-AEBEE859852F}" destId="{ED9961FE-80A4-ED40-954B-9C689AB916BC}" srcOrd="0" destOrd="0" presId="urn:microsoft.com/office/officeart/2005/8/layout/radial6"/>
    <dgm:cxn modelId="{279F4699-A28E-6849-A3D4-330014835D40}" type="presOf" srcId="{B0CD6A44-FEC3-5F42-9AEA-5E2DDCD2CBA2}" destId="{853BB13C-67F8-734D-AE09-3E163636AB20}" srcOrd="0" destOrd="0" presId="urn:microsoft.com/office/officeart/2005/8/layout/radial6"/>
    <dgm:cxn modelId="{BAFCE1AD-0FA6-6743-A240-4D01CE01D74C}" type="presOf" srcId="{4A11B12F-6D69-EE41-8B03-A2DD74E27716}" destId="{32D75F8B-F706-6749-8829-33738019B6FC}" srcOrd="0" destOrd="0" presId="urn:microsoft.com/office/officeart/2005/8/layout/radial6"/>
    <dgm:cxn modelId="{9D3723ED-264E-564F-9371-6C760BD49B9B}" srcId="{CFCA3098-3237-5B48-B46E-AEBEE859852F}" destId="{905A7136-0595-914D-9208-54F4A4570A01}" srcOrd="3" destOrd="0" parTransId="{9EDC97FE-72C8-C940-8CCE-B349EDC51C9D}" sibTransId="{390CC65C-BAD0-624F-A210-232E72B6675A}"/>
    <dgm:cxn modelId="{139ABBF7-A977-3D46-938D-F4C691CE4839}" type="presOf" srcId="{6ADF9280-185D-B94E-B045-5C301979F5BB}" destId="{60240F9E-84BD-6E48-AA92-7784A340E683}" srcOrd="0" destOrd="0" presId="urn:microsoft.com/office/officeart/2005/8/layout/radial6"/>
    <dgm:cxn modelId="{B9693B28-6E1B-AA43-87A0-FBA2430433CE}" type="presParOf" srcId="{A1D30937-37F5-5649-A16E-D6622E21E07C}" destId="{ED9961FE-80A4-ED40-954B-9C689AB916BC}" srcOrd="0" destOrd="0" presId="urn:microsoft.com/office/officeart/2005/8/layout/radial6"/>
    <dgm:cxn modelId="{DCCA9B47-4310-C340-B7C8-372E4BB22981}" type="presParOf" srcId="{A1D30937-37F5-5649-A16E-D6622E21E07C}" destId="{4E0FC05F-6FAB-5C49-99D1-7A892390AE43}" srcOrd="1" destOrd="0" presId="urn:microsoft.com/office/officeart/2005/8/layout/radial6"/>
    <dgm:cxn modelId="{6A79632D-876B-4643-9E34-09EE9D2D207F}" type="presParOf" srcId="{A1D30937-37F5-5649-A16E-D6622E21E07C}" destId="{158F6B8D-7446-114B-9DB1-59CC83BB818D}" srcOrd="2" destOrd="0" presId="urn:microsoft.com/office/officeart/2005/8/layout/radial6"/>
    <dgm:cxn modelId="{CC027CD7-954A-704E-A885-235208C3FADD}" type="presParOf" srcId="{A1D30937-37F5-5649-A16E-D6622E21E07C}" destId="{CB97724D-4EA5-F742-884B-A0973D2A4F83}" srcOrd="3" destOrd="0" presId="urn:microsoft.com/office/officeart/2005/8/layout/radial6"/>
    <dgm:cxn modelId="{41235FCE-98F6-9B4C-8228-B6A3AC0953D6}" type="presParOf" srcId="{A1D30937-37F5-5649-A16E-D6622E21E07C}" destId="{853BB13C-67F8-734D-AE09-3E163636AB20}" srcOrd="4" destOrd="0" presId="urn:microsoft.com/office/officeart/2005/8/layout/radial6"/>
    <dgm:cxn modelId="{27B741E9-7E10-D642-AB9F-D10A293CA23F}" type="presParOf" srcId="{A1D30937-37F5-5649-A16E-D6622E21E07C}" destId="{0C633349-72DD-3949-9D91-8CB04A987A2A}" srcOrd="5" destOrd="0" presId="urn:microsoft.com/office/officeart/2005/8/layout/radial6"/>
    <dgm:cxn modelId="{4B2CE287-BB17-DD41-A8DC-48CD1283462C}" type="presParOf" srcId="{A1D30937-37F5-5649-A16E-D6622E21E07C}" destId="{D8E7052D-0F88-8347-A69A-7948EC8F2E40}" srcOrd="6" destOrd="0" presId="urn:microsoft.com/office/officeart/2005/8/layout/radial6"/>
    <dgm:cxn modelId="{F1B6B34C-CA27-194B-917D-88AC25EA4596}" type="presParOf" srcId="{A1D30937-37F5-5649-A16E-D6622E21E07C}" destId="{60240F9E-84BD-6E48-AA92-7784A340E683}" srcOrd="7" destOrd="0" presId="urn:microsoft.com/office/officeart/2005/8/layout/radial6"/>
    <dgm:cxn modelId="{E23451CF-6F1B-B24D-A3DB-9C626C5C1B69}" type="presParOf" srcId="{A1D30937-37F5-5649-A16E-D6622E21E07C}" destId="{879F67BE-0BF9-0F4C-ACAB-259C448F5BEE}" srcOrd="8" destOrd="0" presId="urn:microsoft.com/office/officeart/2005/8/layout/radial6"/>
    <dgm:cxn modelId="{0C980BC0-B18C-8143-AF58-1AF877D629C5}" type="presParOf" srcId="{A1D30937-37F5-5649-A16E-D6622E21E07C}" destId="{32D75F8B-F706-6749-8829-33738019B6FC}" srcOrd="9" destOrd="0" presId="urn:microsoft.com/office/officeart/2005/8/layout/radial6"/>
    <dgm:cxn modelId="{98694C7E-A4F4-7546-A3A3-EFA5E6BF8B7F}" type="presParOf" srcId="{A1D30937-37F5-5649-A16E-D6622E21E07C}" destId="{1121DBBF-025D-D145-A33E-0FF8698CDC8F}" srcOrd="10" destOrd="0" presId="urn:microsoft.com/office/officeart/2005/8/layout/radial6"/>
    <dgm:cxn modelId="{DF309FD1-E818-0345-9BA5-20F2E2524A0F}" type="presParOf" srcId="{A1D30937-37F5-5649-A16E-D6622E21E07C}" destId="{67B4A40A-32B1-514B-9A0E-2C65DAAAB4D7}" srcOrd="11" destOrd="0" presId="urn:microsoft.com/office/officeart/2005/8/layout/radial6"/>
    <dgm:cxn modelId="{42E834F9-BB71-9B47-AEBE-A51ACEB411E4}" type="presParOf" srcId="{A1D30937-37F5-5649-A16E-D6622E21E07C}" destId="{437141C0-CF1F-0542-AA4F-88B671E10344}" srcOrd="12" destOrd="0" presId="urn:microsoft.com/office/officeart/2005/8/layout/radial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7141C0-CF1F-0542-AA4F-88B671E10344}">
      <dsp:nvSpPr>
        <dsp:cNvPr id="0" name=""/>
        <dsp:cNvSpPr/>
      </dsp:nvSpPr>
      <dsp:spPr>
        <a:xfrm>
          <a:off x="2451881" y="691596"/>
          <a:ext cx="4613895" cy="4613895"/>
        </a:xfrm>
        <a:prstGeom prst="blockArc">
          <a:avLst>
            <a:gd name="adj1" fmla="val 10800000"/>
            <a:gd name="adj2" fmla="val 162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2D75F8B-F706-6749-8829-33738019B6FC}">
      <dsp:nvSpPr>
        <dsp:cNvPr id="0" name=""/>
        <dsp:cNvSpPr/>
      </dsp:nvSpPr>
      <dsp:spPr>
        <a:xfrm>
          <a:off x="2451881" y="691596"/>
          <a:ext cx="4613895" cy="4613895"/>
        </a:xfrm>
        <a:prstGeom prst="blockArc">
          <a:avLst>
            <a:gd name="adj1" fmla="val 5400000"/>
            <a:gd name="adj2" fmla="val 108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8E7052D-0F88-8347-A69A-7948EC8F2E40}">
      <dsp:nvSpPr>
        <dsp:cNvPr id="0" name=""/>
        <dsp:cNvSpPr/>
      </dsp:nvSpPr>
      <dsp:spPr>
        <a:xfrm>
          <a:off x="2451881" y="691596"/>
          <a:ext cx="4613895" cy="4613895"/>
        </a:xfrm>
        <a:prstGeom prst="blockArc">
          <a:avLst>
            <a:gd name="adj1" fmla="val 0"/>
            <a:gd name="adj2" fmla="val 54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B97724D-4EA5-F742-884B-A0973D2A4F83}">
      <dsp:nvSpPr>
        <dsp:cNvPr id="0" name=""/>
        <dsp:cNvSpPr/>
      </dsp:nvSpPr>
      <dsp:spPr>
        <a:xfrm>
          <a:off x="2451881" y="691596"/>
          <a:ext cx="4613895" cy="4613895"/>
        </a:xfrm>
        <a:prstGeom prst="blockArc">
          <a:avLst>
            <a:gd name="adj1" fmla="val 16200000"/>
            <a:gd name="adj2" fmla="val 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D9961FE-80A4-ED40-954B-9C689AB916BC}">
      <dsp:nvSpPr>
        <dsp:cNvPr id="0" name=""/>
        <dsp:cNvSpPr/>
      </dsp:nvSpPr>
      <dsp:spPr>
        <a:xfrm>
          <a:off x="3696922" y="1922576"/>
          <a:ext cx="2123813" cy="212381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43180" rIns="43180" bIns="43180" numCol="1" spcCol="1270" anchor="ctr" anchorCtr="0">
          <a:noAutofit/>
        </a:bodyPr>
        <a:lstStyle/>
        <a:p>
          <a:pPr marL="0" lvl="0" indent="0" algn="ctr" defTabSz="1511300">
            <a:lnSpc>
              <a:spcPct val="90000"/>
            </a:lnSpc>
            <a:spcBef>
              <a:spcPct val="0"/>
            </a:spcBef>
            <a:spcAft>
              <a:spcPct val="35000"/>
            </a:spcAft>
            <a:buNone/>
          </a:pPr>
          <a:r>
            <a:rPr lang="en-US" sz="3400" b="1" kern="1200" dirty="0">
              <a:solidFill>
                <a:schemeClr val="tx1"/>
              </a:solidFill>
            </a:rPr>
            <a:t>MULTI STEM</a:t>
          </a:r>
        </a:p>
      </dsp:txBody>
      <dsp:txXfrm>
        <a:off x="4007947" y="2233601"/>
        <a:ext cx="1501763" cy="1501763"/>
      </dsp:txXfrm>
    </dsp:sp>
    <dsp:sp modelId="{4E0FC05F-6FAB-5C49-99D1-7A892390AE43}">
      <dsp:nvSpPr>
        <dsp:cNvPr id="0" name=""/>
        <dsp:cNvSpPr/>
      </dsp:nvSpPr>
      <dsp:spPr>
        <a:xfrm>
          <a:off x="4015494" y="1782"/>
          <a:ext cx="1486669" cy="148666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Student Research Symposia</a:t>
          </a:r>
        </a:p>
      </dsp:txBody>
      <dsp:txXfrm>
        <a:off x="4233212" y="219500"/>
        <a:ext cx="1051233" cy="1051233"/>
      </dsp:txXfrm>
    </dsp:sp>
    <dsp:sp modelId="{853BB13C-67F8-734D-AE09-3E163636AB20}">
      <dsp:nvSpPr>
        <dsp:cNvPr id="0" name=""/>
        <dsp:cNvSpPr/>
      </dsp:nvSpPr>
      <dsp:spPr>
        <a:xfrm>
          <a:off x="6268922" y="2255209"/>
          <a:ext cx="1486669" cy="148666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STEM Career Expo</a:t>
          </a:r>
        </a:p>
      </dsp:txBody>
      <dsp:txXfrm>
        <a:off x="6486640" y="2472927"/>
        <a:ext cx="1051233" cy="1051233"/>
      </dsp:txXfrm>
    </dsp:sp>
    <dsp:sp modelId="{60240F9E-84BD-6E48-AA92-7784A340E683}">
      <dsp:nvSpPr>
        <dsp:cNvPr id="0" name=""/>
        <dsp:cNvSpPr/>
      </dsp:nvSpPr>
      <dsp:spPr>
        <a:xfrm>
          <a:off x="4015494" y="4508637"/>
          <a:ext cx="1486669" cy="148666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Community College Field Study</a:t>
          </a:r>
        </a:p>
      </dsp:txBody>
      <dsp:txXfrm>
        <a:off x="4233212" y="4726355"/>
        <a:ext cx="1051233" cy="1051233"/>
      </dsp:txXfrm>
    </dsp:sp>
    <dsp:sp modelId="{1121DBBF-025D-D145-A33E-0FF8698CDC8F}">
      <dsp:nvSpPr>
        <dsp:cNvPr id="0" name=""/>
        <dsp:cNvSpPr/>
      </dsp:nvSpPr>
      <dsp:spPr>
        <a:xfrm>
          <a:off x="1762066" y="2255209"/>
          <a:ext cx="1486669" cy="148666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Teacher PD</a:t>
          </a:r>
        </a:p>
      </dsp:txBody>
      <dsp:txXfrm>
        <a:off x="1979784" y="2472927"/>
        <a:ext cx="1051233" cy="105123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7141C0-CF1F-0542-AA4F-88B671E10344}">
      <dsp:nvSpPr>
        <dsp:cNvPr id="0" name=""/>
        <dsp:cNvSpPr/>
      </dsp:nvSpPr>
      <dsp:spPr>
        <a:xfrm>
          <a:off x="687989" y="376641"/>
          <a:ext cx="2510221" cy="2510221"/>
        </a:xfrm>
        <a:prstGeom prst="blockArc">
          <a:avLst>
            <a:gd name="adj1" fmla="val 10800000"/>
            <a:gd name="adj2" fmla="val 162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2D75F8B-F706-6749-8829-33738019B6FC}">
      <dsp:nvSpPr>
        <dsp:cNvPr id="0" name=""/>
        <dsp:cNvSpPr/>
      </dsp:nvSpPr>
      <dsp:spPr>
        <a:xfrm>
          <a:off x="687989" y="376641"/>
          <a:ext cx="2510221" cy="2510221"/>
        </a:xfrm>
        <a:prstGeom prst="blockArc">
          <a:avLst>
            <a:gd name="adj1" fmla="val 5400000"/>
            <a:gd name="adj2" fmla="val 108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8E7052D-0F88-8347-A69A-7948EC8F2E40}">
      <dsp:nvSpPr>
        <dsp:cNvPr id="0" name=""/>
        <dsp:cNvSpPr/>
      </dsp:nvSpPr>
      <dsp:spPr>
        <a:xfrm>
          <a:off x="687989" y="376641"/>
          <a:ext cx="2510221" cy="2510221"/>
        </a:xfrm>
        <a:prstGeom prst="blockArc">
          <a:avLst>
            <a:gd name="adj1" fmla="val 0"/>
            <a:gd name="adj2" fmla="val 54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B97724D-4EA5-F742-884B-A0973D2A4F83}">
      <dsp:nvSpPr>
        <dsp:cNvPr id="0" name=""/>
        <dsp:cNvSpPr/>
      </dsp:nvSpPr>
      <dsp:spPr>
        <a:xfrm>
          <a:off x="687989" y="376641"/>
          <a:ext cx="2510221" cy="2510221"/>
        </a:xfrm>
        <a:prstGeom prst="blockArc">
          <a:avLst>
            <a:gd name="adj1" fmla="val 16200000"/>
            <a:gd name="adj2" fmla="val 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D9961FE-80A4-ED40-954B-9C689AB916BC}">
      <dsp:nvSpPr>
        <dsp:cNvPr id="0" name=""/>
        <dsp:cNvSpPr/>
      </dsp:nvSpPr>
      <dsp:spPr>
        <a:xfrm>
          <a:off x="1365293" y="1053945"/>
          <a:ext cx="1155613" cy="115561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en-US" sz="2100" kern="1200" dirty="0"/>
            <a:t>MULTI STEM</a:t>
          </a:r>
        </a:p>
      </dsp:txBody>
      <dsp:txXfrm>
        <a:off x="1534529" y="1223181"/>
        <a:ext cx="817141" cy="817141"/>
      </dsp:txXfrm>
    </dsp:sp>
    <dsp:sp modelId="{4E0FC05F-6FAB-5C49-99D1-7A892390AE43}">
      <dsp:nvSpPr>
        <dsp:cNvPr id="0" name=""/>
        <dsp:cNvSpPr/>
      </dsp:nvSpPr>
      <dsp:spPr>
        <a:xfrm>
          <a:off x="1538635" y="1298"/>
          <a:ext cx="808929" cy="80892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b="1" kern="1200" dirty="0">
              <a:solidFill>
                <a:schemeClr val="tx1"/>
              </a:solidFill>
              <a:highlight>
                <a:srgbClr val="FFFF00"/>
              </a:highlight>
            </a:rPr>
            <a:t>Student Research Symposia</a:t>
          </a:r>
        </a:p>
      </dsp:txBody>
      <dsp:txXfrm>
        <a:off x="1657100" y="119763"/>
        <a:ext cx="571999" cy="571999"/>
      </dsp:txXfrm>
    </dsp:sp>
    <dsp:sp modelId="{853BB13C-67F8-734D-AE09-3E163636AB20}">
      <dsp:nvSpPr>
        <dsp:cNvPr id="0" name=""/>
        <dsp:cNvSpPr/>
      </dsp:nvSpPr>
      <dsp:spPr>
        <a:xfrm>
          <a:off x="2764624" y="1227287"/>
          <a:ext cx="808929" cy="80892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dirty="0"/>
            <a:t>STEM Career Expo</a:t>
          </a:r>
        </a:p>
      </dsp:txBody>
      <dsp:txXfrm>
        <a:off x="2883089" y="1345752"/>
        <a:ext cx="571999" cy="571999"/>
      </dsp:txXfrm>
    </dsp:sp>
    <dsp:sp modelId="{60240F9E-84BD-6E48-AA92-7784A340E683}">
      <dsp:nvSpPr>
        <dsp:cNvPr id="0" name=""/>
        <dsp:cNvSpPr/>
      </dsp:nvSpPr>
      <dsp:spPr>
        <a:xfrm>
          <a:off x="1538635" y="2453276"/>
          <a:ext cx="808929" cy="80892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dirty="0"/>
            <a:t>Community College Field Study</a:t>
          </a:r>
        </a:p>
      </dsp:txBody>
      <dsp:txXfrm>
        <a:off x="1657100" y="2571741"/>
        <a:ext cx="571999" cy="571999"/>
      </dsp:txXfrm>
    </dsp:sp>
    <dsp:sp modelId="{1121DBBF-025D-D145-A33E-0FF8698CDC8F}">
      <dsp:nvSpPr>
        <dsp:cNvPr id="0" name=""/>
        <dsp:cNvSpPr/>
      </dsp:nvSpPr>
      <dsp:spPr>
        <a:xfrm>
          <a:off x="312646" y="1227287"/>
          <a:ext cx="808929" cy="80892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dirty="0"/>
            <a:t>Teacher PD</a:t>
          </a:r>
        </a:p>
      </dsp:txBody>
      <dsp:txXfrm>
        <a:off x="431111" y="1345752"/>
        <a:ext cx="571999" cy="57199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7141C0-CF1F-0542-AA4F-88B671E10344}">
      <dsp:nvSpPr>
        <dsp:cNvPr id="0" name=""/>
        <dsp:cNvSpPr/>
      </dsp:nvSpPr>
      <dsp:spPr>
        <a:xfrm>
          <a:off x="687989" y="376641"/>
          <a:ext cx="2510221" cy="2510221"/>
        </a:xfrm>
        <a:prstGeom prst="blockArc">
          <a:avLst>
            <a:gd name="adj1" fmla="val 10800000"/>
            <a:gd name="adj2" fmla="val 162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2D75F8B-F706-6749-8829-33738019B6FC}">
      <dsp:nvSpPr>
        <dsp:cNvPr id="0" name=""/>
        <dsp:cNvSpPr/>
      </dsp:nvSpPr>
      <dsp:spPr>
        <a:xfrm>
          <a:off x="687989" y="376641"/>
          <a:ext cx="2510221" cy="2510221"/>
        </a:xfrm>
        <a:prstGeom prst="blockArc">
          <a:avLst>
            <a:gd name="adj1" fmla="val 5400000"/>
            <a:gd name="adj2" fmla="val 108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8E7052D-0F88-8347-A69A-7948EC8F2E40}">
      <dsp:nvSpPr>
        <dsp:cNvPr id="0" name=""/>
        <dsp:cNvSpPr/>
      </dsp:nvSpPr>
      <dsp:spPr>
        <a:xfrm>
          <a:off x="687989" y="376641"/>
          <a:ext cx="2510221" cy="2510221"/>
        </a:xfrm>
        <a:prstGeom prst="blockArc">
          <a:avLst>
            <a:gd name="adj1" fmla="val 0"/>
            <a:gd name="adj2" fmla="val 54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B97724D-4EA5-F742-884B-A0973D2A4F83}">
      <dsp:nvSpPr>
        <dsp:cNvPr id="0" name=""/>
        <dsp:cNvSpPr/>
      </dsp:nvSpPr>
      <dsp:spPr>
        <a:xfrm>
          <a:off x="687989" y="376641"/>
          <a:ext cx="2510221" cy="2510221"/>
        </a:xfrm>
        <a:prstGeom prst="blockArc">
          <a:avLst>
            <a:gd name="adj1" fmla="val 16200000"/>
            <a:gd name="adj2" fmla="val 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D9961FE-80A4-ED40-954B-9C689AB916BC}">
      <dsp:nvSpPr>
        <dsp:cNvPr id="0" name=""/>
        <dsp:cNvSpPr/>
      </dsp:nvSpPr>
      <dsp:spPr>
        <a:xfrm>
          <a:off x="1365293" y="1053945"/>
          <a:ext cx="1155613" cy="115561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en-US" sz="2100" kern="1200" dirty="0"/>
            <a:t>MULTI STEM</a:t>
          </a:r>
        </a:p>
      </dsp:txBody>
      <dsp:txXfrm>
        <a:off x="1534529" y="1223181"/>
        <a:ext cx="817141" cy="817141"/>
      </dsp:txXfrm>
    </dsp:sp>
    <dsp:sp modelId="{4E0FC05F-6FAB-5C49-99D1-7A892390AE43}">
      <dsp:nvSpPr>
        <dsp:cNvPr id="0" name=""/>
        <dsp:cNvSpPr/>
      </dsp:nvSpPr>
      <dsp:spPr>
        <a:xfrm>
          <a:off x="1538635" y="1298"/>
          <a:ext cx="808929" cy="80892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dirty="0"/>
            <a:t>Student Research Symposia</a:t>
          </a:r>
        </a:p>
      </dsp:txBody>
      <dsp:txXfrm>
        <a:off x="1657100" y="119763"/>
        <a:ext cx="571999" cy="571999"/>
      </dsp:txXfrm>
    </dsp:sp>
    <dsp:sp modelId="{853BB13C-67F8-734D-AE09-3E163636AB20}">
      <dsp:nvSpPr>
        <dsp:cNvPr id="0" name=""/>
        <dsp:cNvSpPr/>
      </dsp:nvSpPr>
      <dsp:spPr>
        <a:xfrm>
          <a:off x="2764624" y="1227287"/>
          <a:ext cx="808929" cy="80892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b="1" kern="1200" dirty="0">
              <a:solidFill>
                <a:schemeClr val="tx1"/>
              </a:solidFill>
              <a:highlight>
                <a:srgbClr val="FFFF00"/>
              </a:highlight>
            </a:rPr>
            <a:t>STEM Career Expo</a:t>
          </a:r>
        </a:p>
      </dsp:txBody>
      <dsp:txXfrm>
        <a:off x="2883089" y="1345752"/>
        <a:ext cx="571999" cy="571999"/>
      </dsp:txXfrm>
    </dsp:sp>
    <dsp:sp modelId="{60240F9E-84BD-6E48-AA92-7784A340E683}">
      <dsp:nvSpPr>
        <dsp:cNvPr id="0" name=""/>
        <dsp:cNvSpPr/>
      </dsp:nvSpPr>
      <dsp:spPr>
        <a:xfrm>
          <a:off x="1538635" y="2453276"/>
          <a:ext cx="808929" cy="80892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dirty="0"/>
            <a:t>Community College Field Study</a:t>
          </a:r>
        </a:p>
      </dsp:txBody>
      <dsp:txXfrm>
        <a:off x="1657100" y="2571741"/>
        <a:ext cx="571999" cy="571999"/>
      </dsp:txXfrm>
    </dsp:sp>
    <dsp:sp modelId="{1121DBBF-025D-D145-A33E-0FF8698CDC8F}">
      <dsp:nvSpPr>
        <dsp:cNvPr id="0" name=""/>
        <dsp:cNvSpPr/>
      </dsp:nvSpPr>
      <dsp:spPr>
        <a:xfrm>
          <a:off x="312646" y="1227287"/>
          <a:ext cx="808929" cy="80892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dirty="0"/>
            <a:t>Teacher PD</a:t>
          </a:r>
        </a:p>
      </dsp:txBody>
      <dsp:txXfrm>
        <a:off x="431111" y="1345752"/>
        <a:ext cx="571999" cy="57199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7141C0-CF1F-0542-AA4F-88B671E10344}">
      <dsp:nvSpPr>
        <dsp:cNvPr id="0" name=""/>
        <dsp:cNvSpPr/>
      </dsp:nvSpPr>
      <dsp:spPr>
        <a:xfrm>
          <a:off x="687989" y="376641"/>
          <a:ext cx="2510221" cy="2510221"/>
        </a:xfrm>
        <a:prstGeom prst="blockArc">
          <a:avLst>
            <a:gd name="adj1" fmla="val 10800000"/>
            <a:gd name="adj2" fmla="val 162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2D75F8B-F706-6749-8829-33738019B6FC}">
      <dsp:nvSpPr>
        <dsp:cNvPr id="0" name=""/>
        <dsp:cNvSpPr/>
      </dsp:nvSpPr>
      <dsp:spPr>
        <a:xfrm>
          <a:off x="687989" y="376641"/>
          <a:ext cx="2510221" cy="2510221"/>
        </a:xfrm>
        <a:prstGeom prst="blockArc">
          <a:avLst>
            <a:gd name="adj1" fmla="val 5400000"/>
            <a:gd name="adj2" fmla="val 108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8E7052D-0F88-8347-A69A-7948EC8F2E40}">
      <dsp:nvSpPr>
        <dsp:cNvPr id="0" name=""/>
        <dsp:cNvSpPr/>
      </dsp:nvSpPr>
      <dsp:spPr>
        <a:xfrm>
          <a:off x="687989" y="376641"/>
          <a:ext cx="2510221" cy="2510221"/>
        </a:xfrm>
        <a:prstGeom prst="blockArc">
          <a:avLst>
            <a:gd name="adj1" fmla="val 0"/>
            <a:gd name="adj2" fmla="val 54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B97724D-4EA5-F742-884B-A0973D2A4F83}">
      <dsp:nvSpPr>
        <dsp:cNvPr id="0" name=""/>
        <dsp:cNvSpPr/>
      </dsp:nvSpPr>
      <dsp:spPr>
        <a:xfrm>
          <a:off x="687989" y="376641"/>
          <a:ext cx="2510221" cy="2510221"/>
        </a:xfrm>
        <a:prstGeom prst="blockArc">
          <a:avLst>
            <a:gd name="adj1" fmla="val 16200000"/>
            <a:gd name="adj2" fmla="val 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D9961FE-80A4-ED40-954B-9C689AB916BC}">
      <dsp:nvSpPr>
        <dsp:cNvPr id="0" name=""/>
        <dsp:cNvSpPr/>
      </dsp:nvSpPr>
      <dsp:spPr>
        <a:xfrm>
          <a:off x="1365293" y="1053945"/>
          <a:ext cx="1155613" cy="115561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en-US" sz="2100" kern="1200" dirty="0"/>
            <a:t>MULTI STEM</a:t>
          </a:r>
        </a:p>
      </dsp:txBody>
      <dsp:txXfrm>
        <a:off x="1534529" y="1223181"/>
        <a:ext cx="817141" cy="817141"/>
      </dsp:txXfrm>
    </dsp:sp>
    <dsp:sp modelId="{4E0FC05F-6FAB-5C49-99D1-7A892390AE43}">
      <dsp:nvSpPr>
        <dsp:cNvPr id="0" name=""/>
        <dsp:cNvSpPr/>
      </dsp:nvSpPr>
      <dsp:spPr>
        <a:xfrm>
          <a:off x="1538635" y="1298"/>
          <a:ext cx="808929" cy="80892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n-US" sz="700" kern="1200" dirty="0"/>
            <a:t>Student Research Symposia</a:t>
          </a:r>
        </a:p>
      </dsp:txBody>
      <dsp:txXfrm>
        <a:off x="1657100" y="119763"/>
        <a:ext cx="571999" cy="571999"/>
      </dsp:txXfrm>
    </dsp:sp>
    <dsp:sp modelId="{853BB13C-67F8-734D-AE09-3E163636AB20}">
      <dsp:nvSpPr>
        <dsp:cNvPr id="0" name=""/>
        <dsp:cNvSpPr/>
      </dsp:nvSpPr>
      <dsp:spPr>
        <a:xfrm>
          <a:off x="2764624" y="1227287"/>
          <a:ext cx="808929" cy="80892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n-US" sz="700" kern="1200" dirty="0"/>
            <a:t>STEM Career Expo</a:t>
          </a:r>
        </a:p>
      </dsp:txBody>
      <dsp:txXfrm>
        <a:off x="2883089" y="1345752"/>
        <a:ext cx="571999" cy="571999"/>
      </dsp:txXfrm>
    </dsp:sp>
    <dsp:sp modelId="{60240F9E-84BD-6E48-AA92-7784A340E683}">
      <dsp:nvSpPr>
        <dsp:cNvPr id="0" name=""/>
        <dsp:cNvSpPr/>
      </dsp:nvSpPr>
      <dsp:spPr>
        <a:xfrm>
          <a:off x="1538635" y="2453276"/>
          <a:ext cx="808929" cy="80892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n-US" sz="700" b="1" kern="1200" dirty="0">
              <a:solidFill>
                <a:schemeClr val="tx1"/>
              </a:solidFill>
              <a:highlight>
                <a:srgbClr val="FFFF00"/>
              </a:highlight>
            </a:rPr>
            <a:t>Community College Field Study</a:t>
          </a:r>
        </a:p>
      </dsp:txBody>
      <dsp:txXfrm>
        <a:off x="1657100" y="2571741"/>
        <a:ext cx="571999" cy="571999"/>
      </dsp:txXfrm>
    </dsp:sp>
    <dsp:sp modelId="{1121DBBF-025D-D145-A33E-0FF8698CDC8F}">
      <dsp:nvSpPr>
        <dsp:cNvPr id="0" name=""/>
        <dsp:cNvSpPr/>
      </dsp:nvSpPr>
      <dsp:spPr>
        <a:xfrm>
          <a:off x="312646" y="1227287"/>
          <a:ext cx="808929" cy="80892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n-US" sz="700" kern="1200" dirty="0"/>
            <a:t>Teacher PD</a:t>
          </a:r>
        </a:p>
      </dsp:txBody>
      <dsp:txXfrm>
        <a:off x="431111" y="1345752"/>
        <a:ext cx="571999" cy="57199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7141C0-CF1F-0542-AA4F-88B671E10344}">
      <dsp:nvSpPr>
        <dsp:cNvPr id="0" name=""/>
        <dsp:cNvSpPr/>
      </dsp:nvSpPr>
      <dsp:spPr>
        <a:xfrm>
          <a:off x="687989" y="376641"/>
          <a:ext cx="2510221" cy="2510221"/>
        </a:xfrm>
        <a:prstGeom prst="blockArc">
          <a:avLst>
            <a:gd name="adj1" fmla="val 10800000"/>
            <a:gd name="adj2" fmla="val 162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2D75F8B-F706-6749-8829-33738019B6FC}">
      <dsp:nvSpPr>
        <dsp:cNvPr id="0" name=""/>
        <dsp:cNvSpPr/>
      </dsp:nvSpPr>
      <dsp:spPr>
        <a:xfrm>
          <a:off x="687989" y="376641"/>
          <a:ext cx="2510221" cy="2510221"/>
        </a:xfrm>
        <a:prstGeom prst="blockArc">
          <a:avLst>
            <a:gd name="adj1" fmla="val 5400000"/>
            <a:gd name="adj2" fmla="val 108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8E7052D-0F88-8347-A69A-7948EC8F2E40}">
      <dsp:nvSpPr>
        <dsp:cNvPr id="0" name=""/>
        <dsp:cNvSpPr/>
      </dsp:nvSpPr>
      <dsp:spPr>
        <a:xfrm>
          <a:off x="687989" y="376641"/>
          <a:ext cx="2510221" cy="2510221"/>
        </a:xfrm>
        <a:prstGeom prst="blockArc">
          <a:avLst>
            <a:gd name="adj1" fmla="val 0"/>
            <a:gd name="adj2" fmla="val 54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B97724D-4EA5-F742-884B-A0973D2A4F83}">
      <dsp:nvSpPr>
        <dsp:cNvPr id="0" name=""/>
        <dsp:cNvSpPr/>
      </dsp:nvSpPr>
      <dsp:spPr>
        <a:xfrm>
          <a:off x="687989" y="376641"/>
          <a:ext cx="2510221" cy="2510221"/>
        </a:xfrm>
        <a:prstGeom prst="blockArc">
          <a:avLst>
            <a:gd name="adj1" fmla="val 16200000"/>
            <a:gd name="adj2" fmla="val 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D9961FE-80A4-ED40-954B-9C689AB916BC}">
      <dsp:nvSpPr>
        <dsp:cNvPr id="0" name=""/>
        <dsp:cNvSpPr/>
      </dsp:nvSpPr>
      <dsp:spPr>
        <a:xfrm>
          <a:off x="1365293" y="1053945"/>
          <a:ext cx="1155613" cy="115561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en-US" sz="2100" kern="1200" dirty="0"/>
            <a:t>MULTI STEM</a:t>
          </a:r>
        </a:p>
      </dsp:txBody>
      <dsp:txXfrm>
        <a:off x="1534529" y="1223181"/>
        <a:ext cx="817141" cy="817141"/>
      </dsp:txXfrm>
    </dsp:sp>
    <dsp:sp modelId="{4E0FC05F-6FAB-5C49-99D1-7A892390AE43}">
      <dsp:nvSpPr>
        <dsp:cNvPr id="0" name=""/>
        <dsp:cNvSpPr/>
      </dsp:nvSpPr>
      <dsp:spPr>
        <a:xfrm>
          <a:off x="1538635" y="1298"/>
          <a:ext cx="808929" cy="80892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dirty="0"/>
            <a:t>Student Research Symposia</a:t>
          </a:r>
        </a:p>
      </dsp:txBody>
      <dsp:txXfrm>
        <a:off x="1657100" y="119763"/>
        <a:ext cx="571999" cy="571999"/>
      </dsp:txXfrm>
    </dsp:sp>
    <dsp:sp modelId="{853BB13C-67F8-734D-AE09-3E163636AB20}">
      <dsp:nvSpPr>
        <dsp:cNvPr id="0" name=""/>
        <dsp:cNvSpPr/>
      </dsp:nvSpPr>
      <dsp:spPr>
        <a:xfrm>
          <a:off x="2764624" y="1227287"/>
          <a:ext cx="808929" cy="80892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dirty="0"/>
            <a:t>STEM Career Expo</a:t>
          </a:r>
        </a:p>
      </dsp:txBody>
      <dsp:txXfrm>
        <a:off x="2883089" y="1345752"/>
        <a:ext cx="571999" cy="571999"/>
      </dsp:txXfrm>
    </dsp:sp>
    <dsp:sp modelId="{60240F9E-84BD-6E48-AA92-7784A340E683}">
      <dsp:nvSpPr>
        <dsp:cNvPr id="0" name=""/>
        <dsp:cNvSpPr/>
      </dsp:nvSpPr>
      <dsp:spPr>
        <a:xfrm>
          <a:off x="1538635" y="2453276"/>
          <a:ext cx="808929" cy="80892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dirty="0"/>
            <a:t>Community College Field Study</a:t>
          </a:r>
        </a:p>
      </dsp:txBody>
      <dsp:txXfrm>
        <a:off x="1657100" y="2571741"/>
        <a:ext cx="571999" cy="571999"/>
      </dsp:txXfrm>
    </dsp:sp>
    <dsp:sp modelId="{1121DBBF-025D-D145-A33E-0FF8698CDC8F}">
      <dsp:nvSpPr>
        <dsp:cNvPr id="0" name=""/>
        <dsp:cNvSpPr/>
      </dsp:nvSpPr>
      <dsp:spPr>
        <a:xfrm>
          <a:off x="312646" y="1227287"/>
          <a:ext cx="808929" cy="80892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b="1" kern="1200" dirty="0">
              <a:solidFill>
                <a:schemeClr val="tx1"/>
              </a:solidFill>
              <a:highlight>
                <a:srgbClr val="FFFF00"/>
              </a:highlight>
            </a:rPr>
            <a:t>Teacher PD</a:t>
          </a:r>
        </a:p>
      </dsp:txBody>
      <dsp:txXfrm>
        <a:off x="431111" y="1345752"/>
        <a:ext cx="571999" cy="571999"/>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4F1358-15AB-4A41-A53F-609A854CC7A8}" type="datetimeFigureOut">
              <a:rPr lang="en-US" smtClean="0"/>
              <a:t>7/3/19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31292B-2E53-0C45-AF5D-25BEC1DD72AB}" type="slidenum">
              <a:rPr lang="en-US" smtClean="0"/>
              <a:t>‹#›</a:t>
            </a:fld>
            <a:endParaRPr lang="en-US"/>
          </a:p>
        </p:txBody>
      </p:sp>
    </p:spTree>
    <p:extLst>
      <p:ext uri="{BB962C8B-B14F-4D97-AF65-F5344CB8AC3E}">
        <p14:creationId xmlns:p14="http://schemas.microsoft.com/office/powerpoint/2010/main" val="3140740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MULTI STEM consists of four main components to meet  ITEST goals. The equity lens is embedded throughout.</a:t>
            </a:r>
          </a:p>
          <a:p>
            <a:endParaRPr lang="en-US" dirty="0"/>
          </a:p>
        </p:txBody>
      </p:sp>
      <p:sp>
        <p:nvSpPr>
          <p:cNvPr id="4" name="Slide Number Placeholder 3"/>
          <p:cNvSpPr>
            <a:spLocks noGrp="1"/>
          </p:cNvSpPr>
          <p:nvPr>
            <p:ph type="sldNum" sz="quarter" idx="5"/>
          </p:nvPr>
        </p:nvSpPr>
        <p:spPr/>
        <p:txBody>
          <a:bodyPr/>
          <a:lstStyle/>
          <a:p>
            <a:fld id="{2A31292B-2E53-0C45-AF5D-25BEC1DD72AB}" type="slidenum">
              <a:rPr lang="en-US" smtClean="0"/>
              <a:t>4</a:t>
            </a:fld>
            <a:endParaRPr lang="en-US"/>
          </a:p>
        </p:txBody>
      </p:sp>
    </p:spTree>
    <p:extLst>
      <p:ext uri="{BB962C8B-B14F-4D97-AF65-F5344CB8AC3E}">
        <p14:creationId xmlns:p14="http://schemas.microsoft.com/office/powerpoint/2010/main" val="3379157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second component of MULTI is support for the GLOBE southwest regional Student Research Symposium, designed for students who have not had access to this type of experience. Teachers work with their students to conduct research, prepare posters, and present their work to scientists. </a:t>
            </a:r>
          </a:p>
        </p:txBody>
      </p:sp>
      <p:sp>
        <p:nvSpPr>
          <p:cNvPr id="4" name="Slide Number Placeholder 3"/>
          <p:cNvSpPr>
            <a:spLocks noGrp="1"/>
          </p:cNvSpPr>
          <p:nvPr>
            <p:ph type="sldNum" sz="quarter" idx="5"/>
          </p:nvPr>
        </p:nvSpPr>
        <p:spPr/>
        <p:txBody>
          <a:bodyPr/>
          <a:lstStyle/>
          <a:p>
            <a:fld id="{EB3525B6-1B89-46A5-A549-606F419E5B07}" type="slidenum">
              <a:rPr lang="en-US" smtClean="0"/>
              <a:t>5</a:t>
            </a:fld>
            <a:endParaRPr lang="en-US"/>
          </a:p>
        </p:txBody>
      </p:sp>
    </p:spTree>
    <p:extLst>
      <p:ext uri="{BB962C8B-B14F-4D97-AF65-F5344CB8AC3E}">
        <p14:creationId xmlns:p14="http://schemas.microsoft.com/office/powerpoint/2010/main" val="34134612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third MULTI STEM component is the Discover STEM Career Expos, which we have had three of to date. These have been successful both in terms of grassroots dissemination about the event to diverse communities, and as a co-learning experience with the outreach providers. We have a poster on this effort. </a:t>
            </a:r>
          </a:p>
          <a:p>
            <a:endParaRPr lang="en-US" dirty="0"/>
          </a:p>
        </p:txBody>
      </p:sp>
      <p:sp>
        <p:nvSpPr>
          <p:cNvPr id="4" name="Slide Number Placeholder 3"/>
          <p:cNvSpPr>
            <a:spLocks noGrp="1"/>
          </p:cNvSpPr>
          <p:nvPr>
            <p:ph type="sldNum" sz="quarter" idx="5"/>
          </p:nvPr>
        </p:nvSpPr>
        <p:spPr/>
        <p:txBody>
          <a:bodyPr/>
          <a:lstStyle/>
          <a:p>
            <a:fld id="{EB3525B6-1B89-46A5-A549-606F419E5B07}" type="slidenum">
              <a:rPr lang="en-US" smtClean="0"/>
              <a:t>6</a:t>
            </a:fld>
            <a:endParaRPr lang="en-US"/>
          </a:p>
        </p:txBody>
      </p:sp>
    </p:spTree>
    <p:extLst>
      <p:ext uri="{BB962C8B-B14F-4D97-AF65-F5344CB8AC3E}">
        <p14:creationId xmlns:p14="http://schemas.microsoft.com/office/powerpoint/2010/main" val="10362981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fourth MULTI STEM component is supporting Community College of Denver students’ participation in a field study course at Rio Mora National Wildlife Refuge in New Mexico. Students do restoration service projects in collaboration and consultation with refuge staff, local ranchers, and the Pojoaque Pueblo. They develop and conduct research projects to share both locally and with the teachers in our summer institute. They also serve as teachers to the teachers.</a:t>
            </a:r>
          </a:p>
          <a:p>
            <a:endParaRPr lang="en-US" dirty="0"/>
          </a:p>
        </p:txBody>
      </p:sp>
      <p:sp>
        <p:nvSpPr>
          <p:cNvPr id="4" name="Slide Number Placeholder 3"/>
          <p:cNvSpPr>
            <a:spLocks noGrp="1"/>
          </p:cNvSpPr>
          <p:nvPr>
            <p:ph type="sldNum" sz="quarter" idx="5"/>
          </p:nvPr>
        </p:nvSpPr>
        <p:spPr/>
        <p:txBody>
          <a:bodyPr/>
          <a:lstStyle/>
          <a:p>
            <a:fld id="{EB3525B6-1B89-46A5-A549-606F419E5B07}" type="slidenum">
              <a:rPr lang="en-US" smtClean="0"/>
              <a:t>7</a:t>
            </a:fld>
            <a:endParaRPr lang="en-US"/>
          </a:p>
        </p:txBody>
      </p:sp>
    </p:spTree>
    <p:extLst>
      <p:ext uri="{BB962C8B-B14F-4D97-AF65-F5344CB8AC3E}">
        <p14:creationId xmlns:p14="http://schemas.microsoft.com/office/powerpoint/2010/main" val="384655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The first component of MULTI is professional development with both pre and </a:t>
            </a:r>
            <a:r>
              <a:rPr lang="en-US" dirty="0" err="1"/>
              <a:t>inservice</a:t>
            </a:r>
            <a:r>
              <a:rPr lang="en-US" dirty="0"/>
              <a:t> teachers held monthly and during an annual summer institute. We use GLOBE as a basis for the workshops, connecting to local phenomena and problems to build relevance to students and communities. </a:t>
            </a:r>
          </a:p>
        </p:txBody>
      </p:sp>
      <p:sp>
        <p:nvSpPr>
          <p:cNvPr id="4" name="Slide Number Placeholder 3"/>
          <p:cNvSpPr>
            <a:spLocks noGrp="1"/>
          </p:cNvSpPr>
          <p:nvPr>
            <p:ph type="sldNum" sz="quarter" idx="5"/>
          </p:nvPr>
        </p:nvSpPr>
        <p:spPr/>
        <p:txBody>
          <a:bodyPr/>
          <a:lstStyle/>
          <a:p>
            <a:fld id="{EB3525B6-1B89-46A5-A549-606F419E5B07}" type="slidenum">
              <a:rPr lang="en-US" smtClean="0"/>
              <a:t>8</a:t>
            </a:fld>
            <a:endParaRPr lang="en-US"/>
          </a:p>
        </p:txBody>
      </p:sp>
    </p:spTree>
    <p:extLst>
      <p:ext uri="{BB962C8B-B14F-4D97-AF65-F5344CB8AC3E}">
        <p14:creationId xmlns:p14="http://schemas.microsoft.com/office/powerpoint/2010/main" val="32445345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This is an approach we use during MULTI STEM professional development, and one that GLOBE is interested in scaling nationally.</a:t>
            </a:r>
          </a:p>
          <a:p>
            <a:r>
              <a:rPr lang="en-US" dirty="0"/>
              <a:t>PD providers take on the role of participant observers in order to engage more deeply with small groups of teachers through this ethnographic approach.</a:t>
            </a:r>
          </a:p>
          <a:p>
            <a:r>
              <a:rPr lang="en-US" dirty="0"/>
              <a:t>They listen to the teachers during the activities to better learn what the teachers are excited about, what worries them, what questions they have about the tools, etc. They take notes on a planning and reflection tool we’ve been developing.</a:t>
            </a:r>
          </a:p>
          <a:p>
            <a:r>
              <a:rPr lang="en-US" dirty="0"/>
              <a:t>The MULTI STEM team and the participant observers debrief at the end of each session to talk about their observations and reflections. PD providers tell us that serving as participant observers has helped them better attend to teachers’ needs and is helping them rethink their own planning for professional development. </a:t>
            </a:r>
          </a:p>
        </p:txBody>
      </p:sp>
      <p:sp>
        <p:nvSpPr>
          <p:cNvPr id="4" name="Slide Number Placeholder 3"/>
          <p:cNvSpPr>
            <a:spLocks noGrp="1"/>
          </p:cNvSpPr>
          <p:nvPr>
            <p:ph type="sldNum" sz="quarter" idx="10"/>
          </p:nvPr>
        </p:nvSpPr>
        <p:spPr/>
        <p:txBody>
          <a:bodyPr/>
          <a:lstStyle/>
          <a:p>
            <a:fld id="{EB3525B6-1B89-46A5-A549-606F419E5B07}" type="slidenum">
              <a:rPr lang="en-US" smtClean="0"/>
              <a:t>11</a:t>
            </a:fld>
            <a:endParaRPr lang="en-US"/>
          </a:p>
        </p:txBody>
      </p:sp>
    </p:spTree>
    <p:extLst>
      <p:ext uri="{BB962C8B-B14F-4D97-AF65-F5344CB8AC3E}">
        <p14:creationId xmlns:p14="http://schemas.microsoft.com/office/powerpoint/2010/main" val="40697425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EB5ECD5-515E-4817-8A06-1D2ED2C83850}" type="datetime4">
              <a:rPr lang="en-US" smtClean="0"/>
              <a:pPr/>
              <a:t>July 3, 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72EBF8-7CF5-44B7-B2BF-E22DE4D0703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A5B59F4-DDCB-41FF-83F5-A48440F36FA7}" type="datetime4">
              <a:rPr lang="en-US" smtClean="0"/>
              <a:pPr/>
              <a:t>July 3, 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72EBF8-7CF5-44B7-B2BF-E22DE4D0703D}" type="slidenum">
              <a:rPr lang="en-US" smtClean="0"/>
              <a:pPr/>
              <a:t>‹#›</a:t>
            </a:fld>
            <a:endParaRPr lang="en-US"/>
          </a:p>
        </p:txBody>
      </p:sp>
      <p:sp>
        <p:nvSpPr>
          <p:cNvPr id="7" name="Freeform 6"/>
          <p:cNvSpPr/>
          <p:nvPr userDrawn="1"/>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userDrawn="1"/>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userDrawn="1"/>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userDrawn="1"/>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056348-D703-428C-A1C4-7D6796EF5F41}" type="datetime4">
              <a:rPr lang="en-US" smtClean="0"/>
              <a:pPr/>
              <a:t>July 3, 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72EBF8-7CF5-44B7-B2BF-E22DE4D0703D}" type="slidenum">
              <a:rPr lang="en-US" smtClean="0"/>
              <a:pPr/>
              <a:t>‹#›</a:t>
            </a:fld>
            <a:endParaRPr lang="en-US"/>
          </a:p>
        </p:txBody>
      </p:sp>
      <p:sp>
        <p:nvSpPr>
          <p:cNvPr id="7" name="Freeform 6"/>
          <p:cNvSpPr/>
          <p:nvPr userDrawn="1"/>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userDrawn="1"/>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userDrawn="1"/>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userDrawn="1"/>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2D1919-1B5F-4141-B613-3E5C6008A186}" type="datetime4">
              <a:rPr lang="en-US" smtClean="0"/>
              <a:pPr/>
              <a:t>July 3, 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72EBF8-7CF5-44B7-B2BF-E22DE4D0703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AD22427-B1DD-49E6-9F05-DE0F1467D7DC}" type="datetime4">
              <a:rPr lang="en-US" smtClean="0"/>
              <a:pPr/>
              <a:t>July 3, 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72EBF8-7CF5-44B7-B2BF-E22DE4D0703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BCCA7B5-8BC9-491C-A887-7C3E7ED947D8}" type="datetime4">
              <a:rPr lang="en-US" smtClean="0"/>
              <a:pPr/>
              <a:t>July 3, 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72EBF8-7CF5-44B7-B2BF-E22DE4D0703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DA18ED0-40F2-434C-A848-B92581875164}" type="datetime4">
              <a:rPr lang="en-US" smtClean="0"/>
              <a:pPr/>
              <a:t>July 3, 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D72EBF8-7CF5-44B7-B2BF-E22DE4D0703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855437F-F4F9-44A9-B4D3-9191CA04E889}" type="datetime4">
              <a:rPr lang="en-US" smtClean="0"/>
              <a:pPr/>
              <a:t>July 3, 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D72EBF8-7CF5-44B7-B2BF-E22DE4D0703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A24E59-01D0-4537-B876-7E5EC75B028D}" type="datetime4">
              <a:rPr lang="en-US" smtClean="0"/>
              <a:pPr/>
              <a:t>July 3, 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D72EBF8-7CF5-44B7-B2BF-E22DE4D0703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55A2E49-18A1-40BC-BA5D-5A2EC8FDDF15}" type="datetime4">
              <a:rPr lang="en-US" smtClean="0"/>
              <a:pPr/>
              <a:t>July 3, 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72EBF8-7CF5-44B7-B2BF-E22DE4D0703D}" type="slidenum">
              <a:rPr lang="en-US" smtClean="0"/>
              <a:pPr/>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fld id="{52983DA4-3B24-449B-95CA-514EB7E30A99}" type="datetime4">
              <a:rPr lang="en-US" smtClean="0"/>
              <a:pPr/>
              <a:t>July 3, 2019</a:t>
            </a:fld>
            <a:endParaRPr lang="en-US"/>
          </a:p>
        </p:txBody>
      </p:sp>
      <p:sp>
        <p:nvSpPr>
          <p:cNvPr id="9" name="Slide Number Placeholder 8"/>
          <p:cNvSpPr>
            <a:spLocks noGrp="1"/>
          </p:cNvSpPr>
          <p:nvPr>
            <p:ph type="sldNum" sz="quarter" idx="11"/>
          </p:nvPr>
        </p:nvSpPr>
        <p:spPr/>
        <p:txBody>
          <a:bodyPr/>
          <a:lstStyle/>
          <a:p>
            <a:fld id="{1D72EBF8-7CF5-44B7-B2BF-E22DE4D0703D}"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1D72EBF8-7CF5-44B7-B2BF-E22DE4D0703D}" type="slidenum">
              <a:rPr lang="en-US" smtClean="0"/>
              <a:pPr/>
              <a:t>‹#›</a:t>
            </a:fld>
            <a:endParaRPr lang="en-US" dirty="0"/>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dirty="0"/>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942120D2-3948-4F8F-BE5D-E7E7D97880B2}" type="datetime4">
              <a:rPr lang="en-US" smtClean="0"/>
              <a:pPr/>
              <a:t>July 3, 2019</a:t>
            </a:fld>
            <a:endParaRPr lang="en-US" dirty="0" err="1"/>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image" Target="NUL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tiff"/></Relationships>
</file>

<file path=ppt/slides/_rels/slide12.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hyperlink" Target="https://drive.google.com/drive/folders/15tb2PwAO8_0L44K0yoT3nVLGoTAtk-iQ" TargetMode="Externa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padlet.com/jjaz2co/410xzfyvqp0l" TargetMode="Externa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adlet.com/jjaz2co/7s32304q7l59"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8" Type="http://schemas.openxmlformats.org/officeDocument/2006/relationships/hyperlink" Target="https://padlet.com/jjaz2co/5svroqf8hu1n" TargetMode="External"/><Relationship Id="rId13" Type="http://schemas.openxmlformats.org/officeDocument/2006/relationships/hyperlink" Target="https://padlet.com/jjaz2co/9yaeyza1ulzz" TargetMode="External"/><Relationship Id="rId3" Type="http://schemas.openxmlformats.org/officeDocument/2006/relationships/hyperlink" Target="https://padlet.com/jjaz2co/5h8dovlx0j2j" TargetMode="External"/><Relationship Id="rId7" Type="http://schemas.openxmlformats.org/officeDocument/2006/relationships/hyperlink" Target="https://padlet.com/jjaz2co/4cmg27l3590w" TargetMode="External"/><Relationship Id="rId12" Type="http://schemas.openxmlformats.org/officeDocument/2006/relationships/hyperlink" Target="https://padlet.com/jjaz2co/c2yqhd4jyccf" TargetMode="External"/><Relationship Id="rId2" Type="http://schemas.openxmlformats.org/officeDocument/2006/relationships/hyperlink" Target="https://padlet.com/jjaz2co/8ogqid0gn83v" TargetMode="External"/><Relationship Id="rId1" Type="http://schemas.openxmlformats.org/officeDocument/2006/relationships/slideLayout" Target="../slideLayouts/slideLayout7.xml"/><Relationship Id="rId6" Type="http://schemas.openxmlformats.org/officeDocument/2006/relationships/hyperlink" Target="https://padlet.com/jjaz2co/qt94bvad87xf" TargetMode="External"/><Relationship Id="rId11" Type="http://schemas.openxmlformats.org/officeDocument/2006/relationships/hyperlink" Target="https://padlet.com/jjaz2co/eid2u1vs9y8g" TargetMode="External"/><Relationship Id="rId5" Type="http://schemas.openxmlformats.org/officeDocument/2006/relationships/hyperlink" Target="https://padlet.com/jjaz2co/vtxhjxhbuih9" TargetMode="External"/><Relationship Id="rId10" Type="http://schemas.openxmlformats.org/officeDocument/2006/relationships/hyperlink" Target="https://padlet.com/jjaz2co/snt6c855gkol" TargetMode="External"/><Relationship Id="rId4" Type="http://schemas.openxmlformats.org/officeDocument/2006/relationships/hyperlink" Target="https://padlet.com/usglobecc/u2hct62nz5o8" TargetMode="External"/><Relationship Id="rId9" Type="http://schemas.openxmlformats.org/officeDocument/2006/relationships/hyperlink" Target="https://padlet.com/jjaz2co/ic59qzyb6y44"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tiff"/><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jpg"/><Relationship Id="rId7" Type="http://schemas.openxmlformats.org/officeDocument/2006/relationships/diagramColors" Target="../diagrams/colors2.xm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1.tiff"/></Relationships>
</file>

<file path=ppt/slides/_rels/slide6.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3.png"/><Relationship Id="rId7" Type="http://schemas.openxmlformats.org/officeDocument/2006/relationships/diagramQuickStyle" Target="../diagrams/quickStyle3.xm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diagramLayout" Target="../diagrams/layout3.xml"/><Relationship Id="rId5" Type="http://schemas.openxmlformats.org/officeDocument/2006/relationships/diagramData" Target="../diagrams/data3.xml"/><Relationship Id="rId10" Type="http://schemas.openxmlformats.org/officeDocument/2006/relationships/image" Target="../media/image1.tiff"/><Relationship Id="rId4" Type="http://schemas.microsoft.com/office/2007/relationships/hdphoto" Target="../media/hdphoto1.wdp"/><Relationship Id="rId9" Type="http://schemas.microsoft.com/office/2007/relationships/diagramDrawing" Target="../diagrams/drawing3.xml"/></Relationships>
</file>

<file path=ppt/slides/_rels/slide7.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4.png"/><Relationship Id="rId7" Type="http://schemas.openxmlformats.org/officeDocument/2006/relationships/diagramQuickStyle" Target="../diagrams/quickStyle4.xm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diagramLayout" Target="../diagrams/layout4.xml"/><Relationship Id="rId5" Type="http://schemas.openxmlformats.org/officeDocument/2006/relationships/diagramData" Target="../diagrams/data4.xml"/><Relationship Id="rId10" Type="http://schemas.openxmlformats.org/officeDocument/2006/relationships/image" Target="../media/image1.tiff"/><Relationship Id="rId4" Type="http://schemas.microsoft.com/office/2007/relationships/hdphoto" Target="../media/hdphoto2.wdp"/><Relationship Id="rId9" Type="http://schemas.microsoft.com/office/2007/relationships/diagramDrawing" Target="../diagrams/drawing4.xml"/></Relationships>
</file>

<file path=ppt/slides/_rels/slide8.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5.jpg"/><Relationship Id="rId7" Type="http://schemas.openxmlformats.org/officeDocument/2006/relationships/diagramColors" Target="../diagrams/colors5.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1.tiff"/></Relationships>
</file>

<file path=ppt/slides/_rels/slide9.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49499" y="4265045"/>
            <a:ext cx="6461760" cy="1591586"/>
          </a:xfrm>
        </p:spPr>
        <p:txBody>
          <a:bodyPr>
            <a:normAutofit/>
          </a:bodyPr>
          <a:lstStyle/>
          <a:p>
            <a:pPr algn="ctr"/>
            <a:r>
              <a:rPr lang="en-US" sz="2400" b="1" dirty="0"/>
              <a:t>GLOBE Annual Meeting</a:t>
            </a:r>
          </a:p>
          <a:p>
            <a:pPr algn="ctr"/>
            <a:r>
              <a:rPr lang="en-US" sz="2400" b="1" dirty="0"/>
              <a:t>Detroit, Michigan</a:t>
            </a:r>
          </a:p>
          <a:p>
            <a:pPr algn="ctr"/>
            <a:r>
              <a:rPr lang="en-US" sz="2400" b="1" dirty="0"/>
              <a:t>July 18, 2019</a:t>
            </a:r>
          </a:p>
        </p:txBody>
      </p:sp>
      <p:sp>
        <p:nvSpPr>
          <p:cNvPr id="5" name="TextBox 4"/>
          <p:cNvSpPr txBox="1"/>
          <p:nvPr/>
        </p:nvSpPr>
        <p:spPr>
          <a:xfrm>
            <a:off x="757166" y="6497695"/>
            <a:ext cx="184666" cy="369332"/>
          </a:xfrm>
          <a:prstGeom prst="rect">
            <a:avLst/>
          </a:prstGeom>
          <a:noFill/>
        </p:spPr>
        <p:txBody>
          <a:bodyPr wrap="none" rtlCol="0">
            <a:spAutoFit/>
          </a:bodyPr>
          <a:lstStyle/>
          <a:p>
            <a:endParaRPr lang="en-US" dirty="0"/>
          </a:p>
        </p:txBody>
      </p:sp>
      <p:grpSp>
        <p:nvGrpSpPr>
          <p:cNvPr id="10" name="Group 9"/>
          <p:cNvGrpSpPr/>
          <p:nvPr/>
        </p:nvGrpSpPr>
        <p:grpSpPr>
          <a:xfrm>
            <a:off x="14452601" y="25820477"/>
            <a:ext cx="10759119" cy="2585323"/>
            <a:chOff x="17050101" y="13600223"/>
            <a:chExt cx="14858493" cy="2585323"/>
          </a:xfrm>
        </p:grpSpPr>
        <p:sp>
          <p:nvSpPr>
            <p:cNvPr id="11" name="TextBox 10"/>
            <p:cNvSpPr txBox="1"/>
            <p:nvPr/>
          </p:nvSpPr>
          <p:spPr>
            <a:xfrm>
              <a:off x="17050101" y="13600223"/>
              <a:ext cx="12828240" cy="2585323"/>
            </a:xfrm>
            <a:prstGeom prst="rect">
              <a:avLst/>
            </a:prstGeom>
            <a:noFill/>
          </p:spPr>
          <p:txBody>
            <a:bodyPr wrap="square" rtlCol="0">
              <a:spAutoFit/>
            </a:bodyPr>
            <a:lstStyle/>
            <a:p>
              <a:pPr algn="ctr"/>
              <a:r>
                <a:rPr lang="en-US" sz="5400" dirty="0">
                  <a:solidFill>
                    <a:schemeClr val="bg1">
                      <a:lumMod val="50000"/>
                    </a:schemeClr>
                  </a:solidFill>
                </a:rPr>
                <a:t>Award #1540805</a:t>
              </a:r>
            </a:p>
            <a:p>
              <a:pPr algn="ctr"/>
              <a:r>
                <a:rPr lang="en-US" sz="5400" dirty="0" err="1">
                  <a:solidFill>
                    <a:schemeClr val="bg1">
                      <a:lumMod val="50000"/>
                    </a:schemeClr>
                  </a:solidFill>
                </a:rPr>
                <a:t>www.msudenver.edu</a:t>
              </a:r>
              <a:r>
                <a:rPr lang="en-US" sz="5400" dirty="0">
                  <a:solidFill>
                    <a:schemeClr val="bg1">
                      <a:lumMod val="50000"/>
                    </a:schemeClr>
                  </a:solidFill>
                </a:rPr>
                <a:t>/ustem</a:t>
              </a:r>
              <a:br>
                <a:rPr lang="en-US" sz="5400" dirty="0">
                  <a:solidFill>
                    <a:schemeClr val="bg1">
                      <a:lumMod val="50000"/>
                    </a:schemeClr>
                  </a:solidFill>
                </a:rPr>
              </a:br>
              <a:r>
                <a:rPr lang="en-US" sz="5400" dirty="0">
                  <a:solidFill>
                    <a:schemeClr val="bg1">
                      <a:lumMod val="50000"/>
                    </a:schemeClr>
                  </a:solidFill>
                </a:rPr>
                <a:t>@</a:t>
              </a:r>
              <a:r>
                <a:rPr lang="en-US" sz="5400" dirty="0" err="1">
                  <a:solidFill>
                    <a:schemeClr val="bg1">
                      <a:lumMod val="50000"/>
                    </a:schemeClr>
                  </a:solidFill>
                </a:rPr>
                <a:t>NoyceUSTEM</a:t>
              </a:r>
              <a:endParaRPr lang="en-US" sz="5400" dirty="0">
                <a:solidFill>
                  <a:schemeClr val="bg1">
                    <a:lumMod val="50000"/>
                  </a:schemeClr>
                </a:solidFill>
              </a:endParaRPr>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77380" y="13917512"/>
              <a:ext cx="2631214" cy="1754326"/>
            </a:xfrm>
            <a:prstGeom prst="rect">
              <a:avLst/>
            </a:prstGeom>
          </p:spPr>
        </p:pic>
      </p:grpSp>
      <p:grpSp>
        <p:nvGrpSpPr>
          <p:cNvPr id="13" name="Group 12"/>
          <p:cNvGrpSpPr/>
          <p:nvPr/>
        </p:nvGrpSpPr>
        <p:grpSpPr>
          <a:xfrm>
            <a:off x="14605001" y="25972877"/>
            <a:ext cx="10759119" cy="2585323"/>
            <a:chOff x="17050101" y="13600223"/>
            <a:chExt cx="14858493" cy="2585323"/>
          </a:xfrm>
        </p:grpSpPr>
        <p:sp>
          <p:nvSpPr>
            <p:cNvPr id="14" name="TextBox 13"/>
            <p:cNvSpPr txBox="1"/>
            <p:nvPr/>
          </p:nvSpPr>
          <p:spPr>
            <a:xfrm>
              <a:off x="17050101" y="13600223"/>
              <a:ext cx="12828240" cy="2585323"/>
            </a:xfrm>
            <a:prstGeom prst="rect">
              <a:avLst/>
            </a:prstGeom>
            <a:noFill/>
          </p:spPr>
          <p:txBody>
            <a:bodyPr wrap="square" rtlCol="0">
              <a:spAutoFit/>
            </a:bodyPr>
            <a:lstStyle/>
            <a:p>
              <a:pPr algn="ctr"/>
              <a:r>
                <a:rPr lang="en-US" sz="5400" dirty="0">
                  <a:solidFill>
                    <a:schemeClr val="bg1">
                      <a:lumMod val="50000"/>
                    </a:schemeClr>
                  </a:solidFill>
                </a:rPr>
                <a:t>Award #1540805</a:t>
              </a:r>
            </a:p>
            <a:p>
              <a:pPr algn="ctr"/>
              <a:r>
                <a:rPr lang="en-US" sz="5400" dirty="0" err="1">
                  <a:solidFill>
                    <a:schemeClr val="bg1">
                      <a:lumMod val="50000"/>
                    </a:schemeClr>
                  </a:solidFill>
                </a:rPr>
                <a:t>www.msudenver.edu</a:t>
              </a:r>
              <a:r>
                <a:rPr lang="en-US" sz="5400" dirty="0">
                  <a:solidFill>
                    <a:schemeClr val="bg1">
                      <a:lumMod val="50000"/>
                    </a:schemeClr>
                  </a:solidFill>
                </a:rPr>
                <a:t>/ustem</a:t>
              </a:r>
              <a:br>
                <a:rPr lang="en-US" sz="5400" dirty="0">
                  <a:solidFill>
                    <a:schemeClr val="bg1">
                      <a:lumMod val="50000"/>
                    </a:schemeClr>
                  </a:solidFill>
                </a:rPr>
              </a:br>
              <a:r>
                <a:rPr lang="en-US" sz="5400" dirty="0">
                  <a:solidFill>
                    <a:schemeClr val="bg1">
                      <a:lumMod val="50000"/>
                    </a:schemeClr>
                  </a:solidFill>
                </a:rPr>
                <a:t>@</a:t>
              </a:r>
              <a:r>
                <a:rPr lang="en-US" sz="5400" dirty="0" err="1">
                  <a:solidFill>
                    <a:schemeClr val="bg1">
                      <a:lumMod val="50000"/>
                    </a:schemeClr>
                  </a:solidFill>
                </a:rPr>
                <a:t>NoyceUSTEM</a:t>
              </a:r>
              <a:endParaRPr lang="en-US" sz="5400" dirty="0">
                <a:solidFill>
                  <a:schemeClr val="bg1">
                    <a:lumMod val="50000"/>
                  </a:schemeClr>
                </a:solidFill>
              </a:endParaRPr>
            </a:p>
          </p:txBody>
        </p:sp>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77380" y="13917512"/>
              <a:ext cx="2631214" cy="1754326"/>
            </a:xfrm>
            <a:prstGeom prst="rect">
              <a:avLst/>
            </a:prstGeom>
          </p:spPr>
        </p:pic>
      </p:grpSp>
      <p:grpSp>
        <p:nvGrpSpPr>
          <p:cNvPr id="16" name="Group 15"/>
          <p:cNvGrpSpPr/>
          <p:nvPr/>
        </p:nvGrpSpPr>
        <p:grpSpPr>
          <a:xfrm>
            <a:off x="14757401" y="26125277"/>
            <a:ext cx="10759119" cy="2585323"/>
            <a:chOff x="17050101" y="13600223"/>
            <a:chExt cx="14858493" cy="2585323"/>
          </a:xfrm>
        </p:grpSpPr>
        <p:sp>
          <p:nvSpPr>
            <p:cNvPr id="17" name="TextBox 16"/>
            <p:cNvSpPr txBox="1"/>
            <p:nvPr/>
          </p:nvSpPr>
          <p:spPr>
            <a:xfrm>
              <a:off x="17050101" y="13600223"/>
              <a:ext cx="12828240" cy="2585323"/>
            </a:xfrm>
            <a:prstGeom prst="rect">
              <a:avLst/>
            </a:prstGeom>
            <a:noFill/>
          </p:spPr>
          <p:txBody>
            <a:bodyPr wrap="square" rtlCol="0">
              <a:spAutoFit/>
            </a:bodyPr>
            <a:lstStyle/>
            <a:p>
              <a:pPr algn="ctr"/>
              <a:r>
                <a:rPr lang="en-US" sz="5400" dirty="0">
                  <a:solidFill>
                    <a:schemeClr val="bg1">
                      <a:lumMod val="50000"/>
                    </a:schemeClr>
                  </a:solidFill>
                </a:rPr>
                <a:t>Award #1540805</a:t>
              </a:r>
            </a:p>
            <a:p>
              <a:pPr algn="ctr"/>
              <a:r>
                <a:rPr lang="en-US" sz="5400" dirty="0" err="1">
                  <a:solidFill>
                    <a:schemeClr val="bg1">
                      <a:lumMod val="50000"/>
                    </a:schemeClr>
                  </a:solidFill>
                </a:rPr>
                <a:t>www.msudenver.edu</a:t>
              </a:r>
              <a:r>
                <a:rPr lang="en-US" sz="5400" dirty="0">
                  <a:solidFill>
                    <a:schemeClr val="bg1">
                      <a:lumMod val="50000"/>
                    </a:schemeClr>
                  </a:solidFill>
                </a:rPr>
                <a:t>/ustem</a:t>
              </a:r>
              <a:br>
                <a:rPr lang="en-US" sz="5400" dirty="0">
                  <a:solidFill>
                    <a:schemeClr val="bg1">
                      <a:lumMod val="50000"/>
                    </a:schemeClr>
                  </a:solidFill>
                </a:rPr>
              </a:br>
              <a:r>
                <a:rPr lang="en-US" sz="5400" dirty="0">
                  <a:solidFill>
                    <a:schemeClr val="bg1">
                      <a:lumMod val="50000"/>
                    </a:schemeClr>
                  </a:solidFill>
                </a:rPr>
                <a:t>@</a:t>
              </a:r>
              <a:r>
                <a:rPr lang="en-US" sz="5400" dirty="0" err="1">
                  <a:solidFill>
                    <a:schemeClr val="bg1">
                      <a:lumMod val="50000"/>
                    </a:schemeClr>
                  </a:solidFill>
                </a:rPr>
                <a:t>NoyceUSTEM</a:t>
              </a:r>
              <a:endParaRPr lang="en-US" sz="5400" dirty="0">
                <a:solidFill>
                  <a:schemeClr val="bg1">
                    <a:lumMod val="50000"/>
                  </a:schemeClr>
                </a:solidFill>
              </a:endParaRPr>
            </a:p>
          </p:txBody>
        </p:sp>
        <p:pic>
          <p:nvPicPr>
            <p:cNvPr id="18" name="Picture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77380" y="13917512"/>
              <a:ext cx="2631214" cy="1754326"/>
            </a:xfrm>
            <a:prstGeom prst="rect">
              <a:avLst/>
            </a:prstGeom>
          </p:spPr>
        </p:pic>
      </p:grpSp>
      <p:grpSp>
        <p:nvGrpSpPr>
          <p:cNvPr id="19" name="Group 18"/>
          <p:cNvGrpSpPr/>
          <p:nvPr/>
        </p:nvGrpSpPr>
        <p:grpSpPr>
          <a:xfrm>
            <a:off x="14909801" y="26277677"/>
            <a:ext cx="10759119" cy="2585323"/>
            <a:chOff x="17050101" y="13600223"/>
            <a:chExt cx="14858493" cy="2585323"/>
          </a:xfrm>
        </p:grpSpPr>
        <p:sp>
          <p:nvSpPr>
            <p:cNvPr id="20" name="TextBox 19"/>
            <p:cNvSpPr txBox="1"/>
            <p:nvPr/>
          </p:nvSpPr>
          <p:spPr>
            <a:xfrm>
              <a:off x="17050101" y="13600223"/>
              <a:ext cx="12828240" cy="2585323"/>
            </a:xfrm>
            <a:prstGeom prst="rect">
              <a:avLst/>
            </a:prstGeom>
            <a:noFill/>
          </p:spPr>
          <p:txBody>
            <a:bodyPr wrap="square" rtlCol="0">
              <a:spAutoFit/>
            </a:bodyPr>
            <a:lstStyle/>
            <a:p>
              <a:pPr algn="ctr"/>
              <a:r>
                <a:rPr lang="en-US" sz="5400" dirty="0">
                  <a:solidFill>
                    <a:schemeClr val="bg1">
                      <a:lumMod val="50000"/>
                    </a:schemeClr>
                  </a:solidFill>
                </a:rPr>
                <a:t>Award #1540805</a:t>
              </a:r>
            </a:p>
            <a:p>
              <a:pPr algn="ctr"/>
              <a:r>
                <a:rPr lang="en-US" sz="5400" dirty="0" err="1">
                  <a:solidFill>
                    <a:schemeClr val="bg1">
                      <a:lumMod val="50000"/>
                    </a:schemeClr>
                  </a:solidFill>
                </a:rPr>
                <a:t>www.msudenver.edu</a:t>
              </a:r>
              <a:r>
                <a:rPr lang="en-US" sz="5400" dirty="0">
                  <a:solidFill>
                    <a:schemeClr val="bg1">
                      <a:lumMod val="50000"/>
                    </a:schemeClr>
                  </a:solidFill>
                </a:rPr>
                <a:t>/ustem</a:t>
              </a:r>
              <a:br>
                <a:rPr lang="en-US" sz="5400" dirty="0">
                  <a:solidFill>
                    <a:schemeClr val="bg1">
                      <a:lumMod val="50000"/>
                    </a:schemeClr>
                  </a:solidFill>
                </a:rPr>
              </a:br>
              <a:r>
                <a:rPr lang="en-US" sz="5400" dirty="0">
                  <a:solidFill>
                    <a:schemeClr val="bg1">
                      <a:lumMod val="50000"/>
                    </a:schemeClr>
                  </a:solidFill>
                </a:rPr>
                <a:t>@</a:t>
              </a:r>
              <a:r>
                <a:rPr lang="en-US" sz="5400" dirty="0" err="1">
                  <a:solidFill>
                    <a:schemeClr val="bg1">
                      <a:lumMod val="50000"/>
                    </a:schemeClr>
                  </a:solidFill>
                </a:rPr>
                <a:t>NoyceUSTEM</a:t>
              </a:r>
              <a:endParaRPr lang="en-US" sz="5400" dirty="0">
                <a:solidFill>
                  <a:schemeClr val="bg1">
                    <a:lumMod val="50000"/>
                  </a:schemeClr>
                </a:solidFill>
              </a:endParaRPr>
            </a:p>
          </p:txBody>
        </p:sp>
        <p:pic>
          <p:nvPicPr>
            <p:cNvPr id="21" name="Picture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77380" y="13917512"/>
              <a:ext cx="2631214" cy="1754326"/>
            </a:xfrm>
            <a:prstGeom prst="rect">
              <a:avLst/>
            </a:prstGeom>
          </p:spPr>
        </p:pic>
      </p:grpSp>
      <p:sp>
        <p:nvSpPr>
          <p:cNvPr id="22" name="TextBox 21"/>
          <p:cNvSpPr txBox="1"/>
          <p:nvPr/>
        </p:nvSpPr>
        <p:spPr>
          <a:xfrm>
            <a:off x="6065758" y="6116157"/>
            <a:ext cx="184666" cy="369332"/>
          </a:xfrm>
          <a:prstGeom prst="rect">
            <a:avLst/>
          </a:prstGeom>
          <a:noFill/>
        </p:spPr>
        <p:txBody>
          <a:bodyPr wrap="none" rtlCol="0">
            <a:spAutoFit/>
          </a:bodyPr>
          <a:lstStyle/>
          <a:p>
            <a:endParaRPr lang="en-US" dirty="0"/>
          </a:p>
        </p:txBody>
      </p:sp>
      <p:grpSp>
        <p:nvGrpSpPr>
          <p:cNvPr id="23" name="Group 22"/>
          <p:cNvGrpSpPr/>
          <p:nvPr/>
        </p:nvGrpSpPr>
        <p:grpSpPr>
          <a:xfrm>
            <a:off x="15062201" y="26430077"/>
            <a:ext cx="10759119" cy="2585323"/>
            <a:chOff x="17050101" y="13600223"/>
            <a:chExt cx="14858493" cy="2585323"/>
          </a:xfrm>
        </p:grpSpPr>
        <p:sp>
          <p:nvSpPr>
            <p:cNvPr id="24" name="TextBox 23"/>
            <p:cNvSpPr txBox="1"/>
            <p:nvPr/>
          </p:nvSpPr>
          <p:spPr>
            <a:xfrm>
              <a:off x="17050101" y="13600223"/>
              <a:ext cx="12828240" cy="2585323"/>
            </a:xfrm>
            <a:prstGeom prst="rect">
              <a:avLst/>
            </a:prstGeom>
            <a:noFill/>
          </p:spPr>
          <p:txBody>
            <a:bodyPr wrap="square" rtlCol="0">
              <a:spAutoFit/>
            </a:bodyPr>
            <a:lstStyle/>
            <a:p>
              <a:pPr algn="ctr"/>
              <a:r>
                <a:rPr lang="en-US" sz="5400" dirty="0">
                  <a:solidFill>
                    <a:schemeClr val="bg1">
                      <a:lumMod val="50000"/>
                    </a:schemeClr>
                  </a:solidFill>
                </a:rPr>
                <a:t>Award #1540805</a:t>
              </a:r>
            </a:p>
            <a:p>
              <a:pPr algn="ctr"/>
              <a:r>
                <a:rPr lang="en-US" sz="5400" dirty="0" err="1">
                  <a:solidFill>
                    <a:schemeClr val="bg1">
                      <a:lumMod val="50000"/>
                    </a:schemeClr>
                  </a:solidFill>
                </a:rPr>
                <a:t>www.msudenver.edu</a:t>
              </a:r>
              <a:r>
                <a:rPr lang="en-US" sz="5400" dirty="0">
                  <a:solidFill>
                    <a:schemeClr val="bg1">
                      <a:lumMod val="50000"/>
                    </a:schemeClr>
                  </a:solidFill>
                </a:rPr>
                <a:t>/ustem</a:t>
              </a:r>
              <a:br>
                <a:rPr lang="en-US" sz="5400" dirty="0">
                  <a:solidFill>
                    <a:schemeClr val="bg1">
                      <a:lumMod val="50000"/>
                    </a:schemeClr>
                  </a:solidFill>
                </a:rPr>
              </a:br>
              <a:r>
                <a:rPr lang="en-US" sz="5400" dirty="0">
                  <a:solidFill>
                    <a:schemeClr val="bg1">
                      <a:lumMod val="50000"/>
                    </a:schemeClr>
                  </a:solidFill>
                </a:rPr>
                <a:t>@</a:t>
              </a:r>
              <a:r>
                <a:rPr lang="en-US" sz="5400" dirty="0" err="1">
                  <a:solidFill>
                    <a:schemeClr val="bg1">
                      <a:lumMod val="50000"/>
                    </a:schemeClr>
                  </a:solidFill>
                </a:rPr>
                <a:t>NoyceUSTEM</a:t>
              </a:r>
              <a:endParaRPr lang="en-US" sz="5400" dirty="0">
                <a:solidFill>
                  <a:schemeClr val="bg1">
                    <a:lumMod val="50000"/>
                  </a:schemeClr>
                </a:solidFill>
              </a:endParaRPr>
            </a:p>
          </p:txBody>
        </p:sp>
        <p:pic>
          <p:nvPicPr>
            <p:cNvPr id="25" name="Picture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77380" y="13917512"/>
              <a:ext cx="2631214" cy="1754326"/>
            </a:xfrm>
            <a:prstGeom prst="rect">
              <a:avLst/>
            </a:prstGeom>
          </p:spPr>
        </p:pic>
      </p:grpSp>
      <p:pic>
        <p:nvPicPr>
          <p:cNvPr id="26" name="Picture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068443" y="26899766"/>
            <a:ext cx="1905277" cy="1754326"/>
          </a:xfrm>
          <a:prstGeom prst="rect">
            <a:avLst/>
          </a:prstGeom>
        </p:spPr>
      </p:pic>
      <p:sp>
        <p:nvSpPr>
          <p:cNvPr id="28" name="Rectangle 27"/>
          <p:cNvSpPr/>
          <p:nvPr/>
        </p:nvSpPr>
        <p:spPr>
          <a:xfrm>
            <a:off x="101600" y="5784100"/>
            <a:ext cx="3641895" cy="923330"/>
          </a:xfrm>
          <a:prstGeom prst="rect">
            <a:avLst/>
          </a:prstGeom>
        </p:spPr>
        <p:txBody>
          <a:bodyPr wrap="square">
            <a:spAutoFit/>
          </a:bodyPr>
          <a:lstStyle/>
          <a:p>
            <a:pPr algn="ctr"/>
            <a:r>
              <a:rPr lang="en-US" dirty="0">
                <a:solidFill>
                  <a:schemeClr val="bg1">
                    <a:lumMod val="50000"/>
                  </a:schemeClr>
                </a:solidFill>
              </a:rPr>
              <a:t>Award #1615193</a:t>
            </a:r>
          </a:p>
          <a:p>
            <a:pPr algn="ctr"/>
            <a:r>
              <a:rPr lang="en-US" dirty="0" err="1">
                <a:solidFill>
                  <a:schemeClr val="bg1">
                    <a:lumMod val="50000"/>
                  </a:schemeClr>
                </a:solidFill>
              </a:rPr>
              <a:t>www.msudenver.edu</a:t>
            </a:r>
            <a:br>
              <a:rPr lang="en-US" dirty="0">
                <a:solidFill>
                  <a:schemeClr val="bg1">
                    <a:lumMod val="50000"/>
                  </a:schemeClr>
                </a:solidFill>
              </a:rPr>
            </a:br>
            <a:r>
              <a:rPr lang="en-US" dirty="0">
                <a:solidFill>
                  <a:schemeClr val="bg1">
                    <a:lumMod val="50000"/>
                  </a:schemeClr>
                </a:solidFill>
              </a:rPr>
              <a:t>@MULTI_ITEST</a:t>
            </a:r>
          </a:p>
        </p:txBody>
      </p:sp>
      <p:pic>
        <p:nvPicPr>
          <p:cNvPr id="30" name="Picture 29" descr="MSUDenver_Formal_2CRev_BlueRed_WhBkgd_FormatA_RGB.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52722" y="23552204"/>
            <a:ext cx="6249406" cy="3532271"/>
          </a:xfrm>
          <a:prstGeom prst="rect">
            <a:avLst/>
          </a:prstGeom>
        </p:spPr>
      </p:pic>
      <p:pic>
        <p:nvPicPr>
          <p:cNvPr id="32" name="Picture 31" descr="MSUDenver_Formal_2CRev_BlueRed_WhBkgd_FormatA_RGB.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05122" y="23704604"/>
            <a:ext cx="6249406" cy="3532271"/>
          </a:xfrm>
          <a:prstGeom prst="rect">
            <a:avLst/>
          </a:prstGeom>
        </p:spPr>
      </p:pic>
      <p:sp>
        <p:nvSpPr>
          <p:cNvPr id="4" name="Rectangle 3">
            <a:extLst>
              <a:ext uri="{FF2B5EF4-FFF2-40B4-BE49-F238E27FC236}">
                <a16:creationId xmlns:a16="http://schemas.microsoft.com/office/drawing/2014/main" id="{0B9B3F7E-51A5-5847-8BF3-067B9BAC05E5}"/>
              </a:ext>
            </a:extLst>
          </p:cNvPr>
          <p:cNvSpPr/>
          <p:nvPr/>
        </p:nvSpPr>
        <p:spPr>
          <a:xfrm>
            <a:off x="416276" y="326993"/>
            <a:ext cx="7606145" cy="3785652"/>
          </a:xfrm>
          <a:prstGeom prst="rect">
            <a:avLst/>
          </a:prstGeom>
        </p:spPr>
        <p:txBody>
          <a:bodyPr wrap="square">
            <a:spAutoFit/>
          </a:bodyPr>
          <a:lstStyle/>
          <a:p>
            <a:pPr algn="ctr"/>
            <a:r>
              <a:rPr lang="en-US" sz="4800" b="1" dirty="0"/>
              <a:t>Improving GLOBE Classroom Implementation: Rethinking Professional Development</a:t>
            </a:r>
            <a:endParaRPr lang="en-US" sz="4800" b="1" dirty="0">
              <a:latin typeface="+mj-lt"/>
              <a:ea typeface="Times New Roman" panose="02020603050405020304" pitchFamily="18" charset="0"/>
              <a:cs typeface="Times New Roman" panose="02020603050405020304" pitchFamily="18" charset="0"/>
            </a:endParaRPr>
          </a:p>
        </p:txBody>
      </p:sp>
      <p:pic>
        <p:nvPicPr>
          <p:cNvPr id="33" name="Picture 32">
            <a:extLst>
              <a:ext uri="{FF2B5EF4-FFF2-40B4-BE49-F238E27FC236}">
                <a16:creationId xmlns:a16="http://schemas.microsoft.com/office/drawing/2014/main" id="{A268C4A2-42C7-4C46-BC58-C5FAADC30172}"/>
              </a:ext>
            </a:extLst>
          </p:cNvPr>
          <p:cNvPicPr>
            <a:picLocks noChangeAspect="1"/>
          </p:cNvPicPr>
          <p:nvPr/>
        </p:nvPicPr>
        <p:blipFill>
          <a:blip r:embed="rId3"/>
          <a:stretch>
            <a:fillRect/>
          </a:stretch>
        </p:blipFill>
        <p:spPr>
          <a:xfrm>
            <a:off x="3505200" y="5711825"/>
            <a:ext cx="4876800" cy="1066800"/>
          </a:xfrm>
          <a:prstGeom prst="rect">
            <a:avLst/>
          </a:prstGeom>
        </p:spPr>
      </p:pic>
    </p:spTree>
    <p:extLst>
      <p:ext uri="{BB962C8B-B14F-4D97-AF65-F5344CB8AC3E}">
        <p14:creationId xmlns:p14="http://schemas.microsoft.com/office/powerpoint/2010/main" val="29143580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70C884C-4874-314C-BA79-AF11F3D8F06F}"/>
              </a:ext>
            </a:extLst>
          </p:cNvPr>
          <p:cNvSpPr>
            <a:spLocks noGrp="1"/>
          </p:cNvSpPr>
          <p:nvPr>
            <p:ph type="body" sz="quarter" idx="3"/>
          </p:nvPr>
        </p:nvSpPr>
        <p:spPr>
          <a:xfrm>
            <a:off x="609599" y="1342728"/>
            <a:ext cx="7620000" cy="639762"/>
          </a:xfrm>
        </p:spPr>
        <p:txBody>
          <a:bodyPr/>
          <a:lstStyle/>
          <a:p>
            <a:r>
              <a:rPr lang="en-US" sz="2400" dirty="0"/>
              <a:t>Professional Developers: Participant Observers</a:t>
            </a:r>
          </a:p>
        </p:txBody>
      </p:sp>
      <p:sp>
        <p:nvSpPr>
          <p:cNvPr id="6" name="Content Placeholder 5">
            <a:extLst>
              <a:ext uri="{FF2B5EF4-FFF2-40B4-BE49-F238E27FC236}">
                <a16:creationId xmlns:a16="http://schemas.microsoft.com/office/drawing/2014/main" id="{B63216F4-C40D-4344-B110-57CBC7807D8B}"/>
              </a:ext>
            </a:extLst>
          </p:cNvPr>
          <p:cNvSpPr>
            <a:spLocks noGrp="1"/>
          </p:cNvSpPr>
          <p:nvPr>
            <p:ph sz="quarter" idx="4"/>
          </p:nvPr>
        </p:nvSpPr>
        <p:spPr>
          <a:xfrm>
            <a:off x="457200" y="2065147"/>
            <a:ext cx="7620000" cy="3560738"/>
          </a:xfrm>
        </p:spPr>
        <p:txBody>
          <a:bodyPr>
            <a:normAutofit/>
          </a:bodyPr>
          <a:lstStyle/>
          <a:p>
            <a:r>
              <a:rPr lang="en-US" dirty="0"/>
              <a:t>Planning centers the needs of the teacher</a:t>
            </a:r>
          </a:p>
          <a:p>
            <a:r>
              <a:rPr lang="en-US" dirty="0"/>
              <a:t>Recognize teachers’ funds of knowledge</a:t>
            </a:r>
          </a:p>
          <a:p>
            <a:r>
              <a:rPr lang="en-US" dirty="0"/>
              <a:t>Build teacher content knowledge and self-efficacy</a:t>
            </a:r>
          </a:p>
          <a:p>
            <a:r>
              <a:rPr lang="en-US" dirty="0"/>
              <a:t>Help build sense of community </a:t>
            </a:r>
          </a:p>
          <a:p>
            <a:r>
              <a:rPr lang="en-US" dirty="0"/>
              <a:t>Model that it’s okay to be a learner</a:t>
            </a:r>
          </a:p>
          <a:p>
            <a:r>
              <a:rPr lang="en-US" dirty="0"/>
              <a:t>Facilitate teacher learning, don’t just provide steps</a:t>
            </a:r>
          </a:p>
          <a:p>
            <a:r>
              <a:rPr lang="en-US" dirty="0"/>
              <a:t>Debrief after the workshop</a:t>
            </a:r>
          </a:p>
          <a:p>
            <a:endParaRPr lang="en-US" dirty="0"/>
          </a:p>
        </p:txBody>
      </p:sp>
      <p:pic>
        <p:nvPicPr>
          <p:cNvPr id="7" name="Picture 6">
            <a:extLst>
              <a:ext uri="{FF2B5EF4-FFF2-40B4-BE49-F238E27FC236}">
                <a16:creationId xmlns:a16="http://schemas.microsoft.com/office/drawing/2014/main" id="{41B9FA41-8B75-1643-87DC-21E821568FFD}"/>
              </a:ext>
            </a:extLst>
          </p:cNvPr>
          <p:cNvPicPr>
            <a:picLocks noChangeAspect="1"/>
          </p:cNvPicPr>
          <p:nvPr/>
        </p:nvPicPr>
        <p:blipFill>
          <a:blip r:embed="rId2"/>
          <a:stretch>
            <a:fillRect/>
          </a:stretch>
        </p:blipFill>
        <p:spPr>
          <a:xfrm>
            <a:off x="3486443" y="5791200"/>
            <a:ext cx="4876800" cy="1066800"/>
          </a:xfrm>
          <a:prstGeom prst="rect">
            <a:avLst/>
          </a:prstGeom>
        </p:spPr>
      </p:pic>
      <p:sp>
        <p:nvSpPr>
          <p:cNvPr id="8" name="Title 1">
            <a:extLst>
              <a:ext uri="{FF2B5EF4-FFF2-40B4-BE49-F238E27FC236}">
                <a16:creationId xmlns:a16="http://schemas.microsoft.com/office/drawing/2014/main" id="{B5FB44E6-9B80-2D41-A1AC-44A63554C9E3}"/>
              </a:ext>
            </a:extLst>
          </p:cNvPr>
          <p:cNvSpPr>
            <a:spLocks noGrp="1"/>
          </p:cNvSpPr>
          <p:nvPr>
            <p:ph type="title"/>
          </p:nvPr>
        </p:nvSpPr>
        <p:spPr>
          <a:xfrm>
            <a:off x="457200" y="274638"/>
            <a:ext cx="7620000" cy="1143000"/>
          </a:xfrm>
        </p:spPr>
        <p:txBody>
          <a:bodyPr/>
          <a:lstStyle/>
          <a:p>
            <a:r>
              <a:rPr lang="en-US" dirty="0"/>
              <a:t>Our approach</a:t>
            </a:r>
          </a:p>
        </p:txBody>
      </p:sp>
    </p:spTree>
    <p:extLst>
      <p:ext uri="{BB962C8B-B14F-4D97-AF65-F5344CB8AC3E}">
        <p14:creationId xmlns:p14="http://schemas.microsoft.com/office/powerpoint/2010/main" val="238833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10937" y="2216332"/>
            <a:ext cx="4161064" cy="2625090"/>
          </a:xfrm>
        </p:spPr>
        <p:txBody>
          <a:bodyPr>
            <a:noAutofit/>
          </a:bodyPr>
          <a:lstStyle/>
          <a:p>
            <a:pPr>
              <a:lnSpc>
                <a:spcPct val="120000"/>
              </a:lnSpc>
              <a:spcBef>
                <a:spcPts val="0"/>
              </a:spcBef>
              <a:spcAft>
                <a:spcPts val="450"/>
              </a:spcAft>
            </a:pPr>
            <a:r>
              <a:rPr lang="en-US" sz="3200" dirty="0">
                <a:solidFill>
                  <a:srgbClr val="0C5270"/>
                </a:solidFill>
                <a:latin typeface="Franklin Gothic Book" panose="020B0503020102020204" pitchFamily="34" charset="0"/>
              </a:rPr>
              <a:t>Facilitators as learners</a:t>
            </a:r>
          </a:p>
          <a:p>
            <a:pPr>
              <a:lnSpc>
                <a:spcPct val="120000"/>
              </a:lnSpc>
              <a:spcBef>
                <a:spcPts val="0"/>
              </a:spcBef>
              <a:spcAft>
                <a:spcPts val="450"/>
              </a:spcAft>
            </a:pPr>
            <a:r>
              <a:rPr lang="en-US" sz="3200" dirty="0">
                <a:solidFill>
                  <a:srgbClr val="0C5270"/>
                </a:solidFill>
                <a:latin typeface="Franklin Gothic Book" panose="020B0503020102020204" pitchFamily="34" charset="0"/>
              </a:rPr>
              <a:t>Small group interaction</a:t>
            </a:r>
          </a:p>
          <a:p>
            <a:pPr>
              <a:lnSpc>
                <a:spcPct val="120000"/>
              </a:lnSpc>
              <a:spcBef>
                <a:spcPts val="0"/>
              </a:spcBef>
              <a:spcAft>
                <a:spcPts val="450"/>
              </a:spcAft>
            </a:pPr>
            <a:r>
              <a:rPr lang="en-US" sz="3200" dirty="0">
                <a:solidFill>
                  <a:srgbClr val="0C5270"/>
                </a:solidFill>
                <a:latin typeface="Franklin Gothic Book" panose="020B0503020102020204" pitchFamily="34" charset="0"/>
              </a:rPr>
              <a:t>Debrief sessions</a:t>
            </a:r>
          </a:p>
          <a:p>
            <a:pPr marL="0" indent="0">
              <a:lnSpc>
                <a:spcPct val="120000"/>
              </a:lnSpc>
              <a:spcBef>
                <a:spcPts val="0"/>
              </a:spcBef>
              <a:spcAft>
                <a:spcPts val="450"/>
              </a:spcAft>
              <a:buNone/>
            </a:pPr>
            <a:endParaRPr lang="en-US" sz="2400" dirty="0">
              <a:solidFill>
                <a:srgbClr val="0C5270"/>
              </a:solidFill>
              <a:latin typeface="Franklin Gothic Book" panose="020B0503020102020204" pitchFamily="34" charset="0"/>
            </a:endParaRPr>
          </a:p>
        </p:txBody>
      </p:sp>
      <p:sp>
        <p:nvSpPr>
          <p:cNvPr id="10" name="TextBox 9"/>
          <p:cNvSpPr txBox="1"/>
          <p:nvPr/>
        </p:nvSpPr>
        <p:spPr>
          <a:xfrm>
            <a:off x="2337935" y="316995"/>
            <a:ext cx="4689617" cy="1107996"/>
          </a:xfrm>
          <a:prstGeom prst="rect">
            <a:avLst/>
          </a:prstGeom>
          <a:noFill/>
        </p:spPr>
        <p:txBody>
          <a:bodyPr wrap="none" rtlCol="0">
            <a:spAutoFit/>
          </a:bodyPr>
          <a:lstStyle/>
          <a:p>
            <a:r>
              <a:rPr lang="en-US" sz="3300" dirty="0">
                <a:latin typeface="Gill Sans MT" panose="020B0502020104020203" pitchFamily="34" charset="0"/>
              </a:rPr>
              <a:t>Participant Observers for </a:t>
            </a:r>
          </a:p>
          <a:p>
            <a:r>
              <a:rPr lang="en-US" sz="3300" dirty="0">
                <a:latin typeface="Gill Sans MT" panose="020B0502020104020203" pitchFamily="34" charset="0"/>
              </a:rPr>
              <a:t>Professional Development</a:t>
            </a:r>
          </a:p>
        </p:txBody>
      </p:sp>
      <p:pic>
        <p:nvPicPr>
          <p:cNvPr id="4" name="Picture 3">
            <a:extLst>
              <a:ext uri="{FF2B5EF4-FFF2-40B4-BE49-F238E27FC236}">
                <a16:creationId xmlns:a16="http://schemas.microsoft.com/office/drawing/2014/main" id="{C2E25775-D5D7-9944-8FC6-236FFC8C58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1368" y="1424991"/>
            <a:ext cx="4812632" cy="3609474"/>
          </a:xfrm>
          <a:prstGeom prst="rect">
            <a:avLst/>
          </a:prstGeom>
        </p:spPr>
      </p:pic>
      <p:pic>
        <p:nvPicPr>
          <p:cNvPr id="7" name="Picture 6">
            <a:extLst>
              <a:ext uri="{FF2B5EF4-FFF2-40B4-BE49-F238E27FC236}">
                <a16:creationId xmlns:a16="http://schemas.microsoft.com/office/drawing/2014/main" id="{24E97BAF-F34C-8B43-8E78-B74620BF66C9}"/>
              </a:ext>
            </a:extLst>
          </p:cNvPr>
          <p:cNvPicPr>
            <a:picLocks noChangeAspect="1"/>
          </p:cNvPicPr>
          <p:nvPr/>
        </p:nvPicPr>
        <p:blipFill>
          <a:blip r:embed="rId4"/>
          <a:stretch>
            <a:fillRect/>
          </a:stretch>
        </p:blipFill>
        <p:spPr>
          <a:xfrm>
            <a:off x="3505200" y="5711825"/>
            <a:ext cx="4876800" cy="1066800"/>
          </a:xfrm>
          <a:prstGeom prst="rect">
            <a:avLst/>
          </a:prstGeom>
        </p:spPr>
      </p:pic>
    </p:spTree>
    <p:extLst>
      <p:ext uri="{BB962C8B-B14F-4D97-AF65-F5344CB8AC3E}">
        <p14:creationId xmlns:p14="http://schemas.microsoft.com/office/powerpoint/2010/main" val="41931147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4631" y="2474810"/>
            <a:ext cx="7659687" cy="1168400"/>
          </a:xfrm>
        </p:spPr>
        <p:txBody>
          <a:bodyPr/>
          <a:lstStyle/>
          <a:p>
            <a:r>
              <a:rPr lang="en-US" sz="3200" cap="none" dirty="0"/>
              <a:t>What questions or comments do you have?</a:t>
            </a:r>
            <a:br>
              <a:rPr lang="en-US" sz="3200" cap="none" dirty="0"/>
            </a:br>
            <a:br>
              <a:rPr lang="en-US" sz="3200" cap="none" dirty="0"/>
            </a:br>
            <a:r>
              <a:rPr lang="en-US" sz="3200" cap="none" dirty="0">
                <a:hlinkClick r:id="rId2"/>
              </a:rPr>
              <a:t>Link</a:t>
            </a:r>
            <a:r>
              <a:rPr lang="en-US" sz="3200" cap="none" dirty="0"/>
              <a:t> to Participant Observer instructions</a:t>
            </a:r>
            <a:br>
              <a:rPr lang="en-US" sz="3200" cap="none" dirty="0"/>
            </a:br>
            <a:br>
              <a:rPr lang="en-US" sz="3200" cap="none" dirty="0"/>
            </a:br>
            <a:r>
              <a:rPr lang="en-US" sz="3200" cap="none" dirty="0"/>
              <a:t>Participant Observer Planning and Reflection tool…we would LOVE your feedback!</a:t>
            </a:r>
            <a:br>
              <a:rPr lang="en-US" sz="3200" cap="none" dirty="0"/>
            </a:br>
            <a:br>
              <a:rPr lang="en-US" sz="3200" cap="none" dirty="0"/>
            </a:br>
            <a:r>
              <a:rPr lang="en-US" sz="2800" cap="none" dirty="0"/>
              <a:t>(agendas and links to some </a:t>
            </a:r>
            <a:r>
              <a:rPr lang="en-US" sz="2800" cap="none" dirty="0" err="1"/>
              <a:t>padlets</a:t>
            </a:r>
            <a:r>
              <a:rPr lang="en-US" sz="2800" cap="none" dirty="0"/>
              <a:t> following)</a:t>
            </a:r>
            <a:endParaRPr lang="en-US" sz="3200" cap="none" dirty="0"/>
          </a:p>
        </p:txBody>
      </p:sp>
      <p:sp>
        <p:nvSpPr>
          <p:cNvPr id="3" name="Text Placeholder 2"/>
          <p:cNvSpPr>
            <a:spLocks noGrp="1"/>
          </p:cNvSpPr>
          <p:nvPr>
            <p:ph type="body" idx="1"/>
          </p:nvPr>
        </p:nvSpPr>
        <p:spPr>
          <a:xfrm>
            <a:off x="634631" y="579047"/>
            <a:ext cx="6135687" cy="1633538"/>
          </a:xfrm>
        </p:spPr>
        <p:txBody>
          <a:bodyPr>
            <a:normAutofit/>
          </a:bodyPr>
          <a:lstStyle/>
          <a:p>
            <a:r>
              <a:rPr lang="en-US" sz="3200" b="1" dirty="0">
                <a:solidFill>
                  <a:srgbClr val="C00000"/>
                </a:solidFill>
              </a:rPr>
              <a:t>Thank you!</a:t>
            </a:r>
          </a:p>
        </p:txBody>
      </p:sp>
      <p:pic>
        <p:nvPicPr>
          <p:cNvPr id="4" name="Picture 3">
            <a:extLst>
              <a:ext uri="{FF2B5EF4-FFF2-40B4-BE49-F238E27FC236}">
                <a16:creationId xmlns:a16="http://schemas.microsoft.com/office/drawing/2014/main" id="{28E729EC-2742-EF42-86F0-3435B61265F5}"/>
              </a:ext>
            </a:extLst>
          </p:cNvPr>
          <p:cNvPicPr>
            <a:picLocks noChangeAspect="1"/>
          </p:cNvPicPr>
          <p:nvPr/>
        </p:nvPicPr>
        <p:blipFill>
          <a:blip r:embed="rId3"/>
          <a:stretch>
            <a:fillRect/>
          </a:stretch>
        </p:blipFill>
        <p:spPr>
          <a:xfrm>
            <a:off x="1981200" y="225425"/>
            <a:ext cx="4876800" cy="1066800"/>
          </a:xfrm>
          <a:prstGeom prst="rect">
            <a:avLst/>
          </a:prstGeom>
        </p:spPr>
      </p:pic>
    </p:spTree>
    <p:extLst>
      <p:ext uri="{BB962C8B-B14F-4D97-AF65-F5344CB8AC3E}">
        <p14:creationId xmlns:p14="http://schemas.microsoft.com/office/powerpoint/2010/main" val="13070651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17726" y="3471120"/>
            <a:ext cx="3299301" cy="523220"/>
          </a:xfrm>
          <a:prstGeom prst="rect">
            <a:avLst/>
          </a:prstGeom>
        </p:spPr>
        <p:txBody>
          <a:bodyPr wrap="none">
            <a:spAutoFit/>
          </a:bodyPr>
          <a:lstStyle/>
          <a:p>
            <a:r>
              <a:rPr lang="en-US" sz="1400" dirty="0">
                <a:hlinkClick r:id="rId2"/>
              </a:rPr>
              <a:t>https://padlet.com/jjaz2co/410xzfyvqp0l</a:t>
            </a:r>
            <a:endParaRPr lang="en-US" sz="1400" dirty="0"/>
          </a:p>
          <a:p>
            <a:endParaRPr lang="en-US" sz="1400" dirty="0"/>
          </a:p>
        </p:txBody>
      </p:sp>
      <p:sp>
        <p:nvSpPr>
          <p:cNvPr id="3" name="Rectangle 2"/>
          <p:cNvSpPr/>
          <p:nvPr/>
        </p:nvSpPr>
        <p:spPr>
          <a:xfrm>
            <a:off x="341616" y="869703"/>
            <a:ext cx="7552944" cy="2308324"/>
          </a:xfrm>
          <a:prstGeom prst="rect">
            <a:avLst/>
          </a:prstGeom>
        </p:spPr>
        <p:txBody>
          <a:bodyPr wrap="square">
            <a:spAutoFit/>
          </a:bodyPr>
          <a:lstStyle/>
          <a:p>
            <a:r>
              <a:rPr lang="en-US" sz="1600" b="1" u="sng" dirty="0">
                <a:solidFill>
                  <a:srgbClr val="000000"/>
                </a:solidFill>
                <a:latin typeface="Calibri" panose="020F0502020204030204" pitchFamily="34" charset="0"/>
                <a:ea typeface="Calibri" panose="020F0502020204030204" pitchFamily="34" charset="0"/>
                <a:cs typeface="Times New Roman" panose="02020603050405020304" pitchFamily="18" charset="0"/>
              </a:rPr>
              <a:t>Earth As a System – Heat Islands</a:t>
            </a:r>
          </a:p>
          <a:p>
            <a:r>
              <a:rPr lang="en-US" sz="1600" b="1" dirty="0">
                <a:solidFill>
                  <a:srgbClr val="000000"/>
                </a:solidFill>
                <a:latin typeface="Calibri" panose="020F0502020204030204" pitchFamily="34" charset="0"/>
                <a:ea typeface="Calibri" panose="020F0502020204030204" pitchFamily="34" charset="0"/>
                <a:cs typeface="Times New Roman" panose="02020603050405020304" pitchFamily="18" charset="0"/>
              </a:rPr>
              <a:t>Saturday Denver workshop November 3 2018</a:t>
            </a:r>
          </a:p>
          <a:p>
            <a:endParaRPr lang="en-US" sz="1600" b="1" dirty="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r>
              <a:rPr lang="en-US" sz="1600" dirty="0">
                <a:solidFill>
                  <a:srgbClr val="000000"/>
                </a:solidFill>
                <a:latin typeface="Calibri" panose="020F0502020204030204" pitchFamily="34" charset="0"/>
                <a:ea typeface="Calibri" panose="020F0502020204030204" pitchFamily="34" charset="0"/>
                <a:cs typeface="Times New Roman" panose="02020603050405020304" pitchFamily="18" charset="0"/>
              </a:rPr>
              <a:t>9:00-9:20             Introduction to MULTI and </a:t>
            </a:r>
            <a:r>
              <a:rPr lang="en-US" sz="1600" dirty="0" err="1">
                <a:solidFill>
                  <a:srgbClr val="000000"/>
                </a:solidFill>
                <a:latin typeface="Calibri" panose="020F0502020204030204" pitchFamily="34" charset="0"/>
                <a:ea typeface="Calibri" panose="020F0502020204030204" pitchFamily="34" charset="0"/>
                <a:cs typeface="Times New Roman" panose="02020603050405020304" pitchFamily="18" charset="0"/>
              </a:rPr>
              <a:t>Padlet</a:t>
            </a:r>
            <a:r>
              <a:rPr lang="en-US" sz="1600" dirty="0">
                <a:solidFill>
                  <a:srgbClr val="000000"/>
                </a:solidFill>
                <a:latin typeface="Calibri" panose="020F0502020204030204" pitchFamily="34" charset="0"/>
                <a:ea typeface="Calibri" panose="020F0502020204030204" pitchFamily="34" charset="0"/>
                <a:cs typeface="Times New Roman" panose="02020603050405020304" pitchFamily="18" charset="0"/>
              </a:rPr>
              <a:t>, GLOBE, GLOBE IVSS &amp; SRS,  </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r>
              <a:rPr lang="en-US" sz="1600" dirty="0">
                <a:solidFill>
                  <a:srgbClr val="000000"/>
                </a:solidFill>
                <a:latin typeface="Calibri" panose="020F0502020204030204" pitchFamily="34" charset="0"/>
                <a:ea typeface="Calibri" panose="020F0502020204030204" pitchFamily="34" charset="0"/>
                <a:cs typeface="Times New Roman" panose="02020603050405020304" pitchFamily="18" charset="0"/>
              </a:rPr>
              <a:t>9:20-9:40             Introduction to </a:t>
            </a:r>
            <a:r>
              <a:rPr lang="en-US" sz="1600" b="1" dirty="0">
                <a:solidFill>
                  <a:srgbClr val="000000"/>
                </a:solidFill>
                <a:latin typeface="Calibri" panose="020F0502020204030204" pitchFamily="34" charset="0"/>
                <a:ea typeface="Calibri" panose="020F0502020204030204" pitchFamily="34" charset="0"/>
                <a:cs typeface="Times New Roman" panose="02020603050405020304" pitchFamily="18" charset="0"/>
              </a:rPr>
              <a:t>Earth as a System &amp; Heat Island Campaign</a:t>
            </a:r>
            <a:r>
              <a:rPr lang="en-US" sz="1600" dirty="0">
                <a:solidFill>
                  <a:srgbClr val="000000"/>
                </a:solidFill>
                <a:latin typeface="Calibri" panose="020F0502020204030204" pitchFamily="34" charset="0"/>
                <a:ea typeface="Calibri" panose="020F0502020204030204" pitchFamily="34" charset="0"/>
                <a:cs typeface="Times New Roman" panose="02020603050405020304" pitchFamily="18" charset="0"/>
              </a:rPr>
              <a:t> </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r>
              <a:rPr lang="en-US" sz="1600" dirty="0">
                <a:solidFill>
                  <a:srgbClr val="000000"/>
                </a:solidFill>
                <a:latin typeface="Calibri" panose="020F0502020204030204" pitchFamily="34" charset="0"/>
                <a:ea typeface="Calibri" panose="020F0502020204030204" pitchFamily="34" charset="0"/>
                <a:cs typeface="Times New Roman" panose="02020603050405020304" pitchFamily="18" charset="0"/>
              </a:rPr>
              <a:t>9:40-10:30           Heat island talk and activity </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r>
              <a:rPr lang="en-US" sz="1600" dirty="0">
                <a:solidFill>
                  <a:srgbClr val="000000"/>
                </a:solidFill>
                <a:latin typeface="Calibri" panose="020F0502020204030204" pitchFamily="34" charset="0"/>
                <a:ea typeface="Calibri" panose="020F0502020204030204" pitchFamily="34" charset="0"/>
                <a:cs typeface="Times New Roman" panose="02020603050405020304" pitchFamily="18" charset="0"/>
              </a:rPr>
              <a:t>10:30-11:30         Data Collection and Entry </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r>
              <a:rPr lang="en-US" sz="1600" dirty="0">
                <a:solidFill>
                  <a:srgbClr val="000000"/>
                </a:solidFill>
                <a:latin typeface="Calibri" panose="020F0502020204030204" pitchFamily="34" charset="0"/>
                <a:ea typeface="Calibri" panose="020F0502020204030204" pitchFamily="34" charset="0"/>
                <a:cs typeface="Times New Roman" panose="02020603050405020304" pitchFamily="18" charset="0"/>
              </a:rPr>
              <a:t>11:30-12:00         Reflection, Lesson Planning </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r>
              <a:rPr lang="en-US" sz="1600" dirty="0">
                <a:solidFill>
                  <a:srgbClr val="000000"/>
                </a:solidFill>
                <a:latin typeface="Calibri" panose="020F0502020204030204" pitchFamily="34" charset="0"/>
                <a:ea typeface="Calibri" panose="020F0502020204030204" pitchFamily="34" charset="0"/>
                <a:cs typeface="Times New Roman" panose="02020603050405020304" pitchFamily="18" charset="0"/>
              </a:rPr>
              <a:t>12:00-1:00            Optional office hours for data entry (additional stipend)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Rectangle 5"/>
          <p:cNvSpPr/>
          <p:nvPr/>
        </p:nvSpPr>
        <p:spPr>
          <a:xfrm>
            <a:off x="341616" y="307887"/>
            <a:ext cx="7296095" cy="523220"/>
          </a:xfrm>
          <a:prstGeom prst="rect">
            <a:avLst/>
          </a:prstGeom>
        </p:spPr>
        <p:txBody>
          <a:bodyPr wrap="square">
            <a:spAutoFit/>
          </a:bodyPr>
          <a:lstStyle/>
          <a:p>
            <a:r>
              <a:rPr lang="en-US" sz="2800" dirty="0"/>
              <a:t>3 hour Saturday morning sessions - Denver</a:t>
            </a:r>
          </a:p>
        </p:txBody>
      </p:sp>
      <p:pic>
        <p:nvPicPr>
          <p:cNvPr id="7" name="Picture 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17726" y="3898655"/>
            <a:ext cx="3397153" cy="2547865"/>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rot="5400000">
            <a:off x="4261888" y="3720265"/>
            <a:ext cx="3121513" cy="2459016"/>
          </a:xfrm>
          <a:prstGeom prst="rect">
            <a:avLst/>
          </a:prstGeom>
        </p:spPr>
      </p:pic>
    </p:spTree>
    <p:extLst>
      <p:ext uri="{BB962C8B-B14F-4D97-AF65-F5344CB8AC3E}">
        <p14:creationId xmlns:p14="http://schemas.microsoft.com/office/powerpoint/2010/main" val="11112336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8146" y="3832417"/>
            <a:ext cx="3377848" cy="523220"/>
          </a:xfrm>
          <a:prstGeom prst="rect">
            <a:avLst/>
          </a:prstGeom>
        </p:spPr>
        <p:txBody>
          <a:bodyPr wrap="none">
            <a:spAutoFit/>
          </a:bodyPr>
          <a:lstStyle/>
          <a:p>
            <a:r>
              <a:rPr lang="en-US" sz="1400" dirty="0">
                <a:hlinkClick r:id="rId2"/>
              </a:rPr>
              <a:t>https://padlet.com/jjaz2co/7s32304q7l59</a:t>
            </a:r>
            <a:endParaRPr lang="en-US" sz="1400" dirty="0"/>
          </a:p>
          <a:p>
            <a:endParaRPr lang="en-US" sz="1400" dirty="0"/>
          </a:p>
        </p:txBody>
      </p:sp>
      <p:sp>
        <p:nvSpPr>
          <p:cNvPr id="5" name="Rectangle 4"/>
          <p:cNvSpPr/>
          <p:nvPr/>
        </p:nvSpPr>
        <p:spPr>
          <a:xfrm>
            <a:off x="225468" y="884079"/>
            <a:ext cx="8918532" cy="2893100"/>
          </a:xfrm>
          <a:prstGeom prst="rect">
            <a:avLst/>
          </a:prstGeom>
        </p:spPr>
        <p:txBody>
          <a:bodyPr wrap="square">
            <a:spAutoFit/>
          </a:bodyPr>
          <a:lstStyle/>
          <a:p>
            <a:r>
              <a:rPr lang="en-US" sz="1400" b="1" u="sng" dirty="0">
                <a:solidFill>
                  <a:srgbClr val="000000"/>
                </a:solidFill>
                <a:latin typeface="Calibri" panose="020F0502020204030204" pitchFamily="34" charset="0"/>
                <a:ea typeface="Calibri" panose="020F0502020204030204" pitchFamily="34" charset="0"/>
                <a:cs typeface="Times New Roman" panose="02020603050405020304" pitchFamily="18" charset="0"/>
              </a:rPr>
              <a:t>Earth As a System – SW: impact of wildfires and mining water and air quality</a:t>
            </a:r>
          </a:p>
          <a:p>
            <a:r>
              <a:rPr lang="en-US" sz="1400" b="1" dirty="0">
                <a:solidFill>
                  <a:srgbClr val="000000"/>
                </a:solidFill>
                <a:latin typeface="Calibri" panose="020F0502020204030204" pitchFamily="34" charset="0"/>
                <a:ea typeface="Calibri" panose="020F0502020204030204" pitchFamily="34" charset="0"/>
                <a:cs typeface="Times New Roman" panose="02020603050405020304" pitchFamily="18" charset="0"/>
              </a:rPr>
              <a:t>Saturday Durango workshop September 28 2018</a:t>
            </a:r>
          </a:p>
          <a:p>
            <a:endParaRPr lang="en-US" sz="1400" b="1" u="sng" dirty="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r>
              <a:rPr lang="en-US" sz="1400" dirty="0"/>
              <a:t>9:00-9:45         Introduction to MULTI, </a:t>
            </a:r>
            <a:r>
              <a:rPr lang="en-US" sz="1400" dirty="0" err="1"/>
              <a:t>Padlet</a:t>
            </a:r>
            <a:r>
              <a:rPr lang="en-US" sz="1400" dirty="0"/>
              <a:t>, and GLOBE </a:t>
            </a:r>
            <a:r>
              <a:rPr lang="en-US" sz="1400" i="1" dirty="0"/>
              <a:t>Earth as a System</a:t>
            </a:r>
            <a:endParaRPr lang="en-US" sz="1400" dirty="0"/>
          </a:p>
          <a:p>
            <a:r>
              <a:rPr lang="en-US" sz="1400" dirty="0"/>
              <a:t>9:45-10:00       Earth as a System KWL (Know, Want to Know, Learned) Brainstorm</a:t>
            </a:r>
          </a:p>
          <a:p>
            <a:r>
              <a:rPr lang="en-US" sz="1400" dirty="0"/>
              <a:t>10:00-11:45      </a:t>
            </a:r>
            <a:r>
              <a:rPr lang="en-US" sz="1400" b="1" dirty="0"/>
              <a:t>Earth as a System Part 1: Hydrosphere </a:t>
            </a:r>
            <a:r>
              <a:rPr lang="en-US" sz="1400" dirty="0"/>
              <a:t>(water quality, mining activity, effect of wildfires)</a:t>
            </a:r>
            <a:br>
              <a:rPr lang="en-US" sz="1400" dirty="0"/>
            </a:br>
            <a:r>
              <a:rPr lang="en-US" sz="1400" dirty="0"/>
              <a:t>                              Data Collection at Las Animas River (including GLOBE hydrosphere protocols)</a:t>
            </a:r>
          </a:p>
          <a:p>
            <a:r>
              <a:rPr lang="en-US" sz="1400" dirty="0"/>
              <a:t>11:45-12:30        Lunch Break: Reflection and Classroom Implementation Discussions</a:t>
            </a:r>
          </a:p>
          <a:p>
            <a:r>
              <a:rPr lang="en-US" sz="1400" dirty="0"/>
              <a:t>12:30-2:00      </a:t>
            </a:r>
            <a:r>
              <a:rPr lang="en-US" sz="1400" b="1" dirty="0"/>
              <a:t>  Earth as a System Part 2: Atmosphere </a:t>
            </a:r>
            <a:br>
              <a:rPr lang="en-US" sz="1400" dirty="0"/>
            </a:br>
            <a:r>
              <a:rPr lang="en-US" sz="1400" dirty="0"/>
              <a:t>                        (drought and water resources, seasonal and daily cycles, wildfires and air quality)</a:t>
            </a:r>
            <a:br>
              <a:rPr lang="en-US" sz="1400" dirty="0"/>
            </a:br>
            <a:r>
              <a:rPr lang="en-US" sz="1400" dirty="0"/>
              <a:t>                           Data Collection at Las Animas River (including GLOBE atmosphere protocols)</a:t>
            </a:r>
          </a:p>
          <a:p>
            <a:r>
              <a:rPr lang="en-US" sz="1400" dirty="0"/>
              <a:t>2:00-3:00              Worktime:  Implementation into Lesson Plans and Evaluation                  </a:t>
            </a:r>
          </a:p>
          <a:p>
            <a:endParaRPr lang="en-US" sz="1400" b="1" u="sng" dirty="0">
              <a:solidFill>
                <a:srgbClr val="00000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6" name="Rectangle 5"/>
          <p:cNvSpPr/>
          <p:nvPr/>
        </p:nvSpPr>
        <p:spPr>
          <a:xfrm>
            <a:off x="488354" y="272025"/>
            <a:ext cx="7614637" cy="523220"/>
          </a:xfrm>
          <a:prstGeom prst="rect">
            <a:avLst/>
          </a:prstGeom>
        </p:spPr>
        <p:txBody>
          <a:bodyPr wrap="square">
            <a:spAutoFit/>
          </a:bodyPr>
          <a:lstStyle/>
          <a:p>
            <a:r>
              <a:rPr lang="en-US" sz="2800" dirty="0"/>
              <a:t>Remote sessions – Durango &amp; New Hampshire</a:t>
            </a:r>
          </a:p>
        </p:txBody>
      </p:sp>
      <p:pic>
        <p:nvPicPr>
          <p:cNvPr id="7" name="Picture 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129413" y="3750501"/>
            <a:ext cx="4143332" cy="3107499"/>
          </a:xfrm>
          <a:prstGeom prst="rect">
            <a:avLst/>
          </a:prstGeom>
        </p:spPr>
      </p:pic>
    </p:spTree>
    <p:extLst>
      <p:ext uri="{BB962C8B-B14F-4D97-AF65-F5344CB8AC3E}">
        <p14:creationId xmlns:p14="http://schemas.microsoft.com/office/powerpoint/2010/main" val="40393531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92146" y="232239"/>
            <a:ext cx="6745266" cy="1200329"/>
          </a:xfrm>
          <a:prstGeom prst="rect">
            <a:avLst/>
          </a:prstGeom>
        </p:spPr>
        <p:txBody>
          <a:bodyPr wrap="square">
            <a:spAutoFit/>
          </a:bodyPr>
          <a:lstStyle/>
          <a:p>
            <a:r>
              <a:rPr lang="en-US" sz="2400" dirty="0"/>
              <a:t>5 day summer institute (2018) – Denver</a:t>
            </a:r>
          </a:p>
          <a:p>
            <a:r>
              <a:rPr lang="en-US" sz="2400" dirty="0"/>
              <a:t>Water in the Southwest</a:t>
            </a:r>
          </a:p>
          <a:p>
            <a:endParaRPr lang="en-US" sz="2400" dirty="0"/>
          </a:p>
        </p:txBody>
      </p:sp>
      <p:graphicFrame>
        <p:nvGraphicFramePr>
          <p:cNvPr id="8" name="Table 7"/>
          <p:cNvGraphicFramePr>
            <a:graphicFrameLocks noGrp="1"/>
          </p:cNvGraphicFramePr>
          <p:nvPr>
            <p:extLst>
              <p:ext uri="{D42A27DB-BD31-4B8C-83A1-F6EECF244321}">
                <p14:modId xmlns:p14="http://schemas.microsoft.com/office/powerpoint/2010/main" val="721794026"/>
              </p:ext>
            </p:extLst>
          </p:nvPr>
        </p:nvGraphicFramePr>
        <p:xfrm>
          <a:off x="327912" y="1214079"/>
          <a:ext cx="4975608" cy="5558760"/>
        </p:xfrm>
        <a:graphic>
          <a:graphicData uri="http://schemas.openxmlformats.org/drawingml/2006/table">
            <a:tbl>
              <a:tblPr firstRow="1" firstCol="1" bandRow="1">
                <a:tableStyleId>{5C22544A-7EE6-4342-B048-85BDC9FD1C3A}</a:tableStyleId>
              </a:tblPr>
              <a:tblGrid>
                <a:gridCol w="4975608">
                  <a:extLst>
                    <a:ext uri="{9D8B030D-6E8A-4147-A177-3AD203B41FA5}">
                      <a16:colId xmlns:a16="http://schemas.microsoft.com/office/drawing/2014/main" val="20000"/>
                    </a:ext>
                  </a:extLst>
                </a:gridCol>
              </a:tblGrid>
              <a:tr h="209997">
                <a:tc>
                  <a:txBody>
                    <a:bodyPr/>
                    <a:lstStyle/>
                    <a:p>
                      <a:pPr marL="0" marR="0">
                        <a:lnSpc>
                          <a:spcPct val="107000"/>
                        </a:lnSpc>
                        <a:spcBef>
                          <a:spcPts val="0"/>
                        </a:spcBef>
                        <a:spcAft>
                          <a:spcPts val="0"/>
                        </a:spcAft>
                      </a:pPr>
                      <a:r>
                        <a:rPr lang="en-US" sz="1400" dirty="0">
                          <a:solidFill>
                            <a:schemeClr val="tx1"/>
                          </a:solidFill>
                          <a:effectLst/>
                        </a:rPr>
                        <a:t>Monday </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10000"/>
                  </a:ext>
                </a:extLst>
              </a:tr>
              <a:tr h="872339">
                <a:tc>
                  <a:txBody>
                    <a:bodyPr/>
                    <a:lstStyle/>
                    <a:p>
                      <a:pPr marL="171450" marR="0" indent="-171450">
                        <a:lnSpc>
                          <a:spcPct val="107000"/>
                        </a:lnSpc>
                        <a:spcBef>
                          <a:spcPts val="0"/>
                        </a:spcBef>
                        <a:spcAft>
                          <a:spcPts val="0"/>
                        </a:spcAft>
                        <a:buFont typeface="Arial" panose="020B0604020202020204" pitchFamily="34" charset="0"/>
                        <a:buChar char="•"/>
                      </a:pPr>
                      <a:r>
                        <a:rPr lang="en-US" sz="1400" b="0" dirty="0">
                          <a:solidFill>
                            <a:schemeClr val="tx1"/>
                          </a:solidFill>
                          <a:effectLst/>
                        </a:rPr>
                        <a:t>PBL student panel</a:t>
                      </a:r>
                    </a:p>
                    <a:p>
                      <a:pPr marL="171450" marR="0" indent="-171450">
                        <a:lnSpc>
                          <a:spcPct val="107000"/>
                        </a:lnSpc>
                        <a:spcBef>
                          <a:spcPts val="0"/>
                        </a:spcBef>
                        <a:spcAft>
                          <a:spcPts val="0"/>
                        </a:spcAft>
                        <a:buFont typeface="Arial" panose="020B0604020202020204" pitchFamily="34" charset="0"/>
                        <a:buChar char="•"/>
                      </a:pPr>
                      <a:r>
                        <a:rPr lang="en-US" sz="1400" b="0" dirty="0">
                          <a:solidFill>
                            <a:schemeClr val="tx1"/>
                          </a:solidFill>
                          <a:effectLst/>
                        </a:rPr>
                        <a:t>watershed and stream table activities</a:t>
                      </a:r>
                    </a:p>
                    <a:p>
                      <a:pPr marL="171450" marR="0" indent="-171450">
                        <a:lnSpc>
                          <a:spcPct val="107000"/>
                        </a:lnSpc>
                        <a:spcBef>
                          <a:spcPts val="0"/>
                        </a:spcBef>
                        <a:spcAft>
                          <a:spcPts val="0"/>
                        </a:spcAft>
                        <a:buFont typeface="Arial" panose="020B0604020202020204" pitchFamily="34" charset="0"/>
                        <a:buChar char="•"/>
                      </a:pPr>
                      <a:r>
                        <a:rPr lang="en-US" sz="1400" b="0" dirty="0">
                          <a:solidFill>
                            <a:schemeClr val="tx1"/>
                          </a:solidFill>
                          <a:effectLst/>
                        </a:rPr>
                        <a:t>lesson plan</a:t>
                      </a:r>
                    </a:p>
                    <a:p>
                      <a:pPr marL="0" marR="0">
                        <a:lnSpc>
                          <a:spcPct val="107000"/>
                        </a:lnSpc>
                        <a:spcBef>
                          <a:spcPts val="0"/>
                        </a:spcBef>
                        <a:spcAft>
                          <a:spcPts val="0"/>
                        </a:spcAft>
                      </a:pPr>
                      <a:r>
                        <a:rPr lang="en-US" sz="1400" dirty="0">
                          <a:solidFill>
                            <a:schemeClr val="tx1"/>
                          </a:solidFill>
                          <a:effectLst/>
                        </a:rPr>
                        <a:t> </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10001"/>
                  </a:ext>
                </a:extLst>
              </a:tr>
              <a:tr h="209997">
                <a:tc>
                  <a:txBody>
                    <a:bodyPr/>
                    <a:lstStyle/>
                    <a:p>
                      <a:pPr marL="0" marR="0">
                        <a:lnSpc>
                          <a:spcPct val="107000"/>
                        </a:lnSpc>
                        <a:spcBef>
                          <a:spcPts val="0"/>
                        </a:spcBef>
                        <a:spcAft>
                          <a:spcPts val="0"/>
                        </a:spcAft>
                      </a:pPr>
                      <a:r>
                        <a:rPr lang="en-US" sz="1400" dirty="0">
                          <a:solidFill>
                            <a:schemeClr val="tx1"/>
                          </a:solidFill>
                          <a:effectLst/>
                        </a:rPr>
                        <a:t>Tuesday</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10002"/>
                  </a:ext>
                </a:extLst>
              </a:tr>
              <a:tr h="1093121">
                <a:tc>
                  <a:txBody>
                    <a:bodyPr/>
                    <a:lstStyle/>
                    <a:p>
                      <a:pPr marL="171450" marR="0" indent="-171450">
                        <a:lnSpc>
                          <a:spcPct val="107000"/>
                        </a:lnSpc>
                        <a:spcBef>
                          <a:spcPts val="0"/>
                        </a:spcBef>
                        <a:spcAft>
                          <a:spcPts val="0"/>
                        </a:spcAft>
                        <a:buFont typeface="Arial" panose="020B0604020202020204" pitchFamily="34" charset="0"/>
                        <a:buChar char="•"/>
                      </a:pPr>
                      <a:r>
                        <a:rPr lang="en-US" sz="1400" b="0" dirty="0">
                          <a:solidFill>
                            <a:schemeClr val="tx1"/>
                          </a:solidFill>
                          <a:effectLst/>
                        </a:rPr>
                        <a:t>Forest Fires and Water Quality presentation </a:t>
                      </a:r>
                    </a:p>
                    <a:p>
                      <a:pPr marL="171450" marR="0" indent="-171450">
                        <a:lnSpc>
                          <a:spcPct val="107000"/>
                        </a:lnSpc>
                        <a:spcBef>
                          <a:spcPts val="0"/>
                        </a:spcBef>
                        <a:spcAft>
                          <a:spcPts val="0"/>
                        </a:spcAft>
                        <a:buFont typeface="Arial" panose="020B0604020202020204" pitchFamily="34" charset="0"/>
                        <a:buChar char="•"/>
                      </a:pPr>
                      <a:r>
                        <a:rPr lang="en-US" sz="1400" b="0" dirty="0">
                          <a:solidFill>
                            <a:schemeClr val="tx1"/>
                          </a:solidFill>
                          <a:effectLst/>
                        </a:rPr>
                        <a:t>Remote Sensing presentation and activities</a:t>
                      </a:r>
                    </a:p>
                    <a:p>
                      <a:pPr marL="171450" marR="0" indent="-171450">
                        <a:lnSpc>
                          <a:spcPct val="107000"/>
                        </a:lnSpc>
                        <a:spcBef>
                          <a:spcPts val="0"/>
                        </a:spcBef>
                        <a:spcAft>
                          <a:spcPts val="0"/>
                        </a:spcAft>
                        <a:buFont typeface="Arial" panose="020B0604020202020204" pitchFamily="34" charset="0"/>
                        <a:buChar char="•"/>
                      </a:pPr>
                      <a:r>
                        <a:rPr lang="en-US" sz="1400" b="0" dirty="0">
                          <a:solidFill>
                            <a:schemeClr val="tx1"/>
                          </a:solidFill>
                          <a:effectLst/>
                        </a:rPr>
                        <a:t>Measuring water quality and data collection</a:t>
                      </a:r>
                    </a:p>
                  </a:txBody>
                  <a:tcPr marL="68580" marR="68580" marT="0" marB="0">
                    <a:solidFill>
                      <a:schemeClr val="bg1"/>
                    </a:solidFill>
                  </a:tcPr>
                </a:tc>
                <a:extLst>
                  <a:ext uri="{0D108BD9-81ED-4DB2-BD59-A6C34878D82A}">
                    <a16:rowId xmlns:a16="http://schemas.microsoft.com/office/drawing/2014/main" val="10003"/>
                  </a:ext>
                </a:extLst>
              </a:tr>
              <a:tr h="209997">
                <a:tc>
                  <a:txBody>
                    <a:bodyPr/>
                    <a:lstStyle/>
                    <a:p>
                      <a:pPr marL="0" marR="0">
                        <a:lnSpc>
                          <a:spcPct val="107000"/>
                        </a:lnSpc>
                        <a:spcBef>
                          <a:spcPts val="0"/>
                        </a:spcBef>
                        <a:spcAft>
                          <a:spcPts val="0"/>
                        </a:spcAft>
                      </a:pPr>
                      <a:r>
                        <a:rPr lang="en-US" sz="1400" dirty="0">
                          <a:solidFill>
                            <a:schemeClr val="tx1"/>
                          </a:solidFill>
                          <a:effectLst/>
                        </a:rPr>
                        <a:t>Wednesday</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10004"/>
                  </a:ext>
                </a:extLst>
              </a:tr>
              <a:tr h="872339">
                <a:tc>
                  <a:txBody>
                    <a:bodyPr/>
                    <a:lstStyle/>
                    <a:p>
                      <a:pPr marL="171450" marR="0" indent="-171450">
                        <a:lnSpc>
                          <a:spcPct val="107000"/>
                        </a:lnSpc>
                        <a:spcBef>
                          <a:spcPts val="0"/>
                        </a:spcBef>
                        <a:spcAft>
                          <a:spcPts val="0"/>
                        </a:spcAft>
                        <a:buFont typeface="Arial" panose="020B0604020202020204" pitchFamily="34" charset="0"/>
                        <a:buChar char="•"/>
                      </a:pPr>
                      <a:r>
                        <a:rPr lang="en-US" sz="1400" b="0" dirty="0">
                          <a:solidFill>
                            <a:schemeClr val="tx1"/>
                          </a:solidFill>
                          <a:effectLst/>
                        </a:rPr>
                        <a:t>Water Chemistry and pollution activity</a:t>
                      </a:r>
                    </a:p>
                    <a:p>
                      <a:pPr marL="171450" marR="0" indent="-171450">
                        <a:lnSpc>
                          <a:spcPct val="107000"/>
                        </a:lnSpc>
                        <a:spcBef>
                          <a:spcPts val="0"/>
                        </a:spcBef>
                        <a:spcAft>
                          <a:spcPts val="0"/>
                        </a:spcAft>
                        <a:buFont typeface="Arial" panose="020B0604020202020204" pitchFamily="34" charset="0"/>
                        <a:buChar char="•"/>
                      </a:pPr>
                      <a:r>
                        <a:rPr lang="en-US" sz="1400" b="0" dirty="0">
                          <a:solidFill>
                            <a:schemeClr val="tx1"/>
                          </a:solidFill>
                          <a:effectLst/>
                        </a:rPr>
                        <a:t>Wetlands presentation </a:t>
                      </a:r>
                    </a:p>
                    <a:p>
                      <a:pPr marL="171450" marR="0" indent="-171450">
                        <a:lnSpc>
                          <a:spcPct val="107000"/>
                        </a:lnSpc>
                        <a:spcBef>
                          <a:spcPts val="0"/>
                        </a:spcBef>
                        <a:spcAft>
                          <a:spcPts val="0"/>
                        </a:spcAft>
                        <a:buFont typeface="Arial" panose="020B0604020202020204" pitchFamily="34" charset="0"/>
                        <a:buChar char="•"/>
                      </a:pPr>
                      <a:r>
                        <a:rPr lang="en-US" sz="1400" b="0" dirty="0">
                          <a:solidFill>
                            <a:schemeClr val="tx1"/>
                          </a:solidFill>
                          <a:effectLst/>
                        </a:rPr>
                        <a:t>Wetlands as water filters field exercise</a:t>
                      </a:r>
                    </a:p>
                    <a:p>
                      <a:pPr marL="0" marR="0">
                        <a:lnSpc>
                          <a:spcPct val="107000"/>
                        </a:lnSpc>
                        <a:spcBef>
                          <a:spcPts val="0"/>
                        </a:spcBef>
                        <a:spcAft>
                          <a:spcPts val="0"/>
                        </a:spcAft>
                      </a:pPr>
                      <a:r>
                        <a:rPr lang="en-US" sz="1400" dirty="0">
                          <a:solidFill>
                            <a:schemeClr val="tx1"/>
                          </a:solidFill>
                          <a:effectLst/>
                        </a:rPr>
                        <a:t> </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10005"/>
                  </a:ext>
                </a:extLst>
              </a:tr>
              <a:tr h="209997">
                <a:tc>
                  <a:txBody>
                    <a:bodyPr/>
                    <a:lstStyle/>
                    <a:p>
                      <a:pPr marL="0" marR="0">
                        <a:lnSpc>
                          <a:spcPct val="107000"/>
                        </a:lnSpc>
                        <a:spcBef>
                          <a:spcPts val="0"/>
                        </a:spcBef>
                        <a:spcAft>
                          <a:spcPts val="0"/>
                        </a:spcAft>
                      </a:pPr>
                      <a:r>
                        <a:rPr lang="en-US" sz="1400">
                          <a:solidFill>
                            <a:schemeClr val="tx1"/>
                          </a:solidFill>
                          <a:effectLst/>
                        </a:rPr>
                        <a:t>Thursday</a:t>
                      </a:r>
                      <a:endParaRPr lang="en-US" sz="14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10006"/>
                  </a:ext>
                </a:extLst>
              </a:tr>
              <a:tr h="651559">
                <a:tc>
                  <a:txBody>
                    <a:bodyPr/>
                    <a:lstStyle/>
                    <a:p>
                      <a:pPr marL="171450" marR="0" indent="-171450">
                        <a:lnSpc>
                          <a:spcPct val="107000"/>
                        </a:lnSpc>
                        <a:spcBef>
                          <a:spcPts val="0"/>
                        </a:spcBef>
                        <a:spcAft>
                          <a:spcPts val="0"/>
                        </a:spcAft>
                        <a:buFont typeface="Arial" panose="020B0604020202020204" pitchFamily="34" charset="0"/>
                        <a:buChar char="•"/>
                      </a:pPr>
                      <a:r>
                        <a:rPr lang="en-US" sz="1400" b="0" dirty="0">
                          <a:solidFill>
                            <a:schemeClr val="tx1"/>
                          </a:solidFill>
                          <a:effectLst/>
                        </a:rPr>
                        <a:t>Field trip – visit the National Ice Core Laboratory</a:t>
                      </a:r>
                    </a:p>
                    <a:p>
                      <a:pPr marL="171450" marR="0" indent="-171450">
                        <a:lnSpc>
                          <a:spcPct val="107000"/>
                        </a:lnSpc>
                        <a:spcBef>
                          <a:spcPts val="0"/>
                        </a:spcBef>
                        <a:spcAft>
                          <a:spcPts val="0"/>
                        </a:spcAft>
                        <a:buFont typeface="Arial" panose="020B0604020202020204" pitchFamily="34" charset="0"/>
                        <a:buChar char="•"/>
                      </a:pPr>
                      <a:r>
                        <a:rPr lang="en-US" sz="1400" b="0" dirty="0">
                          <a:solidFill>
                            <a:schemeClr val="tx1"/>
                          </a:solidFill>
                          <a:effectLst/>
                        </a:rPr>
                        <a:t>GLOBE atmosphere protocol activities</a:t>
                      </a:r>
                    </a:p>
                    <a:p>
                      <a:pPr marL="0" marR="0">
                        <a:lnSpc>
                          <a:spcPct val="107000"/>
                        </a:lnSpc>
                        <a:spcBef>
                          <a:spcPts val="0"/>
                        </a:spcBef>
                        <a:spcAft>
                          <a:spcPts val="0"/>
                        </a:spcAft>
                      </a:pPr>
                      <a:r>
                        <a:rPr lang="en-US" sz="1400" dirty="0">
                          <a:solidFill>
                            <a:schemeClr val="tx1"/>
                          </a:solidFill>
                          <a:effectLst/>
                        </a:rPr>
                        <a:t> </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10007"/>
                  </a:ext>
                </a:extLst>
              </a:tr>
              <a:tr h="209997">
                <a:tc>
                  <a:txBody>
                    <a:bodyPr/>
                    <a:lstStyle/>
                    <a:p>
                      <a:pPr marL="0" marR="0">
                        <a:lnSpc>
                          <a:spcPct val="107000"/>
                        </a:lnSpc>
                        <a:spcBef>
                          <a:spcPts val="0"/>
                        </a:spcBef>
                        <a:spcAft>
                          <a:spcPts val="0"/>
                        </a:spcAft>
                      </a:pPr>
                      <a:r>
                        <a:rPr lang="en-US" sz="1400">
                          <a:solidFill>
                            <a:schemeClr val="tx1"/>
                          </a:solidFill>
                          <a:effectLst/>
                        </a:rPr>
                        <a:t>Friday</a:t>
                      </a:r>
                      <a:endParaRPr lang="en-US" sz="14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10008"/>
                  </a:ext>
                </a:extLst>
              </a:tr>
              <a:tr h="872339">
                <a:tc>
                  <a:txBody>
                    <a:bodyPr/>
                    <a:lstStyle/>
                    <a:p>
                      <a:pPr marL="171450" marR="0" indent="-171450">
                        <a:lnSpc>
                          <a:spcPct val="107000"/>
                        </a:lnSpc>
                        <a:spcBef>
                          <a:spcPts val="0"/>
                        </a:spcBef>
                        <a:spcAft>
                          <a:spcPts val="0"/>
                        </a:spcAft>
                        <a:buFont typeface="Arial" panose="020B0604020202020204" pitchFamily="34" charset="0"/>
                        <a:buChar char="•"/>
                      </a:pPr>
                      <a:r>
                        <a:rPr lang="en-US" sz="1400" b="0" dirty="0">
                          <a:solidFill>
                            <a:schemeClr val="tx1"/>
                          </a:solidFill>
                          <a:effectLst/>
                        </a:rPr>
                        <a:t>Water and Dams in Colorado presentation – CO State Dam Engineer and Inspector</a:t>
                      </a:r>
                    </a:p>
                    <a:p>
                      <a:pPr marL="171450" marR="0" indent="-171450">
                        <a:lnSpc>
                          <a:spcPct val="107000"/>
                        </a:lnSpc>
                        <a:spcBef>
                          <a:spcPts val="0"/>
                        </a:spcBef>
                        <a:spcAft>
                          <a:spcPts val="0"/>
                        </a:spcAft>
                        <a:buFont typeface="Arial" panose="020B0604020202020204" pitchFamily="34" charset="0"/>
                        <a:buChar char="•"/>
                      </a:pPr>
                      <a:r>
                        <a:rPr lang="en-US" sz="1400" b="0" dirty="0">
                          <a:solidFill>
                            <a:schemeClr val="tx1"/>
                          </a:solidFill>
                          <a:effectLst/>
                        </a:rPr>
                        <a:t>21</a:t>
                      </a:r>
                      <a:r>
                        <a:rPr lang="en-US" sz="1400" b="0" baseline="30000" dirty="0">
                          <a:solidFill>
                            <a:schemeClr val="tx1"/>
                          </a:solidFill>
                          <a:effectLst/>
                        </a:rPr>
                        <a:t>st</a:t>
                      </a:r>
                      <a:r>
                        <a:rPr lang="en-US" sz="1400" b="0" dirty="0">
                          <a:solidFill>
                            <a:schemeClr val="tx1"/>
                          </a:solidFill>
                          <a:effectLst/>
                        </a:rPr>
                        <a:t> Century career connections discussion/activity</a:t>
                      </a:r>
                    </a:p>
                    <a:p>
                      <a:pPr marL="0" marR="0">
                        <a:lnSpc>
                          <a:spcPct val="107000"/>
                        </a:lnSpc>
                        <a:spcBef>
                          <a:spcPts val="0"/>
                        </a:spcBef>
                        <a:spcAft>
                          <a:spcPts val="0"/>
                        </a:spcAft>
                      </a:pPr>
                      <a:r>
                        <a:rPr lang="en-US" sz="1400" dirty="0">
                          <a:solidFill>
                            <a:schemeClr val="tx1"/>
                          </a:solidFill>
                          <a:effectLst/>
                        </a:rPr>
                        <a:t> </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10009"/>
                  </a:ext>
                </a:extLst>
              </a:tr>
            </a:tbl>
          </a:graphicData>
        </a:graphic>
      </p:graphicFrame>
      <p:pic>
        <p:nvPicPr>
          <p:cNvPr id="9" name="Picture 8"/>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621883" y="777703"/>
            <a:ext cx="2740414" cy="1922926"/>
          </a:xfrm>
          <a:prstGeom prst="rect">
            <a:avLst/>
          </a:prstGeom>
        </p:spPr>
      </p:pic>
      <p:pic>
        <p:nvPicPr>
          <p:cNvPr id="10" name="Picture 9"/>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621882" y="2660559"/>
            <a:ext cx="2740414" cy="1922926"/>
          </a:xfrm>
          <a:prstGeom prst="rect">
            <a:avLst/>
          </a:prstGeom>
        </p:spPr>
      </p:pic>
      <p:pic>
        <p:nvPicPr>
          <p:cNvPr id="13" name="Picture 1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621881" y="4583485"/>
            <a:ext cx="2740415" cy="2055311"/>
          </a:xfrm>
          <a:prstGeom prst="rect">
            <a:avLst/>
          </a:prstGeom>
        </p:spPr>
      </p:pic>
    </p:spTree>
    <p:extLst>
      <p:ext uri="{BB962C8B-B14F-4D97-AF65-F5344CB8AC3E}">
        <p14:creationId xmlns:p14="http://schemas.microsoft.com/office/powerpoint/2010/main" val="20487863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1952" y="772954"/>
            <a:ext cx="4572000" cy="5632311"/>
          </a:xfrm>
          <a:prstGeom prst="rect">
            <a:avLst/>
          </a:prstGeom>
        </p:spPr>
        <p:txBody>
          <a:bodyPr>
            <a:spAutoFit/>
          </a:bodyPr>
          <a:lstStyle/>
          <a:p>
            <a:r>
              <a:rPr lang="en-US" sz="1200" dirty="0">
                <a:latin typeface="Times New Roman" panose="02020603050405020304" pitchFamily="18" charset="0"/>
                <a:ea typeface="Calibri" panose="020F0502020204030204" pitchFamily="34" charset="0"/>
              </a:rPr>
              <a:t>Project Overview </a:t>
            </a:r>
            <a:r>
              <a:rPr lang="en-US" sz="1200" u="sng" dirty="0">
                <a:solidFill>
                  <a:srgbClr val="0000FF"/>
                </a:solidFill>
                <a:latin typeface="Times New Roman" panose="02020603050405020304" pitchFamily="18" charset="0"/>
                <a:ea typeface="Calibri" panose="020F0502020204030204" pitchFamily="34" charset="0"/>
                <a:hlinkClick r:id="rId2"/>
              </a:rPr>
              <a:t>https://padlet.com/jjaz2co/8ogqid0gn83v</a:t>
            </a:r>
            <a:r>
              <a:rPr lang="en-US" sz="1200" dirty="0">
                <a:latin typeface="Times New Roman" panose="02020603050405020304" pitchFamily="18" charset="0"/>
                <a:ea typeface="Calibri" panose="020F0502020204030204" pitchFamily="34" charset="0"/>
              </a:rPr>
              <a:t> </a:t>
            </a:r>
          </a:p>
          <a:p>
            <a:r>
              <a:rPr lang="en-US" sz="1200" dirty="0">
                <a:latin typeface="Times New Roman" panose="02020603050405020304" pitchFamily="18" charset="0"/>
                <a:ea typeface="Calibri" panose="020F0502020204030204" pitchFamily="34" charset="0"/>
              </a:rPr>
              <a:t> </a:t>
            </a:r>
          </a:p>
          <a:p>
            <a:r>
              <a:rPr lang="en-US" sz="1200" dirty="0">
                <a:latin typeface="Times New Roman" panose="02020603050405020304" pitchFamily="18" charset="0"/>
                <a:ea typeface="Calibri" panose="020F0502020204030204" pitchFamily="34" charset="0"/>
              </a:rPr>
              <a:t>STEM Equity </a:t>
            </a:r>
            <a:r>
              <a:rPr lang="en-US" sz="1200" u="sng" dirty="0">
                <a:solidFill>
                  <a:srgbClr val="0000FF"/>
                </a:solidFill>
                <a:latin typeface="Times New Roman" panose="02020603050405020304" pitchFamily="18" charset="0"/>
                <a:ea typeface="Calibri" panose="020F0502020204030204" pitchFamily="34" charset="0"/>
                <a:hlinkClick r:id="rId3"/>
              </a:rPr>
              <a:t>https://padlet.com/jjaz2co/5h8dovlx0j2j</a:t>
            </a:r>
            <a:r>
              <a:rPr lang="en-US" sz="1200" dirty="0">
                <a:latin typeface="Times New Roman" panose="02020603050405020304" pitchFamily="18" charset="0"/>
                <a:ea typeface="Calibri" panose="020F0502020204030204" pitchFamily="34" charset="0"/>
              </a:rPr>
              <a:t> </a:t>
            </a:r>
          </a:p>
          <a:p>
            <a:r>
              <a:rPr lang="en-US" sz="1200" dirty="0">
                <a:latin typeface="Times New Roman" panose="02020603050405020304" pitchFamily="18" charset="0"/>
                <a:ea typeface="Calibri" panose="020F0502020204030204" pitchFamily="34" charset="0"/>
              </a:rPr>
              <a:t> </a:t>
            </a:r>
          </a:p>
          <a:p>
            <a:r>
              <a:rPr lang="en-US" sz="1200" dirty="0">
                <a:latin typeface="Times New Roman" panose="02020603050405020304" pitchFamily="18" charset="0"/>
                <a:ea typeface="Calibri" panose="020F0502020204030204" pitchFamily="34" charset="0"/>
              </a:rPr>
              <a:t>GLOBE Resources </a:t>
            </a:r>
            <a:r>
              <a:rPr lang="en-US" sz="1200" u="sng" dirty="0">
                <a:solidFill>
                  <a:srgbClr val="0000FF"/>
                </a:solidFill>
                <a:latin typeface="Times New Roman" panose="02020603050405020304" pitchFamily="18" charset="0"/>
                <a:ea typeface="Calibri" panose="020F0502020204030204" pitchFamily="34" charset="0"/>
                <a:hlinkClick r:id="rId4"/>
              </a:rPr>
              <a:t>https://padlet.com/usglobecc/u2hct62nz5o8</a:t>
            </a:r>
            <a:r>
              <a:rPr lang="en-US" sz="1200" dirty="0">
                <a:latin typeface="Times New Roman" panose="02020603050405020304" pitchFamily="18" charset="0"/>
                <a:ea typeface="Calibri" panose="020F0502020204030204" pitchFamily="34" charset="0"/>
              </a:rPr>
              <a:t> </a:t>
            </a:r>
          </a:p>
          <a:p>
            <a:r>
              <a:rPr lang="en-US" sz="1200" dirty="0">
                <a:latin typeface="Times New Roman" panose="02020603050405020304" pitchFamily="18" charset="0"/>
                <a:ea typeface="Calibri" panose="020F0502020204030204" pitchFamily="34" charset="0"/>
              </a:rPr>
              <a:t> </a:t>
            </a:r>
          </a:p>
          <a:p>
            <a:r>
              <a:rPr lang="en-US" sz="1200" dirty="0">
                <a:latin typeface="Times New Roman" panose="02020603050405020304" pitchFamily="18" charset="0"/>
                <a:ea typeface="Calibri" panose="020F0502020204030204" pitchFamily="34" charset="0"/>
              </a:rPr>
              <a:t>Water Quality and Human Health </a:t>
            </a:r>
            <a:r>
              <a:rPr lang="en-US" sz="1200" u="sng" dirty="0">
                <a:solidFill>
                  <a:srgbClr val="0000FF"/>
                </a:solidFill>
                <a:latin typeface="Times New Roman" panose="02020603050405020304" pitchFamily="18" charset="0"/>
                <a:ea typeface="Calibri" panose="020F0502020204030204" pitchFamily="34" charset="0"/>
                <a:hlinkClick r:id="rId5"/>
              </a:rPr>
              <a:t>https://padlet.com/jjaz2co/vtxhjxhbuih9</a:t>
            </a:r>
            <a:endParaRPr lang="en-US" sz="1200" dirty="0">
              <a:latin typeface="Times New Roman" panose="02020603050405020304" pitchFamily="18" charset="0"/>
              <a:ea typeface="Calibri" panose="020F0502020204030204" pitchFamily="34" charset="0"/>
            </a:endParaRPr>
          </a:p>
          <a:p>
            <a:r>
              <a:rPr lang="en-US" sz="1200" dirty="0">
                <a:latin typeface="Times New Roman" panose="02020603050405020304" pitchFamily="18" charset="0"/>
                <a:ea typeface="Calibri" panose="020F0502020204030204" pitchFamily="34" charset="0"/>
              </a:rPr>
              <a:t> </a:t>
            </a:r>
          </a:p>
          <a:p>
            <a:r>
              <a:rPr lang="en-US" sz="1200" dirty="0">
                <a:latin typeface="Times New Roman" panose="02020603050405020304" pitchFamily="18" charset="0"/>
                <a:ea typeface="Calibri" panose="020F0502020204030204" pitchFamily="34" charset="0"/>
              </a:rPr>
              <a:t>Weather, Climate, and Human Health </a:t>
            </a:r>
            <a:r>
              <a:rPr lang="en-US" sz="1200" u="sng" dirty="0">
                <a:solidFill>
                  <a:srgbClr val="0000FF"/>
                </a:solidFill>
                <a:latin typeface="Times New Roman" panose="02020603050405020304" pitchFamily="18" charset="0"/>
                <a:ea typeface="Calibri" panose="020F0502020204030204" pitchFamily="34" charset="0"/>
                <a:hlinkClick r:id="rId6"/>
              </a:rPr>
              <a:t>https://padlet.com/jjaz2co/qt94bvad87xf</a:t>
            </a:r>
            <a:endParaRPr lang="en-US" sz="1200" dirty="0">
              <a:latin typeface="Times New Roman" panose="02020603050405020304" pitchFamily="18" charset="0"/>
              <a:ea typeface="Calibri" panose="020F0502020204030204" pitchFamily="34" charset="0"/>
            </a:endParaRPr>
          </a:p>
          <a:p>
            <a:r>
              <a:rPr lang="en-US" sz="1200" dirty="0">
                <a:latin typeface="Times New Roman" panose="02020603050405020304" pitchFamily="18" charset="0"/>
                <a:ea typeface="Calibri" panose="020F0502020204030204" pitchFamily="34" charset="0"/>
              </a:rPr>
              <a:t> </a:t>
            </a:r>
          </a:p>
          <a:p>
            <a:r>
              <a:rPr lang="en-US" sz="1200" dirty="0">
                <a:latin typeface="Times New Roman" panose="02020603050405020304" pitchFamily="18" charset="0"/>
                <a:ea typeface="Calibri" panose="020F0502020204030204" pitchFamily="34" charset="0"/>
              </a:rPr>
              <a:t>Air Quality and Human Health </a:t>
            </a:r>
            <a:r>
              <a:rPr lang="en-US" sz="1200" u="sng" dirty="0">
                <a:solidFill>
                  <a:srgbClr val="0000FF"/>
                </a:solidFill>
                <a:latin typeface="Times New Roman" panose="02020603050405020304" pitchFamily="18" charset="0"/>
                <a:ea typeface="Calibri" panose="020F0502020204030204" pitchFamily="34" charset="0"/>
                <a:hlinkClick r:id="rId7"/>
              </a:rPr>
              <a:t>https://padlet.com/jjaz2co/4cmg27l3590w</a:t>
            </a:r>
            <a:endParaRPr lang="en-US" sz="1200" dirty="0">
              <a:latin typeface="Times New Roman" panose="02020603050405020304" pitchFamily="18" charset="0"/>
              <a:ea typeface="Calibri" panose="020F0502020204030204" pitchFamily="34" charset="0"/>
            </a:endParaRPr>
          </a:p>
          <a:p>
            <a:r>
              <a:rPr lang="en-US" sz="1200" dirty="0">
                <a:latin typeface="Times New Roman" panose="02020603050405020304" pitchFamily="18" charset="0"/>
                <a:ea typeface="Calibri" panose="020F0502020204030204" pitchFamily="34" charset="0"/>
              </a:rPr>
              <a:t> </a:t>
            </a:r>
          </a:p>
          <a:p>
            <a:r>
              <a:rPr lang="en-US" sz="1200" dirty="0">
                <a:latin typeface="Times New Roman" panose="02020603050405020304" pitchFamily="18" charset="0"/>
                <a:ea typeface="Calibri" panose="020F0502020204030204" pitchFamily="34" charset="0"/>
              </a:rPr>
              <a:t>Fire and Human Health </a:t>
            </a:r>
            <a:r>
              <a:rPr lang="en-US" sz="1200" u="sng" dirty="0">
                <a:solidFill>
                  <a:srgbClr val="0000FF"/>
                </a:solidFill>
                <a:latin typeface="Times New Roman" panose="02020603050405020304" pitchFamily="18" charset="0"/>
                <a:ea typeface="Calibri" panose="020F0502020204030204" pitchFamily="34" charset="0"/>
                <a:hlinkClick r:id="rId8"/>
              </a:rPr>
              <a:t>https://padlet.com/jjaz2co/5svroqf8hu1n</a:t>
            </a:r>
            <a:r>
              <a:rPr lang="en-US" sz="1200" dirty="0">
                <a:latin typeface="Times New Roman" panose="02020603050405020304" pitchFamily="18" charset="0"/>
                <a:ea typeface="Calibri" panose="020F0502020204030204" pitchFamily="34" charset="0"/>
              </a:rPr>
              <a:t> </a:t>
            </a:r>
          </a:p>
          <a:p>
            <a:r>
              <a:rPr lang="en-US" sz="1200" dirty="0">
                <a:latin typeface="Times New Roman" panose="02020603050405020304" pitchFamily="18" charset="0"/>
                <a:ea typeface="Calibri" panose="020F0502020204030204" pitchFamily="34" charset="0"/>
              </a:rPr>
              <a:t> </a:t>
            </a:r>
          </a:p>
          <a:p>
            <a:r>
              <a:rPr lang="en-US" sz="1200" dirty="0">
                <a:latin typeface="Times New Roman" panose="02020603050405020304" pitchFamily="18" charset="0"/>
                <a:ea typeface="Calibri" panose="020F0502020204030204" pitchFamily="34" charset="0"/>
              </a:rPr>
              <a:t>Inquiry, Problem Based Learning, and Backward Design </a:t>
            </a:r>
            <a:r>
              <a:rPr lang="en-US" sz="1200" u="sng" dirty="0">
                <a:solidFill>
                  <a:srgbClr val="0000FF"/>
                </a:solidFill>
                <a:latin typeface="Times New Roman" panose="02020603050405020304" pitchFamily="18" charset="0"/>
                <a:ea typeface="Calibri" panose="020F0502020204030204" pitchFamily="34" charset="0"/>
                <a:hlinkClick r:id="rId9"/>
              </a:rPr>
              <a:t>https://padlet.com/jjaz2co/ic59qzyb6y44</a:t>
            </a:r>
            <a:r>
              <a:rPr lang="en-US" sz="1200" dirty="0">
                <a:latin typeface="Times New Roman" panose="02020603050405020304" pitchFamily="18" charset="0"/>
                <a:ea typeface="Calibri" panose="020F0502020204030204" pitchFamily="34" charset="0"/>
              </a:rPr>
              <a:t> </a:t>
            </a:r>
          </a:p>
          <a:p>
            <a:r>
              <a:rPr lang="en-US" sz="1200" dirty="0">
                <a:latin typeface="Times New Roman" panose="02020603050405020304" pitchFamily="18" charset="0"/>
                <a:ea typeface="Calibri" panose="020F0502020204030204" pitchFamily="34" charset="0"/>
              </a:rPr>
              <a:t> </a:t>
            </a:r>
          </a:p>
          <a:p>
            <a:r>
              <a:rPr lang="en-US" sz="1200" dirty="0">
                <a:latin typeface="Times New Roman" panose="02020603050405020304" pitchFamily="18" charset="0"/>
                <a:ea typeface="Calibri" panose="020F0502020204030204" pitchFamily="34" charset="0"/>
              </a:rPr>
              <a:t>MULTI, GLOBE &amp; </a:t>
            </a:r>
            <a:r>
              <a:rPr lang="en-US" sz="1200" dirty="0" err="1">
                <a:latin typeface="Times New Roman" panose="02020603050405020304" pitchFamily="18" charset="0"/>
                <a:ea typeface="Calibri" panose="020F0502020204030204" pitchFamily="34" charset="0"/>
              </a:rPr>
              <a:t>EcoSchools</a:t>
            </a:r>
            <a:r>
              <a:rPr lang="en-US" sz="1200" dirty="0">
                <a:latin typeface="Times New Roman" panose="02020603050405020304" pitchFamily="18" charset="0"/>
                <a:ea typeface="Calibri" panose="020F0502020204030204" pitchFamily="34" charset="0"/>
              </a:rPr>
              <a:t> </a:t>
            </a:r>
            <a:r>
              <a:rPr lang="en-US" sz="1200" u="sng" dirty="0">
                <a:solidFill>
                  <a:srgbClr val="0000FF"/>
                </a:solidFill>
                <a:latin typeface="Times New Roman" panose="02020603050405020304" pitchFamily="18" charset="0"/>
                <a:ea typeface="Calibri" panose="020F0502020204030204" pitchFamily="34" charset="0"/>
                <a:hlinkClick r:id="rId10"/>
              </a:rPr>
              <a:t>https://padlet.com/jjaz2co/snt6c855gkol</a:t>
            </a:r>
            <a:r>
              <a:rPr lang="en-US" sz="1200" dirty="0">
                <a:latin typeface="Times New Roman" panose="02020603050405020304" pitchFamily="18" charset="0"/>
                <a:ea typeface="Calibri" panose="020F0502020204030204" pitchFamily="34" charset="0"/>
              </a:rPr>
              <a:t> </a:t>
            </a:r>
          </a:p>
          <a:p>
            <a:r>
              <a:rPr lang="en-US" sz="1200" dirty="0">
                <a:latin typeface="Times New Roman" panose="02020603050405020304" pitchFamily="18" charset="0"/>
                <a:ea typeface="Calibri" panose="020F0502020204030204" pitchFamily="34" charset="0"/>
              </a:rPr>
              <a:t> </a:t>
            </a:r>
          </a:p>
          <a:p>
            <a:r>
              <a:rPr lang="en-US" sz="1200" dirty="0">
                <a:latin typeface="Times New Roman" panose="02020603050405020304" pitchFamily="18" charset="0"/>
                <a:ea typeface="Calibri" panose="020F0502020204030204" pitchFamily="34" charset="0"/>
              </a:rPr>
              <a:t>STEM Career Pathways </a:t>
            </a:r>
            <a:r>
              <a:rPr lang="en-US" sz="1200" u="sng" dirty="0">
                <a:solidFill>
                  <a:srgbClr val="0000FF"/>
                </a:solidFill>
                <a:latin typeface="Times New Roman" panose="02020603050405020304" pitchFamily="18" charset="0"/>
                <a:ea typeface="Calibri" panose="020F0502020204030204" pitchFamily="34" charset="0"/>
                <a:hlinkClick r:id="rId11"/>
              </a:rPr>
              <a:t>https://padlet.com/jjaz2co/eid2u1vs9y8g</a:t>
            </a:r>
            <a:endParaRPr lang="en-US" sz="1200" dirty="0">
              <a:latin typeface="Times New Roman" panose="02020603050405020304" pitchFamily="18" charset="0"/>
              <a:ea typeface="Calibri" panose="020F0502020204030204" pitchFamily="34" charset="0"/>
            </a:endParaRPr>
          </a:p>
          <a:p>
            <a:r>
              <a:rPr lang="en-US" sz="1200" dirty="0">
                <a:latin typeface="Times New Roman" panose="02020603050405020304" pitchFamily="18" charset="0"/>
                <a:ea typeface="Calibri" panose="020F0502020204030204" pitchFamily="34" charset="0"/>
              </a:rPr>
              <a:t> </a:t>
            </a:r>
          </a:p>
          <a:p>
            <a:r>
              <a:rPr lang="en-US" sz="1200" dirty="0">
                <a:latin typeface="Times New Roman" panose="02020603050405020304" pitchFamily="18" charset="0"/>
                <a:ea typeface="Calibri" panose="020F0502020204030204" pitchFamily="34" charset="0"/>
              </a:rPr>
              <a:t>General Classroom Resources </a:t>
            </a:r>
            <a:r>
              <a:rPr lang="en-US" sz="1200" u="sng" dirty="0">
                <a:solidFill>
                  <a:srgbClr val="0000FF"/>
                </a:solidFill>
                <a:latin typeface="Times New Roman" panose="02020603050405020304" pitchFamily="18" charset="0"/>
                <a:ea typeface="Calibri" panose="020F0502020204030204" pitchFamily="34" charset="0"/>
                <a:hlinkClick r:id="rId12"/>
              </a:rPr>
              <a:t>https://padlet.com/jjaz2co/c2yqhd4jyccf</a:t>
            </a:r>
            <a:r>
              <a:rPr lang="en-US" sz="1200" dirty="0">
                <a:latin typeface="Times New Roman" panose="02020603050405020304" pitchFamily="18" charset="0"/>
                <a:ea typeface="Calibri" panose="020F0502020204030204" pitchFamily="34" charset="0"/>
              </a:rPr>
              <a:t> </a:t>
            </a:r>
          </a:p>
          <a:p>
            <a:r>
              <a:rPr lang="en-US" sz="1200" dirty="0">
                <a:latin typeface="Times New Roman" panose="02020603050405020304" pitchFamily="18" charset="0"/>
                <a:ea typeface="Calibri" panose="020F0502020204030204" pitchFamily="34" charset="0"/>
              </a:rPr>
              <a:t> </a:t>
            </a:r>
          </a:p>
          <a:p>
            <a:r>
              <a:rPr lang="en-US" sz="1200" dirty="0">
                <a:latin typeface="Times New Roman" panose="02020603050405020304" pitchFamily="18" charset="0"/>
                <a:ea typeface="Calibri" panose="020F0502020204030204" pitchFamily="34" charset="0"/>
              </a:rPr>
              <a:t>Classroom Implementation-Data Collection </a:t>
            </a:r>
            <a:r>
              <a:rPr lang="en-US" sz="1200" u="sng" dirty="0">
                <a:solidFill>
                  <a:srgbClr val="0000FF"/>
                </a:solidFill>
                <a:latin typeface="Times New Roman" panose="02020603050405020304" pitchFamily="18" charset="0"/>
                <a:ea typeface="Calibri" panose="020F0502020204030204" pitchFamily="34" charset="0"/>
                <a:hlinkClick r:id="rId13"/>
              </a:rPr>
              <a:t>https://padlet.com/jjaz2co/9yaeyza1ulzz</a:t>
            </a:r>
            <a:r>
              <a:rPr lang="en-US" sz="1200" dirty="0">
                <a:latin typeface="Times New Roman" panose="02020603050405020304" pitchFamily="18" charset="0"/>
                <a:ea typeface="Calibri" panose="020F0502020204030204" pitchFamily="34" charset="0"/>
              </a:rPr>
              <a:t> </a:t>
            </a:r>
          </a:p>
          <a:p>
            <a:r>
              <a:rPr lang="en-US" sz="1200" dirty="0">
                <a:latin typeface="Times New Roman" panose="02020603050405020304" pitchFamily="18" charset="0"/>
                <a:ea typeface="Calibri" panose="020F0502020204030204" pitchFamily="34" charset="0"/>
              </a:rPr>
              <a:t> </a:t>
            </a:r>
            <a:endParaRPr lang="en-US" sz="1200" dirty="0">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41961830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0499AD-3288-F84F-9A1E-995F37C899BD}"/>
              </a:ext>
            </a:extLst>
          </p:cNvPr>
          <p:cNvSpPr>
            <a:spLocks noGrp="1"/>
          </p:cNvSpPr>
          <p:nvPr>
            <p:ph type="title"/>
          </p:nvPr>
        </p:nvSpPr>
        <p:spPr/>
        <p:txBody>
          <a:bodyPr/>
          <a:lstStyle/>
          <a:p>
            <a:r>
              <a:rPr lang="en-US" dirty="0"/>
              <a:t>Contents</a:t>
            </a:r>
          </a:p>
        </p:txBody>
      </p:sp>
      <p:sp>
        <p:nvSpPr>
          <p:cNvPr id="3" name="Content Placeholder 2">
            <a:extLst>
              <a:ext uri="{FF2B5EF4-FFF2-40B4-BE49-F238E27FC236}">
                <a16:creationId xmlns:a16="http://schemas.microsoft.com/office/drawing/2014/main" id="{02B0269B-BDE1-C041-B8FC-83C1DC106389}"/>
              </a:ext>
            </a:extLst>
          </p:cNvPr>
          <p:cNvSpPr>
            <a:spLocks noGrp="1"/>
          </p:cNvSpPr>
          <p:nvPr>
            <p:ph idx="1"/>
          </p:nvPr>
        </p:nvSpPr>
        <p:spPr>
          <a:xfrm>
            <a:off x="457200" y="1262575"/>
            <a:ext cx="7620000" cy="4800600"/>
          </a:xfrm>
        </p:spPr>
        <p:txBody>
          <a:bodyPr>
            <a:normAutofit lnSpcReduction="10000"/>
          </a:bodyPr>
          <a:lstStyle/>
          <a:p>
            <a:r>
              <a:rPr lang="en-US" sz="2800" dirty="0"/>
              <a:t>Introductions!</a:t>
            </a:r>
          </a:p>
          <a:p>
            <a:r>
              <a:rPr lang="en-US" sz="2800" dirty="0"/>
              <a:t>What is MULTI?</a:t>
            </a:r>
          </a:p>
          <a:p>
            <a:r>
              <a:rPr lang="en-US" sz="2800" dirty="0"/>
              <a:t>Our approach</a:t>
            </a:r>
          </a:p>
          <a:p>
            <a:pPr lvl="1"/>
            <a:r>
              <a:rPr lang="en-US" sz="2800" dirty="0"/>
              <a:t>Educator professional development</a:t>
            </a:r>
          </a:p>
          <a:p>
            <a:pPr lvl="1"/>
            <a:r>
              <a:rPr lang="en-US" sz="2800" dirty="0"/>
              <a:t>Problem-based learning</a:t>
            </a:r>
          </a:p>
          <a:p>
            <a:pPr lvl="1"/>
            <a:r>
              <a:rPr lang="en-US" sz="2800" dirty="0"/>
              <a:t>Educators: focal students as a tool for reflection</a:t>
            </a:r>
          </a:p>
          <a:p>
            <a:pPr lvl="1"/>
            <a:r>
              <a:rPr lang="en-US" sz="2800" dirty="0"/>
              <a:t>Professional developers: participant observation</a:t>
            </a:r>
          </a:p>
          <a:p>
            <a:r>
              <a:rPr lang="en-US" sz="2800" i="1" dirty="0"/>
              <a:t>Sample agendas with links to Padlet</a:t>
            </a:r>
          </a:p>
          <a:p>
            <a:endParaRPr lang="en-US" dirty="0"/>
          </a:p>
          <a:p>
            <a:endParaRPr lang="en-US" dirty="0"/>
          </a:p>
          <a:p>
            <a:endParaRPr lang="en-US" dirty="0"/>
          </a:p>
        </p:txBody>
      </p:sp>
      <p:pic>
        <p:nvPicPr>
          <p:cNvPr id="4" name="Picture 3">
            <a:extLst>
              <a:ext uri="{FF2B5EF4-FFF2-40B4-BE49-F238E27FC236}">
                <a16:creationId xmlns:a16="http://schemas.microsoft.com/office/drawing/2014/main" id="{1FED18EF-5B52-FA4E-8933-CEE518085874}"/>
              </a:ext>
            </a:extLst>
          </p:cNvPr>
          <p:cNvPicPr>
            <a:picLocks noChangeAspect="1"/>
          </p:cNvPicPr>
          <p:nvPr/>
        </p:nvPicPr>
        <p:blipFill>
          <a:blip r:embed="rId2"/>
          <a:stretch>
            <a:fillRect/>
          </a:stretch>
        </p:blipFill>
        <p:spPr>
          <a:xfrm>
            <a:off x="3505200" y="5711825"/>
            <a:ext cx="4876800" cy="1066800"/>
          </a:xfrm>
          <a:prstGeom prst="rect">
            <a:avLst/>
          </a:prstGeom>
        </p:spPr>
      </p:pic>
    </p:spTree>
    <p:extLst>
      <p:ext uri="{BB962C8B-B14F-4D97-AF65-F5344CB8AC3E}">
        <p14:creationId xmlns:p14="http://schemas.microsoft.com/office/powerpoint/2010/main" val="17595556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FDD2C-DA67-F84B-B3EA-44E741FD64BE}"/>
              </a:ext>
            </a:extLst>
          </p:cNvPr>
          <p:cNvSpPr>
            <a:spLocks noGrp="1"/>
          </p:cNvSpPr>
          <p:nvPr>
            <p:ph type="title"/>
          </p:nvPr>
        </p:nvSpPr>
        <p:spPr>
          <a:xfrm>
            <a:off x="722313" y="495759"/>
            <a:ext cx="7659687" cy="1168400"/>
          </a:xfrm>
        </p:spPr>
        <p:txBody>
          <a:bodyPr/>
          <a:lstStyle/>
          <a:p>
            <a:r>
              <a:rPr lang="en-US" dirty="0"/>
              <a:t>What IS MULTI?</a:t>
            </a:r>
          </a:p>
        </p:txBody>
      </p:sp>
      <p:sp>
        <p:nvSpPr>
          <p:cNvPr id="4" name="Rectangle 3"/>
          <p:cNvSpPr/>
          <p:nvPr/>
        </p:nvSpPr>
        <p:spPr>
          <a:xfrm>
            <a:off x="446589" y="1310620"/>
            <a:ext cx="7687160" cy="4832092"/>
          </a:xfrm>
          <a:prstGeom prst="rect">
            <a:avLst/>
          </a:prstGeom>
        </p:spPr>
        <p:txBody>
          <a:bodyPr wrap="square">
            <a:spAutoFit/>
          </a:bodyPr>
          <a:lstStyle/>
          <a:p>
            <a:pPr marL="285750" indent="-285750">
              <a:buFont typeface="Arial" panose="020B0604020202020204" pitchFamily="34" charset="0"/>
              <a:buChar char="•"/>
            </a:pPr>
            <a:r>
              <a:rPr lang="en-US" sz="2800" dirty="0"/>
              <a:t>Funded by NSF ITEST: A Community-based Approach to Engaging Students and Teachers </a:t>
            </a:r>
            <a:br>
              <a:rPr lang="en-US" sz="2800" dirty="0"/>
            </a:br>
            <a:r>
              <a:rPr lang="en-US" sz="2800" dirty="0"/>
              <a:t>in Effective STEM Education</a:t>
            </a:r>
          </a:p>
          <a:p>
            <a:pPr marL="285750" indent="-285750">
              <a:buFont typeface="Arial" panose="020B0604020202020204" pitchFamily="34" charset="0"/>
              <a:buChar char="•"/>
            </a:pPr>
            <a:r>
              <a:rPr lang="en-US" sz="2800" dirty="0"/>
              <a:t>Partners: GIO, UNH, CCD, OWL</a:t>
            </a:r>
          </a:p>
          <a:p>
            <a:pPr marL="285750" indent="-285750">
              <a:buFont typeface="Arial" panose="020B0604020202020204" pitchFamily="34" charset="0"/>
              <a:buChar char="•"/>
            </a:pPr>
            <a:r>
              <a:rPr lang="en-US" sz="2800" dirty="0"/>
              <a:t>Community based approach</a:t>
            </a:r>
          </a:p>
          <a:p>
            <a:pPr marL="285750" indent="-285750">
              <a:buFont typeface="Arial" panose="020B0604020202020204" pitchFamily="34" charset="0"/>
              <a:buChar char="•"/>
            </a:pPr>
            <a:r>
              <a:rPr lang="en-US" sz="2800" dirty="0"/>
              <a:t>Focus on teacher PD to more effectively engage underserved students</a:t>
            </a:r>
          </a:p>
          <a:p>
            <a:pPr marL="285750" indent="-285750">
              <a:buFont typeface="Arial" panose="020B0604020202020204" pitchFamily="34" charset="0"/>
              <a:buChar char="•"/>
            </a:pPr>
            <a:r>
              <a:rPr lang="en-US" sz="2800" dirty="0"/>
              <a:t>GLOBE-based learning activities</a:t>
            </a:r>
          </a:p>
          <a:p>
            <a:pPr marL="285750" indent="-285750">
              <a:buFont typeface="Arial" panose="020B0604020202020204" pitchFamily="34" charset="0"/>
              <a:buChar char="•"/>
            </a:pPr>
            <a:r>
              <a:rPr lang="en-US" sz="2800" dirty="0"/>
              <a:t>Workshops &amp; research on implementation</a:t>
            </a:r>
          </a:p>
          <a:p>
            <a:pPr marL="285750" indent="-285750">
              <a:buFont typeface="Arial" panose="020B0604020202020204" pitchFamily="34" charset="0"/>
              <a:buChar char="•"/>
            </a:pPr>
            <a:r>
              <a:rPr lang="en-US" sz="2800" dirty="0"/>
              <a:t>Our research: STEM content, 21st century skills, career pathways</a:t>
            </a:r>
          </a:p>
        </p:txBody>
      </p:sp>
      <p:pic>
        <p:nvPicPr>
          <p:cNvPr id="5" name="Picture 4">
            <a:extLst>
              <a:ext uri="{FF2B5EF4-FFF2-40B4-BE49-F238E27FC236}">
                <a16:creationId xmlns:a16="http://schemas.microsoft.com/office/drawing/2014/main" id="{CD5BC5F3-A032-134F-953B-6C982A946447}"/>
              </a:ext>
            </a:extLst>
          </p:cNvPr>
          <p:cNvPicPr>
            <a:picLocks noChangeAspect="1"/>
          </p:cNvPicPr>
          <p:nvPr/>
        </p:nvPicPr>
        <p:blipFill>
          <a:blip r:embed="rId2"/>
          <a:stretch>
            <a:fillRect/>
          </a:stretch>
        </p:blipFill>
        <p:spPr>
          <a:xfrm>
            <a:off x="3505200" y="5711825"/>
            <a:ext cx="4876800" cy="1066800"/>
          </a:xfrm>
          <a:prstGeom prst="rect">
            <a:avLst/>
          </a:prstGeom>
        </p:spPr>
      </p:pic>
    </p:spTree>
    <p:extLst>
      <p:ext uri="{BB962C8B-B14F-4D97-AF65-F5344CB8AC3E}">
        <p14:creationId xmlns:p14="http://schemas.microsoft.com/office/powerpoint/2010/main" val="2850603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00AFB28F-F61C-7F40-AAB9-68434229738C}"/>
              </a:ext>
            </a:extLst>
          </p:cNvPr>
          <p:cNvGraphicFramePr/>
          <p:nvPr>
            <p:extLst>
              <p:ext uri="{D42A27DB-BD31-4B8C-83A1-F6EECF244321}">
                <p14:modId xmlns:p14="http://schemas.microsoft.com/office/powerpoint/2010/main" val="42970797"/>
              </p:ext>
            </p:extLst>
          </p:nvPr>
        </p:nvGraphicFramePr>
        <p:xfrm>
          <a:off x="-1738224" y="0"/>
          <a:ext cx="9517658" cy="59970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 name="Picture 2">
            <a:extLst>
              <a:ext uri="{FF2B5EF4-FFF2-40B4-BE49-F238E27FC236}">
                <a16:creationId xmlns:a16="http://schemas.microsoft.com/office/drawing/2014/main" id="{526A0639-A6CD-2948-927D-E66E7E684C5D}"/>
              </a:ext>
            </a:extLst>
          </p:cNvPr>
          <p:cNvPicPr>
            <a:picLocks noChangeAspect="1"/>
          </p:cNvPicPr>
          <p:nvPr/>
        </p:nvPicPr>
        <p:blipFill>
          <a:blip r:embed="rId8"/>
          <a:stretch>
            <a:fillRect/>
          </a:stretch>
        </p:blipFill>
        <p:spPr>
          <a:xfrm>
            <a:off x="3547404" y="5791200"/>
            <a:ext cx="4876800" cy="1066800"/>
          </a:xfrm>
          <a:prstGeom prst="rect">
            <a:avLst/>
          </a:prstGeom>
        </p:spPr>
      </p:pic>
    </p:spTree>
    <p:extLst>
      <p:ext uri="{BB962C8B-B14F-4D97-AF65-F5344CB8AC3E}">
        <p14:creationId xmlns:p14="http://schemas.microsoft.com/office/powerpoint/2010/main" val="12603900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FB95F48-8B01-A845-9558-A3BAB1A327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0" y="3635"/>
            <a:ext cx="6858000" cy="5143500"/>
          </a:xfrm>
          <a:prstGeom prst="rect">
            <a:avLst/>
          </a:prstGeom>
        </p:spPr>
      </p:pic>
      <p:graphicFrame>
        <p:nvGraphicFramePr>
          <p:cNvPr id="5" name="Content Placeholder 4">
            <a:extLst>
              <a:ext uri="{FF2B5EF4-FFF2-40B4-BE49-F238E27FC236}">
                <a16:creationId xmlns:a16="http://schemas.microsoft.com/office/drawing/2014/main" id="{CCBFE4AB-C834-4742-8645-C982635E5D35}"/>
              </a:ext>
            </a:extLst>
          </p:cNvPr>
          <p:cNvGraphicFramePr>
            <a:graphicFrameLocks noGrp="1"/>
          </p:cNvGraphicFramePr>
          <p:nvPr>
            <p:ph sz="half" idx="1"/>
          </p:nvPr>
        </p:nvGraphicFramePr>
        <p:xfrm>
          <a:off x="-273719" y="2575385"/>
          <a:ext cx="3886200" cy="326350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4" name="Picture 3">
            <a:extLst>
              <a:ext uri="{FF2B5EF4-FFF2-40B4-BE49-F238E27FC236}">
                <a16:creationId xmlns:a16="http://schemas.microsoft.com/office/drawing/2014/main" id="{155FBB94-F56F-A742-BB75-9E01F84AA3F2}"/>
              </a:ext>
            </a:extLst>
          </p:cNvPr>
          <p:cNvPicPr>
            <a:picLocks noChangeAspect="1"/>
          </p:cNvPicPr>
          <p:nvPr/>
        </p:nvPicPr>
        <p:blipFill>
          <a:blip r:embed="rId9"/>
          <a:stretch>
            <a:fillRect/>
          </a:stretch>
        </p:blipFill>
        <p:spPr>
          <a:xfrm>
            <a:off x="3505200" y="5711825"/>
            <a:ext cx="4876800" cy="1066800"/>
          </a:xfrm>
          <a:prstGeom prst="rect">
            <a:avLst/>
          </a:prstGeom>
        </p:spPr>
      </p:pic>
    </p:spTree>
    <p:extLst>
      <p:ext uri="{BB962C8B-B14F-4D97-AF65-F5344CB8AC3E}">
        <p14:creationId xmlns:p14="http://schemas.microsoft.com/office/powerpoint/2010/main" val="9441996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CA6EE33-0FF2-3842-8C90-5E0BB08FD2E0}"/>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2286000" y="0"/>
            <a:ext cx="6858000" cy="5143500"/>
          </a:xfrm>
          <a:prstGeom prst="rect">
            <a:avLst/>
          </a:prstGeom>
        </p:spPr>
      </p:pic>
      <p:graphicFrame>
        <p:nvGraphicFramePr>
          <p:cNvPr id="5" name="Content Placeholder 4">
            <a:extLst>
              <a:ext uri="{FF2B5EF4-FFF2-40B4-BE49-F238E27FC236}">
                <a16:creationId xmlns:a16="http://schemas.microsoft.com/office/drawing/2014/main" id="{A0C5BE15-335F-A947-9A4B-B3E2E7C5915E}"/>
              </a:ext>
            </a:extLst>
          </p:cNvPr>
          <p:cNvGraphicFramePr>
            <a:graphicFrameLocks noGrp="1"/>
          </p:cNvGraphicFramePr>
          <p:nvPr>
            <p:ph sz="half" idx="1"/>
          </p:nvPr>
        </p:nvGraphicFramePr>
        <p:xfrm>
          <a:off x="-225593" y="2587416"/>
          <a:ext cx="3886200" cy="326350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4" name="Picture 3">
            <a:extLst>
              <a:ext uri="{FF2B5EF4-FFF2-40B4-BE49-F238E27FC236}">
                <a16:creationId xmlns:a16="http://schemas.microsoft.com/office/drawing/2014/main" id="{7067CFEE-8382-7B48-B4DA-FB845298051B}"/>
              </a:ext>
            </a:extLst>
          </p:cNvPr>
          <p:cNvPicPr>
            <a:picLocks noChangeAspect="1"/>
          </p:cNvPicPr>
          <p:nvPr/>
        </p:nvPicPr>
        <p:blipFill>
          <a:blip r:embed="rId10"/>
          <a:stretch>
            <a:fillRect/>
          </a:stretch>
        </p:blipFill>
        <p:spPr>
          <a:xfrm>
            <a:off x="3505200" y="5711825"/>
            <a:ext cx="4876800" cy="1066800"/>
          </a:xfrm>
          <a:prstGeom prst="rect">
            <a:avLst/>
          </a:prstGeom>
        </p:spPr>
      </p:pic>
    </p:spTree>
    <p:extLst>
      <p:ext uri="{BB962C8B-B14F-4D97-AF65-F5344CB8AC3E}">
        <p14:creationId xmlns:p14="http://schemas.microsoft.com/office/powerpoint/2010/main" val="20920945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AA8B410-C187-7B43-904F-363AB5E62020}"/>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Lst>
          </a:blip>
          <a:stretch>
            <a:fillRect/>
          </a:stretch>
        </p:blipFill>
        <p:spPr>
          <a:xfrm>
            <a:off x="2286000" y="0"/>
            <a:ext cx="6858000" cy="5143500"/>
          </a:xfrm>
          <a:prstGeom prst="rect">
            <a:avLst/>
          </a:prstGeom>
        </p:spPr>
      </p:pic>
      <p:graphicFrame>
        <p:nvGraphicFramePr>
          <p:cNvPr id="5" name="Content Placeholder 4">
            <a:extLst>
              <a:ext uri="{FF2B5EF4-FFF2-40B4-BE49-F238E27FC236}">
                <a16:creationId xmlns:a16="http://schemas.microsoft.com/office/drawing/2014/main" id="{F55456C8-690A-4348-B140-F6F716A1FA8D}"/>
              </a:ext>
            </a:extLst>
          </p:cNvPr>
          <p:cNvGraphicFramePr>
            <a:graphicFrameLocks noGrp="1"/>
          </p:cNvGraphicFramePr>
          <p:nvPr>
            <p:ph sz="half" idx="1"/>
          </p:nvPr>
        </p:nvGraphicFramePr>
        <p:xfrm>
          <a:off x="-237624" y="2539290"/>
          <a:ext cx="3886200" cy="326350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4" name="Picture 3">
            <a:extLst>
              <a:ext uri="{FF2B5EF4-FFF2-40B4-BE49-F238E27FC236}">
                <a16:creationId xmlns:a16="http://schemas.microsoft.com/office/drawing/2014/main" id="{D06359F0-E17B-F149-BF27-2E4AA8E49061}"/>
              </a:ext>
            </a:extLst>
          </p:cNvPr>
          <p:cNvPicPr>
            <a:picLocks noChangeAspect="1"/>
          </p:cNvPicPr>
          <p:nvPr/>
        </p:nvPicPr>
        <p:blipFill>
          <a:blip r:embed="rId10"/>
          <a:stretch>
            <a:fillRect/>
          </a:stretch>
        </p:blipFill>
        <p:spPr>
          <a:xfrm>
            <a:off x="3505200" y="5711825"/>
            <a:ext cx="4876800" cy="1066800"/>
          </a:xfrm>
          <a:prstGeom prst="rect">
            <a:avLst/>
          </a:prstGeom>
        </p:spPr>
      </p:pic>
    </p:spTree>
    <p:extLst>
      <p:ext uri="{BB962C8B-B14F-4D97-AF65-F5344CB8AC3E}">
        <p14:creationId xmlns:p14="http://schemas.microsoft.com/office/powerpoint/2010/main" val="33038637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1F295F9-5AEB-494E-A099-41128E8F76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4971" y="15666"/>
            <a:ext cx="6858000" cy="5143500"/>
          </a:xfrm>
          <a:prstGeom prst="rect">
            <a:avLst/>
          </a:prstGeom>
        </p:spPr>
      </p:pic>
      <p:graphicFrame>
        <p:nvGraphicFramePr>
          <p:cNvPr id="5" name="Content Placeholder 4">
            <a:extLst>
              <a:ext uri="{FF2B5EF4-FFF2-40B4-BE49-F238E27FC236}">
                <a16:creationId xmlns:a16="http://schemas.microsoft.com/office/drawing/2014/main" id="{9C99ACD6-53F5-F348-863B-4FE2B032A81F}"/>
              </a:ext>
            </a:extLst>
          </p:cNvPr>
          <p:cNvGraphicFramePr>
            <a:graphicFrameLocks noGrp="1"/>
          </p:cNvGraphicFramePr>
          <p:nvPr>
            <p:ph sz="half" idx="1"/>
          </p:nvPr>
        </p:nvGraphicFramePr>
        <p:xfrm>
          <a:off x="-249655" y="2587416"/>
          <a:ext cx="3886200" cy="326350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4" name="Picture 3">
            <a:extLst>
              <a:ext uri="{FF2B5EF4-FFF2-40B4-BE49-F238E27FC236}">
                <a16:creationId xmlns:a16="http://schemas.microsoft.com/office/drawing/2014/main" id="{806EFE0E-E064-BC47-9375-C645C835E6EF}"/>
              </a:ext>
            </a:extLst>
          </p:cNvPr>
          <p:cNvPicPr>
            <a:picLocks noChangeAspect="1"/>
          </p:cNvPicPr>
          <p:nvPr/>
        </p:nvPicPr>
        <p:blipFill>
          <a:blip r:embed="rId9"/>
          <a:stretch>
            <a:fillRect/>
          </a:stretch>
        </p:blipFill>
        <p:spPr>
          <a:xfrm>
            <a:off x="3505200" y="5711825"/>
            <a:ext cx="4876800" cy="1066800"/>
          </a:xfrm>
          <a:prstGeom prst="rect">
            <a:avLst/>
          </a:prstGeom>
        </p:spPr>
      </p:pic>
    </p:spTree>
    <p:extLst>
      <p:ext uri="{BB962C8B-B14F-4D97-AF65-F5344CB8AC3E}">
        <p14:creationId xmlns:p14="http://schemas.microsoft.com/office/powerpoint/2010/main" val="26751302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70C884C-4874-314C-BA79-AF11F3D8F06F}"/>
              </a:ext>
            </a:extLst>
          </p:cNvPr>
          <p:cNvSpPr>
            <a:spLocks noGrp="1"/>
          </p:cNvSpPr>
          <p:nvPr>
            <p:ph type="body" sz="quarter" idx="3"/>
          </p:nvPr>
        </p:nvSpPr>
        <p:spPr>
          <a:xfrm>
            <a:off x="609599" y="1342728"/>
            <a:ext cx="7155767" cy="639762"/>
          </a:xfrm>
        </p:spPr>
        <p:txBody>
          <a:bodyPr/>
          <a:lstStyle/>
          <a:p>
            <a:r>
              <a:rPr lang="en-US" sz="2400" dirty="0"/>
              <a:t>Educators: Focal Students as a Tool for Reflection</a:t>
            </a:r>
          </a:p>
        </p:txBody>
      </p:sp>
      <p:sp>
        <p:nvSpPr>
          <p:cNvPr id="6" name="Content Placeholder 5">
            <a:extLst>
              <a:ext uri="{FF2B5EF4-FFF2-40B4-BE49-F238E27FC236}">
                <a16:creationId xmlns:a16="http://schemas.microsoft.com/office/drawing/2014/main" id="{B63216F4-C40D-4344-B110-57CBC7807D8B}"/>
              </a:ext>
            </a:extLst>
          </p:cNvPr>
          <p:cNvSpPr>
            <a:spLocks noGrp="1"/>
          </p:cNvSpPr>
          <p:nvPr>
            <p:ph sz="quarter" idx="4"/>
          </p:nvPr>
        </p:nvSpPr>
        <p:spPr>
          <a:xfrm>
            <a:off x="457200" y="2065147"/>
            <a:ext cx="7620000" cy="3560738"/>
          </a:xfrm>
        </p:spPr>
        <p:txBody>
          <a:bodyPr>
            <a:normAutofit/>
          </a:bodyPr>
          <a:lstStyle/>
          <a:p>
            <a:r>
              <a:rPr lang="en-US" dirty="0"/>
              <a:t>Typical planning focus is on the middle</a:t>
            </a:r>
          </a:p>
          <a:p>
            <a:r>
              <a:rPr lang="en-US" dirty="0"/>
              <a:t>Ask teachers to think of students who are less connected with science</a:t>
            </a:r>
          </a:p>
          <a:p>
            <a:r>
              <a:rPr lang="en-US" dirty="0"/>
              <a:t>Think about and reflect on their focal students with each lesson/workshop</a:t>
            </a:r>
          </a:p>
          <a:p>
            <a:r>
              <a:rPr lang="en-US" dirty="0"/>
              <a:t>Planning time, note how it would go with focal students, how to differentiate (windows and mirrors)</a:t>
            </a:r>
          </a:p>
          <a:p>
            <a:r>
              <a:rPr lang="en-US" dirty="0"/>
              <a:t>Issue of implicit bias</a:t>
            </a:r>
          </a:p>
        </p:txBody>
      </p:sp>
      <p:pic>
        <p:nvPicPr>
          <p:cNvPr id="7" name="Picture 6">
            <a:extLst>
              <a:ext uri="{FF2B5EF4-FFF2-40B4-BE49-F238E27FC236}">
                <a16:creationId xmlns:a16="http://schemas.microsoft.com/office/drawing/2014/main" id="{41B9FA41-8B75-1643-87DC-21E821568FFD}"/>
              </a:ext>
            </a:extLst>
          </p:cNvPr>
          <p:cNvPicPr>
            <a:picLocks noChangeAspect="1"/>
          </p:cNvPicPr>
          <p:nvPr/>
        </p:nvPicPr>
        <p:blipFill>
          <a:blip r:embed="rId2"/>
          <a:stretch>
            <a:fillRect/>
          </a:stretch>
        </p:blipFill>
        <p:spPr>
          <a:xfrm>
            <a:off x="3556781" y="5791200"/>
            <a:ext cx="4876800" cy="1066800"/>
          </a:xfrm>
          <a:prstGeom prst="rect">
            <a:avLst/>
          </a:prstGeom>
        </p:spPr>
      </p:pic>
      <p:sp>
        <p:nvSpPr>
          <p:cNvPr id="8" name="Title 1">
            <a:extLst>
              <a:ext uri="{FF2B5EF4-FFF2-40B4-BE49-F238E27FC236}">
                <a16:creationId xmlns:a16="http://schemas.microsoft.com/office/drawing/2014/main" id="{B5FB44E6-9B80-2D41-A1AC-44A63554C9E3}"/>
              </a:ext>
            </a:extLst>
          </p:cNvPr>
          <p:cNvSpPr>
            <a:spLocks noGrp="1"/>
          </p:cNvSpPr>
          <p:nvPr>
            <p:ph type="title"/>
          </p:nvPr>
        </p:nvSpPr>
        <p:spPr>
          <a:xfrm>
            <a:off x="457200" y="274638"/>
            <a:ext cx="7620000" cy="1143000"/>
          </a:xfrm>
        </p:spPr>
        <p:txBody>
          <a:bodyPr/>
          <a:lstStyle/>
          <a:p>
            <a:r>
              <a:rPr lang="en-US" dirty="0"/>
              <a:t>Our approach</a:t>
            </a:r>
          </a:p>
        </p:txBody>
      </p:sp>
    </p:spTree>
    <p:extLst>
      <p:ext uri="{BB962C8B-B14F-4D97-AF65-F5344CB8AC3E}">
        <p14:creationId xmlns:p14="http://schemas.microsoft.com/office/powerpoint/2010/main" val="3745513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NULL"/></Relationships>
</file>

<file path=ppt/theme/theme1.xml><?xml version="1.0" encoding="utf-8"?>
<a:theme xmlns:a="http://schemas.openxmlformats.org/drawingml/2006/main" name="Adjacency">
  <a:themeElements>
    <a:clrScheme name="Custom 1">
      <a:dk1>
        <a:sysClr val="windowText" lastClr="000000"/>
      </a:dk1>
      <a:lt1>
        <a:srgbClr val="FFFFFF"/>
      </a:lt1>
      <a:dk2>
        <a:srgbClr val="2A2515"/>
      </a:dk2>
      <a:lt2>
        <a:srgbClr val="63CCDE"/>
      </a:lt2>
      <a:accent1>
        <a:srgbClr val="C73F34"/>
      </a:accent1>
      <a:accent2>
        <a:srgbClr val="808080"/>
      </a:accent2>
      <a:accent3>
        <a:srgbClr val="4576A3"/>
      </a:accent3>
      <a:accent4>
        <a:srgbClr val="63358D"/>
      </a:accent4>
      <a:accent5>
        <a:srgbClr val="587D40"/>
      </a:accent5>
      <a:accent6>
        <a:srgbClr val="BF7B1B"/>
      </a:accent6>
      <a:hlink>
        <a:srgbClr val="99350B"/>
      </a:hlink>
      <a:folHlink>
        <a:srgbClr val="785140"/>
      </a:folHlink>
    </a:clrScheme>
    <a:fontScheme name="Urban Pop">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extLst>
    <a:ext uri="{05A4C25C-085E-4340-85A3-A5531E510DB2}">
      <thm15:themeFamily xmlns:thm15="http://schemas.microsoft.com/office/thememl/2012/main" name="Presentation2" id="{7E690982-C688-F541-ADFF-41334B5979F9}" vid="{D2F92C7E-46ED-9240-B486-6DA14984F6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MULTI template</Template>
  <TotalTime>7576</TotalTime>
  <Words>910</Words>
  <Application>Microsoft Macintosh PowerPoint</Application>
  <PresentationFormat>On-screen Show (4:3)</PresentationFormat>
  <Paragraphs>168</Paragraphs>
  <Slides>16</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Franklin Gothic Book</vt:lpstr>
      <vt:lpstr>Gill Sans MT</vt:lpstr>
      <vt:lpstr>Times New Roman</vt:lpstr>
      <vt:lpstr>Adjacency</vt:lpstr>
      <vt:lpstr>PowerPoint Presentation</vt:lpstr>
      <vt:lpstr>Contents</vt:lpstr>
      <vt:lpstr>What IS MULTI?</vt:lpstr>
      <vt:lpstr>PowerPoint Presentation</vt:lpstr>
      <vt:lpstr>PowerPoint Presentation</vt:lpstr>
      <vt:lpstr>PowerPoint Presentation</vt:lpstr>
      <vt:lpstr>PowerPoint Presentation</vt:lpstr>
      <vt:lpstr>PowerPoint Presentation</vt:lpstr>
      <vt:lpstr>Our approach</vt:lpstr>
      <vt:lpstr>Our approach</vt:lpstr>
      <vt:lpstr>PowerPoint Presentation</vt:lpstr>
      <vt:lpstr>What questions or comments do you have?  Link to Participant Observer instructions  Participant Observer Planning and Reflection tool…we would LOVE your feedback!  (agendas and links to some padlets following)</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Community-based Approach to Engaging  Students and Teachers  in Effective STEM Education</dc:title>
  <dc:creator>Johnson, Janelle</dc:creator>
  <cp:lastModifiedBy>Johnson, Janelle</cp:lastModifiedBy>
  <cp:revision>37</cp:revision>
  <dcterms:created xsi:type="dcterms:W3CDTF">2017-11-15T01:12:49Z</dcterms:created>
  <dcterms:modified xsi:type="dcterms:W3CDTF">2019-07-03T18:20:27Z</dcterms:modified>
</cp:coreProperties>
</file>