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m4a" ContentType="audio/unknown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261" r:id="rId4"/>
    <p:sldId id="262" r:id="rId5"/>
    <p:sldId id="263" r:id="rId6"/>
    <p:sldId id="297" r:id="rId7"/>
    <p:sldId id="298" r:id="rId8"/>
    <p:sldId id="299" r:id="rId9"/>
    <p:sldId id="300" r:id="rId10"/>
    <p:sldId id="301" r:id="rId11"/>
    <p:sldId id="259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71" r:id="rId37"/>
    <p:sldId id="272" r:id="rId38"/>
    <p:sldId id="269" r:id="rId39"/>
    <p:sldId id="270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84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32" autoAdjust="0"/>
    <p:restoredTop sz="89806"/>
  </p:normalViewPr>
  <p:slideViewPr>
    <p:cSldViewPr snapToGrid="0" snapToObjects="1">
      <p:cViewPr varScale="1">
        <p:scale>
          <a:sx n="57" d="100"/>
          <a:sy n="57" d="100"/>
        </p:scale>
        <p:origin x="-1160" y="-112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E85130-0A1B-B641-B5AB-94F818DA676A}" type="datetimeFigureOut">
              <a:rPr lang="en-US" smtClean="0"/>
              <a:pPr/>
              <a:t>7/15/19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7E62C6-2B25-2446-BD6E-30386FE5B3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360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Wednesday </a:t>
            </a:r>
            <a:r>
              <a:rPr lang="en-US" sz="1200" b="1" smtClean="0"/>
              <a:t>1:45 pm </a:t>
            </a:r>
            <a:r>
              <a:rPr lang="en-US" sz="1200" smtClean="0"/>
              <a:t>Implementing GLOBE in a University;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E62C6-2B25-2446-BD6E-30386FE5B32E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0439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GLOBE Mission EARTH formed a Pre-Service Working Group where college educators share</a:t>
            </a:r>
            <a:r>
              <a:rPr lang="en-US" baseline="0" dirty="0" smtClean="0"/>
              <a:t> how they implement GLOBE in their university courses. This presentation encompasses all the information from that group.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E62C6-2B25-2446-BD6E-30386FE5B32E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680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smtClean="0"/>
              <a:t>a public school in the Boston school district. 12 high school students attended, ranging from freshmen to junior year, along with 3 of their science teachers. The students worked in teams of 3, ultimately building 4 weather stations that will be incorporated into the Fenway school’s science curriculum. The BU students who ran the workshop are all seniors: </a:t>
            </a:r>
            <a:r>
              <a:rPr lang="en-US" sz="1200" err="1" smtClean="0"/>
              <a:t>Chitanya</a:t>
            </a:r>
            <a:r>
              <a:rPr lang="en-US" sz="1200" smtClean="0"/>
              <a:t> </a:t>
            </a:r>
            <a:r>
              <a:rPr lang="en-US" sz="1200" err="1" smtClean="0"/>
              <a:t>Gopu</a:t>
            </a:r>
            <a:r>
              <a:rPr lang="en-US" sz="1200" smtClean="0"/>
              <a:t>, David Martinez, Hayley Walker, and Michelle Ye.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E62C6-2B25-2446-BD6E-30386FE5B32E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0226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B5430D-C678-6843-9074-332497B24DB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3498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4740878045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4740878045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Michael Jabot, Ph.D.</a:t>
            </a:r>
            <a:br>
              <a:rPr lang="en-US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Professor, Science Education</a:t>
            </a:r>
          </a:p>
          <a:p>
            <a:r>
              <a:rPr lang="en-US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 Partner - </a:t>
            </a:r>
            <a:r>
              <a:rPr lang="en-US" sz="1200" b="0" i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GLOBE Program</a:t>
            </a:r>
            <a:endParaRPr lang="en-US" sz="1200" b="0" i="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NASA Earth Ambassador</a:t>
            </a:r>
            <a:br>
              <a:rPr lang="en-US" sz="1200" b="0" i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Director, </a:t>
            </a:r>
            <a:r>
              <a:rPr lang="en-US" sz="1200" b="0" i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Institute for Research in Science Teaching</a:t>
            </a:r>
            <a:r>
              <a:rPr lang="en-US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State University of New York at Fredonia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BEBD1-6116-C240-90D8-9749F845ED9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499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1E633CA-379E-4BF3-BFDC-140F37EF71A8}" type="slidenum">
              <a:rPr lang="en-US"/>
              <a:pPr/>
              <a:t>12</a:t>
            </a:fld>
            <a:endParaRPr lang="en-US" dirty="0"/>
          </a:p>
        </p:txBody>
      </p:sp>
      <p:sp>
        <p:nvSpPr>
          <p:cNvPr id="1638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8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6389" name="Slide Number Placeholder 3"/>
          <p:cNvSpPr txBox="1">
            <a:spLocks noGrp="1"/>
          </p:cNvSpPr>
          <p:nvPr/>
        </p:nvSpPr>
        <p:spPr bwMode="auto">
          <a:xfrm>
            <a:off x="3884614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2" rIns="91425" bIns="45712" anchor="b"/>
          <a:lstStyle/>
          <a:p>
            <a:pPr algn="r"/>
            <a:fld id="{FB064E65-7EFD-4699-8383-283BE2DEE294}" type="slidenum">
              <a:rPr lang="en-US" sz="1200"/>
              <a:pPr algn="r"/>
              <a:t>12</a:t>
            </a:fld>
            <a:endParaRPr lang="en-US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972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15F77C-3398-3549-AA15-F658568819DD}" type="datetimeFigureOut">
              <a:rPr lang="en-US" smtClean="0"/>
              <a:pPr/>
              <a:t>7/15/19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C3F261-3E41-4444-B7BC-D839C045D2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213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15F77C-3398-3549-AA15-F658568819DD}" type="datetimeFigureOut">
              <a:rPr lang="en-US" smtClean="0"/>
              <a:pPr/>
              <a:t>7/15/19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C3F261-3E41-4444-B7BC-D839C045D2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676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15F77C-3398-3549-AA15-F658568819DD}" type="datetimeFigureOut">
              <a:rPr lang="en-US" smtClean="0"/>
              <a:pPr/>
              <a:t>7/15/19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C3F261-3E41-4444-B7BC-D839C045D2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69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15F77C-3398-3549-AA15-F658568819DD}" type="datetimeFigureOut">
              <a:rPr lang="en-US" smtClean="0"/>
              <a:pPr/>
              <a:t>7/15/19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C3F261-3E41-4444-B7BC-D839C045D2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795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15F77C-3398-3549-AA15-F658568819DD}" type="datetimeFigureOut">
              <a:rPr lang="en-US" smtClean="0"/>
              <a:pPr/>
              <a:t>7/15/19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C3F261-3E41-4444-B7BC-D839C045D2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157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15F77C-3398-3549-AA15-F658568819DD}" type="datetimeFigureOut">
              <a:rPr lang="en-US" smtClean="0"/>
              <a:pPr/>
              <a:t>7/15/19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C3F261-3E41-4444-B7BC-D839C045D2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528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15F77C-3398-3549-AA15-F658568819DD}" type="datetimeFigureOut">
              <a:rPr lang="en-US" smtClean="0"/>
              <a:pPr/>
              <a:t>7/15/19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C3F261-3E41-4444-B7BC-D839C045D2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171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15F77C-3398-3549-AA15-F658568819DD}" type="datetimeFigureOut">
              <a:rPr lang="en-US" smtClean="0"/>
              <a:pPr/>
              <a:t>7/15/19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C3F261-3E41-4444-B7BC-D839C045D2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904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15F77C-3398-3549-AA15-F658568819DD}" type="datetimeFigureOut">
              <a:rPr lang="en-US" smtClean="0"/>
              <a:pPr/>
              <a:t>7/15/19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C3F261-3E41-4444-B7BC-D839C045D2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907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15F77C-3398-3549-AA15-F658568819DD}" type="datetimeFigureOut">
              <a:rPr lang="en-US" smtClean="0"/>
              <a:pPr/>
              <a:t>7/15/19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C3F261-3E41-4444-B7BC-D839C045D2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959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9305" y="6161649"/>
            <a:ext cx="7835704" cy="576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7" name="Picture 6"/>
          <p:cNvPicPr/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62322" y="5543672"/>
            <a:ext cx="6779895" cy="15665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78899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jpg"/><Relationship Id="rId5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tiff"/><Relationship Id="rId5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g"/><Relationship Id="rId3" Type="http://schemas.openxmlformats.org/officeDocument/2006/relationships/hyperlink" Target="http://arcg.is/1mCSnS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g"/><Relationship Id="rId3" Type="http://schemas.openxmlformats.org/officeDocument/2006/relationships/image" Target="../media/image42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g"/><Relationship Id="rId3" Type="http://schemas.openxmlformats.org/officeDocument/2006/relationships/image" Target="../media/image46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g"/><Relationship Id="rId3" Type="http://schemas.openxmlformats.org/officeDocument/2006/relationships/hyperlink" Target="http://arcg.is/1P1Sra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4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2" Type="http://schemas.openxmlformats.org/officeDocument/2006/relationships/hyperlink" Target="http://arcg.is/Hru4G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eg"/><Relationship Id="rId3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g"/><Relationship Id="rId3" Type="http://schemas.openxmlformats.org/officeDocument/2006/relationships/image" Target="../media/image53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arcg.is/1CKm8e" TargetMode="External"/><Relationship Id="rId3" Type="http://schemas.openxmlformats.org/officeDocument/2006/relationships/image" Target="../media/image5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9.jpeg"/><Relationship Id="rId7" Type="http://schemas.openxmlformats.org/officeDocument/2006/relationships/image" Target="../media/image10.emf"/><Relationship Id="rId8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youtu.be/96Mb2ZHhE7c" TargetMode="External"/><Relationship Id="rId3" Type="http://schemas.openxmlformats.org/officeDocument/2006/relationships/image" Target="../media/image55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Relationship Id="rId3" Type="http://schemas.openxmlformats.org/officeDocument/2006/relationships/image" Target="../media/image57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jpeg"/><Relationship Id="rId3" Type="http://schemas.openxmlformats.org/officeDocument/2006/relationships/image" Target="../media/image59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jpg"/><Relationship Id="rId3" Type="http://schemas.openxmlformats.org/officeDocument/2006/relationships/image" Target="../media/image61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lobe.gov/web/mission-earth" TargetMode="External"/><Relationship Id="rId4" Type="http://schemas.openxmlformats.org/officeDocument/2006/relationships/hyperlink" Target="mailto:tsuglobeme@gmail.com" TargetMode="External"/><Relationship Id="rId5" Type="http://schemas.openxmlformats.org/officeDocument/2006/relationships/image" Target="../media/image52.jpg"/><Relationship Id="rId6" Type="http://schemas.openxmlformats.org/officeDocument/2006/relationships/image" Target="../media/image63.gif"/><Relationship Id="rId7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66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4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7.jpeg"/><Relationship Id="rId3" Type="http://schemas.openxmlformats.org/officeDocument/2006/relationships/image" Target="../media/image68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13.emf"/><Relationship Id="rId5" Type="http://schemas.openxmlformats.org/officeDocument/2006/relationships/image" Target="../media/image14.jpeg"/><Relationship Id="rId6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1" Type="http://schemas.microsoft.com/office/2007/relationships/media" Target="../media/media2.m4a"/><Relationship Id="rId2" Type="http://schemas.openxmlformats.org/officeDocument/2006/relationships/audio" Target="../media/media2.m4a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2413000"/>
          </a:xfrm>
        </p:spPr>
        <p:txBody>
          <a:bodyPr>
            <a:normAutofit/>
          </a:bodyPr>
          <a:lstStyle/>
          <a:p>
            <a:r>
              <a:rPr lang="en-US" sz="6600" dirty="0"/>
              <a:t>Implementing GLOBE </a:t>
            </a:r>
            <a:r>
              <a:rPr lang="en-US" sz="6600" dirty="0" smtClean="0"/>
              <a:t>in </a:t>
            </a:r>
            <a:r>
              <a:rPr lang="en-US" sz="6600" dirty="0"/>
              <a:t>College/University Courses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413000"/>
            <a:ext cx="9144000" cy="1655762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Kevin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Czajkowski</a:t>
            </a:r>
            <a:endParaRPr lang="en-US" sz="28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2000" dirty="0" smtClean="0"/>
              <a:t>The University of Toledo</a:t>
            </a:r>
          </a:p>
          <a:p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David Padgett</a:t>
            </a:r>
          </a:p>
          <a:p>
            <a:r>
              <a:rPr lang="en-US" sz="2000" dirty="0" smtClean="0"/>
              <a:t>Tennessee State University</a:t>
            </a:r>
          </a:p>
          <a:p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Michael Jabot</a:t>
            </a: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2000" dirty="0"/>
              <a:t>SUNY </a:t>
            </a:r>
            <a:r>
              <a:rPr lang="en-US" sz="2000" dirty="0" smtClean="0"/>
              <a:t>Fredonia</a:t>
            </a:r>
          </a:p>
          <a:p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Sherry Herron</a:t>
            </a: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1400" dirty="0" smtClean="0"/>
              <a:t>University </a:t>
            </a:r>
            <a:r>
              <a:rPr lang="en-US" sz="1400" smtClean="0"/>
              <a:t>of Southern Mississippi</a:t>
            </a:r>
            <a:endParaRPr lang="en-US" sz="14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34933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601" y="-211125"/>
            <a:ext cx="11421532" cy="1325563"/>
          </a:xfrm>
        </p:spPr>
        <p:txBody>
          <a:bodyPr/>
          <a:lstStyle/>
          <a:p>
            <a:r>
              <a:rPr lang="en-US" b="1" dirty="0" smtClean="0"/>
              <a:t>MODIS Terra LST vs. student surface temperature</a:t>
            </a:r>
            <a:endParaRPr lang="en-US" b="1" dirty="0"/>
          </a:p>
        </p:txBody>
      </p:sp>
      <p:pic>
        <p:nvPicPr>
          <p:cNvPr id="5" name="Picture 4" descr="Screen Shot 2018-12-11 at 12.31.2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1114438"/>
            <a:ext cx="11192933" cy="518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476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69626" y="344774"/>
            <a:ext cx="9641174" cy="722026"/>
          </a:xfrm>
        </p:spPr>
        <p:txBody>
          <a:bodyPr/>
          <a:lstStyle/>
          <a:p>
            <a:r>
              <a:rPr lang="en-US" b="1" dirty="0"/>
              <a:t>Science Education </a:t>
            </a:r>
            <a:r>
              <a:rPr lang="en-US" b="1" dirty="0" smtClean="0"/>
              <a:t>- SUNY Fredonia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92046" y="1166018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u="sng" smtClean="0"/>
              <a:t>Dr. Michael Jabot</a:t>
            </a:r>
          </a:p>
          <a:p>
            <a:r>
              <a:rPr lang="en-US" smtClean="0"/>
              <a:t>Large preservice teacher education program.</a:t>
            </a:r>
          </a:p>
          <a:p>
            <a:r>
              <a:rPr lang="en-US" smtClean="0"/>
              <a:t>All candidates are trained as GLOBE Teachers through the Science Methods course(s)</a:t>
            </a:r>
          </a:p>
          <a:p>
            <a:r>
              <a:rPr lang="en-US" smtClean="0"/>
              <a:t>Use of GLOBE helps ensure the “3D” of learning for NGSS</a:t>
            </a:r>
          </a:p>
          <a:p>
            <a:r>
              <a:rPr lang="en-US" smtClean="0"/>
              <a:t>Strong link of </a:t>
            </a:r>
            <a:r>
              <a:rPr lang="en-US" err="1" smtClean="0"/>
              <a:t>preservice</a:t>
            </a:r>
            <a:r>
              <a:rPr lang="en-US" smtClean="0"/>
              <a:t> candidates with classroom teachers  …. “GLOBE Disciples”</a:t>
            </a:r>
          </a:p>
          <a:p>
            <a:endParaRPr lang="en-US"/>
          </a:p>
        </p:txBody>
      </p:sp>
      <p:pic>
        <p:nvPicPr>
          <p:cNvPr id="6" name="Picture 5" descr="downloa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89233" y="4051092"/>
            <a:ext cx="2667000" cy="1352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 Box 6"/>
          <p:cNvSpPr txBox="1">
            <a:spLocks noChangeArrowheads="1"/>
          </p:cNvSpPr>
          <p:nvPr/>
        </p:nvSpPr>
        <p:spPr bwMode="auto">
          <a:xfrm>
            <a:off x="304800" y="5481087"/>
            <a:ext cx="5181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1800" b="1" dirty="0">
                <a:solidFill>
                  <a:schemeClr val="tx2">
                    <a:lumMod val="75000"/>
                  </a:schemeClr>
                </a:solidFill>
              </a:rPr>
              <a:t>David A. </a:t>
            </a:r>
            <a:r>
              <a:rPr lang="en-US" sz="1800" b="1" dirty="0" smtClean="0">
                <a:solidFill>
                  <a:schemeClr val="tx2">
                    <a:lumMod val="75000"/>
                  </a:schemeClr>
                </a:solidFill>
              </a:rPr>
              <a:t>Padgett</a:t>
            </a:r>
          </a:p>
          <a:p>
            <a:pPr algn="ctr">
              <a:spcBef>
                <a:spcPts val="0"/>
              </a:spcBef>
            </a:pPr>
            <a:r>
              <a:rPr lang="en-US" sz="1800" b="1" dirty="0" smtClean="0">
                <a:solidFill>
                  <a:schemeClr val="tx2">
                    <a:lumMod val="75000"/>
                  </a:schemeClr>
                </a:solidFill>
              </a:rPr>
              <a:t>Associate Professor of Geography</a:t>
            </a:r>
          </a:p>
          <a:p>
            <a:pPr algn="ctr">
              <a:spcBef>
                <a:spcPts val="0"/>
              </a:spcBef>
            </a:pPr>
            <a:r>
              <a:rPr lang="en-US" sz="1800" b="1" dirty="0" smtClean="0">
                <a:solidFill>
                  <a:schemeClr val="tx2">
                    <a:lumMod val="75000"/>
                  </a:schemeClr>
                </a:solidFill>
              </a:rPr>
              <a:t>Director of the TSU Geographic Information Sciences Laboratory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3198" y="1143001"/>
            <a:ext cx="548640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</a:rPr>
              <a:t>Geographic Information Systems Learning Activities for Pre-Service Teacher Science, Technology, Engineering and Math Professional Development</a:t>
            </a:r>
            <a:endParaRPr lang="en-US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Picture 1" descr="http://www.tnstate.edu/images/custom/logo5a_116H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7582" y="76201"/>
            <a:ext cx="3217631" cy="101337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4316688"/>
            <a:ext cx="1956379" cy="1013376"/>
          </a:xfrm>
          <a:prstGeom prst="rect">
            <a:avLst/>
          </a:prstGeom>
          <a:solidFill>
            <a:srgbClr val="000000">
              <a:shade val="95000"/>
            </a:srgbClr>
          </a:solidFill>
          <a:ln w="28575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304" y="76201"/>
            <a:ext cx="5307349" cy="660521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0711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6400" y="304800"/>
            <a:ext cx="11480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Problem</a:t>
            </a:r>
            <a:endParaRPr lang="en-US" sz="2000" dirty="0"/>
          </a:p>
          <a:p>
            <a:pPr marL="457200" indent="-457200" algn="ctr"/>
            <a:r>
              <a:rPr lang="en-US" sz="2200" b="1" dirty="0" smtClean="0">
                <a:solidFill>
                  <a:schemeClr val="accent3">
                    <a:lumMod val="25000"/>
                  </a:schemeClr>
                </a:solidFill>
              </a:rPr>
              <a:t>Tennessee State University produces more teachers than any other of the approximately 100 Historically Black Colleges and University (HBCU) Institutions.  </a:t>
            </a:r>
            <a:r>
              <a:rPr lang="en-US" sz="2200" b="1" dirty="0" smtClean="0">
                <a:solidFill>
                  <a:srgbClr val="FF0000"/>
                </a:solidFill>
              </a:rPr>
              <a:t>However, very few specifically choose to become science teachers</a:t>
            </a:r>
            <a:r>
              <a:rPr lang="en-US" sz="2200" b="1" dirty="0" smtClean="0">
                <a:solidFill>
                  <a:schemeClr val="accent3">
                    <a:lumMod val="25000"/>
                  </a:schemeClr>
                </a:solidFill>
              </a:rPr>
              <a:t>.  The persistent “STEM achievement gap” between Black kindergarten – 12</a:t>
            </a:r>
            <a:r>
              <a:rPr lang="en-US" sz="2200" b="1" baseline="30000" dirty="0" smtClean="0">
                <a:solidFill>
                  <a:schemeClr val="accent3">
                    <a:lumMod val="25000"/>
                  </a:schemeClr>
                </a:solidFill>
              </a:rPr>
              <a:t>th</a:t>
            </a:r>
            <a:r>
              <a:rPr lang="en-US" sz="2200" b="1" dirty="0" smtClean="0">
                <a:solidFill>
                  <a:schemeClr val="accent3">
                    <a:lumMod val="25000"/>
                  </a:schemeClr>
                </a:solidFill>
              </a:rPr>
              <a:t> grade (k-12) and other racial/socioeconomic groups persists in part due to the dearth of science teachers at the k-12 level.</a:t>
            </a:r>
            <a:endParaRPr lang="en-US" sz="2200" b="1" dirty="0">
              <a:solidFill>
                <a:schemeClr val="accent3">
                  <a:lumMod val="2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599" y="3321011"/>
            <a:ext cx="8242300" cy="486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790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2700"/>
            <a:ext cx="10363200" cy="1143000"/>
          </a:xfrm>
        </p:spPr>
        <p:txBody>
          <a:bodyPr>
            <a:normAutofit fontScale="90000"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/>
            </a:r>
            <a:br>
              <a:rPr lang="en-US" sz="2800" b="1" dirty="0" smtClean="0">
                <a:solidFill>
                  <a:srgbClr val="FF0000"/>
                </a:solidFill>
              </a:rPr>
            </a:br>
            <a:r>
              <a:rPr lang="en-US" sz="4000" b="1" dirty="0" smtClean="0">
                <a:solidFill>
                  <a:srgbClr val="FF0000"/>
                </a:solidFill>
              </a:rPr>
              <a:t>Current Solutions </a:t>
            </a:r>
            <a:r>
              <a:rPr lang="en-US" sz="2800" b="1" dirty="0">
                <a:solidFill>
                  <a:srgbClr val="FF0000"/>
                </a:solidFill>
              </a:rPr>
              <a:t/>
            </a:r>
            <a:br>
              <a:rPr lang="en-US" sz="2800" b="1" dirty="0">
                <a:solidFill>
                  <a:srgbClr val="FF0000"/>
                </a:solidFill>
              </a:rPr>
            </a:br>
            <a:r>
              <a:rPr lang="en-US" sz="2700" b="1" dirty="0" smtClean="0">
                <a:solidFill>
                  <a:srgbClr val="000099"/>
                </a:solidFill>
              </a:rPr>
              <a:t>The Global Learning and Observations to Benefit the Environment (GLOBE) Program</a:t>
            </a:r>
            <a:endParaRPr lang="en-US" sz="2700" b="1" dirty="0">
              <a:solidFill>
                <a:srgbClr val="0000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276600"/>
            <a:ext cx="11074400" cy="3124200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1800" b="1" dirty="0" smtClean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Tennessee </a:t>
            </a:r>
            <a:r>
              <a:rPr lang="en-US" sz="18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State University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has been a Global Learning and Observations to Benefit the Environment (GLOBE) program Partner Institution </a:t>
            </a:r>
            <a:endParaRPr lang="en-US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since 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October 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2001.  </a:t>
            </a:r>
            <a:r>
              <a:rPr lang="en-US" sz="1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“Dr. David A. Padgett is a GLOBE Trainer</a:t>
            </a: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.” 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Pre-service teachers are certified in the GLOBE Atmosphere Protocols after successfully completing  “hands-on” GLOBE exercises.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Dr. Padgett’s introductory 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World Regional Geography (GEOG 1010/1020) courses 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are required for pre-service teachers.  ArcGIS Online-based learning activities involving scientific inquiry are part of the course content.  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goal is for pre-service teachers’ interest in science education to be piqued via hands-on GIS lessons requiring them to create and analyze earth systems data visualizations. 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6800" y="1676401"/>
            <a:ext cx="7315200" cy="1456923"/>
          </a:xfrm>
          <a:prstGeom prst="rect">
            <a:avLst/>
          </a:prstGeom>
          <a:ln w="38100">
            <a:solidFill>
              <a:srgbClr val="0046D2"/>
            </a:solidFill>
          </a:ln>
        </p:spPr>
      </p:pic>
    </p:spTree>
    <p:extLst>
      <p:ext uri="{BB962C8B-B14F-4D97-AF65-F5344CB8AC3E}">
        <p14:creationId xmlns:p14="http://schemas.microsoft.com/office/powerpoint/2010/main" val="4212665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469" y="0"/>
            <a:ext cx="677453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3200" y="-25400"/>
            <a:ext cx="497840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Summer 2016 – Summer 2021 – </a:t>
            </a:r>
            <a:r>
              <a:rPr lang="en-US" b="1" dirty="0" smtClean="0">
                <a:solidFill>
                  <a:schemeClr val="bg2"/>
                </a:solidFill>
              </a:rPr>
              <a:t>Mission Earth Project</a:t>
            </a:r>
          </a:p>
          <a:p>
            <a:endParaRPr lang="en-US" b="1" dirty="0" smtClean="0">
              <a:solidFill>
                <a:schemeClr val="bg2"/>
              </a:solidFill>
            </a:endParaRPr>
          </a:p>
          <a:p>
            <a:r>
              <a:rPr lang="en-US" sz="2000" b="1" dirty="0" smtClean="0">
                <a:solidFill>
                  <a:schemeClr val="bg1"/>
                </a:solidFill>
              </a:rPr>
              <a:t>The TSU Mission Earth </a:t>
            </a:r>
            <a:r>
              <a:rPr lang="en-US" sz="2000" b="1" dirty="0">
                <a:solidFill>
                  <a:schemeClr val="bg1"/>
                </a:solidFill>
              </a:rPr>
              <a:t>project focuses upon the implementation of the GLOBE Program Atmosphere </a:t>
            </a:r>
            <a:r>
              <a:rPr lang="en-US" sz="2000" b="1" dirty="0" smtClean="0">
                <a:solidFill>
                  <a:schemeClr val="bg1"/>
                </a:solidFill>
              </a:rPr>
              <a:t>Protocols at local partner schools</a:t>
            </a:r>
            <a:r>
              <a:rPr lang="en-US" sz="2000" b="1" dirty="0">
                <a:solidFill>
                  <a:schemeClr val="bg1"/>
                </a:solidFill>
              </a:rPr>
              <a:t>.   </a:t>
            </a:r>
            <a:endParaRPr lang="en-US" sz="2000" b="1" dirty="0" smtClean="0">
              <a:solidFill>
                <a:schemeClr val="bg1"/>
              </a:solidFill>
            </a:endParaRPr>
          </a:p>
          <a:p>
            <a:endParaRPr lang="en-US" sz="2000" b="1" dirty="0">
              <a:solidFill>
                <a:schemeClr val="bg1"/>
              </a:solidFill>
            </a:endParaRPr>
          </a:p>
          <a:p>
            <a:r>
              <a:rPr lang="en-US" sz="2000" b="1" dirty="0" smtClean="0">
                <a:solidFill>
                  <a:schemeClr val="bg1"/>
                </a:solidFill>
              </a:rPr>
              <a:t>Dr. Padgett is working in collaboration with faculty from TSU’s College of Education to develop a model for pre-service teacher certification in </a:t>
            </a:r>
            <a:r>
              <a:rPr lang="en-US" sz="2000" b="1" dirty="0">
                <a:solidFill>
                  <a:schemeClr val="bg1"/>
                </a:solidFill>
              </a:rPr>
              <a:t>the GLOBE Atmosphere </a:t>
            </a:r>
            <a:r>
              <a:rPr lang="en-US" sz="2000" b="1" dirty="0" smtClean="0">
                <a:solidFill>
                  <a:schemeClr val="bg1"/>
                </a:solidFill>
              </a:rPr>
              <a:t>Protocols</a:t>
            </a:r>
            <a:r>
              <a:rPr lang="en-US" sz="2000" b="1" dirty="0">
                <a:solidFill>
                  <a:schemeClr val="bg1"/>
                </a:solidFill>
              </a:rPr>
              <a:t>. </a:t>
            </a:r>
            <a:endParaRPr lang="en-US" sz="2000" b="1" dirty="0" smtClean="0">
              <a:solidFill>
                <a:schemeClr val="bg1"/>
              </a:solidFill>
            </a:endParaRPr>
          </a:p>
          <a:p>
            <a:endParaRPr lang="en-US" sz="2000" b="1" dirty="0">
              <a:solidFill>
                <a:schemeClr val="bg1"/>
              </a:solidFill>
            </a:endParaRPr>
          </a:p>
          <a:p>
            <a:r>
              <a:rPr lang="en-US" sz="2000" b="1" dirty="0" smtClean="0">
                <a:solidFill>
                  <a:schemeClr val="bg1"/>
                </a:solidFill>
              </a:rPr>
              <a:t>TSU’s GLOBE Mission Earth Team is working to establish GLOBE Partnerships at other HBCUs.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0611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04800"/>
            <a:ext cx="10363200" cy="1143000"/>
          </a:xfrm>
        </p:spPr>
        <p:txBody>
          <a:bodyPr>
            <a:normAutofit fontScale="90000"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/>
            </a:r>
            <a:br>
              <a:rPr lang="en-US" sz="2800" b="1" dirty="0" smtClean="0">
                <a:solidFill>
                  <a:srgbClr val="FF0000"/>
                </a:solidFill>
              </a:rPr>
            </a:br>
            <a:r>
              <a:rPr lang="en-US" sz="4000" b="1" dirty="0" smtClean="0">
                <a:solidFill>
                  <a:srgbClr val="FF0000"/>
                </a:solidFill>
              </a:rPr>
              <a:t>Current and Future Solutions:</a:t>
            </a:r>
            <a:br>
              <a:rPr lang="en-US" sz="4000" b="1" dirty="0" smtClean="0">
                <a:solidFill>
                  <a:srgbClr val="FF0000"/>
                </a:solidFill>
              </a:rPr>
            </a:br>
            <a:r>
              <a:rPr lang="en-US" sz="2700" b="1" dirty="0" smtClean="0"/>
              <a:t>ArcGIS Online Exercises</a:t>
            </a:r>
            <a:br>
              <a:rPr lang="en-US" sz="2700" b="1" dirty="0" smtClean="0"/>
            </a:br>
            <a:r>
              <a:rPr lang="en-US" sz="2700" dirty="0" smtClean="0"/>
              <a:t>World Regional Geography (GEOG 1010/1020) </a:t>
            </a:r>
            <a:r>
              <a:rPr lang="en-US" sz="2700" b="1" dirty="0">
                <a:solidFill>
                  <a:srgbClr val="FF0000"/>
                </a:solidFill>
              </a:rPr>
              <a:t/>
            </a:r>
            <a:br>
              <a:rPr lang="en-US" sz="2700" b="1" dirty="0">
                <a:solidFill>
                  <a:srgbClr val="FF0000"/>
                </a:solidFill>
              </a:rPr>
            </a:br>
            <a:endParaRPr lang="en-US" sz="2700" b="1" dirty="0">
              <a:solidFill>
                <a:srgbClr val="000099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3200" y="1752601"/>
            <a:ext cx="1177691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1.)  “North American Hometown Geography Map” Introductory</a:t>
            </a:r>
          </a:p>
          <a:p>
            <a:r>
              <a:rPr lang="en-US" dirty="0"/>
              <a:t> </a:t>
            </a:r>
            <a:r>
              <a:rPr lang="en-US" dirty="0" smtClean="0"/>
              <a:t>      ArcGIS Online Exercise</a:t>
            </a:r>
          </a:p>
          <a:p>
            <a:endParaRPr lang="en-US" dirty="0"/>
          </a:p>
          <a:p>
            <a:r>
              <a:rPr lang="en-US" dirty="0" smtClean="0"/>
              <a:t>2</a:t>
            </a:r>
            <a:r>
              <a:rPr lang="en-US" dirty="0"/>
              <a:t>.) GLOBE Surface Temperature Data Mapping </a:t>
            </a:r>
            <a:r>
              <a:rPr lang="en-US" dirty="0" smtClean="0"/>
              <a:t>Assignment</a:t>
            </a:r>
          </a:p>
          <a:p>
            <a:r>
              <a:rPr lang="en-US" dirty="0" smtClean="0"/>
              <a:t>      Using </a:t>
            </a:r>
            <a:r>
              <a:rPr lang="en-US" dirty="0"/>
              <a:t>ArcGIS Online and </a:t>
            </a:r>
            <a:r>
              <a:rPr lang="en-US" dirty="0" smtClean="0"/>
              <a:t>GPS</a:t>
            </a:r>
          </a:p>
          <a:p>
            <a:endParaRPr lang="en-US" dirty="0"/>
          </a:p>
          <a:p>
            <a:r>
              <a:rPr lang="en-US" dirty="0" smtClean="0"/>
              <a:t>3.) AEROKATS/GLOBE Course Content Development for the </a:t>
            </a:r>
          </a:p>
          <a:p>
            <a:r>
              <a:rPr lang="en-US" dirty="0"/>
              <a:t> </a:t>
            </a:r>
            <a:r>
              <a:rPr lang="en-US" dirty="0" smtClean="0"/>
              <a:t>    Geospatial Applications (GEOG 3200) and Weather &amp; Climate </a:t>
            </a:r>
          </a:p>
          <a:p>
            <a:r>
              <a:rPr lang="en-US" dirty="0"/>
              <a:t> </a:t>
            </a:r>
            <a:r>
              <a:rPr lang="en-US" dirty="0" smtClean="0"/>
              <a:t>    (GEOG 3500) courses.</a:t>
            </a:r>
          </a:p>
          <a:p>
            <a:endParaRPr lang="en-US" dirty="0"/>
          </a:p>
          <a:p>
            <a:r>
              <a:rPr lang="en-US" dirty="0" smtClean="0"/>
              <a:t>4</a:t>
            </a:r>
            <a:r>
              <a:rPr lang="en-US" dirty="0"/>
              <a:t>.) Revised GLOBE </a:t>
            </a:r>
            <a:r>
              <a:rPr lang="en-US" dirty="0" err="1" smtClean="0"/>
              <a:t>Climagraph</a:t>
            </a:r>
            <a:r>
              <a:rPr lang="en-US" dirty="0" smtClean="0"/>
              <a:t> Data </a:t>
            </a:r>
            <a:r>
              <a:rPr lang="en-US" dirty="0"/>
              <a:t>Exercise with ArcGIS </a:t>
            </a:r>
            <a:r>
              <a:rPr lang="en-US" dirty="0" smtClean="0"/>
              <a:t>Online</a:t>
            </a:r>
          </a:p>
          <a:p>
            <a:r>
              <a:rPr lang="en-US" dirty="0" smtClean="0"/>
              <a:t>     and Story </a:t>
            </a:r>
            <a:r>
              <a:rPr lang="en-US" dirty="0"/>
              <a:t>Maps</a:t>
            </a:r>
          </a:p>
          <a:p>
            <a:endParaRPr lang="en-US" dirty="0"/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853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1" y="1371600"/>
            <a:ext cx="11785599" cy="516858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609600" y="304800"/>
            <a:ext cx="1117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“</a:t>
            </a:r>
            <a:r>
              <a:rPr lang="en-US" dirty="0"/>
              <a:t>North American Hometown Geography Map” </a:t>
            </a:r>
            <a:endParaRPr lang="en-US" dirty="0" smtClean="0"/>
          </a:p>
          <a:p>
            <a:pPr algn="ctr"/>
            <a:r>
              <a:rPr lang="en-US" dirty="0" smtClean="0"/>
              <a:t>Introductory </a:t>
            </a:r>
            <a:r>
              <a:rPr lang="en-US" dirty="0"/>
              <a:t>ArcGIS Online Exercise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2311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9600" y="304800"/>
            <a:ext cx="1117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“</a:t>
            </a:r>
            <a:r>
              <a:rPr lang="en-US" dirty="0"/>
              <a:t>North American Hometown Geography Map” </a:t>
            </a:r>
            <a:endParaRPr lang="en-US" dirty="0" smtClean="0"/>
          </a:p>
          <a:p>
            <a:pPr algn="ctr"/>
            <a:r>
              <a:rPr lang="en-US" dirty="0" smtClean="0"/>
              <a:t>Introductory </a:t>
            </a:r>
            <a:r>
              <a:rPr lang="en-US" dirty="0"/>
              <a:t>ArcGIS Online Exercise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776" y="1250908"/>
            <a:ext cx="9137649" cy="534692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840461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9600" y="304800"/>
            <a:ext cx="1117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“</a:t>
            </a:r>
            <a:r>
              <a:rPr lang="en-US" dirty="0"/>
              <a:t>North American Hometown Geography Map” </a:t>
            </a:r>
            <a:endParaRPr lang="en-US" dirty="0" smtClean="0"/>
          </a:p>
          <a:p>
            <a:pPr algn="ctr"/>
            <a:r>
              <a:rPr lang="en-US" dirty="0" smtClean="0"/>
              <a:t>Introductory </a:t>
            </a:r>
            <a:r>
              <a:rPr lang="en-US" dirty="0"/>
              <a:t>ArcGIS Online Exercise</a:t>
            </a: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67" y="1371601"/>
            <a:ext cx="10363200" cy="528210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564019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0"/>
            <a:ext cx="10515600" cy="1325563"/>
          </a:xfrm>
        </p:spPr>
        <p:txBody>
          <a:bodyPr/>
          <a:lstStyle/>
          <a:p>
            <a:pPr algn="ctr"/>
            <a:r>
              <a:rPr lang="en-US" smtClean="0"/>
              <a:t>Undergraduate and Graduate Courses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26" y="1723869"/>
            <a:ext cx="4024859" cy="26832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3927" y="2307569"/>
            <a:ext cx="3869259" cy="32784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7334" y="3536502"/>
            <a:ext cx="3944686" cy="32615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952" y="1169233"/>
            <a:ext cx="39723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Engineering</a:t>
            </a:r>
          </a:p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189626" y="2968276"/>
            <a:ext cx="39723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Science Education</a:t>
            </a:r>
            <a:endParaRPr lang="en-US" sz="2400" dirty="0"/>
          </a:p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199742" y="1936223"/>
            <a:ext cx="39723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Science Content</a:t>
            </a:r>
            <a:endParaRPr lang="en-US" sz="2400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170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9600" y="304800"/>
            <a:ext cx="1117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“</a:t>
            </a:r>
            <a:r>
              <a:rPr lang="en-US" dirty="0"/>
              <a:t>North American Hometown Geography Map” </a:t>
            </a:r>
            <a:endParaRPr lang="en-US" dirty="0" smtClean="0"/>
          </a:p>
          <a:p>
            <a:pPr algn="ctr"/>
            <a:r>
              <a:rPr lang="en-US" dirty="0" smtClean="0"/>
              <a:t>Introductory </a:t>
            </a:r>
            <a:r>
              <a:rPr lang="en-US" dirty="0"/>
              <a:t>ArcGIS Online Exercise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00" y="1295401"/>
            <a:ext cx="8695307" cy="453759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165600" y="6096001"/>
            <a:ext cx="497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arcg.is/1mCSnS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79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9600" y="152401"/>
            <a:ext cx="1117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GLOBE Surface Temperature Data Mapping Assignment</a:t>
            </a:r>
          </a:p>
          <a:p>
            <a:pPr algn="ctr"/>
            <a:r>
              <a:rPr lang="en-US" dirty="0"/>
              <a:t>      Using ArcGIS Online and GPS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1135798"/>
            <a:ext cx="7534152" cy="37004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71392" y="1524001"/>
            <a:ext cx="3207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GLOBE data entry forms…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601" y="3289301"/>
            <a:ext cx="6995583" cy="340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1445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9600" y="152401"/>
            <a:ext cx="1117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GLOBE Surface Temperature Data Mapping Assignment</a:t>
            </a:r>
          </a:p>
          <a:p>
            <a:pPr algn="ctr"/>
            <a:r>
              <a:rPr lang="en-US" dirty="0"/>
              <a:t>      Using ArcGIS Online and </a:t>
            </a:r>
            <a:r>
              <a:rPr lang="en-US" dirty="0" smtClean="0"/>
              <a:t>GPS</a:t>
            </a:r>
          </a:p>
          <a:p>
            <a:pPr algn="ctr"/>
            <a:r>
              <a:rPr lang="en-US" dirty="0" smtClean="0">
                <a:solidFill>
                  <a:schemeClr val="tx2"/>
                </a:solidFill>
              </a:rPr>
              <a:t>GLOBE Data Visualization System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1383764"/>
            <a:ext cx="10160000" cy="517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0339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9600" y="152401"/>
            <a:ext cx="1117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GLOBE Surface Temperature Data Mapping Assignment</a:t>
            </a:r>
          </a:p>
          <a:p>
            <a:pPr algn="ctr"/>
            <a:r>
              <a:rPr lang="en-US" dirty="0"/>
              <a:t>      Using ArcGIS Online and </a:t>
            </a:r>
            <a:r>
              <a:rPr lang="en-US" dirty="0" smtClean="0"/>
              <a:t>GPS</a:t>
            </a:r>
          </a:p>
          <a:p>
            <a:pPr algn="ctr"/>
            <a:r>
              <a:rPr lang="en-US" dirty="0" smtClean="0">
                <a:solidFill>
                  <a:schemeClr val="tx2"/>
                </a:solidFill>
              </a:rPr>
              <a:t>Modified GLOBE Data Entry Form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5" name="Picture 4" descr="GLOBE Surface Temperature GIS Data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27200" y="1524001"/>
            <a:ext cx="8382000" cy="51266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13802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333" y="3886200"/>
            <a:ext cx="8813800" cy="2838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437" y="152400"/>
            <a:ext cx="7557696" cy="3581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6400" y="381000"/>
            <a:ext cx="3962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GLOBE Surface Temperature Mapping Assignment</a:t>
            </a:r>
          </a:p>
          <a:p>
            <a:endParaRPr lang="en-US" dirty="0"/>
          </a:p>
          <a:p>
            <a:r>
              <a:rPr lang="en-US" dirty="0" smtClean="0">
                <a:solidFill>
                  <a:schemeClr val="tx2"/>
                </a:solidFill>
              </a:rPr>
              <a:t>ArcGIS Online Attribute Table Development Steps…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5596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9600" y="152401"/>
            <a:ext cx="1117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GLOBE Surface Temperature Data Mapping Assignment</a:t>
            </a:r>
          </a:p>
          <a:p>
            <a:pPr algn="ctr"/>
            <a:r>
              <a:rPr lang="en-US" dirty="0"/>
              <a:t>      Using ArcGIS Online and </a:t>
            </a:r>
            <a:r>
              <a:rPr lang="en-US" dirty="0" smtClean="0"/>
              <a:t>GPS</a:t>
            </a:r>
          </a:p>
          <a:p>
            <a:pPr algn="ctr"/>
            <a:r>
              <a:rPr lang="en-US" dirty="0" smtClean="0">
                <a:solidFill>
                  <a:schemeClr val="tx2"/>
                </a:solidFill>
              </a:rPr>
              <a:t>Final ArcGIS Online Map with GLOBE Surface Temperature Data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1" y="1401630"/>
            <a:ext cx="10271404" cy="48476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60800" y="6353771"/>
            <a:ext cx="64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arcg.is/1P1Sra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1923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1" y="2719754"/>
            <a:ext cx="5916668" cy="337624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2719754"/>
            <a:ext cx="5619419" cy="33528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016000" y="304800"/>
            <a:ext cx="10668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Near-Peer GLOBE Surface Temperature Exercise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Tennessee State University pre-service teachers lead 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Stratford STEM Magnet High School 9th grade class in modified </a:t>
            </a:r>
            <a:r>
              <a:rPr lang="en-US" dirty="0" smtClean="0">
                <a:solidFill>
                  <a:schemeClr val="tx2"/>
                </a:solidFill>
              </a:rPr>
              <a:t>GLOBE </a:t>
            </a:r>
            <a:r>
              <a:rPr lang="en-US" dirty="0">
                <a:solidFill>
                  <a:schemeClr val="tx2"/>
                </a:solidFill>
              </a:rPr>
              <a:t>Atmosphere and Surface Temperature </a:t>
            </a:r>
            <a:r>
              <a:rPr lang="en-US" dirty="0" smtClean="0">
                <a:solidFill>
                  <a:schemeClr val="tx2"/>
                </a:solidFill>
              </a:rPr>
              <a:t>Protocol Urban </a:t>
            </a:r>
            <a:r>
              <a:rPr lang="en-US" dirty="0">
                <a:solidFill>
                  <a:schemeClr val="tx2"/>
                </a:solidFill>
              </a:rPr>
              <a:t>Heat Islands (UHI) Data Mapping Activity</a:t>
            </a:r>
            <a:r>
              <a:rPr lang="en-US" sz="2800" dirty="0">
                <a:solidFill>
                  <a:schemeClr val="tx2"/>
                </a:solidFill>
              </a:rPr>
              <a:t>.</a:t>
            </a:r>
          </a:p>
          <a:p>
            <a:pPr algn="ctr"/>
            <a:r>
              <a:rPr lang="en-US" sz="28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5305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990600"/>
            <a:ext cx="5756008" cy="56388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016" y="984738"/>
            <a:ext cx="5747593" cy="56388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06400" y="54096"/>
            <a:ext cx="1137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“Modified” GLOBE Atmosphere/Surface Temperature </a:t>
            </a:r>
          </a:p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Protocol Data Sheet for ArcGIS Online Mapping</a:t>
            </a:r>
            <a:endParaRPr lang="en-US" sz="2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47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800"/>
            <a:ext cx="4470400" cy="2514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152401"/>
            <a:ext cx="1158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tx2"/>
                </a:solidFill>
              </a:rPr>
              <a:t>Tennessee State University pre-service teachers lead </a:t>
            </a:r>
          </a:p>
          <a:p>
            <a:pPr algn="ctr"/>
            <a:r>
              <a:rPr lang="en-US" sz="1800" b="1" dirty="0">
                <a:solidFill>
                  <a:schemeClr val="tx2"/>
                </a:solidFill>
              </a:rPr>
              <a:t>Stratford STEM Magnet High School 9th grade class in modified GLOBE Atmosphere and Surface Temperature Protocol Urban Heat Islands (UHI) Data Mapping </a:t>
            </a:r>
            <a:r>
              <a:rPr lang="en-US" sz="1800" b="1" dirty="0" smtClean="0">
                <a:solidFill>
                  <a:schemeClr val="tx2"/>
                </a:solidFill>
              </a:rPr>
              <a:t>Activity as part of their GLOBE certification process.</a:t>
            </a:r>
            <a:endParaRPr lang="en-US" sz="1800" b="1" dirty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800" y="1460500"/>
            <a:ext cx="4470400" cy="2514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800" y="1447800"/>
            <a:ext cx="4470400" cy="2514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19601"/>
            <a:ext cx="3678441" cy="20691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292" y="4394200"/>
            <a:ext cx="3665416" cy="20617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533" y="4343400"/>
            <a:ext cx="3691467" cy="207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51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371601"/>
            <a:ext cx="8240368" cy="48768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066800" y="1"/>
            <a:ext cx="98552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 </a:t>
            </a:r>
            <a:r>
              <a:rPr lang="en-US" sz="1800" dirty="0" smtClean="0">
                <a:solidFill>
                  <a:schemeClr val="tx2"/>
                </a:solidFill>
              </a:rPr>
              <a:t>GLOBE Atmosphere and Surface Temperature Protocol Map</a:t>
            </a:r>
          </a:p>
          <a:p>
            <a:pPr algn="ctr"/>
            <a:r>
              <a:rPr lang="en-US" sz="1800" dirty="0">
                <a:solidFill>
                  <a:schemeClr val="tx2"/>
                </a:solidFill>
              </a:rPr>
              <a:t>c</a:t>
            </a:r>
            <a:r>
              <a:rPr lang="en-US" sz="1800" dirty="0" smtClean="0">
                <a:solidFill>
                  <a:schemeClr val="tx2"/>
                </a:solidFill>
              </a:rPr>
              <a:t>reated using </a:t>
            </a:r>
            <a:r>
              <a:rPr lang="en-US" sz="1800" dirty="0">
                <a:solidFill>
                  <a:schemeClr val="tx2"/>
                </a:solidFill>
              </a:rPr>
              <a:t>m</a:t>
            </a:r>
            <a:r>
              <a:rPr lang="en-US" sz="1800" dirty="0" smtClean="0">
                <a:solidFill>
                  <a:schemeClr val="tx2"/>
                </a:solidFill>
              </a:rPr>
              <a:t>odified GLOBE Atmosphere and Surface Temperature Protocol Data Sheets during an Urban Heat Islands (UHI) data mapping activity by TSU undergraduates and Stratford High School students.</a:t>
            </a:r>
          </a:p>
          <a:p>
            <a:pPr algn="ctr"/>
            <a:endParaRPr lang="en-US" dirty="0" smtClean="0">
              <a:solidFill>
                <a:schemeClr val="accent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69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0" y="0"/>
            <a:ext cx="10515600" cy="1325563"/>
          </a:xfrm>
        </p:spPr>
        <p:txBody>
          <a:bodyPr/>
          <a:lstStyle/>
          <a:p>
            <a:r>
              <a:rPr lang="en-US" b="1" dirty="0" smtClean="0"/>
              <a:t>Engineering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7600" y="3489326"/>
            <a:ext cx="3192992" cy="239474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7800" y="5626099"/>
            <a:ext cx="2207943" cy="11176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71122" y="1727201"/>
            <a:ext cx="3228778" cy="15747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3502" y="2374899"/>
            <a:ext cx="2624398" cy="23780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3600" y="4800601"/>
            <a:ext cx="2679700" cy="120726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943599" y="1377434"/>
            <a:ext cx="59944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smtClean="0">
                <a:solidFill>
                  <a:srgbClr val="0070C0"/>
                </a:solidFill>
              </a:rPr>
              <a:t>Undergraduate </a:t>
            </a:r>
            <a:r>
              <a:rPr lang="en-US" sz="1600">
                <a:solidFill>
                  <a:srgbClr val="0070C0"/>
                </a:solidFill>
              </a:rPr>
              <a:t>Research and Senior Design Engineering Project </a:t>
            </a:r>
            <a:r>
              <a:rPr lang="en-US" sz="1600" smtClean="0">
                <a:solidFill>
                  <a:srgbClr val="0070C0"/>
                </a:solidFill>
              </a:rPr>
              <a:t>Exposition</a:t>
            </a:r>
          </a:p>
          <a:p>
            <a:r>
              <a:rPr lang="en-US" sz="1600" smtClean="0"/>
              <a:t>Friday</a:t>
            </a:r>
            <a:r>
              <a:rPr lang="en-US" sz="1600"/>
              <a:t>, April 28,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785" y="1244183"/>
            <a:ext cx="5642340" cy="730185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89548" y="1154243"/>
            <a:ext cx="3028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smtClean="0"/>
              <a:t>Dr. Glenn Lipscomb</a:t>
            </a:r>
            <a:endParaRPr lang="en-US" u="sng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2399" y="265661"/>
            <a:ext cx="2582958" cy="99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8141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08" y="1905000"/>
            <a:ext cx="11528993" cy="414865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06400" y="228600"/>
            <a:ext cx="113792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tx2"/>
                </a:solidFill>
              </a:rPr>
              <a:t>Live Interactive </a:t>
            </a:r>
            <a:r>
              <a:rPr lang="en-US" sz="2800" b="1" dirty="0" smtClean="0">
                <a:solidFill>
                  <a:srgbClr val="FF0000"/>
                </a:solidFill>
              </a:rPr>
              <a:t>UHI</a:t>
            </a:r>
            <a:r>
              <a:rPr lang="en-US" sz="2800" b="1" dirty="0" smtClean="0">
                <a:solidFill>
                  <a:schemeClr val="tx2"/>
                </a:solidFill>
              </a:rPr>
              <a:t> Learning Activity: </a:t>
            </a:r>
          </a:p>
          <a:p>
            <a:pPr algn="ctr"/>
            <a:r>
              <a:rPr lang="en-US" sz="1800" b="1" dirty="0" smtClean="0">
                <a:solidFill>
                  <a:srgbClr val="FF0000"/>
                </a:solidFill>
              </a:rPr>
              <a:t>GLOBE Surface and Current Temperature Data Mapping</a:t>
            </a:r>
          </a:p>
          <a:p>
            <a:pPr algn="ctr"/>
            <a:r>
              <a:rPr lang="en-US" sz="2000" dirty="0" smtClean="0">
                <a:solidFill>
                  <a:schemeClr val="tx2"/>
                </a:solidFill>
              </a:rPr>
              <a:t>Tennessee State University pre-service teachers led Stratford STEM Magnet High School ninth grade students in a live discussion using ZOOM Meeting software.</a:t>
            </a:r>
            <a:endParaRPr lang="en-US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14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11379200" cy="1295400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F0000"/>
                </a:solidFill>
                <a:ea typeface="ＭＳ Ｐゴシック" pitchFamily="34" charset="-128"/>
              </a:rPr>
              <a:t>Future Solutions</a:t>
            </a:r>
            <a:br>
              <a:rPr lang="en-US" sz="3600" b="1" dirty="0" smtClean="0">
                <a:solidFill>
                  <a:srgbClr val="FF0000"/>
                </a:solidFill>
                <a:ea typeface="ＭＳ Ｐゴシック" pitchFamily="34" charset="-128"/>
              </a:rPr>
            </a:br>
            <a:r>
              <a:rPr lang="en-US" sz="2400" b="1" dirty="0" smtClean="0">
                <a:solidFill>
                  <a:schemeClr val="tx1"/>
                </a:solidFill>
                <a:ea typeface="ＭＳ Ｐゴシック" pitchFamily="34" charset="-128"/>
              </a:rPr>
              <a:t>AEROKATS/GLOBE Course Content Development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16000" y="1371601"/>
            <a:ext cx="104648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/>
            <a:r>
              <a:rPr lang="en-US" sz="2000" b="1" dirty="0" smtClean="0">
                <a:latin typeface="+mj-lt"/>
              </a:rPr>
              <a:t>Summer 2018 </a:t>
            </a:r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– </a:t>
            </a:r>
            <a:r>
              <a:rPr lang="en-US" sz="2000" dirty="0">
                <a:solidFill>
                  <a:srgbClr val="003399"/>
                </a:solidFill>
                <a:latin typeface="+mj-lt"/>
                <a:cs typeface="Helvetica" pitchFamily="34" charset="0"/>
              </a:rPr>
              <a:t>A </a:t>
            </a:r>
            <a:r>
              <a:rPr lang="en-US" sz="2000" dirty="0" smtClean="0">
                <a:solidFill>
                  <a:srgbClr val="003399"/>
                </a:solidFill>
                <a:latin typeface="+mj-lt"/>
                <a:cs typeface="Helvetica" pitchFamily="34" charset="0"/>
              </a:rPr>
              <a:t>preview </a:t>
            </a:r>
            <a:r>
              <a:rPr lang="en-US" sz="2000" dirty="0">
                <a:solidFill>
                  <a:srgbClr val="003399"/>
                </a:solidFill>
                <a:latin typeface="+mj-lt"/>
                <a:cs typeface="Helvetica" pitchFamily="34" charset="0"/>
              </a:rPr>
              <a:t>of potential GLOBE/AEROKATS course </a:t>
            </a:r>
            <a:endParaRPr lang="en-US" sz="2000" dirty="0" smtClean="0">
              <a:solidFill>
                <a:srgbClr val="003399"/>
              </a:solidFill>
              <a:latin typeface="+mj-lt"/>
              <a:cs typeface="Helvetica" pitchFamily="34" charset="0"/>
            </a:endParaRPr>
          </a:p>
          <a:p>
            <a:pPr marL="457200" indent="-457200"/>
            <a:r>
              <a:rPr lang="en-US" sz="2000" dirty="0" smtClean="0">
                <a:solidFill>
                  <a:srgbClr val="003399"/>
                </a:solidFill>
                <a:latin typeface="+mj-lt"/>
                <a:cs typeface="Helvetica" pitchFamily="34" charset="0"/>
              </a:rPr>
              <a:t>content </a:t>
            </a:r>
            <a:r>
              <a:rPr lang="en-US" sz="2000" dirty="0">
                <a:solidFill>
                  <a:srgbClr val="003399"/>
                </a:solidFill>
                <a:latin typeface="+mj-lt"/>
                <a:cs typeface="Helvetica" pitchFamily="34" charset="0"/>
              </a:rPr>
              <a:t>was conducted </a:t>
            </a:r>
            <a:r>
              <a:rPr lang="en-US" sz="2000" dirty="0" smtClean="0">
                <a:solidFill>
                  <a:srgbClr val="003399"/>
                </a:solidFill>
                <a:latin typeface="+mj-lt"/>
                <a:cs typeface="Helvetica" pitchFamily="34" charset="0"/>
              </a:rPr>
              <a:t>with </a:t>
            </a:r>
            <a:r>
              <a:rPr lang="en-US" sz="2000" dirty="0">
                <a:solidFill>
                  <a:srgbClr val="003399"/>
                </a:solidFill>
                <a:latin typeface="+mj-lt"/>
                <a:cs typeface="Helvetica" pitchFamily="34" charset="0"/>
              </a:rPr>
              <a:t>students enrolled in </a:t>
            </a:r>
            <a:r>
              <a:rPr lang="en-US" sz="2000" dirty="0" smtClean="0">
                <a:solidFill>
                  <a:srgbClr val="003399"/>
                </a:solidFill>
                <a:latin typeface="+mj-lt"/>
                <a:cs typeface="Helvetica" pitchFamily="34" charset="0"/>
              </a:rPr>
              <a:t>TSU’s </a:t>
            </a:r>
            <a:r>
              <a:rPr lang="en-US" sz="2000" dirty="0">
                <a:solidFill>
                  <a:srgbClr val="C00000"/>
                </a:solidFill>
                <a:latin typeface="+mj-lt"/>
                <a:cs typeface="Helvetica" pitchFamily="34" charset="0"/>
              </a:rPr>
              <a:t>Weather </a:t>
            </a:r>
            <a:r>
              <a:rPr lang="en-US" sz="2000" dirty="0" smtClean="0">
                <a:solidFill>
                  <a:srgbClr val="C00000"/>
                </a:solidFill>
                <a:latin typeface="+mj-lt"/>
                <a:cs typeface="Helvetica" pitchFamily="34" charset="0"/>
              </a:rPr>
              <a:t>and</a:t>
            </a:r>
          </a:p>
          <a:p>
            <a:pPr marL="457200" indent="-457200"/>
            <a:r>
              <a:rPr lang="en-US" sz="2000" dirty="0" smtClean="0">
                <a:solidFill>
                  <a:srgbClr val="C00000"/>
                </a:solidFill>
                <a:latin typeface="+mj-lt"/>
                <a:cs typeface="Helvetica" pitchFamily="34" charset="0"/>
              </a:rPr>
              <a:t>Climate </a:t>
            </a:r>
            <a:r>
              <a:rPr lang="en-US" sz="2000" dirty="0">
                <a:solidFill>
                  <a:srgbClr val="C00000"/>
                </a:solidFill>
                <a:latin typeface="+mj-lt"/>
                <a:cs typeface="Helvetica" pitchFamily="34" charset="0"/>
              </a:rPr>
              <a:t>(GEOG 3500</a:t>
            </a:r>
            <a:r>
              <a:rPr lang="en-US" sz="2000" dirty="0" smtClean="0">
                <a:solidFill>
                  <a:srgbClr val="C00000"/>
                </a:solidFill>
                <a:latin typeface="+mj-lt"/>
                <a:cs typeface="Helvetica" pitchFamily="34" charset="0"/>
              </a:rPr>
              <a:t>) </a:t>
            </a:r>
            <a:r>
              <a:rPr lang="en-US" sz="2000" dirty="0" smtClean="0">
                <a:solidFill>
                  <a:srgbClr val="003399"/>
                </a:solidFill>
                <a:latin typeface="+mj-lt"/>
                <a:cs typeface="Helvetica" pitchFamily="34" charset="0"/>
              </a:rPr>
              <a:t>course engaging in a two-day on-site exercise</a:t>
            </a:r>
          </a:p>
          <a:p>
            <a:pPr marL="457200" indent="-457200"/>
            <a:r>
              <a:rPr lang="en-US" sz="2000" dirty="0" smtClean="0">
                <a:solidFill>
                  <a:srgbClr val="003399"/>
                </a:solidFill>
                <a:latin typeface="+mj-lt"/>
                <a:cs typeface="Helvetica" pitchFamily="34" charset="0"/>
              </a:rPr>
              <a:t>led  by NASA </a:t>
            </a:r>
            <a:r>
              <a:rPr lang="en-US" sz="2000" dirty="0">
                <a:solidFill>
                  <a:srgbClr val="003399"/>
                </a:solidFill>
                <a:latin typeface="+mj-lt"/>
                <a:cs typeface="Helvetica" pitchFamily="34" charset="0"/>
              </a:rPr>
              <a:t>Engineer Geoff Bland, creator of </a:t>
            </a:r>
            <a:r>
              <a:rPr lang="en-US" sz="2000" dirty="0" smtClean="0">
                <a:solidFill>
                  <a:srgbClr val="003399"/>
                </a:solidFill>
                <a:latin typeface="+mj-lt"/>
                <a:cs typeface="Helvetica" pitchFamily="34" charset="0"/>
              </a:rPr>
              <a:t>the AEROKATS program.</a:t>
            </a:r>
            <a:endParaRPr lang="en-US" sz="2000" dirty="0">
              <a:solidFill>
                <a:srgbClr val="003399"/>
              </a:solidFill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39" y="2895601"/>
            <a:ext cx="5720684" cy="325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703" y="2895601"/>
            <a:ext cx="5726852" cy="3234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6832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87895" y="152401"/>
            <a:ext cx="9855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Future Solutions</a:t>
            </a:r>
            <a:br>
              <a:rPr lang="en-US" sz="3600" b="1" dirty="0">
                <a:solidFill>
                  <a:srgbClr val="FF0000"/>
                </a:solidFill>
              </a:rPr>
            </a:br>
            <a:r>
              <a:rPr lang="en-US" b="1" dirty="0"/>
              <a:t>AEROKATS/GLOBE Course Content Development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33" y="1168063"/>
            <a:ext cx="6538121" cy="4078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3200" y="5410201"/>
            <a:ext cx="1198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+mn-lt"/>
                <a:cs typeface="Helvetica" pitchFamily="34" charset="0"/>
              </a:rPr>
              <a:t>ArcGIS Online map produced by Weather &amp; Climate (GEOG 3500) students for a </a:t>
            </a:r>
            <a:r>
              <a:rPr lang="en-US" sz="1800" dirty="0">
                <a:latin typeface="+mn-lt"/>
                <a:cs typeface="Helvetica" pitchFamily="34" charset="0"/>
              </a:rPr>
              <a:t>modified GLOBE Current Temperature and Surface Temperature Protocol exercise. </a:t>
            </a:r>
            <a:r>
              <a:rPr lang="en-US" sz="1800" dirty="0" smtClean="0">
                <a:latin typeface="+mn-lt"/>
                <a:cs typeface="Helvetica" pitchFamily="34" charset="0"/>
              </a:rPr>
              <a:t>Course </a:t>
            </a:r>
            <a:r>
              <a:rPr lang="en-US" sz="1800" dirty="0">
                <a:latin typeface="+mn-lt"/>
                <a:cs typeface="Helvetica" pitchFamily="34" charset="0"/>
              </a:rPr>
              <a:t>content is under development combining the </a:t>
            </a:r>
            <a:r>
              <a:rPr lang="en-US" sz="1800" dirty="0" smtClean="0">
                <a:latin typeface="+mn-lt"/>
                <a:cs typeface="Helvetica" pitchFamily="34" charset="0"/>
              </a:rPr>
              <a:t>GIS GLOBE </a:t>
            </a:r>
            <a:r>
              <a:rPr lang="en-US" sz="1800" dirty="0">
                <a:latin typeface="+mn-lt"/>
                <a:cs typeface="Helvetica" pitchFamily="34" charset="0"/>
              </a:rPr>
              <a:t>data map with AEROPOD remote sensing imagery captured </a:t>
            </a:r>
            <a:r>
              <a:rPr lang="en-US" sz="1800" dirty="0" smtClean="0">
                <a:latin typeface="+mn-lt"/>
                <a:cs typeface="Helvetica" pitchFamily="34" charset="0"/>
              </a:rPr>
              <a:t>using </a:t>
            </a:r>
            <a:r>
              <a:rPr lang="en-US" sz="1800" dirty="0">
                <a:latin typeface="+mn-lt"/>
                <a:cs typeface="Helvetica" pitchFamily="34" charset="0"/>
              </a:rPr>
              <a:t>a Thermal Imager and/or Twin Cam Image </a:t>
            </a:r>
            <a:r>
              <a:rPr lang="en-US" sz="1800" dirty="0" smtClean="0">
                <a:latin typeface="+mn-lt"/>
                <a:cs typeface="Helvetica" pitchFamily="34" charset="0"/>
              </a:rPr>
              <a:t>Processing (at right).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800" y="1676401"/>
            <a:ext cx="4978400" cy="277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0537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7600" y="457201"/>
            <a:ext cx="9855200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Conclusions &amp; Next </a:t>
            </a:r>
            <a:r>
              <a:rPr lang="en-US" sz="3600" b="1" dirty="0" smtClean="0">
                <a:solidFill>
                  <a:srgbClr val="FF0000"/>
                </a:solidFill>
              </a:rPr>
              <a:t>Steps</a:t>
            </a:r>
          </a:p>
          <a:p>
            <a:pPr algn="ctr"/>
            <a:endParaRPr lang="en-US" sz="1800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0099"/>
                </a:solidFill>
              </a:rPr>
              <a:t>The </a:t>
            </a:r>
            <a:r>
              <a:rPr lang="en-US" sz="1800" dirty="0">
                <a:solidFill>
                  <a:srgbClr val="000099"/>
                </a:solidFill>
              </a:rPr>
              <a:t>course Geospatial Applications (GEOG 3200) will be offered beginning with the fall 2019 semester. </a:t>
            </a:r>
            <a:r>
              <a:rPr lang="en-US" sz="1800" dirty="0" smtClean="0">
                <a:solidFill>
                  <a:srgbClr val="000099"/>
                </a:solidFill>
              </a:rPr>
              <a:t> GLOBE-certified </a:t>
            </a:r>
            <a:r>
              <a:rPr lang="en-US" sz="1800" dirty="0">
                <a:solidFill>
                  <a:srgbClr val="000099"/>
                </a:solidFill>
              </a:rPr>
              <a:t>pre-service teachers will be a </a:t>
            </a:r>
            <a:r>
              <a:rPr lang="en-US" sz="1800" dirty="0" smtClean="0">
                <a:solidFill>
                  <a:srgbClr val="000099"/>
                </a:solidFill>
              </a:rPr>
              <a:t>target </a:t>
            </a:r>
            <a:r>
              <a:rPr lang="en-US" sz="1800" dirty="0">
                <a:solidFill>
                  <a:srgbClr val="000099"/>
                </a:solidFill>
              </a:rPr>
              <a:t>audience.  </a:t>
            </a:r>
            <a:r>
              <a:rPr lang="en-US" sz="1800" dirty="0" smtClean="0">
                <a:solidFill>
                  <a:srgbClr val="000099"/>
                </a:solidFill>
              </a:rPr>
              <a:t>Students will be exposed to advanced geospatial technology applications.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009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0099"/>
                </a:solidFill>
              </a:rPr>
              <a:t>The course Weather &amp; Climate (GEOG 3500) will return to the regular Geography course rotation beginning with the Spring 2020 semester. GLOBE-certified pre-service teachers will be a target audience.  Students will get hands-on experience in geospatial technology applications with atmosphere and hydrosphere systems data.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009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0099"/>
                </a:solidFill>
              </a:rPr>
              <a:t>The GLOBE Data Explorations “How to Make A </a:t>
            </a:r>
            <a:r>
              <a:rPr lang="en-US" sz="1800" dirty="0" err="1" smtClean="0">
                <a:solidFill>
                  <a:srgbClr val="000099"/>
                </a:solidFill>
              </a:rPr>
              <a:t>Climagraph</a:t>
            </a:r>
            <a:r>
              <a:rPr lang="en-US" sz="1800" dirty="0" smtClean="0">
                <a:solidFill>
                  <a:srgbClr val="000099"/>
                </a:solidFill>
              </a:rPr>
              <a:t>” exercise is being updated to include ArcGIS Online and Story Maps with GLOBE schools data.  Students will engage in a comparative analysis of </a:t>
            </a:r>
            <a:r>
              <a:rPr lang="en-US" sz="1800" dirty="0" err="1" smtClean="0">
                <a:solidFill>
                  <a:srgbClr val="000099"/>
                </a:solidFill>
              </a:rPr>
              <a:t>climagraphs</a:t>
            </a:r>
            <a:r>
              <a:rPr lang="en-US" sz="1800" dirty="0" smtClean="0">
                <a:solidFill>
                  <a:srgbClr val="000099"/>
                </a:solidFill>
              </a:rPr>
              <a:t> they create with GLOBE data versus those they create using weather station data.  Students will report their findings in Story Maps captions. </a:t>
            </a:r>
            <a:endParaRPr lang="en-US" sz="1800" dirty="0">
              <a:solidFill>
                <a:srgbClr val="000099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3466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201" y="12700"/>
            <a:ext cx="7302500" cy="38385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1" y="2934554"/>
            <a:ext cx="8839200" cy="39107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6401" y="304801"/>
            <a:ext cx="4165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The GLOBE Data Explorations “How to Make A </a:t>
            </a:r>
            <a:r>
              <a:rPr lang="en-US" sz="2200" dirty="0" err="1"/>
              <a:t>Climagraph</a:t>
            </a:r>
            <a:r>
              <a:rPr lang="en-US" sz="2200" dirty="0"/>
              <a:t>” exercise </a:t>
            </a:r>
            <a:r>
              <a:rPr lang="en-US" sz="2200" dirty="0">
                <a:solidFill>
                  <a:schemeClr val="tx2"/>
                </a:solidFill>
              </a:rPr>
              <a:t>is being updated to include ArcGIS Online and Story Maps with GLOBE schools </a:t>
            </a:r>
            <a:r>
              <a:rPr lang="en-US" sz="2200" dirty="0" smtClean="0">
                <a:solidFill>
                  <a:schemeClr val="tx2"/>
                </a:solidFill>
              </a:rPr>
              <a:t>data.</a:t>
            </a:r>
            <a:endParaRPr lang="en-US" sz="2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0835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7" y="4739997"/>
            <a:ext cx="6368716" cy="13208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20800" y="141744"/>
            <a:ext cx="8940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Thank you!</a:t>
            </a:r>
          </a:p>
          <a:p>
            <a:pPr algn="ctr"/>
            <a:r>
              <a:rPr lang="en-US" sz="2800" b="1" dirty="0" smtClean="0"/>
              <a:t>Tennessee State University </a:t>
            </a:r>
          </a:p>
          <a:p>
            <a:pPr algn="ctr"/>
            <a:r>
              <a:rPr lang="en-US" sz="2800" b="1" dirty="0" smtClean="0"/>
              <a:t>GLOBE Mission Earth Site</a:t>
            </a:r>
          </a:p>
          <a:p>
            <a:pPr algn="ctr"/>
            <a:endParaRPr lang="en-US" sz="1200" dirty="0"/>
          </a:p>
          <a:p>
            <a:pPr algn="ctr"/>
            <a:r>
              <a:rPr lang="en-US" sz="2400" dirty="0" smtClean="0">
                <a:hlinkClick r:id="rId3"/>
              </a:rPr>
              <a:t>https</a:t>
            </a:r>
            <a:r>
              <a:rPr lang="en-US" sz="2400" dirty="0">
                <a:hlinkClick r:id="rId3"/>
              </a:rPr>
              <a:t>://</a:t>
            </a:r>
            <a:r>
              <a:rPr lang="en-US" sz="2400" dirty="0" smtClean="0">
                <a:hlinkClick r:id="rId3"/>
              </a:rPr>
              <a:t>www.globe.gov/web/mission-earth</a:t>
            </a:r>
            <a:r>
              <a:rPr lang="en-US" sz="2400" dirty="0" smtClean="0"/>
              <a:t> </a:t>
            </a:r>
          </a:p>
          <a:p>
            <a:pPr algn="ctr"/>
            <a:r>
              <a:rPr lang="en-US" sz="2400" dirty="0" smtClean="0"/>
              <a:t> </a:t>
            </a:r>
          </a:p>
          <a:p>
            <a:pPr algn="ctr"/>
            <a:r>
              <a:rPr lang="en-US" sz="2400" dirty="0" smtClean="0">
                <a:hlinkClick r:id="rId4"/>
              </a:rPr>
              <a:t>tsuglobeme@gmail.com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751" y="3075474"/>
            <a:ext cx="5470751" cy="3077298"/>
          </a:xfrm>
          <a:prstGeom prst="rect">
            <a:avLst/>
          </a:prstGeom>
        </p:spPr>
      </p:pic>
      <p:pic>
        <p:nvPicPr>
          <p:cNvPr id="8" name="Picture 7" descr="globegif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0334" y="628650"/>
            <a:ext cx="1540933" cy="1155700"/>
          </a:xfrm>
          <a:prstGeom prst="rect">
            <a:avLst/>
          </a:prstGeom>
        </p:spPr>
      </p:pic>
      <p:pic>
        <p:nvPicPr>
          <p:cNvPr id="9" name="Picture 8" descr="globegif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804400" y="673100"/>
            <a:ext cx="1676400" cy="1257300"/>
          </a:xfrm>
          <a:prstGeom prst="rect">
            <a:avLst/>
          </a:prstGeom>
        </p:spPr>
      </p:pic>
      <p:pic>
        <p:nvPicPr>
          <p:cNvPr id="10" name="Picture 1" descr="http://www.tnstate.edu/images/custom/logo5a_116H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99254" y="3075474"/>
            <a:ext cx="4739541" cy="149269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4102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6754" y="365125"/>
            <a:ext cx="7315200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University of Southern Mississippi Fall 2018 Herron: Biology Methods</a:t>
            </a:r>
            <a:br>
              <a:rPr lang="en-US" dirty="0" smtClean="0"/>
            </a:br>
            <a:r>
              <a:rPr lang="en-US" dirty="0" smtClean="0"/>
              <a:t>Mosquitoes </a:t>
            </a:r>
            <a:r>
              <a:rPr lang="mr-IN" dirty="0" smtClean="0"/>
              <a:t>–</a:t>
            </a:r>
            <a:r>
              <a:rPr lang="en-US" dirty="0" smtClean="0"/>
              <a:t> Sherry Heron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28" y="2592977"/>
            <a:ext cx="5181600" cy="3886200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834" y="3420835"/>
            <a:ext cx="4077789" cy="3058342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833" y="208053"/>
            <a:ext cx="4077789" cy="305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9779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University of Southern Mississippi Fall 2018 Herron: Biology Methods</a:t>
            </a:r>
            <a:br>
              <a:rPr lang="en-US" dirty="0" smtClean="0"/>
            </a:br>
            <a:r>
              <a:rPr lang="en-US" dirty="0" smtClean="0"/>
              <a:t>+ Land Cover, Soil, Hydrology, Clouds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34642997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Questions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25821"/>
            <a:ext cx="10515600" cy="4351338"/>
          </a:xfrm>
        </p:spPr>
        <p:txBody>
          <a:bodyPr/>
          <a:lstStyle/>
          <a:p>
            <a:pPr marL="0" lvl="0" indent="0">
              <a:buNone/>
              <a:defRPr/>
            </a:pPr>
            <a:r>
              <a:rPr lang="en-US" i="1" dirty="0"/>
              <a:t>Are you a GLOBE partner at a university</a:t>
            </a:r>
            <a:r>
              <a:rPr lang="en-US" i="1" dirty="0" smtClean="0"/>
              <a:t>? </a:t>
            </a:r>
          </a:p>
          <a:p>
            <a:pPr marL="0" lvl="0" indent="0">
              <a:buNone/>
              <a:defRPr/>
            </a:pPr>
            <a:r>
              <a:rPr lang="en-US" i="1" dirty="0" smtClean="0"/>
              <a:t>What </a:t>
            </a:r>
            <a:r>
              <a:rPr lang="en-US" i="1" dirty="0"/>
              <a:t>obstacles do you face to implement GLOBE in your curriculum?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 smtClean="0"/>
              <a:t>How can GLOBE fit into your university courses? What courses?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1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 smtClean="0"/>
              <a:t>Some professors suggested to create a GLOBE MOOC class. What are your thought on this?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402626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Contact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197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8112" y="-104931"/>
            <a:ext cx="2589758" cy="17123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823" y="704392"/>
            <a:ext cx="4755060" cy="61536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965"/>
          <a:stretch/>
        </p:blipFill>
        <p:spPr>
          <a:xfrm>
            <a:off x="5740399" y="139700"/>
            <a:ext cx="3616067" cy="2730500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6200" y="1689894"/>
            <a:ext cx="3047999" cy="2286000"/>
          </a:xfrm>
        </p:spPr>
      </p:pic>
      <p:sp>
        <p:nvSpPr>
          <p:cNvPr id="8" name="TextBox 7"/>
          <p:cNvSpPr txBox="1"/>
          <p:nvPr/>
        </p:nvSpPr>
        <p:spPr>
          <a:xfrm>
            <a:off x="5854700" y="4038600"/>
            <a:ext cx="4826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Science Day Workshop </a:t>
            </a:r>
            <a:r>
              <a:rPr lang="en-US" sz="1400" b="1" smtClean="0"/>
              <a:t>- Fenway </a:t>
            </a:r>
            <a:r>
              <a:rPr lang="en-US" sz="1400" b="1"/>
              <a:t>High </a:t>
            </a:r>
            <a:r>
              <a:rPr lang="en-US" sz="1400" b="1" smtClean="0"/>
              <a:t>School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smtClean="0"/>
              <a:t>12 </a:t>
            </a:r>
            <a:r>
              <a:rPr lang="en-US" sz="1400"/>
              <a:t>high school students </a:t>
            </a:r>
            <a:r>
              <a:rPr lang="en-US" sz="1400" smtClean="0"/>
              <a:t>ranging </a:t>
            </a:r>
            <a:r>
              <a:rPr lang="en-US" sz="1400"/>
              <a:t>from freshmen to junior year, along with 3 </a:t>
            </a:r>
            <a:r>
              <a:rPr lang="en-US" sz="1400" smtClean="0"/>
              <a:t>science teachers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smtClean="0"/>
              <a:t>worked </a:t>
            </a:r>
            <a:r>
              <a:rPr lang="en-US" sz="1400"/>
              <a:t>in teams of 3, ultimately building 4 weather stations that will be incorporated into the Fenway school’s science curriculum. </a:t>
            </a:r>
            <a:endParaRPr lang="en-US" sz="1400" smtClean="0"/>
          </a:p>
          <a:p>
            <a:pPr marL="285750" indent="-285750">
              <a:buFont typeface="Arial" charset="0"/>
              <a:buChar char="•"/>
            </a:pPr>
            <a:r>
              <a:rPr lang="en-US" sz="1400" smtClean="0"/>
              <a:t>BU seniors</a:t>
            </a:r>
            <a:r>
              <a:rPr lang="en-US" sz="1400"/>
              <a:t>: </a:t>
            </a:r>
            <a:r>
              <a:rPr lang="en-US" sz="1400" err="1"/>
              <a:t>Chitanya</a:t>
            </a:r>
            <a:r>
              <a:rPr lang="en-US" sz="1400"/>
              <a:t> </a:t>
            </a:r>
            <a:r>
              <a:rPr lang="en-US" sz="1400" err="1"/>
              <a:t>Gopu</a:t>
            </a:r>
            <a:r>
              <a:rPr lang="en-US" sz="1400"/>
              <a:t>, David Martinez, Hayley Walker, and Michelle Ye.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9508" y="539646"/>
            <a:ext cx="2863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Dr. Caleb </a:t>
            </a:r>
            <a:r>
              <a:rPr lang="en-US" u="sng" dirty="0" err="1" smtClean="0"/>
              <a:t>Farny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14913986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308" y="0"/>
            <a:ext cx="10515600" cy="1325563"/>
          </a:xfrm>
        </p:spPr>
        <p:txBody>
          <a:bodyPr/>
          <a:lstStyle/>
          <a:p>
            <a:r>
              <a:rPr lang="en-US" b="1" dirty="0" smtClean="0"/>
              <a:t>Science Content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3269" y="1253331"/>
            <a:ext cx="6222167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u="sng" smtClean="0"/>
              <a:t>Dr. Kevin </a:t>
            </a:r>
            <a:r>
              <a:rPr lang="en-US" u="sng" err="1" smtClean="0"/>
              <a:t>Czajkowski</a:t>
            </a:r>
            <a:endParaRPr lang="en-US" u="sng"/>
          </a:p>
          <a:p>
            <a:pPr marL="0" indent="0">
              <a:buNone/>
            </a:pPr>
            <a:r>
              <a:rPr lang="en-US" smtClean="0"/>
              <a:t>Weather and Climate Course</a:t>
            </a:r>
          </a:p>
          <a:p>
            <a:pPr>
              <a:buFont typeface="Arial" charset="0"/>
              <a:buChar char="•"/>
            </a:pPr>
            <a:r>
              <a:rPr lang="en-US" smtClean="0"/>
              <a:t>Students taught the </a:t>
            </a:r>
            <a:r>
              <a:rPr lang="en-US"/>
              <a:t>sessions on how to do the GLOBE </a:t>
            </a:r>
            <a:r>
              <a:rPr lang="en-US" smtClean="0"/>
              <a:t>protocols</a:t>
            </a:r>
          </a:p>
          <a:p>
            <a:pPr>
              <a:buFont typeface="Arial" charset="0"/>
              <a:buChar char="•"/>
            </a:pPr>
            <a:r>
              <a:rPr lang="en-US" smtClean="0"/>
              <a:t>Students took </a:t>
            </a:r>
            <a:r>
              <a:rPr lang="en-US"/>
              <a:t>observations and </a:t>
            </a:r>
            <a:r>
              <a:rPr lang="en-US" smtClean="0"/>
              <a:t>did </a:t>
            </a:r>
            <a:r>
              <a:rPr lang="en-US"/>
              <a:t>projects on El Nino (2016 or 1998). Looked for data and did PPTs. </a:t>
            </a:r>
            <a:endParaRPr lang="en-US" smtClean="0"/>
          </a:p>
          <a:p>
            <a:pPr>
              <a:buFont typeface="Arial" charset="0"/>
              <a:buChar char="•"/>
            </a:pPr>
            <a:r>
              <a:rPr lang="en-US"/>
              <a:t>S</a:t>
            </a:r>
            <a:r>
              <a:rPr lang="en-US" smtClean="0"/>
              <a:t>tudents </a:t>
            </a:r>
            <a:r>
              <a:rPr lang="en-US"/>
              <a:t>went to </a:t>
            </a:r>
            <a:r>
              <a:rPr lang="en-US" smtClean="0"/>
              <a:t>schools</a:t>
            </a:r>
            <a:r>
              <a:rPr lang="en-US"/>
              <a:t> </a:t>
            </a:r>
            <a:r>
              <a:rPr lang="en-US" smtClean="0"/>
              <a:t>in </a:t>
            </a:r>
            <a:r>
              <a:rPr lang="en-US"/>
              <a:t>the spring</a:t>
            </a:r>
            <a:r>
              <a:rPr lang="en-US" smtClean="0"/>
              <a:t>. </a:t>
            </a:r>
          </a:p>
          <a:p>
            <a:pPr>
              <a:buFont typeface="Arial" charset="0"/>
              <a:buChar char="•"/>
            </a:pPr>
            <a:r>
              <a:rPr lang="en-US"/>
              <a:t>One </a:t>
            </a:r>
            <a:r>
              <a:rPr lang="en-US" smtClean="0"/>
              <a:t>group presented </a:t>
            </a:r>
            <a:r>
              <a:rPr lang="en-US"/>
              <a:t>their pre-education project</a:t>
            </a:r>
            <a:endParaRPr lang="en-US" b="1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25174" y="4305299"/>
            <a:ext cx="2768600" cy="25527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5817" y="1644750"/>
            <a:ext cx="3488267" cy="2616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34728" y="1049311"/>
            <a:ext cx="3537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mtClean="0"/>
              <a:t>SATELLITES CONFERENCE</a:t>
            </a:r>
          </a:p>
          <a:p>
            <a:pPr algn="ctr"/>
            <a:r>
              <a:rPr lang="en-US" b="1" smtClean="0"/>
              <a:t>May 3 </a:t>
            </a:r>
            <a:endParaRPr lang="en-US" b="1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6590" y="280650"/>
            <a:ext cx="2598295" cy="99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58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35F7C2-82BA-8B40-B0D6-5B01409429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9057" y="-248082"/>
            <a:ext cx="8958943" cy="1645920"/>
          </a:xfrm>
        </p:spPr>
        <p:txBody>
          <a:bodyPr>
            <a:normAutofit/>
          </a:bodyPr>
          <a:lstStyle/>
          <a:p>
            <a:r>
              <a:rPr lang="en-US" sz="4000" dirty="0"/>
              <a:t>GLOBE - </a:t>
            </a:r>
            <a:r>
              <a:rPr lang="en-US" sz="4000" dirty="0" smtClean="0"/>
              <a:t>Urban Heat Island Effect: 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/>
              <a:t>C</a:t>
            </a:r>
            <a:r>
              <a:rPr lang="en-US" sz="4000" dirty="0" smtClean="0"/>
              <a:t>roatia </a:t>
            </a:r>
            <a:r>
              <a:rPr lang="en-US" sz="4000" dirty="0"/>
              <a:t>Case study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19C6EEF-3E84-C041-9E50-1DB924E49C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9057" y="1376143"/>
            <a:ext cx="9144000" cy="1655762"/>
          </a:xfrm>
        </p:spPr>
        <p:txBody>
          <a:bodyPr>
            <a:normAutofit/>
          </a:bodyPr>
          <a:lstStyle/>
          <a:p>
            <a:r>
              <a:rPr lang="en-US" sz="2800" dirty="0"/>
              <a:t>By Jordan Doore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8A26AC12-DC53-9D43-9E05-6ECF4B6AB9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pic>
        <p:nvPicPr>
          <p:cNvPr id="5" name="Content Placeholder 17" descr="A circuit board&#10;&#10;Description automatically generated">
            <a:extLst>
              <a:ext uri="{FF2B5EF4-FFF2-40B4-BE49-F238E27FC236}">
                <a16:creationId xmlns:a16="http://schemas.microsoft.com/office/drawing/2014/main" xmlns="" id="{8B8A0E43-91FD-5A4E-906C-914A949769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5466" y="4473208"/>
            <a:ext cx="5668873" cy="2378052"/>
          </a:xfrm>
          <a:prstGeom prst="rect">
            <a:avLst/>
          </a:prstGeom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xmlns="" id="{46B3FC49-B5E1-BC47-90E4-7B15D6915E5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4895" r="9875" b="-1"/>
          <a:stretch/>
        </p:blipFill>
        <p:spPr>
          <a:xfrm>
            <a:off x="8466667" y="1085215"/>
            <a:ext cx="3422903" cy="311425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51054" y="2375676"/>
            <a:ext cx="28278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Urban Area:</a:t>
            </a:r>
          </a:p>
          <a:p>
            <a:r>
              <a:rPr lang="en-US" b="1" dirty="0" err="1"/>
              <a:t>Medicinska</a:t>
            </a:r>
            <a:r>
              <a:rPr lang="en-US" b="1" dirty="0"/>
              <a:t> </a:t>
            </a:r>
            <a:r>
              <a:rPr lang="en-US" b="1" dirty="0" err="1"/>
              <a:t>Skola</a:t>
            </a:r>
            <a:r>
              <a:rPr lang="en-US" b="1" dirty="0"/>
              <a:t> </a:t>
            </a:r>
            <a:r>
              <a:rPr lang="en-US" b="1" dirty="0" err="1"/>
              <a:t>Varazdin</a:t>
            </a:r>
            <a:endParaRPr lang="en-US" b="1" dirty="0"/>
          </a:p>
        </p:txBody>
      </p:sp>
      <p:sp>
        <p:nvSpPr>
          <p:cNvPr id="8" name="Rectangle 7"/>
          <p:cNvSpPr/>
          <p:nvPr/>
        </p:nvSpPr>
        <p:spPr>
          <a:xfrm>
            <a:off x="3707204" y="5908301"/>
            <a:ext cx="27782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solidFill>
                  <a:srgbClr val="000000"/>
                </a:solidFill>
              </a:rPr>
              <a:t>Rural Area: </a:t>
            </a:r>
            <a:endParaRPr lang="en-US" b="1" u="sng" dirty="0" smtClean="0">
              <a:solidFill>
                <a:srgbClr val="000000"/>
              </a:solidFill>
            </a:endParaRPr>
          </a:p>
          <a:p>
            <a:r>
              <a:rPr lang="en-US" b="1" dirty="0" smtClean="0">
                <a:solidFill>
                  <a:srgbClr val="000000"/>
                </a:solidFill>
              </a:rPr>
              <a:t>Ill</a:t>
            </a:r>
            <a:r>
              <a:rPr lang="en-US" b="1" dirty="0">
                <a:solidFill>
                  <a:srgbClr val="000000"/>
                </a:solidFill>
              </a:rPr>
              <a:t>. </a:t>
            </a:r>
            <a:r>
              <a:rPr lang="en-US" b="1" dirty="0" err="1">
                <a:solidFill>
                  <a:srgbClr val="000000"/>
                </a:solidFill>
              </a:rPr>
              <a:t>Osnovna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Skola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Varazdin</a:t>
            </a: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9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37148041-5A49-CB4A-9917-F2BACC059C6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2919"/>
          <a:stretch/>
        </p:blipFill>
        <p:spPr>
          <a:xfrm>
            <a:off x="-17813" y="2204910"/>
            <a:ext cx="5468867" cy="34846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88924" y="5457391"/>
            <a:ext cx="3695493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Urban                                        Rural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2963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68"/>
    </mc:Choice>
    <mc:Fallback xmlns="">
      <p:transition spd="slow" advTm="11768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59101" y="-292156"/>
            <a:ext cx="8926771" cy="2154823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latin typeface="Ink Free" panose="03080402000500000000" pitchFamily="66" charset="0"/>
              </a:rPr>
              <a:t>Urban Heat Island Effect &amp; Population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232596" y="609324"/>
            <a:ext cx="2959404" cy="534012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sz="2400" dirty="0">
                <a:solidFill>
                  <a:srgbClr val="92D050"/>
                </a:solidFill>
                <a:latin typeface="Footlight MT Light"/>
                <a:cs typeface="Arial"/>
              </a:rPr>
              <a:t>Hannah Fritsch</a:t>
            </a:r>
            <a:endParaRPr lang="en-US" dirty="0">
              <a:solidFill>
                <a:srgbClr val="92D050"/>
              </a:solidFill>
            </a:endParaRPr>
          </a:p>
          <a:p>
            <a:pPr algn="ctr"/>
            <a:r>
              <a:rPr lang="en-US" sz="2400" dirty="0">
                <a:solidFill>
                  <a:srgbClr val="92D050"/>
                </a:solidFill>
                <a:latin typeface="Footlight MT Light"/>
              </a:rPr>
              <a:t>Weather and Climate Final Project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940374" y="2607733"/>
            <a:ext cx="5654592" cy="3974412"/>
            <a:chOff x="3707258" y="793993"/>
            <a:chExt cx="7772401" cy="5330952"/>
          </a:xfrm>
        </p:grpSpPr>
        <p:pic>
          <p:nvPicPr>
            <p:cNvPr id="6" name="Picture 5" descr="A close up of a map&#10;&#10;Description generated with high confidence">
              <a:extLst>
                <a:ext uri="{FF2B5EF4-FFF2-40B4-BE49-F238E27FC236}">
                  <a16:creationId xmlns="" xmlns:a16="http://schemas.microsoft.com/office/drawing/2014/main" id="{A24D512D-32CB-4225-94AA-90E99CEBB3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647" r="7062" b="1"/>
            <a:stretch/>
          </p:blipFill>
          <p:spPr>
            <a:xfrm>
              <a:off x="3707258" y="793993"/>
              <a:ext cx="7772401" cy="5330952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="" xmlns:a16="http://schemas.microsoft.com/office/drawing/2014/main" id="{85D3BDE3-1A45-4603-BBEB-5B28F92C7352}"/>
                </a:ext>
              </a:extLst>
            </p:cNvPr>
            <p:cNvSpPr/>
            <p:nvPr/>
          </p:nvSpPr>
          <p:spPr>
            <a:xfrm>
              <a:off x="9324680" y="3324567"/>
              <a:ext cx="1300899" cy="1093509"/>
            </a:xfrm>
            <a:prstGeom prst="ellipse">
              <a:avLst/>
            </a:prstGeom>
            <a:noFill/>
            <a:ln w="76200">
              <a:solidFill>
                <a:srgbClr val="FFB6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DC404505-697B-4C29-9350-6803DAF4BE63}"/>
                </a:ext>
              </a:extLst>
            </p:cNvPr>
            <p:cNvSpPr/>
            <p:nvPr/>
          </p:nvSpPr>
          <p:spPr>
            <a:xfrm>
              <a:off x="4795101" y="1751863"/>
              <a:ext cx="1300899" cy="1093509"/>
            </a:xfrm>
            <a:prstGeom prst="ellipse">
              <a:avLst/>
            </a:prstGeom>
            <a:noFill/>
            <a:ln w="76200">
              <a:solidFill>
                <a:srgbClr val="FFB6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="" xmlns:a16="http://schemas.microsoft.com/office/drawing/2014/main" id="{41552647-966E-4FF6-9B44-73DC51C19EE5}"/>
                </a:ext>
              </a:extLst>
            </p:cNvPr>
            <p:cNvSpPr/>
            <p:nvPr/>
          </p:nvSpPr>
          <p:spPr>
            <a:xfrm>
              <a:off x="9882433" y="4872134"/>
              <a:ext cx="1300899" cy="1093509"/>
            </a:xfrm>
            <a:prstGeom prst="ellipse">
              <a:avLst/>
            </a:prstGeom>
            <a:noFill/>
            <a:ln w="76200">
              <a:solidFill>
                <a:srgbClr val="FFB6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049867" y="3454400"/>
            <a:ext cx="45889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Norwalk was warmer than Toledo and Sandusky on average.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85596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ctrTitle"/>
          </p:nvPr>
        </p:nvSpPr>
        <p:spPr>
          <a:xfrm>
            <a:off x="-82633" y="123933"/>
            <a:ext cx="10524800" cy="18742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/>
          <a:p>
            <a:pPr algn="l">
              <a:spcBef>
                <a:spcPts val="0"/>
              </a:spcBef>
            </a:pPr>
            <a:r>
              <a:rPr lang="en" sz="6400" dirty="0">
                <a:solidFill>
                  <a:srgbClr val="000000"/>
                </a:solidFill>
              </a:rPr>
              <a:t>Urban Heat Island </a:t>
            </a:r>
            <a:r>
              <a:rPr lang="en" sz="6400" dirty="0" smtClean="0">
                <a:solidFill>
                  <a:srgbClr val="000000"/>
                </a:solidFill>
              </a:rPr>
              <a:t>Effect</a:t>
            </a:r>
            <a:r>
              <a:rPr lang="en-US" dirty="0" smtClean="0">
                <a:solidFill>
                  <a:srgbClr val="000000"/>
                </a:solidFill>
              </a:rPr>
              <a:t>: </a:t>
            </a:r>
            <a:r>
              <a:rPr lang="en" sz="4800" dirty="0" smtClean="0">
                <a:solidFill>
                  <a:srgbClr val="000000"/>
                </a:solidFill>
              </a:rPr>
              <a:t>River </a:t>
            </a:r>
            <a:r>
              <a:rPr lang="en" sz="4800" dirty="0">
                <a:solidFill>
                  <a:srgbClr val="000000"/>
                </a:solidFill>
              </a:rPr>
              <a:t>Temperature  Study</a:t>
            </a:r>
            <a:endParaRPr sz="4800" dirty="0">
              <a:solidFill>
                <a:srgbClr val="000000"/>
              </a:solidFill>
            </a:endParaRPr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1"/>
          </p:nvPr>
        </p:nvSpPr>
        <p:spPr>
          <a:xfrm>
            <a:off x="81033" y="1998133"/>
            <a:ext cx="7110000" cy="57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pPr algn="l">
              <a:spcBef>
                <a:spcPts val="0"/>
              </a:spcBef>
            </a:pPr>
            <a:r>
              <a:rPr lang="en" sz="3200" dirty="0">
                <a:solidFill>
                  <a:srgbClr val="000000"/>
                </a:solidFill>
              </a:rPr>
              <a:t>Corey Alexander &amp; Kimberly Hasapes</a:t>
            </a:r>
            <a:endParaRPr sz="3200" dirty="0">
              <a:solidFill>
                <a:srgbClr val="000000"/>
              </a:solidFill>
            </a:endParaRPr>
          </a:p>
        </p:txBody>
      </p:sp>
      <p:pic>
        <p:nvPicPr>
          <p:cNvPr id="87" name="Google Shape;8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033" y="2750900"/>
            <a:ext cx="4840532" cy="4269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="" xmlns:a16="http://schemas.microsoft.com/office/drawing/2014/main" id="{8400384B-F8F0-4B11-BBD0-66CF21467D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82400" y="6248400"/>
            <a:ext cx="406400" cy="406400"/>
          </a:xfrm>
          <a:prstGeom prst="rect">
            <a:avLst/>
          </a:prstGeom>
        </p:spPr>
      </p:pic>
      <p:pic>
        <p:nvPicPr>
          <p:cNvPr id="6" name="Google Shape;140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786501" y="0"/>
            <a:ext cx="2405499" cy="385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Screen Shot 2018-12-10 at 1.59.06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967" y="4203530"/>
            <a:ext cx="6709833" cy="24512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69467" y="3115733"/>
            <a:ext cx="40809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Ottawa River (more urban/smaller) was slightly warmer than the Maumee River (more rural/large)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80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52"/>
    </mc:Choice>
    <mc:Fallback xmlns="">
      <p:transition spd="slow" advTm="685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Directions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Continue GLOBE UHIE Campaign in December and March</a:t>
            </a:r>
          </a:p>
          <a:p>
            <a:r>
              <a:rPr lang="en-US" sz="3600" dirty="0" smtClean="0"/>
              <a:t>Look into other ways to study the UHIE</a:t>
            </a:r>
          </a:p>
          <a:p>
            <a:pPr lvl="1">
              <a:buSzPct val="50000"/>
            </a:pPr>
            <a:r>
              <a:rPr lang="en-US" sz="2400" dirty="0" smtClean="0"/>
              <a:t>Air Temperature using </a:t>
            </a:r>
          </a:p>
          <a:p>
            <a:pPr marL="457200" lvl="1" indent="0">
              <a:buSzPct val="50000"/>
              <a:buNone/>
            </a:pPr>
            <a:r>
              <a:rPr lang="en-US" sz="2400" dirty="0" smtClean="0"/>
              <a:t>automated weather stations</a:t>
            </a:r>
          </a:p>
          <a:p>
            <a:r>
              <a:rPr lang="en-US" sz="3600" dirty="0"/>
              <a:t>Link to satellite imagery</a:t>
            </a:r>
          </a:p>
          <a:p>
            <a:endParaRPr lang="en-US" sz="3600" dirty="0" smtClean="0"/>
          </a:p>
          <a:p>
            <a:endParaRPr lang="en-US" sz="3600" dirty="0"/>
          </a:p>
        </p:txBody>
      </p:sp>
      <p:pic>
        <p:nvPicPr>
          <p:cNvPr id="4" name="Picture 3" descr="Screen Shot 2018-12-11 at 12.24.4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600" y="3816580"/>
            <a:ext cx="6299200" cy="2889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1346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w Cen MT-Rockwell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5298</TotalTime>
  <Words>1554</Words>
  <Application>Microsoft Macintosh PowerPoint</Application>
  <PresentationFormat>Custom</PresentationFormat>
  <Paragraphs>177</Paragraphs>
  <Slides>39</Slides>
  <Notes>7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Implementing GLOBE in College/University Courses</vt:lpstr>
      <vt:lpstr>Undergraduate and Graduate Courses</vt:lpstr>
      <vt:lpstr>Engineering</vt:lpstr>
      <vt:lpstr>PowerPoint Presentation</vt:lpstr>
      <vt:lpstr>Science Content</vt:lpstr>
      <vt:lpstr>GLOBE - Urban Heat Island Effect:  Croatia Case study</vt:lpstr>
      <vt:lpstr>Urban Heat Island Effect &amp; Population</vt:lpstr>
      <vt:lpstr>Urban Heat Island Effect: River Temperature  Study</vt:lpstr>
      <vt:lpstr>Future Directions</vt:lpstr>
      <vt:lpstr>MODIS Terra LST vs. student surface temperature</vt:lpstr>
      <vt:lpstr>Science Education - SUNY Fredonia</vt:lpstr>
      <vt:lpstr>PowerPoint Presentation</vt:lpstr>
      <vt:lpstr>PowerPoint Presentation</vt:lpstr>
      <vt:lpstr> Current Solutions  The Global Learning and Observations to Benefit the Environment (GLOBE) Program</vt:lpstr>
      <vt:lpstr>PowerPoint Presentation</vt:lpstr>
      <vt:lpstr> Current and Future Solutions: ArcGIS Online Exercises World Regional Geography (GEOG 1010/1020)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Future Solutions AEROKATS/GLOBE Course Content Development</vt:lpstr>
      <vt:lpstr>PowerPoint Presentation</vt:lpstr>
      <vt:lpstr>PowerPoint Presentation</vt:lpstr>
      <vt:lpstr>PowerPoint Presentation</vt:lpstr>
      <vt:lpstr>PowerPoint Presentation</vt:lpstr>
      <vt:lpstr>University of Southern Mississippi Fall 2018 Herron: Biology Methods Mosquitoes – Sherry Heron</vt:lpstr>
      <vt:lpstr>University of Southern Mississippi Fall 2018 Herron: Biology Methods + Land Cover, Soil, Hydrology, Clouds</vt:lpstr>
      <vt:lpstr>Questions</vt:lpstr>
      <vt:lpstr>Contact Information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 GLOBE Mission EARTH</dc:title>
  <dc:creator>Microsoft Office User</dc:creator>
  <cp:lastModifiedBy>Kevin Czajkowski</cp:lastModifiedBy>
  <cp:revision>261</cp:revision>
  <dcterms:created xsi:type="dcterms:W3CDTF">2016-12-14T16:47:03Z</dcterms:created>
  <dcterms:modified xsi:type="dcterms:W3CDTF">2019-07-15T18:50:40Z</dcterms:modified>
</cp:coreProperties>
</file>