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68" r:id="rId3"/>
    <p:sldId id="258" r:id="rId4"/>
    <p:sldId id="259" r:id="rId5"/>
    <p:sldId id="260" r:id="rId6"/>
    <p:sldId id="261" r:id="rId7"/>
    <p:sldId id="264" r:id="rId8"/>
    <p:sldId id="278" r:id="rId9"/>
    <p:sldId id="262" r:id="rId10"/>
    <p:sldId id="263" r:id="rId11"/>
    <p:sldId id="265" r:id="rId12"/>
    <p:sldId id="266" r:id="rId13"/>
    <p:sldId id="267" r:id="rId14"/>
    <p:sldId id="269" r:id="rId15"/>
    <p:sldId id="276" r:id="rId16"/>
    <p:sldId id="270" r:id="rId17"/>
    <p:sldId id="277" r:id="rId18"/>
    <p:sldId id="279" r:id="rId19"/>
    <p:sldId id="271" r:id="rId20"/>
    <p:sldId id="272" r:id="rId21"/>
    <p:sldId id="274" r:id="rId22"/>
    <p:sldId id="273" r:id="rId23"/>
    <p:sldId id="27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6"/>
    <p:restoredTop sz="94663"/>
  </p:normalViewPr>
  <p:slideViewPr>
    <p:cSldViewPr snapToGrid="0" snapToObjects="1">
      <p:cViewPr varScale="1">
        <p:scale>
          <a:sx n="117" d="100"/>
          <a:sy n="117" d="100"/>
        </p:scale>
        <p:origin x="60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Users/jboxerm/Box%20Sync/ECLIPSE/Research-Evaluation/Data&amp;Analysis/2018-2019/YouthSurveyData.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jboxerm/Downloads/Coach.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Users/jboxerm/Box%20Sync/ECLIPSE/Research-Evaluation/Data&amp;Analysis/2018-2019/YouthSurvey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356236816213802E-2"/>
          <c:y val="0.122681883024251"/>
          <c:w val="0.91521660550408002"/>
          <c:h val="0.71457827400676199"/>
        </c:manualLayout>
      </c:layout>
      <c:barChart>
        <c:barDir val="col"/>
        <c:grouping val="clustered"/>
        <c:varyColors val="0"/>
        <c:ser>
          <c:idx val="0"/>
          <c:order val="0"/>
          <c:tx>
            <c:strRef>
              <c:f>'Youth Interest'!$B$1</c:f>
              <c:strCache>
                <c:ptCount val="1"/>
                <c:pt idx="0">
                  <c:v>Pre Mean (n=25)</c:v>
                </c:pt>
              </c:strCache>
            </c:strRef>
          </c:tx>
          <c:spPr>
            <a:solidFill>
              <a:schemeClr val="accent1"/>
            </a:solidFill>
            <a:ln>
              <a:noFill/>
            </a:ln>
            <a:effectLst/>
          </c:spPr>
          <c:invertIfNegative val="0"/>
          <c:cat>
            <c:strRef>
              <c:f>'Youth Interest'!$A$2:$A$7</c:f>
              <c:strCache>
                <c:ptCount val="6"/>
                <c:pt idx="0">
                  <c:v>Science (in general)</c:v>
                </c:pt>
                <c:pt idx="1">
                  <c:v>Environmental sciences</c:v>
                </c:pt>
                <c:pt idx="2">
                  <c:v>Environmental issues</c:v>
                </c:pt>
                <c:pt idx="3">
                  <c:v>Social and economic issues</c:v>
                </c:pt>
                <c:pt idx="4">
                  <c:v>Engagement with local or global communities</c:v>
                </c:pt>
                <c:pt idx="5">
                  <c:v>OVERALL</c:v>
                </c:pt>
              </c:strCache>
            </c:strRef>
          </c:cat>
          <c:val>
            <c:numRef>
              <c:f>'Youth Interest'!$B$2:$B$7</c:f>
              <c:numCache>
                <c:formatCode>General</c:formatCode>
                <c:ptCount val="6"/>
                <c:pt idx="0">
                  <c:v>8.3000000000000007</c:v>
                </c:pt>
                <c:pt idx="1">
                  <c:v>8.1</c:v>
                </c:pt>
                <c:pt idx="2">
                  <c:v>7.9</c:v>
                </c:pt>
                <c:pt idx="3">
                  <c:v>7.4</c:v>
                </c:pt>
                <c:pt idx="4">
                  <c:v>8</c:v>
                </c:pt>
                <c:pt idx="5">
                  <c:v>7.9</c:v>
                </c:pt>
              </c:numCache>
            </c:numRef>
          </c:val>
          <c:extLst>
            <c:ext xmlns:c16="http://schemas.microsoft.com/office/drawing/2014/chart" uri="{C3380CC4-5D6E-409C-BE32-E72D297353CC}">
              <c16:uniqueId val="{00000000-9233-1D41-9AEB-95400A497578}"/>
            </c:ext>
          </c:extLst>
        </c:ser>
        <c:ser>
          <c:idx val="1"/>
          <c:order val="1"/>
          <c:tx>
            <c:strRef>
              <c:f>'Youth Interest'!$C$1</c:f>
              <c:strCache>
                <c:ptCount val="1"/>
                <c:pt idx="0">
                  <c:v>Post Mean (n=31)</c:v>
                </c:pt>
              </c:strCache>
            </c:strRef>
          </c:tx>
          <c:spPr>
            <a:solidFill>
              <a:schemeClr val="accent2"/>
            </a:solidFill>
            <a:ln>
              <a:noFill/>
            </a:ln>
            <a:effectLst/>
          </c:spPr>
          <c:invertIfNegative val="0"/>
          <c:cat>
            <c:strRef>
              <c:f>'Youth Interest'!$A$2:$A$7</c:f>
              <c:strCache>
                <c:ptCount val="6"/>
                <c:pt idx="0">
                  <c:v>Science (in general)</c:v>
                </c:pt>
                <c:pt idx="1">
                  <c:v>Environmental sciences</c:v>
                </c:pt>
                <c:pt idx="2">
                  <c:v>Environmental issues</c:v>
                </c:pt>
                <c:pt idx="3">
                  <c:v>Social and economic issues</c:v>
                </c:pt>
                <c:pt idx="4">
                  <c:v>Engagement with local or global communities</c:v>
                </c:pt>
                <c:pt idx="5">
                  <c:v>OVERALL</c:v>
                </c:pt>
              </c:strCache>
            </c:strRef>
          </c:cat>
          <c:val>
            <c:numRef>
              <c:f>'Youth Interest'!$C$2:$C$7</c:f>
              <c:numCache>
                <c:formatCode>General</c:formatCode>
                <c:ptCount val="6"/>
                <c:pt idx="0">
                  <c:v>7.8</c:v>
                </c:pt>
                <c:pt idx="1">
                  <c:v>8.3000000000000007</c:v>
                </c:pt>
                <c:pt idx="2">
                  <c:v>8.4</c:v>
                </c:pt>
                <c:pt idx="3">
                  <c:v>7.8</c:v>
                </c:pt>
                <c:pt idx="4">
                  <c:v>8</c:v>
                </c:pt>
                <c:pt idx="5">
                  <c:v>8</c:v>
                </c:pt>
              </c:numCache>
            </c:numRef>
          </c:val>
          <c:extLst>
            <c:ext xmlns:c16="http://schemas.microsoft.com/office/drawing/2014/chart" uri="{C3380CC4-5D6E-409C-BE32-E72D297353CC}">
              <c16:uniqueId val="{00000001-9233-1D41-9AEB-95400A497578}"/>
            </c:ext>
          </c:extLst>
        </c:ser>
        <c:dLbls>
          <c:showLegendKey val="0"/>
          <c:showVal val="0"/>
          <c:showCatName val="0"/>
          <c:showSerName val="0"/>
          <c:showPercent val="0"/>
          <c:showBubbleSize val="0"/>
        </c:dLbls>
        <c:gapWidth val="219"/>
        <c:overlap val="-27"/>
        <c:axId val="2117792824"/>
        <c:axId val="2117217944"/>
      </c:barChart>
      <c:catAx>
        <c:axId val="2117792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7217944"/>
        <c:crosses val="autoZero"/>
        <c:auto val="1"/>
        <c:lblAlgn val="ctr"/>
        <c:lblOffset val="100"/>
        <c:noMultiLvlLbl val="0"/>
      </c:catAx>
      <c:valAx>
        <c:axId val="2117217944"/>
        <c:scaling>
          <c:orientation val="minMax"/>
          <c:max val="9"/>
          <c:min val="7"/>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Average Rating by Youth on</a:t>
                </a:r>
                <a:r>
                  <a:rPr lang="en-US" sz="1200" baseline="0" dirty="0"/>
                  <a:t> S</a:t>
                </a:r>
                <a:r>
                  <a:rPr lang="en-US" sz="1200" dirty="0"/>
                  <a:t>cale 1 (low) </a:t>
                </a:r>
                <a:r>
                  <a:rPr lang="en-US" sz="1200" baseline="0" dirty="0"/>
                  <a:t> to 10 (high)</a:t>
                </a:r>
                <a:endParaRPr lang="en-US" sz="1200" dirty="0"/>
              </a:p>
            </c:rich>
          </c:tx>
          <c:layout>
            <c:manualLayout>
              <c:xMode val="edge"/>
              <c:yMode val="edge"/>
              <c:x val="0"/>
              <c:y val="4.7603311354982199E-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7792824"/>
        <c:crosses val="autoZero"/>
        <c:crossBetween val="between"/>
        <c:majorUnit val="1"/>
      </c:valAx>
      <c:spPr>
        <a:noFill/>
        <a:ln>
          <a:noFill/>
        </a:ln>
        <a:effectLst/>
      </c:spPr>
    </c:plotArea>
    <c:legend>
      <c:legendPos val="b"/>
      <c:layout>
        <c:manualLayout>
          <c:xMode val="edge"/>
          <c:yMode val="edge"/>
          <c:x val="9.9482669123184098E-2"/>
          <c:y val="3.8886629898794697E-2"/>
          <c:w val="0.176222444068039"/>
          <c:h val="0.15369539577880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498797025371799E-2"/>
          <c:y val="1.48514050444744E-2"/>
          <c:w val="0.94827898075240602"/>
          <c:h val="0.43734050521390699"/>
        </c:manualLayout>
      </c:layout>
      <c:barChart>
        <c:barDir val="col"/>
        <c:grouping val="clustered"/>
        <c:varyColors val="0"/>
        <c:ser>
          <c:idx val="0"/>
          <c:order val="0"/>
          <c:tx>
            <c:strRef>
              <c:f>'Communication And Collaboration'!$B$1</c:f>
              <c:strCache>
                <c:ptCount val="1"/>
                <c:pt idx="0">
                  <c:v>Pre Mean</c:v>
                </c:pt>
              </c:strCache>
            </c:strRef>
          </c:tx>
          <c:spPr>
            <a:solidFill>
              <a:schemeClr val="accent1"/>
            </a:solidFill>
            <a:ln>
              <a:noFill/>
            </a:ln>
            <a:effectLst/>
          </c:spPr>
          <c:invertIfNegative val="0"/>
          <c:cat>
            <c:strRef>
              <c:f>'Communication And Collaboration'!$A$2:$A$15</c:f>
              <c:strCache>
                <c:ptCount val="14"/>
                <c:pt idx="0">
                  <c:v>Builds positive and collaborative relationships  with teammates and project partners.</c:v>
                </c:pt>
                <c:pt idx="1">
                  <c:v>Respects different points of view.</c:v>
                </c:pt>
                <c:pt idx="2">
                  <c:v>Prioritizes, plans and manages work to achieve team goals </c:v>
                </c:pt>
                <c:pt idx="3">
                  <c:v>Supports others and assumes leadership responsibilities</c:v>
                </c:pt>
                <c:pt idx="4">
                  <c:v>Listens actively (e.g., make eye contact; exhibit body language that shows interest)</c:v>
                </c:pt>
                <c:pt idx="5">
                  <c:v>Communicates effectively in writing</c:v>
                </c:pt>
                <c:pt idx="6">
                  <c:v>Communicates effectively in one-to-one conversation.</c:v>
                </c:pt>
                <c:pt idx="7">
                  <c:v> Communicates effectively in group settings.</c:v>
                </c:pt>
                <c:pt idx="8">
                  <c:v>Communicates effectively in presentation settings (e.g., exhibit poise, speak clearly, make eye contact, demonstrate knowledge of the topic).</c:v>
                </c:pt>
                <c:pt idx="9">
                  <c:v>Makes positive contributions to group projects, tasks, and discussions</c:v>
                </c:pt>
                <c:pt idx="10">
                  <c:v>Manages differences in opinions and works through disagreements by drawing on negotiation and communication skills.</c:v>
                </c:pt>
                <c:pt idx="11">
                  <c:v>Actively participates in group activities.</c:v>
                </c:pt>
                <c:pt idx="12">
                  <c:v>Demonstrates respect and appreciation the contributions made by each team member</c:v>
                </c:pt>
                <c:pt idx="13">
                  <c:v>OVERALL</c:v>
                </c:pt>
              </c:strCache>
            </c:strRef>
          </c:cat>
          <c:val>
            <c:numRef>
              <c:f>'Communication And Collaboration'!$B$2:$B$15</c:f>
              <c:numCache>
                <c:formatCode>General</c:formatCode>
                <c:ptCount val="14"/>
                <c:pt idx="0">
                  <c:v>3.1</c:v>
                </c:pt>
                <c:pt idx="1">
                  <c:v>3</c:v>
                </c:pt>
                <c:pt idx="2">
                  <c:v>2.8</c:v>
                </c:pt>
                <c:pt idx="3">
                  <c:v>2.9</c:v>
                </c:pt>
                <c:pt idx="4">
                  <c:v>2.8</c:v>
                </c:pt>
                <c:pt idx="5">
                  <c:v>2.9</c:v>
                </c:pt>
                <c:pt idx="6">
                  <c:v>3.4</c:v>
                </c:pt>
                <c:pt idx="7">
                  <c:v>2.7</c:v>
                </c:pt>
                <c:pt idx="8">
                  <c:v>3</c:v>
                </c:pt>
                <c:pt idx="9">
                  <c:v>3</c:v>
                </c:pt>
                <c:pt idx="10">
                  <c:v>3.1</c:v>
                </c:pt>
                <c:pt idx="11">
                  <c:v>3.2</c:v>
                </c:pt>
                <c:pt idx="12">
                  <c:v>3.1</c:v>
                </c:pt>
                <c:pt idx="13">
                  <c:v>3</c:v>
                </c:pt>
              </c:numCache>
            </c:numRef>
          </c:val>
          <c:extLst>
            <c:ext xmlns:c16="http://schemas.microsoft.com/office/drawing/2014/chart" uri="{C3380CC4-5D6E-409C-BE32-E72D297353CC}">
              <c16:uniqueId val="{00000000-A343-C641-97E8-E66BA6C9DC4D}"/>
            </c:ext>
          </c:extLst>
        </c:ser>
        <c:ser>
          <c:idx val="1"/>
          <c:order val="1"/>
          <c:tx>
            <c:strRef>
              <c:f>'Communication And Collaboration'!$C$1</c:f>
              <c:strCache>
                <c:ptCount val="1"/>
                <c:pt idx="0">
                  <c:v>Post Mean</c:v>
                </c:pt>
              </c:strCache>
            </c:strRef>
          </c:tx>
          <c:spPr>
            <a:solidFill>
              <a:schemeClr val="accent2"/>
            </a:solidFill>
            <a:ln>
              <a:noFill/>
            </a:ln>
            <a:effectLst/>
          </c:spPr>
          <c:invertIfNegative val="0"/>
          <c:cat>
            <c:strRef>
              <c:f>'Communication And Collaboration'!$A$2:$A$15</c:f>
              <c:strCache>
                <c:ptCount val="14"/>
                <c:pt idx="0">
                  <c:v>Builds positive and collaborative relationships  with teammates and project partners.</c:v>
                </c:pt>
                <c:pt idx="1">
                  <c:v>Respects different points of view.</c:v>
                </c:pt>
                <c:pt idx="2">
                  <c:v>Prioritizes, plans and manages work to achieve team goals </c:v>
                </c:pt>
                <c:pt idx="3">
                  <c:v>Supports others and assumes leadership responsibilities</c:v>
                </c:pt>
                <c:pt idx="4">
                  <c:v>Listens actively (e.g., make eye contact; exhibit body language that shows interest)</c:v>
                </c:pt>
                <c:pt idx="5">
                  <c:v>Communicates effectively in writing</c:v>
                </c:pt>
                <c:pt idx="6">
                  <c:v>Communicates effectively in one-to-one conversation.</c:v>
                </c:pt>
                <c:pt idx="7">
                  <c:v> Communicates effectively in group settings.</c:v>
                </c:pt>
                <c:pt idx="8">
                  <c:v>Communicates effectively in presentation settings (e.g., exhibit poise, speak clearly, make eye contact, demonstrate knowledge of the topic).</c:v>
                </c:pt>
                <c:pt idx="9">
                  <c:v>Makes positive contributions to group projects, tasks, and discussions</c:v>
                </c:pt>
                <c:pt idx="10">
                  <c:v>Manages differences in opinions and works through disagreements by drawing on negotiation and communication skills.</c:v>
                </c:pt>
                <c:pt idx="11">
                  <c:v>Actively participates in group activities.</c:v>
                </c:pt>
                <c:pt idx="12">
                  <c:v>Demonstrates respect and appreciation the contributions made by each team member</c:v>
                </c:pt>
                <c:pt idx="13">
                  <c:v>OVERALL</c:v>
                </c:pt>
              </c:strCache>
            </c:strRef>
          </c:cat>
          <c:val>
            <c:numRef>
              <c:f>'Communication And Collaboration'!$C$2:$C$15</c:f>
              <c:numCache>
                <c:formatCode>General</c:formatCode>
                <c:ptCount val="14"/>
                <c:pt idx="0">
                  <c:v>3.1</c:v>
                </c:pt>
                <c:pt idx="1">
                  <c:v>3</c:v>
                </c:pt>
                <c:pt idx="2">
                  <c:v>3.1</c:v>
                </c:pt>
                <c:pt idx="3">
                  <c:v>3.2</c:v>
                </c:pt>
                <c:pt idx="4">
                  <c:v>3.1</c:v>
                </c:pt>
                <c:pt idx="5">
                  <c:v>3.2</c:v>
                </c:pt>
                <c:pt idx="6">
                  <c:v>3.6</c:v>
                </c:pt>
                <c:pt idx="7">
                  <c:v>3.3</c:v>
                </c:pt>
                <c:pt idx="8">
                  <c:v>3.2</c:v>
                </c:pt>
                <c:pt idx="9">
                  <c:v>3.2</c:v>
                </c:pt>
                <c:pt idx="10">
                  <c:v>3.1</c:v>
                </c:pt>
                <c:pt idx="11">
                  <c:v>3.3</c:v>
                </c:pt>
                <c:pt idx="12">
                  <c:v>3.1</c:v>
                </c:pt>
                <c:pt idx="13">
                  <c:v>3.2</c:v>
                </c:pt>
              </c:numCache>
            </c:numRef>
          </c:val>
          <c:extLst>
            <c:ext xmlns:c16="http://schemas.microsoft.com/office/drawing/2014/chart" uri="{C3380CC4-5D6E-409C-BE32-E72D297353CC}">
              <c16:uniqueId val="{00000001-A343-C641-97E8-E66BA6C9DC4D}"/>
            </c:ext>
          </c:extLst>
        </c:ser>
        <c:dLbls>
          <c:showLegendKey val="0"/>
          <c:showVal val="0"/>
          <c:showCatName val="0"/>
          <c:showSerName val="0"/>
          <c:showPercent val="0"/>
          <c:showBubbleSize val="0"/>
        </c:dLbls>
        <c:gapWidth val="219"/>
        <c:overlap val="-27"/>
        <c:axId val="2107960024"/>
        <c:axId val="2108412136"/>
      </c:barChart>
      <c:catAx>
        <c:axId val="210796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mn-lt"/>
                <a:ea typeface="+mn-ea"/>
                <a:cs typeface="+mn-cs"/>
              </a:defRPr>
            </a:pPr>
            <a:endParaRPr lang="en-US"/>
          </a:p>
        </c:txPr>
        <c:crossAx val="2108412136"/>
        <c:crosses val="autoZero"/>
        <c:auto val="1"/>
        <c:lblAlgn val="ctr"/>
        <c:lblOffset val="100"/>
        <c:noMultiLvlLbl val="0"/>
      </c:catAx>
      <c:valAx>
        <c:axId val="2108412136"/>
        <c:scaling>
          <c:orientation val="minMax"/>
          <c:min val="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7960024"/>
        <c:crosses val="autoZero"/>
        <c:crossBetween val="between"/>
        <c:majorUnit val="0.5"/>
      </c:valAx>
      <c:spPr>
        <a:noFill/>
        <a:ln>
          <a:noFill/>
        </a:ln>
        <a:effectLst/>
      </c:spPr>
    </c:plotArea>
    <c:legend>
      <c:legendPos val="b"/>
      <c:layout>
        <c:manualLayout>
          <c:xMode val="edge"/>
          <c:yMode val="edge"/>
          <c:x val="4.53202099737533E-2"/>
          <c:y val="2.1363199514910199E-3"/>
          <c:w val="0.159188757655293"/>
          <c:h val="0.13542595034727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437441334488001E-2"/>
          <c:y val="2.3029502160520101E-2"/>
          <c:w val="0.94828478255853199"/>
          <c:h val="0.38788440475743002"/>
        </c:manualLayout>
      </c:layout>
      <c:barChart>
        <c:barDir val="col"/>
        <c:grouping val="clustered"/>
        <c:varyColors val="0"/>
        <c:ser>
          <c:idx val="0"/>
          <c:order val="0"/>
          <c:tx>
            <c:strRef>
              <c:f>'career identity'!$B$1</c:f>
              <c:strCache>
                <c:ptCount val="1"/>
                <c:pt idx="0">
                  <c:v>Pre Mean</c:v>
                </c:pt>
              </c:strCache>
            </c:strRef>
          </c:tx>
          <c:spPr>
            <a:solidFill>
              <a:schemeClr val="accent1"/>
            </a:solidFill>
            <a:ln>
              <a:noFill/>
            </a:ln>
            <a:effectLst/>
          </c:spPr>
          <c:invertIfNegative val="0"/>
          <c:cat>
            <c:strRef>
              <c:f>'career identity'!$A$2:$A$20</c:f>
              <c:strCache>
                <c:ptCount val="19"/>
                <c:pt idx="0">
                  <c:v>I am aware of a variety of STEM (science, math, engineering, and technology) careers (for example, solar energy engineer or doctor).</c:v>
                </c:pt>
                <c:pt idx="1">
                  <c:v>I have role models in STEM careers.</c:v>
                </c:pt>
                <c:pt idx="2">
                  <c:v>There are people I admire who work in STEM fields. </c:v>
                </c:pt>
                <c:pt idx="3">
                  <c:v>I have friends interested in working in STEM careers.</c:v>
                </c:pt>
                <c:pt idx="4">
                  <c:v>I can see myself working in a STEM profession.</c:v>
                </c:pt>
                <c:pt idx="5">
                  <c:v>I want to pursue a STEM career.</c:v>
                </c:pt>
                <c:pt idx="6">
                  <c:v>I am aware of the kinds of classes needed to be successful in a STEM career. </c:v>
                </c:pt>
                <c:pt idx="7">
                  <c:v>I can see myself taking the courses needed to be successful in a STEM career. </c:v>
                </c:pt>
                <c:pt idx="8">
                  <c:v>Professionals in STEM careers make me feel nervous. </c:v>
                </c:pt>
                <c:pt idx="9">
                  <c:v>Professionals in STEM careers are cool.</c:v>
                </c:pt>
                <c:pt idx="10">
                  <c:v>I like interacting with scientists, engineers, and technical people.</c:v>
                </c:pt>
                <c:pt idx="11">
                  <c:v>I like to do things that scientists, engineers, and technical professionals do at work.</c:v>
                </c:pt>
                <c:pt idx="12">
                  <c:v>My family would support me if I chose to pursue a career in STEM or another technical field.</c:v>
                </c:pt>
                <c:pt idx="13">
                  <c:v>My friends would support me if I chose to pursue a career in STEM or another technical field.</c:v>
                </c:pt>
                <c:pt idx="14">
                  <c:v>Teachers and counselors at my high school would support me if I chose to pursue a career in STEM or another technical field.</c:v>
                </c:pt>
                <c:pt idx="15">
                  <c:v>I have spent time around scientists, engineers, mathematicians, technology or technical professionals before my internship at Earth Team.</c:v>
                </c:pt>
                <c:pt idx="16">
                  <c:v>I know about the physical setting that my career interests require (e.g., working in a lab; working outdoors; working in a studio; travel; long hours).</c:v>
                </c:pt>
                <c:pt idx="17">
                  <c:v>I can see myself working in the setting associated with my career interests.</c:v>
                </c:pt>
                <c:pt idx="18">
                  <c:v>OVERALL</c:v>
                </c:pt>
              </c:strCache>
            </c:strRef>
          </c:cat>
          <c:val>
            <c:numRef>
              <c:f>'career identity'!$B$2:$B$20</c:f>
              <c:numCache>
                <c:formatCode>General</c:formatCode>
                <c:ptCount val="19"/>
                <c:pt idx="0">
                  <c:v>3.2</c:v>
                </c:pt>
                <c:pt idx="1">
                  <c:v>2.6</c:v>
                </c:pt>
                <c:pt idx="2">
                  <c:v>2.6</c:v>
                </c:pt>
                <c:pt idx="3">
                  <c:v>2.9</c:v>
                </c:pt>
                <c:pt idx="4">
                  <c:v>2.8</c:v>
                </c:pt>
                <c:pt idx="5">
                  <c:v>2.5</c:v>
                </c:pt>
                <c:pt idx="6">
                  <c:v>2.6</c:v>
                </c:pt>
                <c:pt idx="7">
                  <c:v>2.8</c:v>
                </c:pt>
                <c:pt idx="8">
                  <c:v>2.9</c:v>
                </c:pt>
                <c:pt idx="9">
                  <c:v>3</c:v>
                </c:pt>
                <c:pt idx="10">
                  <c:v>3.2</c:v>
                </c:pt>
                <c:pt idx="11">
                  <c:v>3</c:v>
                </c:pt>
                <c:pt idx="12">
                  <c:v>3.5</c:v>
                </c:pt>
                <c:pt idx="13">
                  <c:v>3.4</c:v>
                </c:pt>
                <c:pt idx="14">
                  <c:v>3.3</c:v>
                </c:pt>
                <c:pt idx="15">
                  <c:v>2.7</c:v>
                </c:pt>
                <c:pt idx="16">
                  <c:v>2.9</c:v>
                </c:pt>
                <c:pt idx="17">
                  <c:v>3</c:v>
                </c:pt>
                <c:pt idx="18">
                  <c:v>2.9</c:v>
                </c:pt>
              </c:numCache>
            </c:numRef>
          </c:val>
          <c:extLst>
            <c:ext xmlns:c16="http://schemas.microsoft.com/office/drawing/2014/chart" uri="{C3380CC4-5D6E-409C-BE32-E72D297353CC}">
              <c16:uniqueId val="{00000000-5AF8-BC45-AEEA-0276210747F6}"/>
            </c:ext>
          </c:extLst>
        </c:ser>
        <c:ser>
          <c:idx val="1"/>
          <c:order val="1"/>
          <c:tx>
            <c:strRef>
              <c:f>'career identity'!$C$1</c:f>
              <c:strCache>
                <c:ptCount val="1"/>
                <c:pt idx="0">
                  <c:v>Post Mean</c:v>
                </c:pt>
              </c:strCache>
            </c:strRef>
          </c:tx>
          <c:spPr>
            <a:solidFill>
              <a:schemeClr val="accent2"/>
            </a:solidFill>
            <a:ln>
              <a:noFill/>
            </a:ln>
            <a:effectLst/>
          </c:spPr>
          <c:invertIfNegative val="0"/>
          <c:cat>
            <c:strRef>
              <c:f>'career identity'!$A$2:$A$20</c:f>
              <c:strCache>
                <c:ptCount val="19"/>
                <c:pt idx="0">
                  <c:v>I am aware of a variety of STEM (science, math, engineering, and technology) careers (for example, solar energy engineer or doctor).</c:v>
                </c:pt>
                <c:pt idx="1">
                  <c:v>I have role models in STEM careers.</c:v>
                </c:pt>
                <c:pt idx="2">
                  <c:v>There are people I admire who work in STEM fields. </c:v>
                </c:pt>
                <c:pt idx="3">
                  <c:v>I have friends interested in working in STEM careers.</c:v>
                </c:pt>
                <c:pt idx="4">
                  <c:v>I can see myself working in a STEM profession.</c:v>
                </c:pt>
                <c:pt idx="5">
                  <c:v>I want to pursue a STEM career.</c:v>
                </c:pt>
                <c:pt idx="6">
                  <c:v>I am aware of the kinds of classes needed to be successful in a STEM career. </c:v>
                </c:pt>
                <c:pt idx="7">
                  <c:v>I can see myself taking the courses needed to be successful in a STEM career. </c:v>
                </c:pt>
                <c:pt idx="8">
                  <c:v>Professionals in STEM careers make me feel nervous. </c:v>
                </c:pt>
                <c:pt idx="9">
                  <c:v>Professionals in STEM careers are cool.</c:v>
                </c:pt>
                <c:pt idx="10">
                  <c:v>I like interacting with scientists, engineers, and technical people.</c:v>
                </c:pt>
                <c:pt idx="11">
                  <c:v>I like to do things that scientists, engineers, and technical professionals do at work.</c:v>
                </c:pt>
                <c:pt idx="12">
                  <c:v>My family would support me if I chose to pursue a career in STEM or another technical field.</c:v>
                </c:pt>
                <c:pt idx="13">
                  <c:v>My friends would support me if I chose to pursue a career in STEM or another technical field.</c:v>
                </c:pt>
                <c:pt idx="14">
                  <c:v>Teachers and counselors at my high school would support me if I chose to pursue a career in STEM or another technical field.</c:v>
                </c:pt>
                <c:pt idx="15">
                  <c:v>I have spent time around scientists, engineers, mathematicians, technology or technical professionals before my internship at Earth Team.</c:v>
                </c:pt>
                <c:pt idx="16">
                  <c:v>I know about the physical setting that my career interests require (e.g., working in a lab; working outdoors; working in a studio; travel; long hours).</c:v>
                </c:pt>
                <c:pt idx="17">
                  <c:v>I can see myself working in the setting associated with my career interests.</c:v>
                </c:pt>
                <c:pt idx="18">
                  <c:v>OVERALL</c:v>
                </c:pt>
              </c:strCache>
            </c:strRef>
          </c:cat>
          <c:val>
            <c:numRef>
              <c:f>'career identity'!$C$2:$C$20</c:f>
              <c:numCache>
                <c:formatCode>General</c:formatCode>
                <c:ptCount val="19"/>
                <c:pt idx="0">
                  <c:v>3.5</c:v>
                </c:pt>
                <c:pt idx="1">
                  <c:v>2.7</c:v>
                </c:pt>
                <c:pt idx="2">
                  <c:v>2.9</c:v>
                </c:pt>
                <c:pt idx="3">
                  <c:v>3</c:v>
                </c:pt>
                <c:pt idx="4">
                  <c:v>3.2</c:v>
                </c:pt>
                <c:pt idx="5">
                  <c:v>3</c:v>
                </c:pt>
                <c:pt idx="6">
                  <c:v>3</c:v>
                </c:pt>
                <c:pt idx="7">
                  <c:v>3.1</c:v>
                </c:pt>
                <c:pt idx="8">
                  <c:v>2.5</c:v>
                </c:pt>
                <c:pt idx="9">
                  <c:v>3.2</c:v>
                </c:pt>
                <c:pt idx="10">
                  <c:v>3</c:v>
                </c:pt>
                <c:pt idx="11">
                  <c:v>3</c:v>
                </c:pt>
                <c:pt idx="12">
                  <c:v>3.6</c:v>
                </c:pt>
                <c:pt idx="13">
                  <c:v>3.6</c:v>
                </c:pt>
                <c:pt idx="14">
                  <c:v>3.6</c:v>
                </c:pt>
                <c:pt idx="15">
                  <c:v>3.1</c:v>
                </c:pt>
                <c:pt idx="16">
                  <c:v>3.2</c:v>
                </c:pt>
                <c:pt idx="17">
                  <c:v>3.3</c:v>
                </c:pt>
                <c:pt idx="18">
                  <c:v>3.1</c:v>
                </c:pt>
              </c:numCache>
            </c:numRef>
          </c:val>
          <c:extLst>
            <c:ext xmlns:c16="http://schemas.microsoft.com/office/drawing/2014/chart" uri="{C3380CC4-5D6E-409C-BE32-E72D297353CC}">
              <c16:uniqueId val="{00000001-5AF8-BC45-AEEA-0276210747F6}"/>
            </c:ext>
          </c:extLst>
        </c:ser>
        <c:dLbls>
          <c:showLegendKey val="0"/>
          <c:showVal val="0"/>
          <c:showCatName val="0"/>
          <c:showSerName val="0"/>
          <c:showPercent val="0"/>
          <c:showBubbleSize val="0"/>
        </c:dLbls>
        <c:gapWidth val="219"/>
        <c:overlap val="-27"/>
        <c:axId val="2119485096"/>
        <c:axId val="2074556552"/>
      </c:barChart>
      <c:catAx>
        <c:axId val="211948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t" anchorCtr="0"/>
          <a:lstStyle/>
          <a:p>
            <a:pPr>
              <a:defRPr sz="900" b="0" i="0" u="none" strike="noStrike" kern="1200" baseline="0">
                <a:solidFill>
                  <a:schemeClr val="tx1">
                    <a:lumMod val="50000"/>
                  </a:schemeClr>
                </a:solidFill>
                <a:latin typeface="+mn-lt"/>
                <a:ea typeface="+mn-ea"/>
                <a:cs typeface="+mn-cs"/>
              </a:defRPr>
            </a:pPr>
            <a:endParaRPr lang="en-US"/>
          </a:p>
        </c:txPr>
        <c:crossAx val="2074556552"/>
        <c:crosses val="autoZero"/>
        <c:auto val="1"/>
        <c:lblAlgn val="ctr"/>
        <c:lblOffset val="100"/>
        <c:noMultiLvlLbl val="0"/>
      </c:catAx>
      <c:valAx>
        <c:axId val="2074556552"/>
        <c:scaling>
          <c:orientation val="minMax"/>
          <c:min val="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19485096"/>
        <c:crosses val="autoZero"/>
        <c:crossBetween val="between"/>
        <c:majorUnit val="0.5"/>
      </c:valAx>
      <c:spPr>
        <a:noFill/>
        <a:ln>
          <a:noFill/>
        </a:ln>
        <a:effectLst/>
      </c:spPr>
    </c:plotArea>
    <c:legend>
      <c:legendPos val="b"/>
      <c:layout>
        <c:manualLayout>
          <c:xMode val="edge"/>
          <c:yMode val="edge"/>
          <c:x val="5.8268913137695402E-2"/>
          <c:y val="1.36050451918949E-3"/>
          <c:w val="0.16057762898319899"/>
          <c:h val="0.126270743861161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diagrams/_rels/data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image" Target="../media/image24.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99AC7-572C-344D-9904-A461741C5431}"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1BE00F8D-23A5-864E-8315-722C4F5B5115}">
      <dgm:prSet phldrT="[Text]" custT="1"/>
      <dgm:spPr/>
      <dgm:t>
        <a:bodyPr/>
        <a:lstStyle/>
        <a:p>
          <a:r>
            <a:rPr lang="en-US" sz="1400" i="1" dirty="0">
              <a:solidFill>
                <a:srgbClr val="800000"/>
              </a:solidFill>
            </a:rPr>
            <a:t>Environ-mental Engineer</a:t>
          </a:r>
          <a:endParaRPr lang="en-US" sz="1400" dirty="0">
            <a:solidFill>
              <a:srgbClr val="800000"/>
            </a:solidFill>
          </a:endParaRPr>
        </a:p>
      </dgm:t>
    </dgm:pt>
    <dgm:pt modelId="{F360DF89-8580-674D-A926-CDF0CF7D0C63}" type="parTrans" cxnId="{545E41AD-4E89-4743-93A4-F45641743069}">
      <dgm:prSet/>
      <dgm:spPr/>
      <dgm:t>
        <a:bodyPr/>
        <a:lstStyle/>
        <a:p>
          <a:endParaRPr lang="en-US"/>
        </a:p>
      </dgm:t>
    </dgm:pt>
    <dgm:pt modelId="{73BA41AF-246A-BC44-A9A0-DE0FD55A4C88}" type="sibTrans" cxnId="{545E41AD-4E89-4743-93A4-F45641743069}">
      <dgm:prSet/>
      <dgm:spPr>
        <a:blipFill rotWithShape="1">
          <a:blip xmlns:r="http://schemas.openxmlformats.org/officeDocument/2006/relationships" r:embed="rId1"/>
          <a:stretch>
            <a:fillRect/>
          </a:stretch>
        </a:blipFill>
      </dgm:spPr>
      <dgm:t>
        <a:bodyPr/>
        <a:lstStyle/>
        <a:p>
          <a:endParaRPr lang="en-US"/>
        </a:p>
      </dgm:t>
    </dgm:pt>
    <dgm:pt modelId="{7384140F-F1AB-7B44-A987-3EDACD63F893}">
      <dgm:prSet phldrT="[Text]" custT="1"/>
      <dgm:spPr/>
      <dgm:t>
        <a:bodyPr/>
        <a:lstStyle/>
        <a:p>
          <a:r>
            <a:rPr lang="en-US" sz="1400" i="1" dirty="0">
              <a:solidFill>
                <a:schemeClr val="accent5">
                  <a:lumMod val="50000"/>
                </a:schemeClr>
              </a:solidFill>
            </a:rPr>
            <a:t>Chemical Engineer</a:t>
          </a:r>
          <a:endParaRPr lang="en-US" sz="1400" dirty="0">
            <a:solidFill>
              <a:schemeClr val="accent5">
                <a:lumMod val="50000"/>
              </a:schemeClr>
            </a:solidFill>
          </a:endParaRPr>
        </a:p>
      </dgm:t>
    </dgm:pt>
    <dgm:pt modelId="{C4685791-F691-5447-A703-F0EE26F1573E}" type="parTrans" cxnId="{96809CE1-234A-F74B-A57D-D68BB7248DD5}">
      <dgm:prSet/>
      <dgm:spPr/>
      <dgm:t>
        <a:bodyPr/>
        <a:lstStyle/>
        <a:p>
          <a:endParaRPr lang="en-US"/>
        </a:p>
      </dgm:t>
    </dgm:pt>
    <dgm:pt modelId="{C36D0A23-8EF1-CA4E-8681-1521ED144C07}" type="sibTrans" cxnId="{96809CE1-234A-F74B-A57D-D68BB7248DD5}">
      <dgm:prSet/>
      <dgm:spPr>
        <a:blipFill rotWithShape="1">
          <a:blip xmlns:r="http://schemas.openxmlformats.org/officeDocument/2006/relationships" r:embed="rId2"/>
          <a:stretch>
            <a:fillRect/>
          </a:stretch>
        </a:blipFill>
      </dgm:spPr>
      <dgm:t>
        <a:bodyPr/>
        <a:lstStyle/>
        <a:p>
          <a:endParaRPr lang="en-US"/>
        </a:p>
      </dgm:t>
    </dgm:pt>
    <dgm:pt modelId="{5015F3EC-478F-FE4B-BF89-2110F153EBC4}">
      <dgm:prSet phldrT="[Text]" custT="1"/>
      <dgm:spPr/>
      <dgm:t>
        <a:bodyPr/>
        <a:lstStyle/>
        <a:p>
          <a:r>
            <a:rPr lang="en-US" sz="1000" i="1" dirty="0">
              <a:solidFill>
                <a:schemeClr val="bg2">
                  <a:lumMod val="10000"/>
                </a:schemeClr>
              </a:solidFill>
            </a:rPr>
            <a:t>Accountant</a:t>
          </a:r>
          <a:endParaRPr lang="en-US" sz="1000" dirty="0">
            <a:solidFill>
              <a:schemeClr val="bg2">
                <a:lumMod val="10000"/>
              </a:schemeClr>
            </a:solidFill>
          </a:endParaRPr>
        </a:p>
      </dgm:t>
    </dgm:pt>
    <dgm:pt modelId="{99010B6C-9816-1B49-B348-47CBDD2DDAE7}" type="parTrans" cxnId="{B7D49F98-FB04-3146-B4DC-6D35C759F759}">
      <dgm:prSet/>
      <dgm:spPr/>
      <dgm:t>
        <a:bodyPr/>
        <a:lstStyle/>
        <a:p>
          <a:endParaRPr lang="en-US"/>
        </a:p>
      </dgm:t>
    </dgm:pt>
    <dgm:pt modelId="{26520D36-D4A4-B448-B292-B9D6EBB5553B}" type="sibTrans" cxnId="{B7D49F98-FB04-3146-B4DC-6D35C759F759}">
      <dgm:prSet/>
      <dgm:spPr>
        <a:blipFill rotWithShape="1">
          <a:blip xmlns:r="http://schemas.openxmlformats.org/officeDocument/2006/relationships" r:embed="rId3"/>
          <a:stretch>
            <a:fillRect/>
          </a:stretch>
        </a:blipFill>
      </dgm:spPr>
      <dgm:t>
        <a:bodyPr/>
        <a:lstStyle/>
        <a:p>
          <a:endParaRPr lang="en-US"/>
        </a:p>
      </dgm:t>
    </dgm:pt>
    <dgm:pt modelId="{16EB62D2-B6C7-D949-B087-60A6D486795C}">
      <dgm:prSet custT="1"/>
      <dgm:spPr/>
      <dgm:t>
        <a:bodyPr/>
        <a:lstStyle/>
        <a:p>
          <a:r>
            <a:rPr lang="en-US" sz="1200" i="1">
              <a:solidFill>
                <a:srgbClr val="008000"/>
              </a:solidFill>
            </a:rPr>
            <a:t>Electrical Engineer</a:t>
          </a:r>
          <a:endParaRPr lang="en-US" sz="1200">
            <a:solidFill>
              <a:srgbClr val="008000"/>
            </a:solidFill>
          </a:endParaRPr>
        </a:p>
      </dgm:t>
    </dgm:pt>
    <dgm:pt modelId="{64B2A98E-E034-8A49-A1CC-65004F099223}" type="parTrans" cxnId="{DCA2C3D7-E5BC-054D-9AEA-30C67F416692}">
      <dgm:prSet/>
      <dgm:spPr/>
      <dgm:t>
        <a:bodyPr/>
        <a:lstStyle/>
        <a:p>
          <a:endParaRPr lang="en-US"/>
        </a:p>
      </dgm:t>
    </dgm:pt>
    <dgm:pt modelId="{4630ABB2-5999-5243-9DE7-DEB1FFC24DCC}" type="sibTrans" cxnId="{DCA2C3D7-E5BC-054D-9AEA-30C67F416692}">
      <dgm:prSet/>
      <dgm:spPr>
        <a:blipFill rotWithShape="1">
          <a:blip xmlns:r="http://schemas.openxmlformats.org/officeDocument/2006/relationships" r:embed="rId4"/>
          <a:stretch>
            <a:fillRect/>
          </a:stretch>
        </a:blipFill>
      </dgm:spPr>
      <dgm:t>
        <a:bodyPr/>
        <a:lstStyle/>
        <a:p>
          <a:endParaRPr lang="en-US"/>
        </a:p>
      </dgm:t>
    </dgm:pt>
    <dgm:pt modelId="{C53706A0-802B-BB44-A608-FAE678F7C64F}">
      <dgm:prSet custT="1"/>
      <dgm:spPr/>
      <dgm:t>
        <a:bodyPr/>
        <a:lstStyle/>
        <a:p>
          <a:r>
            <a:rPr lang="en-US" sz="1800" i="1" dirty="0">
              <a:solidFill>
                <a:srgbClr val="FF0000"/>
              </a:solidFill>
            </a:rPr>
            <a:t>Educator</a:t>
          </a:r>
          <a:endParaRPr lang="en-US" sz="1800" dirty="0">
            <a:solidFill>
              <a:srgbClr val="FF0000"/>
            </a:solidFill>
          </a:endParaRPr>
        </a:p>
      </dgm:t>
    </dgm:pt>
    <dgm:pt modelId="{75DCAF0D-78AB-2245-B7F7-594C9052D973}" type="parTrans" cxnId="{391217AA-505D-8348-990F-CC1169D05B45}">
      <dgm:prSet/>
      <dgm:spPr/>
      <dgm:t>
        <a:bodyPr/>
        <a:lstStyle/>
        <a:p>
          <a:endParaRPr lang="en-US"/>
        </a:p>
      </dgm:t>
    </dgm:pt>
    <dgm:pt modelId="{DA849C9A-F415-7548-AA4A-F0502E7B06A2}" type="sibTrans" cxnId="{391217AA-505D-8348-990F-CC1169D05B45}">
      <dgm:prSet/>
      <dgm:spPr>
        <a:blipFill rotWithShape="1">
          <a:blip xmlns:r="http://schemas.openxmlformats.org/officeDocument/2006/relationships" r:embed="rId5"/>
          <a:stretch>
            <a:fillRect/>
          </a:stretch>
        </a:blipFill>
      </dgm:spPr>
      <dgm:t>
        <a:bodyPr/>
        <a:lstStyle/>
        <a:p>
          <a:endParaRPr lang="en-US"/>
        </a:p>
      </dgm:t>
    </dgm:pt>
    <dgm:pt modelId="{168C8CC5-8CF7-1E4B-A5B4-F50B82F95536}">
      <dgm:prSet custT="1"/>
      <dgm:spPr/>
      <dgm:t>
        <a:bodyPr/>
        <a:lstStyle/>
        <a:p>
          <a:r>
            <a:rPr lang="en-US" sz="1100" i="1" dirty="0">
              <a:solidFill>
                <a:schemeClr val="tx1"/>
              </a:solidFill>
            </a:rPr>
            <a:t>Detective</a:t>
          </a:r>
          <a:endParaRPr lang="en-US" sz="1100" dirty="0">
            <a:solidFill>
              <a:schemeClr val="tx1"/>
            </a:solidFill>
          </a:endParaRPr>
        </a:p>
      </dgm:t>
    </dgm:pt>
    <dgm:pt modelId="{A5F7AAA0-B827-D44D-98E2-EE7BFFF71074}" type="parTrans" cxnId="{ADF036D9-FE59-1C41-ACD7-9271D5A1B922}">
      <dgm:prSet/>
      <dgm:spPr/>
      <dgm:t>
        <a:bodyPr/>
        <a:lstStyle/>
        <a:p>
          <a:endParaRPr lang="en-US"/>
        </a:p>
      </dgm:t>
    </dgm:pt>
    <dgm:pt modelId="{366D7994-9DF1-904B-8A34-61B451E81A3F}" type="sibTrans" cxnId="{ADF036D9-FE59-1C41-ACD7-9271D5A1B922}">
      <dgm:prSet/>
      <dgm:spPr>
        <a:blipFill rotWithShape="1">
          <a:blip xmlns:r="http://schemas.openxmlformats.org/officeDocument/2006/relationships" r:embed="rId6"/>
          <a:stretch>
            <a:fillRect/>
          </a:stretch>
        </a:blipFill>
      </dgm:spPr>
      <dgm:t>
        <a:bodyPr/>
        <a:lstStyle/>
        <a:p>
          <a:endParaRPr lang="en-US"/>
        </a:p>
      </dgm:t>
    </dgm:pt>
    <dgm:pt modelId="{FB4AAA65-06CC-0B4A-A3AF-55F38675484A}">
      <dgm:prSet custT="1"/>
      <dgm:spPr/>
      <dgm:t>
        <a:bodyPr/>
        <a:lstStyle/>
        <a:p>
          <a:r>
            <a:rPr lang="en-US" sz="1100" i="1" dirty="0">
              <a:solidFill>
                <a:srgbClr val="FF6600"/>
              </a:solidFill>
            </a:rPr>
            <a:t>Environ-mental Scientist</a:t>
          </a:r>
          <a:endParaRPr lang="en-US" sz="1100" dirty="0">
            <a:solidFill>
              <a:srgbClr val="FF6600"/>
            </a:solidFill>
          </a:endParaRPr>
        </a:p>
      </dgm:t>
    </dgm:pt>
    <dgm:pt modelId="{6CC17F67-5CCE-4A41-A499-896BDABC96DD}" type="parTrans" cxnId="{4E580709-500A-564B-86A8-D9A99D8A1D94}">
      <dgm:prSet/>
      <dgm:spPr/>
      <dgm:t>
        <a:bodyPr/>
        <a:lstStyle/>
        <a:p>
          <a:endParaRPr lang="en-US"/>
        </a:p>
      </dgm:t>
    </dgm:pt>
    <dgm:pt modelId="{6A0BE637-34EC-DE48-A8F2-2F1229615409}" type="sibTrans" cxnId="{4E580709-500A-564B-86A8-D9A99D8A1D94}">
      <dgm:prSet/>
      <dgm:spPr>
        <a:blipFill rotWithShape="1">
          <a:blip xmlns:r="http://schemas.openxmlformats.org/officeDocument/2006/relationships" r:embed="rId7"/>
          <a:stretch>
            <a:fillRect/>
          </a:stretch>
        </a:blipFill>
      </dgm:spPr>
      <dgm:t>
        <a:bodyPr/>
        <a:lstStyle/>
        <a:p>
          <a:endParaRPr lang="en-US"/>
        </a:p>
      </dgm:t>
    </dgm:pt>
    <dgm:pt modelId="{C482C1F0-7BEE-EA4E-B25F-852CC0430515}">
      <dgm:prSet custT="1"/>
      <dgm:spPr/>
      <dgm:t>
        <a:bodyPr/>
        <a:lstStyle/>
        <a:p>
          <a:r>
            <a:rPr lang="en-US" sz="1400" b="1" i="1" dirty="0"/>
            <a:t>Marine Biologist</a:t>
          </a:r>
          <a:endParaRPr lang="en-US" sz="1400" b="1" dirty="0"/>
        </a:p>
      </dgm:t>
    </dgm:pt>
    <dgm:pt modelId="{8C8502B9-D500-774B-B9ED-9B38D5DE4EF4}" type="parTrans" cxnId="{804D8254-3294-4B43-A8AF-352DE9AE4CC4}">
      <dgm:prSet/>
      <dgm:spPr/>
      <dgm:t>
        <a:bodyPr/>
        <a:lstStyle/>
        <a:p>
          <a:endParaRPr lang="en-US"/>
        </a:p>
      </dgm:t>
    </dgm:pt>
    <dgm:pt modelId="{7CF4D952-920C-2F4F-A285-1592FA042407}" type="sibTrans" cxnId="{804D8254-3294-4B43-A8AF-352DE9AE4CC4}">
      <dgm:prSet/>
      <dgm:spPr>
        <a:blipFill rotWithShape="1">
          <a:blip xmlns:r="http://schemas.openxmlformats.org/officeDocument/2006/relationships" r:embed="rId8"/>
          <a:stretch>
            <a:fillRect/>
          </a:stretch>
        </a:blipFill>
      </dgm:spPr>
      <dgm:t>
        <a:bodyPr/>
        <a:lstStyle/>
        <a:p>
          <a:endParaRPr lang="en-US"/>
        </a:p>
      </dgm:t>
    </dgm:pt>
    <dgm:pt modelId="{EBD6B9A4-9E36-B246-B71C-9B37A92467F0}" type="pres">
      <dgm:prSet presAssocID="{67999AC7-572C-344D-9904-A461741C5431}" presName="Name0" presStyleCnt="0">
        <dgm:presLayoutVars>
          <dgm:chMax val="21"/>
          <dgm:chPref val="21"/>
        </dgm:presLayoutVars>
      </dgm:prSet>
      <dgm:spPr/>
    </dgm:pt>
    <dgm:pt modelId="{32108459-4418-8A41-A937-DB614F5579C0}" type="pres">
      <dgm:prSet presAssocID="{1BE00F8D-23A5-864E-8315-722C4F5B5115}" presName="text1" presStyleCnt="0"/>
      <dgm:spPr/>
    </dgm:pt>
    <dgm:pt modelId="{30944811-A4D4-0F4C-ABA1-BA1EA4E8D7C1}" type="pres">
      <dgm:prSet presAssocID="{1BE00F8D-23A5-864E-8315-722C4F5B5115}" presName="textRepeatNode" presStyleLbl="alignNode1" presStyleIdx="0" presStyleCnt="8">
        <dgm:presLayoutVars>
          <dgm:chMax val="0"/>
          <dgm:chPref val="0"/>
          <dgm:bulletEnabled val="1"/>
        </dgm:presLayoutVars>
      </dgm:prSet>
      <dgm:spPr/>
    </dgm:pt>
    <dgm:pt modelId="{180DD521-88DA-844A-A3CB-A110D984215B}" type="pres">
      <dgm:prSet presAssocID="{1BE00F8D-23A5-864E-8315-722C4F5B5115}" presName="textaccent1" presStyleCnt="0"/>
      <dgm:spPr/>
    </dgm:pt>
    <dgm:pt modelId="{27232073-AC7C-0E42-AB66-A11419F4A15C}" type="pres">
      <dgm:prSet presAssocID="{1BE00F8D-23A5-864E-8315-722C4F5B5115}" presName="accentRepeatNode" presStyleLbl="solidAlignAcc1" presStyleIdx="0" presStyleCnt="16"/>
      <dgm:spPr/>
    </dgm:pt>
    <dgm:pt modelId="{FE2487D1-E01A-BE42-BE36-3C58C6D08B78}" type="pres">
      <dgm:prSet presAssocID="{73BA41AF-246A-BC44-A9A0-DE0FD55A4C88}" presName="image1" presStyleCnt="0"/>
      <dgm:spPr/>
    </dgm:pt>
    <dgm:pt modelId="{20DC1C1A-5BEC-694A-8509-F1CF8C0A8084}" type="pres">
      <dgm:prSet presAssocID="{73BA41AF-246A-BC44-A9A0-DE0FD55A4C88}" presName="imageRepeatNode" presStyleLbl="alignAcc1" presStyleIdx="0" presStyleCnt="8"/>
      <dgm:spPr/>
    </dgm:pt>
    <dgm:pt modelId="{7F379028-56A7-3E40-86A8-C6ACE4683564}" type="pres">
      <dgm:prSet presAssocID="{73BA41AF-246A-BC44-A9A0-DE0FD55A4C88}" presName="imageaccent1" presStyleCnt="0"/>
      <dgm:spPr/>
    </dgm:pt>
    <dgm:pt modelId="{600310B4-123C-9542-95BD-D0CBA2E55973}" type="pres">
      <dgm:prSet presAssocID="{73BA41AF-246A-BC44-A9A0-DE0FD55A4C88}" presName="accentRepeatNode" presStyleLbl="solidAlignAcc1" presStyleIdx="1" presStyleCnt="16"/>
      <dgm:spPr/>
    </dgm:pt>
    <dgm:pt modelId="{C50EF992-291B-FF4E-B285-FC0D730335D6}" type="pres">
      <dgm:prSet presAssocID="{5015F3EC-478F-FE4B-BF89-2110F153EBC4}" presName="text2" presStyleCnt="0"/>
      <dgm:spPr/>
    </dgm:pt>
    <dgm:pt modelId="{DC20CAC2-30AB-BC43-BDB6-27590C1E36AB}" type="pres">
      <dgm:prSet presAssocID="{5015F3EC-478F-FE4B-BF89-2110F153EBC4}" presName="textRepeatNode" presStyleLbl="alignNode1" presStyleIdx="1" presStyleCnt="8">
        <dgm:presLayoutVars>
          <dgm:chMax val="0"/>
          <dgm:chPref val="0"/>
          <dgm:bulletEnabled val="1"/>
        </dgm:presLayoutVars>
      </dgm:prSet>
      <dgm:spPr/>
    </dgm:pt>
    <dgm:pt modelId="{88BA50C5-DCA3-D34E-84AF-9A2B1E0440EF}" type="pres">
      <dgm:prSet presAssocID="{5015F3EC-478F-FE4B-BF89-2110F153EBC4}" presName="textaccent2" presStyleCnt="0"/>
      <dgm:spPr/>
    </dgm:pt>
    <dgm:pt modelId="{5F6A2E3F-E8F8-6244-918B-4BA51A861CBC}" type="pres">
      <dgm:prSet presAssocID="{5015F3EC-478F-FE4B-BF89-2110F153EBC4}" presName="accentRepeatNode" presStyleLbl="solidAlignAcc1" presStyleIdx="2" presStyleCnt="16"/>
      <dgm:spPr/>
    </dgm:pt>
    <dgm:pt modelId="{B0DAB1C2-59D5-B44A-A070-8683F3F967DF}" type="pres">
      <dgm:prSet presAssocID="{26520D36-D4A4-B448-B292-B9D6EBB5553B}" presName="image2" presStyleCnt="0"/>
      <dgm:spPr/>
    </dgm:pt>
    <dgm:pt modelId="{0CFD7151-8131-2C40-84A3-31D5D9967421}" type="pres">
      <dgm:prSet presAssocID="{26520D36-D4A4-B448-B292-B9D6EBB5553B}" presName="imageRepeatNode" presStyleLbl="alignAcc1" presStyleIdx="1" presStyleCnt="8"/>
      <dgm:spPr/>
    </dgm:pt>
    <dgm:pt modelId="{B0699EE4-F04E-8840-8378-676E2F6B8222}" type="pres">
      <dgm:prSet presAssocID="{26520D36-D4A4-B448-B292-B9D6EBB5553B}" presName="imageaccent2" presStyleCnt="0"/>
      <dgm:spPr/>
    </dgm:pt>
    <dgm:pt modelId="{4BBE15EA-0C2A-D94C-A347-4E5B6F2FAA08}" type="pres">
      <dgm:prSet presAssocID="{26520D36-D4A4-B448-B292-B9D6EBB5553B}" presName="accentRepeatNode" presStyleLbl="solidAlignAcc1" presStyleIdx="3" presStyleCnt="16"/>
      <dgm:spPr/>
    </dgm:pt>
    <dgm:pt modelId="{08E58FEA-0CF9-EF44-A6EC-33BDEE3F50F5}" type="pres">
      <dgm:prSet presAssocID="{168C8CC5-8CF7-1E4B-A5B4-F50B82F95536}" presName="text3" presStyleCnt="0"/>
      <dgm:spPr/>
    </dgm:pt>
    <dgm:pt modelId="{13CA86E2-3A4A-9742-9C3F-E347D6FCD369}" type="pres">
      <dgm:prSet presAssocID="{168C8CC5-8CF7-1E4B-A5B4-F50B82F95536}" presName="textRepeatNode" presStyleLbl="alignNode1" presStyleIdx="2" presStyleCnt="8">
        <dgm:presLayoutVars>
          <dgm:chMax val="0"/>
          <dgm:chPref val="0"/>
          <dgm:bulletEnabled val="1"/>
        </dgm:presLayoutVars>
      </dgm:prSet>
      <dgm:spPr/>
    </dgm:pt>
    <dgm:pt modelId="{ECCA87BC-E517-5A4A-ABA8-0B9190F63B82}" type="pres">
      <dgm:prSet presAssocID="{168C8CC5-8CF7-1E4B-A5B4-F50B82F95536}" presName="textaccent3" presStyleCnt="0"/>
      <dgm:spPr/>
    </dgm:pt>
    <dgm:pt modelId="{6047D18F-F027-1649-8AA6-34B87401E0D3}" type="pres">
      <dgm:prSet presAssocID="{168C8CC5-8CF7-1E4B-A5B4-F50B82F95536}" presName="accentRepeatNode" presStyleLbl="solidAlignAcc1" presStyleIdx="4" presStyleCnt="16"/>
      <dgm:spPr/>
    </dgm:pt>
    <dgm:pt modelId="{F5BDD587-C632-CE4F-97DD-44F917397DBD}" type="pres">
      <dgm:prSet presAssocID="{366D7994-9DF1-904B-8A34-61B451E81A3F}" presName="image3" presStyleCnt="0"/>
      <dgm:spPr/>
    </dgm:pt>
    <dgm:pt modelId="{202D6023-8F2A-E240-8CDC-AF0CD8546D37}" type="pres">
      <dgm:prSet presAssocID="{366D7994-9DF1-904B-8A34-61B451E81A3F}" presName="imageRepeatNode" presStyleLbl="alignAcc1" presStyleIdx="2" presStyleCnt="8"/>
      <dgm:spPr/>
    </dgm:pt>
    <dgm:pt modelId="{016FD9A5-77BE-0944-B8F2-40B31CBAFE4B}" type="pres">
      <dgm:prSet presAssocID="{366D7994-9DF1-904B-8A34-61B451E81A3F}" presName="imageaccent3" presStyleCnt="0"/>
      <dgm:spPr/>
    </dgm:pt>
    <dgm:pt modelId="{697E1BE8-16DE-8E4C-84AA-EDF9702399A4}" type="pres">
      <dgm:prSet presAssocID="{366D7994-9DF1-904B-8A34-61B451E81A3F}" presName="accentRepeatNode" presStyleLbl="solidAlignAcc1" presStyleIdx="5" presStyleCnt="16"/>
      <dgm:spPr/>
    </dgm:pt>
    <dgm:pt modelId="{17304EB5-DDAB-1341-89B8-DC3DAD68D79F}" type="pres">
      <dgm:prSet presAssocID="{7384140F-F1AB-7B44-A987-3EDACD63F893}" presName="text4" presStyleCnt="0"/>
      <dgm:spPr/>
    </dgm:pt>
    <dgm:pt modelId="{B7CB7101-B143-E544-91D4-0BA9F63ECE7A}" type="pres">
      <dgm:prSet presAssocID="{7384140F-F1AB-7B44-A987-3EDACD63F893}" presName="textRepeatNode" presStyleLbl="alignNode1" presStyleIdx="3" presStyleCnt="8">
        <dgm:presLayoutVars>
          <dgm:chMax val="0"/>
          <dgm:chPref val="0"/>
          <dgm:bulletEnabled val="1"/>
        </dgm:presLayoutVars>
      </dgm:prSet>
      <dgm:spPr/>
    </dgm:pt>
    <dgm:pt modelId="{7BF71117-41DD-4F49-84BE-AF105F56AC17}" type="pres">
      <dgm:prSet presAssocID="{7384140F-F1AB-7B44-A987-3EDACD63F893}" presName="textaccent4" presStyleCnt="0"/>
      <dgm:spPr/>
    </dgm:pt>
    <dgm:pt modelId="{2F980F73-11CB-6A4F-97CD-FFC009803931}" type="pres">
      <dgm:prSet presAssocID="{7384140F-F1AB-7B44-A987-3EDACD63F893}" presName="accentRepeatNode" presStyleLbl="solidAlignAcc1" presStyleIdx="6" presStyleCnt="16"/>
      <dgm:spPr/>
    </dgm:pt>
    <dgm:pt modelId="{FFCABC1B-347D-1E4E-8079-91ED97C5D160}" type="pres">
      <dgm:prSet presAssocID="{C36D0A23-8EF1-CA4E-8681-1521ED144C07}" presName="image4" presStyleCnt="0"/>
      <dgm:spPr/>
    </dgm:pt>
    <dgm:pt modelId="{2D4DD909-A126-0146-95C9-36386B75C041}" type="pres">
      <dgm:prSet presAssocID="{C36D0A23-8EF1-CA4E-8681-1521ED144C07}" presName="imageRepeatNode" presStyleLbl="alignAcc1" presStyleIdx="3" presStyleCnt="8"/>
      <dgm:spPr/>
    </dgm:pt>
    <dgm:pt modelId="{CE8A88C4-E9C2-334B-802E-BD66D1176E56}" type="pres">
      <dgm:prSet presAssocID="{C36D0A23-8EF1-CA4E-8681-1521ED144C07}" presName="imageaccent4" presStyleCnt="0"/>
      <dgm:spPr/>
    </dgm:pt>
    <dgm:pt modelId="{8F685F23-6035-7141-967D-8674D18B0D40}" type="pres">
      <dgm:prSet presAssocID="{C36D0A23-8EF1-CA4E-8681-1521ED144C07}" presName="accentRepeatNode" presStyleLbl="solidAlignAcc1" presStyleIdx="7" presStyleCnt="16"/>
      <dgm:spPr/>
    </dgm:pt>
    <dgm:pt modelId="{10E5B1EC-2345-4C47-B178-E76FE45C3292}" type="pres">
      <dgm:prSet presAssocID="{16EB62D2-B6C7-D949-B087-60A6D486795C}" presName="text5" presStyleCnt="0"/>
      <dgm:spPr/>
    </dgm:pt>
    <dgm:pt modelId="{AFFDEBD4-CAC2-FB45-BE29-8ABB904B6D53}" type="pres">
      <dgm:prSet presAssocID="{16EB62D2-B6C7-D949-B087-60A6D486795C}" presName="textRepeatNode" presStyleLbl="alignNode1" presStyleIdx="4" presStyleCnt="8">
        <dgm:presLayoutVars>
          <dgm:chMax val="0"/>
          <dgm:chPref val="0"/>
          <dgm:bulletEnabled val="1"/>
        </dgm:presLayoutVars>
      </dgm:prSet>
      <dgm:spPr/>
    </dgm:pt>
    <dgm:pt modelId="{3D97E7FE-4281-4947-9EA0-8917460505F5}" type="pres">
      <dgm:prSet presAssocID="{16EB62D2-B6C7-D949-B087-60A6D486795C}" presName="textaccent5" presStyleCnt="0"/>
      <dgm:spPr/>
    </dgm:pt>
    <dgm:pt modelId="{FF089A85-7945-6D48-A04E-9BC974D66F7B}" type="pres">
      <dgm:prSet presAssocID="{16EB62D2-B6C7-D949-B087-60A6D486795C}" presName="accentRepeatNode" presStyleLbl="solidAlignAcc1" presStyleIdx="8" presStyleCnt="16"/>
      <dgm:spPr/>
    </dgm:pt>
    <dgm:pt modelId="{A9C6D715-EF83-FE4E-A3E5-0A0814E5F599}" type="pres">
      <dgm:prSet presAssocID="{4630ABB2-5999-5243-9DE7-DEB1FFC24DCC}" presName="image5" presStyleCnt="0"/>
      <dgm:spPr/>
    </dgm:pt>
    <dgm:pt modelId="{4510672C-AFB2-6141-896C-0CA8B581B45A}" type="pres">
      <dgm:prSet presAssocID="{4630ABB2-5999-5243-9DE7-DEB1FFC24DCC}" presName="imageRepeatNode" presStyleLbl="alignAcc1" presStyleIdx="4" presStyleCnt="8"/>
      <dgm:spPr/>
    </dgm:pt>
    <dgm:pt modelId="{E4C388FD-F96F-A243-A987-4E136B453E63}" type="pres">
      <dgm:prSet presAssocID="{4630ABB2-5999-5243-9DE7-DEB1FFC24DCC}" presName="imageaccent5" presStyleCnt="0"/>
      <dgm:spPr/>
    </dgm:pt>
    <dgm:pt modelId="{93835B2D-5F87-6048-A266-E5D721D817A4}" type="pres">
      <dgm:prSet presAssocID="{4630ABB2-5999-5243-9DE7-DEB1FFC24DCC}" presName="accentRepeatNode" presStyleLbl="solidAlignAcc1" presStyleIdx="9" presStyleCnt="16"/>
      <dgm:spPr/>
    </dgm:pt>
    <dgm:pt modelId="{469E412D-E5EA-7347-8A36-E3B818D04C6D}" type="pres">
      <dgm:prSet presAssocID="{C53706A0-802B-BB44-A608-FAE678F7C64F}" presName="text6" presStyleCnt="0"/>
      <dgm:spPr/>
    </dgm:pt>
    <dgm:pt modelId="{EAE8B78B-30BC-8141-966A-06C833945191}" type="pres">
      <dgm:prSet presAssocID="{C53706A0-802B-BB44-A608-FAE678F7C64F}" presName="textRepeatNode" presStyleLbl="alignNode1" presStyleIdx="5" presStyleCnt="8">
        <dgm:presLayoutVars>
          <dgm:chMax val="0"/>
          <dgm:chPref val="0"/>
          <dgm:bulletEnabled val="1"/>
        </dgm:presLayoutVars>
      </dgm:prSet>
      <dgm:spPr/>
    </dgm:pt>
    <dgm:pt modelId="{EA618289-CD7C-794D-A16B-8391E29ED34F}" type="pres">
      <dgm:prSet presAssocID="{C53706A0-802B-BB44-A608-FAE678F7C64F}" presName="textaccent6" presStyleCnt="0"/>
      <dgm:spPr/>
    </dgm:pt>
    <dgm:pt modelId="{06F03FE6-9864-4B49-A64A-3E05CA5A3753}" type="pres">
      <dgm:prSet presAssocID="{C53706A0-802B-BB44-A608-FAE678F7C64F}" presName="accentRepeatNode" presStyleLbl="solidAlignAcc1" presStyleIdx="10" presStyleCnt="16"/>
      <dgm:spPr/>
    </dgm:pt>
    <dgm:pt modelId="{58B296DF-1544-CA42-B2D4-0BB0FC86B8E9}" type="pres">
      <dgm:prSet presAssocID="{DA849C9A-F415-7548-AA4A-F0502E7B06A2}" presName="image6" presStyleCnt="0"/>
      <dgm:spPr/>
    </dgm:pt>
    <dgm:pt modelId="{277FF8BD-209F-9B4C-9AA9-0F656D099D0B}" type="pres">
      <dgm:prSet presAssocID="{DA849C9A-F415-7548-AA4A-F0502E7B06A2}" presName="imageRepeatNode" presStyleLbl="alignAcc1" presStyleIdx="5" presStyleCnt="8"/>
      <dgm:spPr/>
    </dgm:pt>
    <dgm:pt modelId="{4EBA679F-BB1E-ED4E-8256-5EF26A6743DC}" type="pres">
      <dgm:prSet presAssocID="{DA849C9A-F415-7548-AA4A-F0502E7B06A2}" presName="imageaccent6" presStyleCnt="0"/>
      <dgm:spPr/>
    </dgm:pt>
    <dgm:pt modelId="{C5AFCB13-06FE-AD4B-BCF9-0714617C718B}" type="pres">
      <dgm:prSet presAssocID="{DA849C9A-F415-7548-AA4A-F0502E7B06A2}" presName="accentRepeatNode" presStyleLbl="solidAlignAcc1" presStyleIdx="11" presStyleCnt="16"/>
      <dgm:spPr/>
    </dgm:pt>
    <dgm:pt modelId="{25D7D272-C661-4342-86F6-E5807D72D5D5}" type="pres">
      <dgm:prSet presAssocID="{C482C1F0-7BEE-EA4E-B25F-852CC0430515}" presName="text7" presStyleCnt="0"/>
      <dgm:spPr/>
    </dgm:pt>
    <dgm:pt modelId="{E3C8A0E7-9D00-0B46-AEF7-8E4DCDBE40FC}" type="pres">
      <dgm:prSet presAssocID="{C482C1F0-7BEE-EA4E-B25F-852CC0430515}" presName="textRepeatNode" presStyleLbl="alignNode1" presStyleIdx="6" presStyleCnt="8">
        <dgm:presLayoutVars>
          <dgm:chMax val="0"/>
          <dgm:chPref val="0"/>
          <dgm:bulletEnabled val="1"/>
        </dgm:presLayoutVars>
      </dgm:prSet>
      <dgm:spPr/>
    </dgm:pt>
    <dgm:pt modelId="{CFBE2CE0-54BC-094C-A8C5-8B4604B4B5D3}" type="pres">
      <dgm:prSet presAssocID="{C482C1F0-7BEE-EA4E-B25F-852CC0430515}" presName="textaccent7" presStyleCnt="0"/>
      <dgm:spPr/>
    </dgm:pt>
    <dgm:pt modelId="{2CB57BFE-C0FE-BC43-8664-B0523C41FDBF}" type="pres">
      <dgm:prSet presAssocID="{C482C1F0-7BEE-EA4E-B25F-852CC0430515}" presName="accentRepeatNode" presStyleLbl="solidAlignAcc1" presStyleIdx="12" presStyleCnt="16"/>
      <dgm:spPr/>
    </dgm:pt>
    <dgm:pt modelId="{09DF7DBF-C1F7-E449-9B6D-0D7A3A6B295D}" type="pres">
      <dgm:prSet presAssocID="{7CF4D952-920C-2F4F-A285-1592FA042407}" presName="image7" presStyleCnt="0"/>
      <dgm:spPr/>
    </dgm:pt>
    <dgm:pt modelId="{161A24BA-F0E1-B947-97E3-D4ABD35216E7}" type="pres">
      <dgm:prSet presAssocID="{7CF4D952-920C-2F4F-A285-1592FA042407}" presName="imageRepeatNode" presStyleLbl="alignAcc1" presStyleIdx="6" presStyleCnt="8"/>
      <dgm:spPr/>
    </dgm:pt>
    <dgm:pt modelId="{0D9D5EAC-D68E-4643-B1AC-0556876ADAB7}" type="pres">
      <dgm:prSet presAssocID="{7CF4D952-920C-2F4F-A285-1592FA042407}" presName="imageaccent7" presStyleCnt="0"/>
      <dgm:spPr/>
    </dgm:pt>
    <dgm:pt modelId="{8D1FCE29-083D-7C44-8361-E2468C16CD13}" type="pres">
      <dgm:prSet presAssocID="{7CF4D952-920C-2F4F-A285-1592FA042407}" presName="accentRepeatNode" presStyleLbl="solidAlignAcc1" presStyleIdx="13" presStyleCnt="16"/>
      <dgm:spPr/>
    </dgm:pt>
    <dgm:pt modelId="{604B7F5C-87B4-2842-92C2-A81062F7EE18}" type="pres">
      <dgm:prSet presAssocID="{FB4AAA65-06CC-0B4A-A3AF-55F38675484A}" presName="text8" presStyleCnt="0"/>
      <dgm:spPr/>
    </dgm:pt>
    <dgm:pt modelId="{A6E805CE-59C5-4549-B991-F69E2278C008}" type="pres">
      <dgm:prSet presAssocID="{FB4AAA65-06CC-0B4A-A3AF-55F38675484A}" presName="textRepeatNode" presStyleLbl="alignNode1" presStyleIdx="7" presStyleCnt="8">
        <dgm:presLayoutVars>
          <dgm:chMax val="0"/>
          <dgm:chPref val="0"/>
          <dgm:bulletEnabled val="1"/>
        </dgm:presLayoutVars>
      </dgm:prSet>
      <dgm:spPr/>
    </dgm:pt>
    <dgm:pt modelId="{A08D96D5-C3BA-4D44-9A65-66E642D1362E}" type="pres">
      <dgm:prSet presAssocID="{FB4AAA65-06CC-0B4A-A3AF-55F38675484A}" presName="textaccent8" presStyleCnt="0"/>
      <dgm:spPr/>
    </dgm:pt>
    <dgm:pt modelId="{C9E3B789-8FF8-0A44-A8B0-A6F4B851DA7B}" type="pres">
      <dgm:prSet presAssocID="{FB4AAA65-06CC-0B4A-A3AF-55F38675484A}" presName="accentRepeatNode" presStyleLbl="solidAlignAcc1" presStyleIdx="14" presStyleCnt="16"/>
      <dgm:spPr/>
    </dgm:pt>
    <dgm:pt modelId="{6AB7B92F-A0FE-0648-846C-D3DA468D5E71}" type="pres">
      <dgm:prSet presAssocID="{6A0BE637-34EC-DE48-A8F2-2F1229615409}" presName="image8" presStyleCnt="0"/>
      <dgm:spPr/>
    </dgm:pt>
    <dgm:pt modelId="{40238E54-0B37-9947-9C04-47162156FFA9}" type="pres">
      <dgm:prSet presAssocID="{6A0BE637-34EC-DE48-A8F2-2F1229615409}" presName="imageRepeatNode" presStyleLbl="alignAcc1" presStyleIdx="7" presStyleCnt="8"/>
      <dgm:spPr/>
    </dgm:pt>
    <dgm:pt modelId="{5F823B4C-E6B1-9E4B-A4AF-4C84877C59F7}" type="pres">
      <dgm:prSet presAssocID="{6A0BE637-34EC-DE48-A8F2-2F1229615409}" presName="imageaccent8" presStyleCnt="0"/>
      <dgm:spPr/>
    </dgm:pt>
    <dgm:pt modelId="{224F284E-FFD4-BA4C-8882-538A233238E1}" type="pres">
      <dgm:prSet presAssocID="{6A0BE637-34EC-DE48-A8F2-2F1229615409}" presName="accentRepeatNode" presStyleLbl="solidAlignAcc1" presStyleIdx="15" presStyleCnt="16"/>
      <dgm:spPr/>
    </dgm:pt>
  </dgm:ptLst>
  <dgm:cxnLst>
    <dgm:cxn modelId="{E74C2905-16CE-154A-B498-0CB73737911E}" type="presOf" srcId="{DA849C9A-F415-7548-AA4A-F0502E7B06A2}" destId="{277FF8BD-209F-9B4C-9AA9-0F656D099D0B}" srcOrd="0" destOrd="0" presId="urn:microsoft.com/office/officeart/2008/layout/HexagonCluster"/>
    <dgm:cxn modelId="{4E580709-500A-564B-86A8-D9A99D8A1D94}" srcId="{67999AC7-572C-344D-9904-A461741C5431}" destId="{FB4AAA65-06CC-0B4A-A3AF-55F38675484A}" srcOrd="7" destOrd="0" parTransId="{6CC17F67-5CCE-4A41-A499-896BDABC96DD}" sibTransId="{6A0BE637-34EC-DE48-A8F2-2F1229615409}"/>
    <dgm:cxn modelId="{8A4D9909-0ED2-DC47-BE5F-8CB688515AED}" type="presOf" srcId="{5015F3EC-478F-FE4B-BF89-2110F153EBC4}" destId="{DC20CAC2-30AB-BC43-BDB6-27590C1E36AB}" srcOrd="0" destOrd="0" presId="urn:microsoft.com/office/officeart/2008/layout/HexagonCluster"/>
    <dgm:cxn modelId="{FA230C25-DB55-2C42-ADBC-6D77E9A825B9}" type="presOf" srcId="{6A0BE637-34EC-DE48-A8F2-2F1229615409}" destId="{40238E54-0B37-9947-9C04-47162156FFA9}" srcOrd="0" destOrd="0" presId="urn:microsoft.com/office/officeart/2008/layout/HexagonCluster"/>
    <dgm:cxn modelId="{99B6C92F-5CE1-2B4C-A86A-E54BC2595BB7}" type="presOf" srcId="{C482C1F0-7BEE-EA4E-B25F-852CC0430515}" destId="{E3C8A0E7-9D00-0B46-AEF7-8E4DCDBE40FC}" srcOrd="0" destOrd="0" presId="urn:microsoft.com/office/officeart/2008/layout/HexagonCluster"/>
    <dgm:cxn modelId="{BF18623A-6E11-EC41-AB31-50EB50267922}" type="presOf" srcId="{7CF4D952-920C-2F4F-A285-1592FA042407}" destId="{161A24BA-F0E1-B947-97E3-D4ABD35216E7}" srcOrd="0" destOrd="0" presId="urn:microsoft.com/office/officeart/2008/layout/HexagonCluster"/>
    <dgm:cxn modelId="{B9BFDC4D-CF1E-CF45-918C-4EE768DAE157}" type="presOf" srcId="{C53706A0-802B-BB44-A608-FAE678F7C64F}" destId="{EAE8B78B-30BC-8141-966A-06C833945191}" srcOrd="0" destOrd="0" presId="urn:microsoft.com/office/officeart/2008/layout/HexagonCluster"/>
    <dgm:cxn modelId="{804D8254-3294-4B43-A8AF-352DE9AE4CC4}" srcId="{67999AC7-572C-344D-9904-A461741C5431}" destId="{C482C1F0-7BEE-EA4E-B25F-852CC0430515}" srcOrd="6" destOrd="0" parTransId="{8C8502B9-D500-774B-B9ED-9B38D5DE4EF4}" sibTransId="{7CF4D952-920C-2F4F-A285-1592FA042407}"/>
    <dgm:cxn modelId="{BE0F4557-2264-EB43-B567-06D4C3166A80}" type="presOf" srcId="{26520D36-D4A4-B448-B292-B9D6EBB5553B}" destId="{0CFD7151-8131-2C40-84A3-31D5D9967421}" srcOrd="0" destOrd="0" presId="urn:microsoft.com/office/officeart/2008/layout/HexagonCluster"/>
    <dgm:cxn modelId="{62AC1174-A431-EE45-A9BE-1160CB337173}" type="presOf" srcId="{73BA41AF-246A-BC44-A9A0-DE0FD55A4C88}" destId="{20DC1C1A-5BEC-694A-8509-F1CF8C0A8084}" srcOrd="0" destOrd="0" presId="urn:microsoft.com/office/officeart/2008/layout/HexagonCluster"/>
    <dgm:cxn modelId="{31E2D28D-49B3-1748-B1CA-940FC3DBDDF5}" type="presOf" srcId="{FB4AAA65-06CC-0B4A-A3AF-55F38675484A}" destId="{A6E805CE-59C5-4549-B991-F69E2278C008}" srcOrd="0" destOrd="0" presId="urn:microsoft.com/office/officeart/2008/layout/HexagonCluster"/>
    <dgm:cxn modelId="{B7D49F98-FB04-3146-B4DC-6D35C759F759}" srcId="{67999AC7-572C-344D-9904-A461741C5431}" destId="{5015F3EC-478F-FE4B-BF89-2110F153EBC4}" srcOrd="1" destOrd="0" parTransId="{99010B6C-9816-1B49-B348-47CBDD2DDAE7}" sibTransId="{26520D36-D4A4-B448-B292-B9D6EBB5553B}"/>
    <dgm:cxn modelId="{5417059C-026E-4A4E-ACC1-297F6647173C}" type="presOf" srcId="{C36D0A23-8EF1-CA4E-8681-1521ED144C07}" destId="{2D4DD909-A126-0146-95C9-36386B75C041}" srcOrd="0" destOrd="0" presId="urn:microsoft.com/office/officeart/2008/layout/HexagonCluster"/>
    <dgm:cxn modelId="{391217AA-505D-8348-990F-CC1169D05B45}" srcId="{67999AC7-572C-344D-9904-A461741C5431}" destId="{C53706A0-802B-BB44-A608-FAE678F7C64F}" srcOrd="5" destOrd="0" parTransId="{75DCAF0D-78AB-2245-B7F7-594C9052D973}" sibTransId="{DA849C9A-F415-7548-AA4A-F0502E7B06A2}"/>
    <dgm:cxn modelId="{545E41AD-4E89-4743-93A4-F45641743069}" srcId="{67999AC7-572C-344D-9904-A461741C5431}" destId="{1BE00F8D-23A5-864E-8315-722C4F5B5115}" srcOrd="0" destOrd="0" parTransId="{F360DF89-8580-674D-A926-CDF0CF7D0C63}" sibTransId="{73BA41AF-246A-BC44-A9A0-DE0FD55A4C88}"/>
    <dgm:cxn modelId="{D85CC3AF-E491-E14A-99A8-B5F8C62DC3BE}" type="presOf" srcId="{4630ABB2-5999-5243-9DE7-DEB1FFC24DCC}" destId="{4510672C-AFB2-6141-896C-0CA8B581B45A}" srcOrd="0" destOrd="0" presId="urn:microsoft.com/office/officeart/2008/layout/HexagonCluster"/>
    <dgm:cxn modelId="{ACCF2FB5-3EC2-4648-8D9D-AC7EF8DB0393}" type="presOf" srcId="{1BE00F8D-23A5-864E-8315-722C4F5B5115}" destId="{30944811-A4D4-0F4C-ABA1-BA1EA4E8D7C1}" srcOrd="0" destOrd="0" presId="urn:microsoft.com/office/officeart/2008/layout/HexagonCluster"/>
    <dgm:cxn modelId="{F2156ACA-0A24-9D47-8BF4-901CC076B165}" type="presOf" srcId="{7384140F-F1AB-7B44-A987-3EDACD63F893}" destId="{B7CB7101-B143-E544-91D4-0BA9F63ECE7A}" srcOrd="0" destOrd="0" presId="urn:microsoft.com/office/officeart/2008/layout/HexagonCluster"/>
    <dgm:cxn modelId="{4FE2EFCB-0DD2-0845-9016-A7596C388B49}" type="presOf" srcId="{67999AC7-572C-344D-9904-A461741C5431}" destId="{EBD6B9A4-9E36-B246-B71C-9B37A92467F0}" srcOrd="0" destOrd="0" presId="urn:microsoft.com/office/officeart/2008/layout/HexagonCluster"/>
    <dgm:cxn modelId="{A68D96D7-4B8A-CA47-A5F9-70A3F2869D8A}" type="presOf" srcId="{16EB62D2-B6C7-D949-B087-60A6D486795C}" destId="{AFFDEBD4-CAC2-FB45-BE29-8ABB904B6D53}" srcOrd="0" destOrd="0" presId="urn:microsoft.com/office/officeart/2008/layout/HexagonCluster"/>
    <dgm:cxn modelId="{DCA2C3D7-E5BC-054D-9AEA-30C67F416692}" srcId="{67999AC7-572C-344D-9904-A461741C5431}" destId="{16EB62D2-B6C7-D949-B087-60A6D486795C}" srcOrd="4" destOrd="0" parTransId="{64B2A98E-E034-8A49-A1CC-65004F099223}" sibTransId="{4630ABB2-5999-5243-9DE7-DEB1FFC24DCC}"/>
    <dgm:cxn modelId="{ADF036D9-FE59-1C41-ACD7-9271D5A1B922}" srcId="{67999AC7-572C-344D-9904-A461741C5431}" destId="{168C8CC5-8CF7-1E4B-A5B4-F50B82F95536}" srcOrd="2" destOrd="0" parTransId="{A5F7AAA0-B827-D44D-98E2-EE7BFFF71074}" sibTransId="{366D7994-9DF1-904B-8A34-61B451E81A3F}"/>
    <dgm:cxn modelId="{96809CE1-234A-F74B-A57D-D68BB7248DD5}" srcId="{67999AC7-572C-344D-9904-A461741C5431}" destId="{7384140F-F1AB-7B44-A987-3EDACD63F893}" srcOrd="3" destOrd="0" parTransId="{C4685791-F691-5447-A703-F0EE26F1573E}" sibTransId="{C36D0A23-8EF1-CA4E-8681-1521ED144C07}"/>
    <dgm:cxn modelId="{89BF7DEB-004A-C940-B538-EBB5B0677C92}" type="presOf" srcId="{168C8CC5-8CF7-1E4B-A5B4-F50B82F95536}" destId="{13CA86E2-3A4A-9742-9C3F-E347D6FCD369}" srcOrd="0" destOrd="0" presId="urn:microsoft.com/office/officeart/2008/layout/HexagonCluster"/>
    <dgm:cxn modelId="{A97C8BEC-1C9F-5640-A831-33C18B5EC45F}" type="presOf" srcId="{366D7994-9DF1-904B-8A34-61B451E81A3F}" destId="{202D6023-8F2A-E240-8CDC-AF0CD8546D37}" srcOrd="0" destOrd="0" presId="urn:microsoft.com/office/officeart/2008/layout/HexagonCluster"/>
    <dgm:cxn modelId="{3E510EF4-115F-5C45-8876-FF0EF5A530D8}" type="presParOf" srcId="{EBD6B9A4-9E36-B246-B71C-9B37A92467F0}" destId="{32108459-4418-8A41-A937-DB614F5579C0}" srcOrd="0" destOrd="0" presId="urn:microsoft.com/office/officeart/2008/layout/HexagonCluster"/>
    <dgm:cxn modelId="{2AB2E124-DD82-934C-B52D-F0243DCFB24E}" type="presParOf" srcId="{32108459-4418-8A41-A937-DB614F5579C0}" destId="{30944811-A4D4-0F4C-ABA1-BA1EA4E8D7C1}" srcOrd="0" destOrd="0" presId="urn:microsoft.com/office/officeart/2008/layout/HexagonCluster"/>
    <dgm:cxn modelId="{B0B8B107-C731-6341-AB9A-54DBFF95AC35}" type="presParOf" srcId="{EBD6B9A4-9E36-B246-B71C-9B37A92467F0}" destId="{180DD521-88DA-844A-A3CB-A110D984215B}" srcOrd="1" destOrd="0" presId="urn:microsoft.com/office/officeart/2008/layout/HexagonCluster"/>
    <dgm:cxn modelId="{438653EF-4A31-5B49-B233-DAA366840A33}" type="presParOf" srcId="{180DD521-88DA-844A-A3CB-A110D984215B}" destId="{27232073-AC7C-0E42-AB66-A11419F4A15C}" srcOrd="0" destOrd="0" presId="urn:microsoft.com/office/officeart/2008/layout/HexagonCluster"/>
    <dgm:cxn modelId="{B4509BAF-24CD-E44E-8E23-F7FF070B68C0}" type="presParOf" srcId="{EBD6B9A4-9E36-B246-B71C-9B37A92467F0}" destId="{FE2487D1-E01A-BE42-BE36-3C58C6D08B78}" srcOrd="2" destOrd="0" presId="urn:microsoft.com/office/officeart/2008/layout/HexagonCluster"/>
    <dgm:cxn modelId="{993E946D-C60C-1E43-BEC5-54584A0A413F}" type="presParOf" srcId="{FE2487D1-E01A-BE42-BE36-3C58C6D08B78}" destId="{20DC1C1A-5BEC-694A-8509-F1CF8C0A8084}" srcOrd="0" destOrd="0" presId="urn:microsoft.com/office/officeart/2008/layout/HexagonCluster"/>
    <dgm:cxn modelId="{143A7B34-036C-BC45-BB8F-23659C156F96}" type="presParOf" srcId="{EBD6B9A4-9E36-B246-B71C-9B37A92467F0}" destId="{7F379028-56A7-3E40-86A8-C6ACE4683564}" srcOrd="3" destOrd="0" presId="urn:microsoft.com/office/officeart/2008/layout/HexagonCluster"/>
    <dgm:cxn modelId="{62B111E7-302A-4047-AD3E-172744EE699F}" type="presParOf" srcId="{7F379028-56A7-3E40-86A8-C6ACE4683564}" destId="{600310B4-123C-9542-95BD-D0CBA2E55973}" srcOrd="0" destOrd="0" presId="urn:microsoft.com/office/officeart/2008/layout/HexagonCluster"/>
    <dgm:cxn modelId="{6C918C47-B1D4-5442-9201-CB0828FE97A1}" type="presParOf" srcId="{EBD6B9A4-9E36-B246-B71C-9B37A92467F0}" destId="{C50EF992-291B-FF4E-B285-FC0D730335D6}" srcOrd="4" destOrd="0" presId="urn:microsoft.com/office/officeart/2008/layout/HexagonCluster"/>
    <dgm:cxn modelId="{F951F09F-D53B-6944-9D5F-572B820FEA71}" type="presParOf" srcId="{C50EF992-291B-FF4E-B285-FC0D730335D6}" destId="{DC20CAC2-30AB-BC43-BDB6-27590C1E36AB}" srcOrd="0" destOrd="0" presId="urn:microsoft.com/office/officeart/2008/layout/HexagonCluster"/>
    <dgm:cxn modelId="{E4460F57-FF8F-F54D-8C28-CE4FD3BD99B0}" type="presParOf" srcId="{EBD6B9A4-9E36-B246-B71C-9B37A92467F0}" destId="{88BA50C5-DCA3-D34E-84AF-9A2B1E0440EF}" srcOrd="5" destOrd="0" presId="urn:microsoft.com/office/officeart/2008/layout/HexagonCluster"/>
    <dgm:cxn modelId="{59C66416-CDD2-5542-9395-8AD53EFB5AE4}" type="presParOf" srcId="{88BA50C5-DCA3-D34E-84AF-9A2B1E0440EF}" destId="{5F6A2E3F-E8F8-6244-918B-4BA51A861CBC}" srcOrd="0" destOrd="0" presId="urn:microsoft.com/office/officeart/2008/layout/HexagonCluster"/>
    <dgm:cxn modelId="{775461B1-32BE-0A4B-9AB1-833D5BB0F450}" type="presParOf" srcId="{EBD6B9A4-9E36-B246-B71C-9B37A92467F0}" destId="{B0DAB1C2-59D5-B44A-A070-8683F3F967DF}" srcOrd="6" destOrd="0" presId="urn:microsoft.com/office/officeart/2008/layout/HexagonCluster"/>
    <dgm:cxn modelId="{5F985379-381C-1445-A08B-19E91F032621}" type="presParOf" srcId="{B0DAB1C2-59D5-B44A-A070-8683F3F967DF}" destId="{0CFD7151-8131-2C40-84A3-31D5D9967421}" srcOrd="0" destOrd="0" presId="urn:microsoft.com/office/officeart/2008/layout/HexagonCluster"/>
    <dgm:cxn modelId="{80A7D0C7-A4A1-F240-920F-3437DA28105D}" type="presParOf" srcId="{EBD6B9A4-9E36-B246-B71C-9B37A92467F0}" destId="{B0699EE4-F04E-8840-8378-676E2F6B8222}" srcOrd="7" destOrd="0" presId="urn:microsoft.com/office/officeart/2008/layout/HexagonCluster"/>
    <dgm:cxn modelId="{46CBD102-43EE-C44B-A53C-0C9B2E75AE1B}" type="presParOf" srcId="{B0699EE4-F04E-8840-8378-676E2F6B8222}" destId="{4BBE15EA-0C2A-D94C-A347-4E5B6F2FAA08}" srcOrd="0" destOrd="0" presId="urn:microsoft.com/office/officeart/2008/layout/HexagonCluster"/>
    <dgm:cxn modelId="{19583651-9901-A444-BBA0-7CC7F05A8E1F}" type="presParOf" srcId="{EBD6B9A4-9E36-B246-B71C-9B37A92467F0}" destId="{08E58FEA-0CF9-EF44-A6EC-33BDEE3F50F5}" srcOrd="8" destOrd="0" presId="urn:microsoft.com/office/officeart/2008/layout/HexagonCluster"/>
    <dgm:cxn modelId="{B0F03D41-55AD-8249-899E-7D3E7252515B}" type="presParOf" srcId="{08E58FEA-0CF9-EF44-A6EC-33BDEE3F50F5}" destId="{13CA86E2-3A4A-9742-9C3F-E347D6FCD369}" srcOrd="0" destOrd="0" presId="urn:microsoft.com/office/officeart/2008/layout/HexagonCluster"/>
    <dgm:cxn modelId="{3F85F314-771C-804C-BC6A-86C7E4D7DDF7}" type="presParOf" srcId="{EBD6B9A4-9E36-B246-B71C-9B37A92467F0}" destId="{ECCA87BC-E517-5A4A-ABA8-0B9190F63B82}" srcOrd="9" destOrd="0" presId="urn:microsoft.com/office/officeart/2008/layout/HexagonCluster"/>
    <dgm:cxn modelId="{45913AF9-0537-E242-B35A-8F05D4AECE30}" type="presParOf" srcId="{ECCA87BC-E517-5A4A-ABA8-0B9190F63B82}" destId="{6047D18F-F027-1649-8AA6-34B87401E0D3}" srcOrd="0" destOrd="0" presId="urn:microsoft.com/office/officeart/2008/layout/HexagonCluster"/>
    <dgm:cxn modelId="{9A6F1E97-76DF-D842-BA60-8B3D5F6FB836}" type="presParOf" srcId="{EBD6B9A4-9E36-B246-B71C-9B37A92467F0}" destId="{F5BDD587-C632-CE4F-97DD-44F917397DBD}" srcOrd="10" destOrd="0" presId="urn:microsoft.com/office/officeart/2008/layout/HexagonCluster"/>
    <dgm:cxn modelId="{FADD3DB0-1D25-364A-B2DE-55BD6EB93793}" type="presParOf" srcId="{F5BDD587-C632-CE4F-97DD-44F917397DBD}" destId="{202D6023-8F2A-E240-8CDC-AF0CD8546D37}" srcOrd="0" destOrd="0" presId="urn:microsoft.com/office/officeart/2008/layout/HexagonCluster"/>
    <dgm:cxn modelId="{82A03D91-9AF0-384C-B863-F2F0FC6055FF}" type="presParOf" srcId="{EBD6B9A4-9E36-B246-B71C-9B37A92467F0}" destId="{016FD9A5-77BE-0944-B8F2-40B31CBAFE4B}" srcOrd="11" destOrd="0" presId="urn:microsoft.com/office/officeart/2008/layout/HexagonCluster"/>
    <dgm:cxn modelId="{D2A4F968-7C04-0044-8A91-B7C7DC563F19}" type="presParOf" srcId="{016FD9A5-77BE-0944-B8F2-40B31CBAFE4B}" destId="{697E1BE8-16DE-8E4C-84AA-EDF9702399A4}" srcOrd="0" destOrd="0" presId="urn:microsoft.com/office/officeart/2008/layout/HexagonCluster"/>
    <dgm:cxn modelId="{9A685035-D096-3242-BE90-AC39F19A00EE}" type="presParOf" srcId="{EBD6B9A4-9E36-B246-B71C-9B37A92467F0}" destId="{17304EB5-DDAB-1341-89B8-DC3DAD68D79F}" srcOrd="12" destOrd="0" presId="urn:microsoft.com/office/officeart/2008/layout/HexagonCluster"/>
    <dgm:cxn modelId="{00F88A77-89F2-0A47-A2E7-E6EDD8A9670C}" type="presParOf" srcId="{17304EB5-DDAB-1341-89B8-DC3DAD68D79F}" destId="{B7CB7101-B143-E544-91D4-0BA9F63ECE7A}" srcOrd="0" destOrd="0" presId="urn:microsoft.com/office/officeart/2008/layout/HexagonCluster"/>
    <dgm:cxn modelId="{CF98BDF5-85EE-754E-ABD6-7221EFD9932E}" type="presParOf" srcId="{EBD6B9A4-9E36-B246-B71C-9B37A92467F0}" destId="{7BF71117-41DD-4F49-84BE-AF105F56AC17}" srcOrd="13" destOrd="0" presId="urn:microsoft.com/office/officeart/2008/layout/HexagonCluster"/>
    <dgm:cxn modelId="{559E680C-7836-AA4B-B3A0-4B32D1C1249C}" type="presParOf" srcId="{7BF71117-41DD-4F49-84BE-AF105F56AC17}" destId="{2F980F73-11CB-6A4F-97CD-FFC009803931}" srcOrd="0" destOrd="0" presId="urn:microsoft.com/office/officeart/2008/layout/HexagonCluster"/>
    <dgm:cxn modelId="{08F92AA9-B68E-814B-ABAA-AD3AB7652170}" type="presParOf" srcId="{EBD6B9A4-9E36-B246-B71C-9B37A92467F0}" destId="{FFCABC1B-347D-1E4E-8079-91ED97C5D160}" srcOrd="14" destOrd="0" presId="urn:microsoft.com/office/officeart/2008/layout/HexagonCluster"/>
    <dgm:cxn modelId="{6445B37C-F059-CB42-97E2-006A1E18DB62}" type="presParOf" srcId="{FFCABC1B-347D-1E4E-8079-91ED97C5D160}" destId="{2D4DD909-A126-0146-95C9-36386B75C041}" srcOrd="0" destOrd="0" presId="urn:microsoft.com/office/officeart/2008/layout/HexagonCluster"/>
    <dgm:cxn modelId="{521D67FD-3A4A-AA4F-AA67-9C31D6E8520A}" type="presParOf" srcId="{EBD6B9A4-9E36-B246-B71C-9B37A92467F0}" destId="{CE8A88C4-E9C2-334B-802E-BD66D1176E56}" srcOrd="15" destOrd="0" presId="urn:microsoft.com/office/officeart/2008/layout/HexagonCluster"/>
    <dgm:cxn modelId="{81696A96-7FB9-BC4A-A9F0-272860B85809}" type="presParOf" srcId="{CE8A88C4-E9C2-334B-802E-BD66D1176E56}" destId="{8F685F23-6035-7141-967D-8674D18B0D40}" srcOrd="0" destOrd="0" presId="urn:microsoft.com/office/officeart/2008/layout/HexagonCluster"/>
    <dgm:cxn modelId="{036975B4-8558-8F41-9CF4-1EC363E3C139}" type="presParOf" srcId="{EBD6B9A4-9E36-B246-B71C-9B37A92467F0}" destId="{10E5B1EC-2345-4C47-B178-E76FE45C3292}" srcOrd="16" destOrd="0" presId="urn:microsoft.com/office/officeart/2008/layout/HexagonCluster"/>
    <dgm:cxn modelId="{13309B85-2374-3E4C-B495-E71590A3F45F}" type="presParOf" srcId="{10E5B1EC-2345-4C47-B178-E76FE45C3292}" destId="{AFFDEBD4-CAC2-FB45-BE29-8ABB904B6D53}" srcOrd="0" destOrd="0" presId="urn:microsoft.com/office/officeart/2008/layout/HexagonCluster"/>
    <dgm:cxn modelId="{7F7E8358-C3FB-3240-99C0-1D275F82B22E}" type="presParOf" srcId="{EBD6B9A4-9E36-B246-B71C-9B37A92467F0}" destId="{3D97E7FE-4281-4947-9EA0-8917460505F5}" srcOrd="17" destOrd="0" presId="urn:microsoft.com/office/officeart/2008/layout/HexagonCluster"/>
    <dgm:cxn modelId="{CF5ED996-13A8-E448-BE89-35ECB88EFECB}" type="presParOf" srcId="{3D97E7FE-4281-4947-9EA0-8917460505F5}" destId="{FF089A85-7945-6D48-A04E-9BC974D66F7B}" srcOrd="0" destOrd="0" presId="urn:microsoft.com/office/officeart/2008/layout/HexagonCluster"/>
    <dgm:cxn modelId="{55192242-7FB4-F141-8E73-B3F039EB28DB}" type="presParOf" srcId="{EBD6B9A4-9E36-B246-B71C-9B37A92467F0}" destId="{A9C6D715-EF83-FE4E-A3E5-0A0814E5F599}" srcOrd="18" destOrd="0" presId="urn:microsoft.com/office/officeart/2008/layout/HexagonCluster"/>
    <dgm:cxn modelId="{2F6072FA-3766-E847-B719-46AC7544ED51}" type="presParOf" srcId="{A9C6D715-EF83-FE4E-A3E5-0A0814E5F599}" destId="{4510672C-AFB2-6141-896C-0CA8B581B45A}" srcOrd="0" destOrd="0" presId="urn:microsoft.com/office/officeart/2008/layout/HexagonCluster"/>
    <dgm:cxn modelId="{C6B73EF5-670C-4C4A-A8E5-117C78B4AFEB}" type="presParOf" srcId="{EBD6B9A4-9E36-B246-B71C-9B37A92467F0}" destId="{E4C388FD-F96F-A243-A987-4E136B453E63}" srcOrd="19" destOrd="0" presId="urn:microsoft.com/office/officeart/2008/layout/HexagonCluster"/>
    <dgm:cxn modelId="{907AFAEF-D576-CC4F-BEA7-43A293550893}" type="presParOf" srcId="{E4C388FD-F96F-A243-A987-4E136B453E63}" destId="{93835B2D-5F87-6048-A266-E5D721D817A4}" srcOrd="0" destOrd="0" presId="urn:microsoft.com/office/officeart/2008/layout/HexagonCluster"/>
    <dgm:cxn modelId="{E3B57C30-4301-6A47-93A2-A77ACCB2C622}" type="presParOf" srcId="{EBD6B9A4-9E36-B246-B71C-9B37A92467F0}" destId="{469E412D-E5EA-7347-8A36-E3B818D04C6D}" srcOrd="20" destOrd="0" presId="urn:microsoft.com/office/officeart/2008/layout/HexagonCluster"/>
    <dgm:cxn modelId="{0AAA0D63-C9ED-8E4C-A0DA-1FC8A5E53989}" type="presParOf" srcId="{469E412D-E5EA-7347-8A36-E3B818D04C6D}" destId="{EAE8B78B-30BC-8141-966A-06C833945191}" srcOrd="0" destOrd="0" presId="urn:microsoft.com/office/officeart/2008/layout/HexagonCluster"/>
    <dgm:cxn modelId="{162D010B-AE66-1141-B91C-2DD75959F192}" type="presParOf" srcId="{EBD6B9A4-9E36-B246-B71C-9B37A92467F0}" destId="{EA618289-CD7C-794D-A16B-8391E29ED34F}" srcOrd="21" destOrd="0" presId="urn:microsoft.com/office/officeart/2008/layout/HexagonCluster"/>
    <dgm:cxn modelId="{35F4CF01-2E2F-5747-A7C4-1EF37EC38716}" type="presParOf" srcId="{EA618289-CD7C-794D-A16B-8391E29ED34F}" destId="{06F03FE6-9864-4B49-A64A-3E05CA5A3753}" srcOrd="0" destOrd="0" presId="urn:microsoft.com/office/officeart/2008/layout/HexagonCluster"/>
    <dgm:cxn modelId="{F48EA481-6A78-F34F-9AA0-066CA389540A}" type="presParOf" srcId="{EBD6B9A4-9E36-B246-B71C-9B37A92467F0}" destId="{58B296DF-1544-CA42-B2D4-0BB0FC86B8E9}" srcOrd="22" destOrd="0" presId="urn:microsoft.com/office/officeart/2008/layout/HexagonCluster"/>
    <dgm:cxn modelId="{E99EE0A1-2B37-E94E-8042-A98E96A1058E}" type="presParOf" srcId="{58B296DF-1544-CA42-B2D4-0BB0FC86B8E9}" destId="{277FF8BD-209F-9B4C-9AA9-0F656D099D0B}" srcOrd="0" destOrd="0" presId="urn:microsoft.com/office/officeart/2008/layout/HexagonCluster"/>
    <dgm:cxn modelId="{271187F9-9253-B742-8AA8-DFA97BE79364}" type="presParOf" srcId="{EBD6B9A4-9E36-B246-B71C-9B37A92467F0}" destId="{4EBA679F-BB1E-ED4E-8256-5EF26A6743DC}" srcOrd="23" destOrd="0" presId="urn:microsoft.com/office/officeart/2008/layout/HexagonCluster"/>
    <dgm:cxn modelId="{611E56D5-880A-2B45-9962-616506701C30}" type="presParOf" srcId="{4EBA679F-BB1E-ED4E-8256-5EF26A6743DC}" destId="{C5AFCB13-06FE-AD4B-BCF9-0714617C718B}" srcOrd="0" destOrd="0" presId="urn:microsoft.com/office/officeart/2008/layout/HexagonCluster"/>
    <dgm:cxn modelId="{F04E3A71-C687-D54F-91CB-8571CA986127}" type="presParOf" srcId="{EBD6B9A4-9E36-B246-B71C-9B37A92467F0}" destId="{25D7D272-C661-4342-86F6-E5807D72D5D5}" srcOrd="24" destOrd="0" presId="urn:microsoft.com/office/officeart/2008/layout/HexagonCluster"/>
    <dgm:cxn modelId="{03257E75-22A4-0348-BC69-67C120D6DC5D}" type="presParOf" srcId="{25D7D272-C661-4342-86F6-E5807D72D5D5}" destId="{E3C8A0E7-9D00-0B46-AEF7-8E4DCDBE40FC}" srcOrd="0" destOrd="0" presId="urn:microsoft.com/office/officeart/2008/layout/HexagonCluster"/>
    <dgm:cxn modelId="{429BD0B9-ECAD-C640-B87A-BE5E46533564}" type="presParOf" srcId="{EBD6B9A4-9E36-B246-B71C-9B37A92467F0}" destId="{CFBE2CE0-54BC-094C-A8C5-8B4604B4B5D3}" srcOrd="25" destOrd="0" presId="urn:microsoft.com/office/officeart/2008/layout/HexagonCluster"/>
    <dgm:cxn modelId="{8C646065-458E-9F43-9B5D-A4F3868C94CD}" type="presParOf" srcId="{CFBE2CE0-54BC-094C-A8C5-8B4604B4B5D3}" destId="{2CB57BFE-C0FE-BC43-8664-B0523C41FDBF}" srcOrd="0" destOrd="0" presId="urn:microsoft.com/office/officeart/2008/layout/HexagonCluster"/>
    <dgm:cxn modelId="{F0FDD1FD-F4F8-F341-883C-A1B72C967E22}" type="presParOf" srcId="{EBD6B9A4-9E36-B246-B71C-9B37A92467F0}" destId="{09DF7DBF-C1F7-E449-9B6D-0D7A3A6B295D}" srcOrd="26" destOrd="0" presId="urn:microsoft.com/office/officeart/2008/layout/HexagonCluster"/>
    <dgm:cxn modelId="{1495A2B4-657E-1641-8557-C236E716CEDB}" type="presParOf" srcId="{09DF7DBF-C1F7-E449-9B6D-0D7A3A6B295D}" destId="{161A24BA-F0E1-B947-97E3-D4ABD35216E7}" srcOrd="0" destOrd="0" presId="urn:microsoft.com/office/officeart/2008/layout/HexagonCluster"/>
    <dgm:cxn modelId="{496983E9-C13B-3E4F-A758-E9C6139B05B2}" type="presParOf" srcId="{EBD6B9A4-9E36-B246-B71C-9B37A92467F0}" destId="{0D9D5EAC-D68E-4643-B1AC-0556876ADAB7}" srcOrd="27" destOrd="0" presId="urn:microsoft.com/office/officeart/2008/layout/HexagonCluster"/>
    <dgm:cxn modelId="{7D138BF0-EA4C-1F48-AD51-51BD41861EEA}" type="presParOf" srcId="{0D9D5EAC-D68E-4643-B1AC-0556876ADAB7}" destId="{8D1FCE29-083D-7C44-8361-E2468C16CD13}" srcOrd="0" destOrd="0" presId="urn:microsoft.com/office/officeart/2008/layout/HexagonCluster"/>
    <dgm:cxn modelId="{85D245E4-B959-794A-AF04-548CFEAB7B0C}" type="presParOf" srcId="{EBD6B9A4-9E36-B246-B71C-9B37A92467F0}" destId="{604B7F5C-87B4-2842-92C2-A81062F7EE18}" srcOrd="28" destOrd="0" presId="urn:microsoft.com/office/officeart/2008/layout/HexagonCluster"/>
    <dgm:cxn modelId="{0DE89549-8442-DD4C-A5D1-C62717C0B345}" type="presParOf" srcId="{604B7F5C-87B4-2842-92C2-A81062F7EE18}" destId="{A6E805CE-59C5-4549-B991-F69E2278C008}" srcOrd="0" destOrd="0" presId="urn:microsoft.com/office/officeart/2008/layout/HexagonCluster"/>
    <dgm:cxn modelId="{294E5AC1-95EF-0945-8186-34F02C0469DB}" type="presParOf" srcId="{EBD6B9A4-9E36-B246-B71C-9B37A92467F0}" destId="{A08D96D5-C3BA-4D44-9A65-66E642D1362E}" srcOrd="29" destOrd="0" presId="urn:microsoft.com/office/officeart/2008/layout/HexagonCluster"/>
    <dgm:cxn modelId="{0856546E-0430-264F-9D3D-8F4B18BCE017}" type="presParOf" srcId="{A08D96D5-C3BA-4D44-9A65-66E642D1362E}" destId="{C9E3B789-8FF8-0A44-A8B0-A6F4B851DA7B}" srcOrd="0" destOrd="0" presId="urn:microsoft.com/office/officeart/2008/layout/HexagonCluster"/>
    <dgm:cxn modelId="{89DCFBA2-E130-774F-BEF3-E9B2EAE43B7C}" type="presParOf" srcId="{EBD6B9A4-9E36-B246-B71C-9B37A92467F0}" destId="{6AB7B92F-A0FE-0648-846C-D3DA468D5E71}" srcOrd="30" destOrd="0" presId="urn:microsoft.com/office/officeart/2008/layout/HexagonCluster"/>
    <dgm:cxn modelId="{2E930D8B-838D-A947-885E-AD5B2F9A3692}" type="presParOf" srcId="{6AB7B92F-A0FE-0648-846C-D3DA468D5E71}" destId="{40238E54-0B37-9947-9C04-47162156FFA9}" srcOrd="0" destOrd="0" presId="urn:microsoft.com/office/officeart/2008/layout/HexagonCluster"/>
    <dgm:cxn modelId="{5254B393-CF4A-2D4D-90C6-6DDD673183EE}" type="presParOf" srcId="{EBD6B9A4-9E36-B246-B71C-9B37A92467F0}" destId="{5F823B4C-E6B1-9E4B-A4AF-4C84877C59F7}" srcOrd="31" destOrd="0" presId="urn:microsoft.com/office/officeart/2008/layout/HexagonCluster"/>
    <dgm:cxn modelId="{B43CCA73-C988-7E44-A07C-CBF6EEA7F052}" type="presParOf" srcId="{5F823B4C-E6B1-9E4B-A4AF-4C84877C59F7}" destId="{224F284E-FFD4-BA4C-8882-538A233238E1}" srcOrd="0" destOrd="0" presId="urn:microsoft.com/office/officeart/2008/layout/Hexagon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44811-A4D4-0F4C-ABA1-BA1EA4E8D7C1}">
      <dsp:nvSpPr>
        <dsp:cNvPr id="0" name=""/>
        <dsp:cNvSpPr/>
      </dsp:nvSpPr>
      <dsp:spPr>
        <a:xfrm>
          <a:off x="1059748" y="2000041"/>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rgbClr val="800000"/>
              </a:solidFill>
            </a:rPr>
            <a:t>Environ-mental Engineer</a:t>
          </a:r>
          <a:endParaRPr lang="en-US" sz="1400" kern="1200" dirty="0">
            <a:solidFill>
              <a:srgbClr val="800000"/>
            </a:solidFill>
          </a:endParaRPr>
        </a:p>
      </dsp:txBody>
      <dsp:txXfrm>
        <a:off x="1250534" y="2163808"/>
        <a:ext cx="850375" cy="729948"/>
      </dsp:txXfrm>
    </dsp:sp>
    <dsp:sp modelId="{27232073-AC7C-0E42-AB66-A11419F4A15C}">
      <dsp:nvSpPr>
        <dsp:cNvPr id="0" name=""/>
        <dsp:cNvSpPr/>
      </dsp:nvSpPr>
      <dsp:spPr>
        <a:xfrm>
          <a:off x="1089333" y="2473010"/>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0DC1C1A-5BEC-694A-8509-F1CF8C0A8084}">
      <dsp:nvSpPr>
        <dsp:cNvPr id="0" name=""/>
        <dsp:cNvSpPr/>
      </dsp:nvSpPr>
      <dsp:spPr>
        <a:xfrm>
          <a:off x="0" y="1415528"/>
          <a:ext cx="1231947" cy="1057482"/>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00310B4-123C-9542-95BD-D0CBA2E55973}">
      <dsp:nvSpPr>
        <dsp:cNvPr id="0" name=""/>
        <dsp:cNvSpPr/>
      </dsp:nvSpPr>
      <dsp:spPr>
        <a:xfrm>
          <a:off x="843550" y="2332679"/>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C20CAC2-30AB-BC43-BDB6-27590C1E36AB}">
      <dsp:nvSpPr>
        <dsp:cNvPr id="0" name=""/>
        <dsp:cNvSpPr/>
      </dsp:nvSpPr>
      <dsp:spPr>
        <a:xfrm>
          <a:off x="2119496" y="1412329"/>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i="1" kern="1200" dirty="0">
              <a:solidFill>
                <a:schemeClr val="bg2">
                  <a:lumMod val="10000"/>
                </a:schemeClr>
              </a:solidFill>
            </a:rPr>
            <a:t>Accountant</a:t>
          </a:r>
          <a:endParaRPr lang="en-US" sz="1000" kern="1200" dirty="0">
            <a:solidFill>
              <a:schemeClr val="bg2">
                <a:lumMod val="10000"/>
              </a:schemeClr>
            </a:solidFill>
          </a:endParaRPr>
        </a:p>
      </dsp:txBody>
      <dsp:txXfrm>
        <a:off x="2310282" y="1576096"/>
        <a:ext cx="850375" cy="729948"/>
      </dsp:txXfrm>
    </dsp:sp>
    <dsp:sp modelId="{5F6A2E3F-E8F8-6244-918B-4BA51A861CBC}">
      <dsp:nvSpPr>
        <dsp:cNvPr id="0" name=""/>
        <dsp:cNvSpPr/>
      </dsp:nvSpPr>
      <dsp:spPr>
        <a:xfrm>
          <a:off x="2967598" y="2327081"/>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CFD7151-8131-2C40-84A3-31D5D9967421}">
      <dsp:nvSpPr>
        <dsp:cNvPr id="0" name=""/>
        <dsp:cNvSpPr/>
      </dsp:nvSpPr>
      <dsp:spPr>
        <a:xfrm>
          <a:off x="3180003" y="1998042"/>
          <a:ext cx="1231947" cy="1057482"/>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BBE15EA-0C2A-D94C-A347-4E5B6F2FAA08}">
      <dsp:nvSpPr>
        <dsp:cNvPr id="0" name=""/>
        <dsp:cNvSpPr/>
      </dsp:nvSpPr>
      <dsp:spPr>
        <a:xfrm>
          <a:off x="3209588" y="2468612"/>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CA86E2-3A4A-9742-9C3F-E347D6FCD369}">
      <dsp:nvSpPr>
        <dsp:cNvPr id="0" name=""/>
        <dsp:cNvSpPr/>
      </dsp:nvSpPr>
      <dsp:spPr>
        <a:xfrm>
          <a:off x="1059748" y="831014"/>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i="1" kern="1200" dirty="0">
              <a:solidFill>
                <a:schemeClr val="tx1"/>
              </a:solidFill>
            </a:rPr>
            <a:t>Detective</a:t>
          </a:r>
          <a:endParaRPr lang="en-US" sz="1100" kern="1200" dirty="0">
            <a:solidFill>
              <a:schemeClr val="tx1"/>
            </a:solidFill>
          </a:endParaRPr>
        </a:p>
      </dsp:txBody>
      <dsp:txXfrm>
        <a:off x="1250534" y="994781"/>
        <a:ext cx="850375" cy="729948"/>
      </dsp:txXfrm>
    </dsp:sp>
    <dsp:sp modelId="{6047D18F-F027-1649-8AA6-34B87401E0D3}">
      <dsp:nvSpPr>
        <dsp:cNvPr id="0" name=""/>
        <dsp:cNvSpPr/>
      </dsp:nvSpPr>
      <dsp:spPr>
        <a:xfrm>
          <a:off x="1897988" y="845407"/>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02D6023-8F2A-E240-8CDC-AF0CD8546D37}">
      <dsp:nvSpPr>
        <dsp:cNvPr id="0" name=""/>
        <dsp:cNvSpPr/>
      </dsp:nvSpPr>
      <dsp:spPr>
        <a:xfrm>
          <a:off x="2119496" y="242902"/>
          <a:ext cx="1231947" cy="1057482"/>
        </a:xfrm>
        <a:prstGeom prst="hexagon">
          <a:avLst>
            <a:gd name="adj" fmla="val 25000"/>
            <a:gd name="vf" fmla="val 115470"/>
          </a:avLst>
        </a:prstGeom>
        <a:blipFill rotWithShape="1">
          <a:blip xmlns:r="http://schemas.openxmlformats.org/officeDocument/2006/relationships" r:embed="rId3"/>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97E1BE8-16DE-8E4C-84AA-EDF9702399A4}">
      <dsp:nvSpPr>
        <dsp:cNvPr id="0" name=""/>
        <dsp:cNvSpPr/>
      </dsp:nvSpPr>
      <dsp:spPr>
        <a:xfrm>
          <a:off x="2155150" y="711472"/>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7CB7101-B143-E544-91D4-0BA9F63ECE7A}">
      <dsp:nvSpPr>
        <dsp:cNvPr id="0" name=""/>
        <dsp:cNvSpPr/>
      </dsp:nvSpPr>
      <dsp:spPr>
        <a:xfrm>
          <a:off x="3180003" y="828615"/>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i="1" kern="1200" dirty="0">
              <a:solidFill>
                <a:schemeClr val="accent5">
                  <a:lumMod val="50000"/>
                </a:schemeClr>
              </a:solidFill>
            </a:rPr>
            <a:t>Chemical Engineer</a:t>
          </a:r>
          <a:endParaRPr lang="en-US" sz="1400" kern="1200" dirty="0">
            <a:solidFill>
              <a:schemeClr val="accent5">
                <a:lumMod val="50000"/>
              </a:schemeClr>
            </a:solidFill>
          </a:endParaRPr>
        </a:p>
      </dsp:txBody>
      <dsp:txXfrm>
        <a:off x="3370789" y="992382"/>
        <a:ext cx="850375" cy="729948"/>
      </dsp:txXfrm>
    </dsp:sp>
    <dsp:sp modelId="{2F980F73-11CB-6A4F-97CD-FFC009803931}">
      <dsp:nvSpPr>
        <dsp:cNvPr id="0" name=""/>
        <dsp:cNvSpPr/>
      </dsp:nvSpPr>
      <dsp:spPr>
        <a:xfrm>
          <a:off x="4245061" y="1297186"/>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D4DD909-A126-0146-95C9-36386B75C041}">
      <dsp:nvSpPr>
        <dsp:cNvPr id="0" name=""/>
        <dsp:cNvSpPr/>
      </dsp:nvSpPr>
      <dsp:spPr>
        <a:xfrm>
          <a:off x="4239751" y="1423124"/>
          <a:ext cx="1231947" cy="1057482"/>
        </a:xfrm>
        <a:prstGeom prst="hexagon">
          <a:avLst>
            <a:gd name="adj" fmla="val 25000"/>
            <a:gd name="vf" fmla="val 115470"/>
          </a:avLst>
        </a:prstGeom>
        <a:blipFill rotWithShape="1">
          <a:blip xmlns:r="http://schemas.openxmlformats.org/officeDocument/2006/relationships" r:embed="rId4"/>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F685F23-6035-7141-967D-8674D18B0D40}">
      <dsp:nvSpPr>
        <dsp:cNvPr id="0" name=""/>
        <dsp:cNvSpPr/>
      </dsp:nvSpPr>
      <dsp:spPr>
        <a:xfrm>
          <a:off x="4479465" y="1442314"/>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FFDEBD4-CAC2-FB45-BE29-8ABB904B6D53}">
      <dsp:nvSpPr>
        <dsp:cNvPr id="0" name=""/>
        <dsp:cNvSpPr/>
      </dsp:nvSpPr>
      <dsp:spPr>
        <a:xfrm>
          <a:off x="4239751" y="254096"/>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i="1" kern="1200">
              <a:solidFill>
                <a:srgbClr val="008000"/>
              </a:solidFill>
            </a:rPr>
            <a:t>Electrical Engineer</a:t>
          </a:r>
          <a:endParaRPr lang="en-US" sz="1200" kern="1200">
            <a:solidFill>
              <a:srgbClr val="008000"/>
            </a:solidFill>
          </a:endParaRPr>
        </a:p>
      </dsp:txBody>
      <dsp:txXfrm>
        <a:off x="4430537" y="417863"/>
        <a:ext cx="850375" cy="729948"/>
      </dsp:txXfrm>
    </dsp:sp>
    <dsp:sp modelId="{FF089A85-7945-6D48-A04E-9BC974D66F7B}">
      <dsp:nvSpPr>
        <dsp:cNvPr id="0" name=""/>
        <dsp:cNvSpPr/>
      </dsp:nvSpPr>
      <dsp:spPr>
        <a:xfrm>
          <a:off x="5304810" y="728264"/>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510672C-AFB2-6141-896C-0CA8B581B45A}">
      <dsp:nvSpPr>
        <dsp:cNvPr id="0" name=""/>
        <dsp:cNvSpPr/>
      </dsp:nvSpPr>
      <dsp:spPr>
        <a:xfrm>
          <a:off x="5299499" y="844207"/>
          <a:ext cx="1231947" cy="1057482"/>
        </a:xfrm>
        <a:prstGeom prst="hexagon">
          <a:avLst>
            <a:gd name="adj" fmla="val 25000"/>
            <a:gd name="vf" fmla="val 115470"/>
          </a:avLst>
        </a:prstGeom>
        <a:blipFill rotWithShape="1">
          <a:blip xmlns:r="http://schemas.openxmlformats.org/officeDocument/2006/relationships" r:embed="rId5"/>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3835B2D-5F87-6048-A266-E5D721D817A4}">
      <dsp:nvSpPr>
        <dsp:cNvPr id="0" name=""/>
        <dsp:cNvSpPr/>
      </dsp:nvSpPr>
      <dsp:spPr>
        <a:xfrm>
          <a:off x="5545282" y="867796"/>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E8B78B-30BC-8141-966A-06C833945191}">
      <dsp:nvSpPr>
        <dsp:cNvPr id="0" name=""/>
        <dsp:cNvSpPr/>
      </dsp:nvSpPr>
      <dsp:spPr>
        <a:xfrm>
          <a:off x="5299499" y="2011636"/>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i="1" kern="1200" dirty="0">
              <a:solidFill>
                <a:srgbClr val="FF0000"/>
              </a:solidFill>
            </a:rPr>
            <a:t>Educator</a:t>
          </a:r>
          <a:endParaRPr lang="en-US" sz="1800" kern="1200" dirty="0">
            <a:solidFill>
              <a:srgbClr val="FF0000"/>
            </a:solidFill>
          </a:endParaRPr>
        </a:p>
      </dsp:txBody>
      <dsp:txXfrm>
        <a:off x="5490285" y="2175403"/>
        <a:ext cx="850375" cy="729948"/>
      </dsp:txXfrm>
    </dsp:sp>
    <dsp:sp modelId="{06F03FE6-9864-4B49-A64A-3E05CA5A3753}">
      <dsp:nvSpPr>
        <dsp:cNvPr id="0" name=""/>
        <dsp:cNvSpPr/>
      </dsp:nvSpPr>
      <dsp:spPr>
        <a:xfrm>
          <a:off x="5543765" y="2937982"/>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77FF8BD-209F-9B4C-9AA9-0F656D099D0B}">
      <dsp:nvSpPr>
        <dsp:cNvPr id="0" name=""/>
        <dsp:cNvSpPr/>
      </dsp:nvSpPr>
      <dsp:spPr>
        <a:xfrm>
          <a:off x="4239751" y="2590552"/>
          <a:ext cx="1231947" cy="1057482"/>
        </a:xfrm>
        <a:prstGeom prst="hexagon">
          <a:avLst>
            <a:gd name="adj" fmla="val 25000"/>
            <a:gd name="vf" fmla="val 115470"/>
          </a:avLst>
        </a:prstGeom>
        <a:blipFill rotWithShape="1">
          <a:blip xmlns:r="http://schemas.openxmlformats.org/officeDocument/2006/relationships" r:embed="rId6"/>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5AFCB13-06FE-AD4B-BCF9-0714617C718B}">
      <dsp:nvSpPr>
        <dsp:cNvPr id="0" name=""/>
        <dsp:cNvSpPr/>
      </dsp:nvSpPr>
      <dsp:spPr>
        <a:xfrm>
          <a:off x="5315430" y="3054725"/>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3C8A0E7-9D00-0B46-AEF7-8E4DCDBE40FC}">
      <dsp:nvSpPr>
        <dsp:cNvPr id="0" name=""/>
        <dsp:cNvSpPr/>
      </dsp:nvSpPr>
      <dsp:spPr>
        <a:xfrm>
          <a:off x="2118737" y="2584155"/>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i="1" kern="1200" dirty="0"/>
            <a:t>Marine Biologist</a:t>
          </a:r>
          <a:endParaRPr lang="en-US" sz="1400" b="1" kern="1200" dirty="0"/>
        </a:p>
      </dsp:txBody>
      <dsp:txXfrm>
        <a:off x="2309523" y="2747922"/>
        <a:ext cx="850375" cy="729948"/>
      </dsp:txXfrm>
    </dsp:sp>
    <dsp:sp modelId="{2CB57BFE-C0FE-BC43-8664-B0523C41FDBF}">
      <dsp:nvSpPr>
        <dsp:cNvPr id="0" name=""/>
        <dsp:cNvSpPr/>
      </dsp:nvSpPr>
      <dsp:spPr>
        <a:xfrm>
          <a:off x="2154391" y="3052726"/>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61A24BA-F0E1-B947-97E3-D4ABD35216E7}">
      <dsp:nvSpPr>
        <dsp:cNvPr id="0" name=""/>
        <dsp:cNvSpPr/>
      </dsp:nvSpPr>
      <dsp:spPr>
        <a:xfrm>
          <a:off x="1058989" y="3171868"/>
          <a:ext cx="1231947" cy="1057482"/>
        </a:xfrm>
        <a:prstGeom prst="hexagon">
          <a:avLst>
            <a:gd name="adj" fmla="val 25000"/>
            <a:gd name="vf" fmla="val 115470"/>
          </a:avLst>
        </a:prstGeom>
        <a:blipFill rotWithShape="1">
          <a:blip xmlns:r="http://schemas.openxmlformats.org/officeDocument/2006/relationships" r:embed="rId7"/>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D1FCE29-083D-7C44-8361-E2468C16CD13}">
      <dsp:nvSpPr>
        <dsp:cNvPr id="0" name=""/>
        <dsp:cNvSpPr/>
      </dsp:nvSpPr>
      <dsp:spPr>
        <a:xfrm>
          <a:off x="1897230" y="3186660"/>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6E805CE-59C5-4549-B991-F69E2278C008}">
      <dsp:nvSpPr>
        <dsp:cNvPr id="0" name=""/>
        <dsp:cNvSpPr/>
      </dsp:nvSpPr>
      <dsp:spPr>
        <a:xfrm>
          <a:off x="6353938" y="2604146"/>
          <a:ext cx="1231947" cy="1057482"/>
        </a:xfrm>
        <a:prstGeom prst="hexagon">
          <a:avLst>
            <a:gd name="adj" fmla="val 25000"/>
            <a:gd name="vf" fmla="val 11547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rgbClr r="0" g="0" b="0"/>
        </a:lnRef>
        <a:fillRef idx="3">
          <a:scrgbClr r="0" g="0" b="0"/>
        </a:fillRef>
        <a:effectRef idx="2">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en-US" sz="1100" i="1" kern="1200" dirty="0">
              <a:solidFill>
                <a:srgbClr val="FF6600"/>
              </a:solidFill>
            </a:rPr>
            <a:t>Environ-mental Scientist</a:t>
          </a:r>
          <a:endParaRPr lang="en-US" sz="1100" kern="1200" dirty="0">
            <a:solidFill>
              <a:srgbClr val="FF6600"/>
            </a:solidFill>
          </a:endParaRPr>
        </a:p>
      </dsp:txBody>
      <dsp:txXfrm>
        <a:off x="6544724" y="2767913"/>
        <a:ext cx="850375" cy="729948"/>
      </dsp:txXfrm>
    </dsp:sp>
    <dsp:sp modelId="{C9E3B789-8FF8-0A44-A8B0-A6F4B851DA7B}">
      <dsp:nvSpPr>
        <dsp:cNvPr id="0" name=""/>
        <dsp:cNvSpPr/>
      </dsp:nvSpPr>
      <dsp:spPr>
        <a:xfrm>
          <a:off x="6598203" y="3530492"/>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238E54-0B37-9947-9C04-47162156FFA9}">
      <dsp:nvSpPr>
        <dsp:cNvPr id="0" name=""/>
        <dsp:cNvSpPr/>
      </dsp:nvSpPr>
      <dsp:spPr>
        <a:xfrm>
          <a:off x="5294189" y="3183462"/>
          <a:ext cx="1231947" cy="1057482"/>
        </a:xfrm>
        <a:prstGeom prst="hexagon">
          <a:avLst>
            <a:gd name="adj" fmla="val 25000"/>
            <a:gd name="vf" fmla="val 115470"/>
          </a:avLst>
        </a:prstGeom>
        <a:blipFill rotWithShape="1">
          <a:blip xmlns:r="http://schemas.openxmlformats.org/officeDocument/2006/relationships" r:embed="rId8"/>
          <a:stretch>
            <a:fillRect/>
          </a:stretch>
        </a:blip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24F284E-FFD4-BA4C-8882-538A233238E1}">
      <dsp:nvSpPr>
        <dsp:cNvPr id="0" name=""/>
        <dsp:cNvSpPr/>
      </dsp:nvSpPr>
      <dsp:spPr>
        <a:xfrm>
          <a:off x="6369868" y="3647635"/>
          <a:ext cx="143373" cy="123939"/>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0.17805</cdr:x>
      <cdr:y>0.13556</cdr:y>
    </cdr:from>
    <cdr:to>
      <cdr:x>0.25122</cdr:x>
      <cdr:y>0.18474</cdr:y>
    </cdr:to>
    <cdr:sp macro="" textlink="">
      <cdr:nvSpPr>
        <cdr:cNvPr id="2" name="TextBox 1">
          <a:extLst xmlns:a="http://schemas.openxmlformats.org/drawingml/2006/main">
            <a:ext uri="{FF2B5EF4-FFF2-40B4-BE49-F238E27FC236}">
              <a16:creationId xmlns:a16="http://schemas.microsoft.com/office/drawing/2014/main" id="{306179C0-544C-C64C-99D3-899D82A71F17}"/>
            </a:ext>
          </a:extLst>
        </cdr:cNvPr>
        <cdr:cNvSpPr txBox="1"/>
      </cdr:nvSpPr>
      <cdr:spPr>
        <a:xfrm xmlns:a="http://schemas.openxmlformats.org/drawingml/2006/main">
          <a:off x="1628075" y="636720"/>
          <a:ext cx="669073" cy="2309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*&lt;.05</a:t>
          </a:r>
        </a:p>
      </cdr:txBody>
    </cdr:sp>
  </cdr:relSizeAnchor>
  <cdr:relSizeAnchor xmlns:cdr="http://schemas.openxmlformats.org/drawingml/2006/chartDrawing">
    <cdr:from>
      <cdr:x>0.36951</cdr:x>
      <cdr:y>0.13319</cdr:y>
    </cdr:from>
    <cdr:to>
      <cdr:x>0.44268</cdr:x>
      <cdr:y>0.18236</cdr:y>
    </cdr:to>
    <cdr:sp macro="" textlink="">
      <cdr:nvSpPr>
        <cdr:cNvPr id="6" name="TextBox 5">
          <a:extLst xmlns:a="http://schemas.openxmlformats.org/drawingml/2006/main">
            <a:ext uri="{FF2B5EF4-FFF2-40B4-BE49-F238E27FC236}">
              <a16:creationId xmlns:a16="http://schemas.microsoft.com/office/drawing/2014/main" id="{A6D076B1-AF6C-A54D-AD2A-B97051459EDB}"/>
            </a:ext>
          </a:extLst>
        </cdr:cNvPr>
        <cdr:cNvSpPr txBox="1"/>
      </cdr:nvSpPr>
      <cdr:spPr>
        <a:xfrm xmlns:a="http://schemas.openxmlformats.org/drawingml/2006/main">
          <a:off x="3378817" y="625569"/>
          <a:ext cx="669073" cy="2309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*&lt;.05</a:t>
          </a:r>
        </a:p>
      </cdr:txBody>
    </cdr:sp>
  </cdr:relSizeAnchor>
  <cdr:relSizeAnchor xmlns:cdr="http://schemas.openxmlformats.org/drawingml/2006/chartDrawing">
    <cdr:from>
      <cdr:x>0.44024</cdr:x>
      <cdr:y>0.05009</cdr:y>
    </cdr:from>
    <cdr:to>
      <cdr:x>0.51341</cdr:x>
      <cdr:y>0.09927</cdr:y>
    </cdr:to>
    <cdr:sp macro="" textlink="">
      <cdr:nvSpPr>
        <cdr:cNvPr id="7" name="TextBox 6">
          <a:extLst xmlns:a="http://schemas.openxmlformats.org/drawingml/2006/main">
            <a:ext uri="{FF2B5EF4-FFF2-40B4-BE49-F238E27FC236}">
              <a16:creationId xmlns:a16="http://schemas.microsoft.com/office/drawing/2014/main" id="{80182C85-313F-6340-BC33-8BF2C9CB41D1}"/>
            </a:ext>
          </a:extLst>
        </cdr:cNvPr>
        <cdr:cNvSpPr txBox="1"/>
      </cdr:nvSpPr>
      <cdr:spPr>
        <a:xfrm xmlns:a="http://schemas.openxmlformats.org/drawingml/2006/main">
          <a:off x="4025587" y="235276"/>
          <a:ext cx="669073" cy="2309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*&lt;.05</a:t>
          </a:r>
        </a:p>
      </cdr:txBody>
    </cdr:sp>
  </cdr:relSizeAnchor>
  <cdr:relSizeAnchor xmlns:cdr="http://schemas.openxmlformats.org/drawingml/2006/chartDrawing">
    <cdr:from>
      <cdr:x>0.90732</cdr:x>
      <cdr:y>0.13319</cdr:y>
    </cdr:from>
    <cdr:to>
      <cdr:x>0.98049</cdr:x>
      <cdr:y>0.18236</cdr:y>
    </cdr:to>
    <cdr:sp macro="" textlink="">
      <cdr:nvSpPr>
        <cdr:cNvPr id="8" name="TextBox 7">
          <a:extLst xmlns:a="http://schemas.openxmlformats.org/drawingml/2006/main">
            <a:ext uri="{FF2B5EF4-FFF2-40B4-BE49-F238E27FC236}">
              <a16:creationId xmlns:a16="http://schemas.microsoft.com/office/drawing/2014/main" id="{40CA4C5A-DCD4-B945-999E-12FD0E3B3489}"/>
            </a:ext>
          </a:extLst>
        </cdr:cNvPr>
        <cdr:cNvSpPr txBox="1"/>
      </cdr:nvSpPr>
      <cdr:spPr>
        <a:xfrm xmlns:a="http://schemas.openxmlformats.org/drawingml/2006/main">
          <a:off x="8296505" y="625570"/>
          <a:ext cx="669073" cy="2309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*&lt;.05</a:t>
          </a:r>
        </a:p>
      </cdr:txBody>
    </cdr:sp>
  </cdr:relSizeAnchor>
</c:userShapes>
</file>

<file path=ppt/drawings/drawing2.xml><?xml version="1.0" encoding="utf-8"?>
<c:userShapes xmlns:c="http://schemas.openxmlformats.org/drawingml/2006/chart">
  <cdr:relSizeAnchor xmlns:cdr="http://schemas.openxmlformats.org/drawingml/2006/chartDrawing">
    <cdr:from>
      <cdr:x>0.92683</cdr:x>
      <cdr:y>0.15344</cdr:y>
    </cdr:from>
    <cdr:to>
      <cdr:x>1</cdr:x>
      <cdr:y>0.19671</cdr:y>
    </cdr:to>
    <cdr:sp macro="" textlink="">
      <cdr:nvSpPr>
        <cdr:cNvPr id="3" name="TextBox 1">
          <a:extLst xmlns:a="http://schemas.openxmlformats.org/drawingml/2006/main">
            <a:ext uri="{FF2B5EF4-FFF2-40B4-BE49-F238E27FC236}">
              <a16:creationId xmlns:a16="http://schemas.microsoft.com/office/drawing/2014/main" id="{FDBF7D66-F6F7-604C-8CD0-3445EDAC4332}"/>
            </a:ext>
          </a:extLst>
        </cdr:cNvPr>
        <cdr:cNvSpPr txBox="1"/>
      </cdr:nvSpPr>
      <cdr:spPr>
        <a:xfrm xmlns:a="http://schemas.openxmlformats.org/drawingml/2006/main">
          <a:off x="8474927" y="930810"/>
          <a:ext cx="669073" cy="2624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*&lt;.05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208046-CEFB-B044-8BB5-16C2E5F26C0B}" type="datetimeFigureOut">
              <a:rPr lang="en-US" smtClean="0"/>
              <a:t>7/7/19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37E4FB-2C8C-6D40-8D46-4155D803C0E8}" type="slidenum">
              <a:rPr lang="en-US" smtClean="0"/>
              <a:t>‹#›</a:t>
            </a:fld>
            <a:endParaRPr lang="en-US"/>
          </a:p>
        </p:txBody>
      </p:sp>
    </p:spTree>
    <p:extLst>
      <p:ext uri="{BB962C8B-B14F-4D97-AF65-F5344CB8AC3E}">
        <p14:creationId xmlns:p14="http://schemas.microsoft.com/office/powerpoint/2010/main" val="9972786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5"/>
          </p:nvPr>
        </p:nvSpPr>
        <p:spPr/>
        <p:txBody>
          <a:bodyPr/>
          <a:lstStyle/>
          <a:p>
            <a:fld id="{77F7FD68-3D02-A340-8ACF-1C64F07EF4B8}" type="slidenum">
              <a:rPr lang="en-US" smtClean="0"/>
              <a:t>2</a:t>
            </a:fld>
            <a:endParaRPr lang="en-US"/>
          </a:p>
        </p:txBody>
      </p:sp>
    </p:spTree>
    <p:extLst>
      <p:ext uri="{BB962C8B-B14F-4D97-AF65-F5344CB8AC3E}">
        <p14:creationId xmlns:p14="http://schemas.microsoft.com/office/powerpoint/2010/main" val="2775205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800" b="0" i="0" u="none" strike="noStrike" kern="1200" dirty="0">
                <a:solidFill>
                  <a:schemeClr val="tx1"/>
                </a:solidFill>
                <a:effectLst/>
                <a:latin typeface="+mn-lt"/>
                <a:ea typeface="+mn-ea"/>
                <a:cs typeface="+mn-cs"/>
              </a:rPr>
              <a:t>Overall, STEM identity, as we defined it through this set of items,  increased significantly. </a:t>
            </a:r>
          </a:p>
          <a:p>
            <a:pPr marL="457200" indent="-457200">
              <a:buFont typeface="Arial" panose="020B0604020202020204" pitchFamily="34" charset="0"/>
              <a:buChar char="•"/>
            </a:pPr>
            <a:r>
              <a:rPr lang="en-US" sz="2800" b="0" i="0" u="none" strike="noStrike" kern="1200" dirty="0">
                <a:solidFill>
                  <a:schemeClr val="tx1"/>
                </a:solidFill>
                <a:effectLst/>
                <a:latin typeface="+mn-lt"/>
                <a:ea typeface="+mn-ea"/>
                <a:cs typeface="+mn-cs"/>
              </a:rPr>
              <a:t>You will notice that only 2 items show a decrease </a:t>
            </a:r>
          </a:p>
          <a:p>
            <a:pPr marL="914400" lvl="1" indent="-457200">
              <a:buFont typeface="Arial" panose="020B0604020202020204" pitchFamily="34" charset="0"/>
              <a:buChar char="•"/>
            </a:pPr>
            <a:r>
              <a:rPr lang="en-US" sz="2800" b="0" i="0" u="none" strike="noStrike" kern="1200" dirty="0">
                <a:solidFill>
                  <a:schemeClr val="tx1"/>
                </a:solidFill>
                <a:effectLst/>
                <a:latin typeface="+mn-lt"/>
                <a:ea typeface="+mn-ea"/>
                <a:cs typeface="+mn-cs"/>
              </a:rPr>
              <a:t>(one is a negative item so it actually is a net gain – feeling nervous went down over time). </a:t>
            </a:r>
          </a:p>
          <a:p>
            <a:pPr marL="914400" lvl="1" indent="-457200">
              <a:buFont typeface="Arial" panose="020B0604020202020204" pitchFamily="34" charset="0"/>
              <a:buChar char="•"/>
            </a:pPr>
            <a:r>
              <a:rPr lang="en-US" sz="2800" b="0" i="0" u="none" strike="noStrike" kern="1200" dirty="0">
                <a:solidFill>
                  <a:schemeClr val="tx1"/>
                </a:solidFill>
                <a:effectLst/>
                <a:latin typeface="+mn-lt"/>
                <a:ea typeface="+mn-ea"/>
                <a:cs typeface="+mn-cs"/>
              </a:rPr>
              <a:t>The decrease is observed in liking interactions with scientists, engineers and technical people.  We expected the responses to go up, since the youth expressed great appreciation in the focus groups for working with scientists in the field. We don’t know if including engineers and technical people in that item is what caused the scores to drop. </a:t>
            </a:r>
          </a:p>
          <a:p>
            <a:pPr marL="457200" lvl="0" indent="-457200">
              <a:buFont typeface="Arial" panose="020B0604020202020204" pitchFamily="34" charset="0"/>
              <a:buChar char="•"/>
            </a:pPr>
            <a:r>
              <a:rPr lang="en-US" sz="2800" b="0" i="0" u="none" strike="noStrike" kern="1200" dirty="0">
                <a:solidFill>
                  <a:schemeClr val="tx1"/>
                </a:solidFill>
                <a:effectLst/>
                <a:latin typeface="+mn-lt"/>
                <a:ea typeface="+mn-ea"/>
                <a:cs typeface="+mn-cs"/>
              </a:rPr>
              <a:t>Students’ awareness of STEM careers went up.</a:t>
            </a:r>
          </a:p>
        </p:txBody>
      </p:sp>
      <p:sp>
        <p:nvSpPr>
          <p:cNvPr id="4" name="Slide Number Placeholder 3"/>
          <p:cNvSpPr>
            <a:spLocks noGrp="1"/>
          </p:cNvSpPr>
          <p:nvPr>
            <p:ph type="sldNum" sz="quarter" idx="5"/>
          </p:nvPr>
        </p:nvSpPr>
        <p:spPr/>
        <p:txBody>
          <a:bodyPr/>
          <a:lstStyle/>
          <a:p>
            <a:fld id="{77F7FD68-3D02-A340-8ACF-1C64F07EF4B8}" type="slidenum">
              <a:rPr lang="en-US" smtClean="0"/>
              <a:t>18</a:t>
            </a:fld>
            <a:endParaRPr lang="en-US"/>
          </a:p>
        </p:txBody>
      </p:sp>
    </p:spTree>
    <p:extLst>
      <p:ext uri="{BB962C8B-B14F-4D97-AF65-F5344CB8AC3E}">
        <p14:creationId xmlns:p14="http://schemas.microsoft.com/office/powerpoint/2010/main" val="41652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Engineering, scientists, and technicians were most frequently mentioned, and over time the specific types of jobs in these domains tended to be related to environmental work (Environmental Engineer, for example).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 have learned that I deeply care about working with the the environment and its [sic] something I want to continue doing after I graduate. These people have helped open up for me through working and talking with these professionals.” -Youth</a:t>
            </a:r>
          </a:p>
          <a:p>
            <a:endParaRPr lang="en-US" dirty="0"/>
          </a:p>
          <a:p>
            <a:r>
              <a:rPr lang="en-US" dirty="0"/>
              <a:t>“I have learned that I need to do more work to one day be a professional in a subject.” -Youth</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rPr>
              <a:t>“It’s an internship so [my experiences] will help me move into other job opportunities”. [The career-focused nature of the program] “helped me see what career I may want to major in college”. </a:t>
            </a:r>
            <a:r>
              <a:rPr lang="mr-IN" dirty="0">
                <a:ea typeface="Times New Roman" panose="02020603050405020304" pitchFamily="18" charset="0"/>
              </a:rPr>
              <a:t>–</a:t>
            </a:r>
            <a:r>
              <a:rPr lang="en-US" dirty="0">
                <a:ea typeface="Times New Roman" panose="02020603050405020304" pitchFamily="18" charset="0"/>
              </a:rPr>
              <a:t>Youth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rPr>
              <a:t>[I learned] “about lab standards [offering] a glimpse of what it might be like to work in a lab”. -Youth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2D37E4FB-2C8C-6D40-8D46-4155D803C0E8}" type="slidenum">
              <a:rPr lang="en-US" smtClean="0"/>
              <a:t>19</a:t>
            </a:fld>
            <a:endParaRPr lang="en-US"/>
          </a:p>
        </p:txBody>
      </p:sp>
    </p:spTree>
    <p:extLst>
      <p:ext uri="{BB962C8B-B14F-4D97-AF65-F5344CB8AC3E}">
        <p14:creationId xmlns:p14="http://schemas.microsoft.com/office/powerpoint/2010/main" val="99580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b="1" dirty="0"/>
              <a:t>Relationships</a:t>
            </a:r>
            <a:r>
              <a:rPr lang="en-US" dirty="0"/>
              <a:t>.  [The coach] “created a positive work environment, is a good motivator, and helped us keep going if it got boring…She is one of us!” -Youth</a:t>
            </a:r>
          </a:p>
          <a:p>
            <a:pPr>
              <a:spcAft>
                <a:spcPts val="1200"/>
              </a:spcAft>
            </a:pPr>
            <a:r>
              <a:rPr lang="en-US" dirty="0"/>
              <a:t>“I was doing a community service opportunity – I was with a bunch of 6th graders – [and now] I have so much appreciation for what [our coach] has done. -Youth</a:t>
            </a:r>
          </a:p>
          <a:p>
            <a:pPr>
              <a:spcAft>
                <a:spcPts val="1200"/>
              </a:spcAft>
            </a:pPr>
            <a:r>
              <a:rPr lang="en-US" dirty="0"/>
              <a:t>[Peer interactions] were “friendly and playful [in a community] where we all get along…It is nice to work with everyone…the great teamwork and great communication skills” [helped the youth] “build friendships”. “We go out and play games and interact outside and see each other outside of school”.  -Youth</a:t>
            </a:r>
          </a:p>
          <a:p>
            <a:pPr>
              <a:spcAft>
                <a:spcPts val="1200"/>
              </a:spcAft>
            </a:pPr>
            <a:endParaRPr lang="en-US" dirty="0"/>
          </a:p>
          <a:p>
            <a:pPr marL="0" marR="0" indent="0" algn="l" defTabSz="457200" rtl="0" eaLnBrk="1" fontAlgn="auto" latinLnBrk="0" hangingPunct="1">
              <a:lnSpc>
                <a:spcPct val="100000"/>
              </a:lnSpc>
              <a:spcBef>
                <a:spcPts val="0"/>
              </a:spcBef>
              <a:spcAft>
                <a:spcPts val="1200"/>
              </a:spcAft>
              <a:buClrTx/>
              <a:buSzTx/>
              <a:buFontTx/>
              <a:buNone/>
              <a:tabLst/>
              <a:defRPr/>
            </a:pPr>
            <a:r>
              <a:rPr lang="en-US" b="1" dirty="0"/>
              <a:t>Choice</a:t>
            </a:r>
            <a:r>
              <a:rPr lang="en-US" dirty="0"/>
              <a:t>.  [In classroom-based GLOBE activities] “we did cloud cover and we didn’t have as much flexibility. [I learned the </a:t>
            </a:r>
            <a:r>
              <a:rPr lang="en-US" u="sng" dirty="0"/>
              <a:t>most</a:t>
            </a:r>
            <a:r>
              <a:rPr lang="en-US" dirty="0"/>
              <a:t> through ECLIPSE because we have] more freedom to pick our own research.” -Youth </a:t>
            </a:r>
          </a:p>
          <a:p>
            <a:pPr>
              <a:spcAft>
                <a:spcPts val="1200"/>
              </a:spcAft>
            </a:pPr>
            <a:endParaRPr lang="en-US" dirty="0"/>
          </a:p>
          <a:p>
            <a:pPr>
              <a:spcAft>
                <a:spcPts val="1200"/>
              </a:spcAft>
            </a:pPr>
            <a:r>
              <a:rPr lang="en-US" b="1" dirty="0"/>
              <a:t>Embodied Learning</a:t>
            </a:r>
            <a:r>
              <a:rPr lang="en-US" dirty="0"/>
              <a:t>. “Hands-on makes it easier to learn, rather than sitting in class”. -Youth</a:t>
            </a:r>
          </a:p>
          <a:p>
            <a:pPr>
              <a:spcAft>
                <a:spcPts val="1200"/>
              </a:spcAft>
            </a:pPr>
            <a:r>
              <a:rPr lang="en-US" dirty="0"/>
              <a:t>[First hand experiences are formative because] “you see why the data you collect matters and what the data affects and why…[being there in person to do the work means] “you are actually being able to see how the data is collected.”  -Youth</a:t>
            </a:r>
          </a:p>
          <a:p>
            <a:pPr>
              <a:spcAft>
                <a:spcPts val="1200"/>
              </a:spcAft>
            </a:pPr>
            <a:r>
              <a:rPr lang="en-US" dirty="0"/>
              <a:t>“Seeing things with your eyes has more impact than seeing a picture. It connects not only with the environment and our community, it helps you feel nature. If you can’t feel it you can’t learn about it.” </a:t>
            </a:r>
            <a:r>
              <a:rPr lang="mr-IN" dirty="0"/>
              <a:t>–</a:t>
            </a:r>
            <a:r>
              <a:rPr lang="en-US" dirty="0"/>
              <a:t>Youth</a:t>
            </a:r>
          </a:p>
          <a:p>
            <a:pPr>
              <a:spcAft>
                <a:spcPts val="1200"/>
              </a:spcAft>
            </a:pPr>
            <a:endParaRPr lang="en-US" dirty="0"/>
          </a:p>
          <a:p>
            <a:pPr marL="0" marR="0" indent="0" algn="l" defTabSz="457200" rtl="0" eaLnBrk="1" fontAlgn="auto" latinLnBrk="0" hangingPunct="1">
              <a:lnSpc>
                <a:spcPct val="100000"/>
              </a:lnSpc>
              <a:spcBef>
                <a:spcPts val="0"/>
              </a:spcBef>
              <a:spcAft>
                <a:spcPts val="1200"/>
              </a:spcAft>
              <a:buClrTx/>
              <a:buSzTx/>
              <a:buFontTx/>
              <a:buNone/>
              <a:tabLst/>
              <a:defRPr/>
            </a:pPr>
            <a:r>
              <a:rPr lang="en-US" b="1" dirty="0"/>
              <a:t>Relevance</a:t>
            </a:r>
            <a:r>
              <a:rPr lang="en-US" dirty="0"/>
              <a:t>.  </a:t>
            </a:r>
            <a:r>
              <a:rPr lang="en-US" dirty="0">
                <a:ea typeface="Times New Roman" panose="02020603050405020304" pitchFamily="18" charset="0"/>
              </a:rPr>
              <a:t>“Before I didn’t like the planet, but after this great opportunity – it has helped me a lot, including [experience to] put on my resume, and helped with college and connected me spiritually with the environment. And now I think about my actions. The future needs environmental scientists. We need more students more involved in the environmental field and to be more active in helping to save the planet”. </a:t>
            </a:r>
            <a:r>
              <a:rPr lang="en-US" dirty="0"/>
              <a:t> -Youth  - the stipends also </a:t>
            </a:r>
          </a:p>
          <a:p>
            <a:pPr>
              <a:spcAft>
                <a:spcPts val="1200"/>
              </a:spcAft>
            </a:pPr>
            <a:endParaRPr lang="en-US" dirty="0"/>
          </a:p>
          <a:p>
            <a:pPr>
              <a:spcAft>
                <a:spcPts val="1200"/>
              </a:spcAft>
            </a:pPr>
            <a:endParaRPr lang="en-US" dirty="0"/>
          </a:p>
          <a:p>
            <a:pPr>
              <a:spcAft>
                <a:spcPts val="1200"/>
              </a:spcAft>
            </a:pPr>
            <a:endParaRPr lang="en-US" dirty="0"/>
          </a:p>
        </p:txBody>
      </p:sp>
      <p:sp>
        <p:nvSpPr>
          <p:cNvPr id="4" name="Slide Number Placeholder 3"/>
          <p:cNvSpPr>
            <a:spLocks noGrp="1"/>
          </p:cNvSpPr>
          <p:nvPr>
            <p:ph type="sldNum" sz="quarter" idx="10"/>
          </p:nvPr>
        </p:nvSpPr>
        <p:spPr/>
        <p:txBody>
          <a:bodyPr/>
          <a:lstStyle/>
          <a:p>
            <a:fld id="{2D37E4FB-2C8C-6D40-8D46-4155D803C0E8}" type="slidenum">
              <a:rPr lang="en-US" smtClean="0"/>
              <a:t>21</a:t>
            </a:fld>
            <a:endParaRPr lang="en-US"/>
          </a:p>
        </p:txBody>
      </p:sp>
    </p:spTree>
    <p:extLst>
      <p:ext uri="{BB962C8B-B14F-4D97-AF65-F5344CB8AC3E}">
        <p14:creationId xmlns:p14="http://schemas.microsoft.com/office/powerpoint/2010/main" val="159622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952F3-0B07-934C-9642-0075E9B04925}" type="datetimeFigureOut">
              <a:rPr lang="en-US" smtClean="0"/>
              <a:t>7/7/19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A97ED-4D5A-6745-9BFD-7517EC2480B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952F3-0B07-934C-9642-0075E9B04925}" type="datetimeFigureOut">
              <a:rPr lang="en-US" smtClean="0"/>
              <a:t>7/7/19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A97ED-4D5A-6745-9BFD-7517EC2480B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B6952F3-0B07-934C-9642-0075E9B04925}" type="datetimeFigureOut">
              <a:rPr lang="en-US" smtClean="0"/>
              <a:t>7/7/19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A97ED-4D5A-6745-9BFD-7517EC2480B3}"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6952F3-0B07-934C-9642-0075E9B04925}" type="datetimeFigureOut">
              <a:rPr lang="en-US" smtClean="0"/>
              <a:t>7/7/19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A97ED-4D5A-6745-9BFD-7517EC2480B3}"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952F3-0B07-934C-9642-0075E9B04925}" type="datetimeFigureOut">
              <a:rPr lang="en-US" smtClean="0"/>
              <a:t>7/7/19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2A97ED-4D5A-6745-9BFD-7517EC2480B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9B6952F3-0B07-934C-9642-0075E9B04925}" type="datetimeFigureOut">
              <a:rPr lang="en-US" smtClean="0"/>
              <a:t>7/7/19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A97ED-4D5A-6745-9BFD-7517EC2480B3}"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6952F3-0B07-934C-9642-0075E9B04925}" type="datetimeFigureOut">
              <a:rPr lang="en-US" smtClean="0"/>
              <a:t>7/7/19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2A97ED-4D5A-6745-9BFD-7517EC2480B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6952F3-0B07-934C-9642-0075E9B04925}" type="datetimeFigureOut">
              <a:rPr lang="en-US" smtClean="0"/>
              <a:t>7/7/19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A97ED-4D5A-6745-9BFD-7517EC2480B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B6952F3-0B07-934C-9642-0075E9B04925}" type="datetimeFigureOut">
              <a:rPr lang="en-US" smtClean="0"/>
              <a:t>7/7/19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2A97ED-4D5A-6745-9BFD-7517EC2480B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B6952F3-0B07-934C-9642-0075E9B04925}" type="datetimeFigureOut">
              <a:rPr lang="en-US" smtClean="0"/>
              <a:t>7/7/19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A97ED-4D5A-6745-9BFD-7517EC2480B3}"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952F3-0B07-934C-9642-0075E9B04925}" type="datetimeFigureOut">
              <a:rPr lang="en-US" smtClean="0"/>
              <a:t>7/7/19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2A97ED-4D5A-6745-9BFD-7517EC2480B3}"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B6952F3-0B07-934C-9642-0075E9B04925}" type="datetimeFigureOut">
              <a:rPr lang="en-US" smtClean="0"/>
              <a:t>7/7/19</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52A97ED-4D5A-6745-9BFD-7517EC2480B3}"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hyperlink" Target="mailto:tostrom@berkeley.edu" TargetMode="External"/><Relationship Id="rId2" Type="http://schemas.openxmlformats.org/officeDocument/2006/relationships/hyperlink" Target="mailto:sdarche@wested.org"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CASN logo-hi-res-small-2 copy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79" y="887851"/>
            <a:ext cx="2148840" cy="716280"/>
          </a:xfrm>
          <a:prstGeom prst="rect">
            <a:avLst/>
          </a:prstGeom>
        </p:spPr>
      </p:pic>
      <p:sp>
        <p:nvSpPr>
          <p:cNvPr id="8" name="Title 1">
            <a:extLst>
              <a:ext uri="{FF2B5EF4-FFF2-40B4-BE49-F238E27FC236}">
                <a16:creationId xmlns:a16="http://schemas.microsoft.com/office/drawing/2014/main" id="{651C286C-42C7-4B47-A095-46DF3EA71996}"/>
              </a:ext>
            </a:extLst>
          </p:cNvPr>
          <p:cNvSpPr txBox="1">
            <a:spLocks/>
          </p:cNvSpPr>
          <p:nvPr/>
        </p:nvSpPr>
        <p:spPr>
          <a:xfrm>
            <a:off x="2533863" y="3181450"/>
            <a:ext cx="6189673" cy="2858496"/>
          </a:xfrm>
          <a:prstGeom prst="rect">
            <a:avLst/>
          </a:prstGeom>
        </p:spPr>
        <p:txBody>
          <a:bodyPr vert="horz" lIns="91440" tIns="45720" rIns="91440" bIns="45720" rtlCol="0" anchor="b">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r>
              <a:rPr lang="en-US" sz="4800" b="1" dirty="0">
                <a:solidFill>
                  <a:schemeClr val="accent2">
                    <a:lumMod val="50000"/>
                  </a:schemeClr>
                </a:solidFill>
              </a:rPr>
            </a:br>
            <a:r>
              <a:rPr lang="en-US" sz="4800" b="1" dirty="0">
                <a:solidFill>
                  <a:schemeClr val="accent2">
                    <a:lumMod val="50000"/>
                  </a:schemeClr>
                </a:solidFill>
              </a:rPr>
              <a:t>Using GLOBE to Support Diversity, Inclusion, and Equity in STEM through ECLIPSE</a:t>
            </a:r>
            <a:br>
              <a:rPr lang="en-US" sz="4800" b="1" i="1" dirty="0">
                <a:solidFill>
                  <a:schemeClr val="accent2">
                    <a:lumMod val="50000"/>
                  </a:schemeClr>
                </a:solidFill>
              </a:rPr>
            </a:br>
            <a:br>
              <a:rPr lang="en-US" sz="1800" b="1" i="1" dirty="0">
                <a:solidFill>
                  <a:schemeClr val="accent2">
                    <a:lumMod val="50000"/>
                  </a:schemeClr>
                </a:solidFill>
              </a:rPr>
            </a:br>
            <a:r>
              <a:rPr lang="en-US" sz="1800" b="1" dirty="0">
                <a:solidFill>
                  <a:schemeClr val="accent2">
                    <a:lumMod val="50000"/>
                  </a:schemeClr>
                </a:solidFill>
              </a:rPr>
              <a:t>(Exploring Careers and Learning Informally to Prepare for STEM Employment) </a:t>
            </a:r>
          </a:p>
        </p:txBody>
      </p:sp>
      <p:pic>
        <p:nvPicPr>
          <p:cNvPr id="11" name="Picture 10" descr="1200px-Globe_logo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008" y="1"/>
            <a:ext cx="1788992" cy="1604130"/>
          </a:xfrm>
          <a:prstGeom prst="rect">
            <a:avLst/>
          </a:prstGeom>
        </p:spPr>
      </p:pic>
      <p:pic>
        <p:nvPicPr>
          <p:cNvPr id="12" name="Picture 11" descr="nsf"/>
          <p:cNvPicPr/>
          <p:nvPr/>
        </p:nvPicPr>
        <p:blipFill>
          <a:blip r:embed="rId4">
            <a:extLst>
              <a:ext uri="{28A0092B-C50C-407E-A947-70E740481C1C}">
                <a14:useLocalDpi xmlns:a14="http://schemas.microsoft.com/office/drawing/2010/main" val="0"/>
              </a:ext>
            </a:extLst>
          </a:blip>
          <a:srcRect/>
          <a:stretch>
            <a:fillRect/>
          </a:stretch>
        </p:blipFill>
        <p:spPr bwMode="auto">
          <a:xfrm>
            <a:off x="75431" y="6047553"/>
            <a:ext cx="796556" cy="715416"/>
          </a:xfrm>
          <a:prstGeom prst="rect">
            <a:avLst/>
          </a:prstGeom>
          <a:noFill/>
          <a:ln>
            <a:noFill/>
          </a:ln>
        </p:spPr>
      </p:pic>
      <p:sp>
        <p:nvSpPr>
          <p:cNvPr id="13" name="Rectangle 12"/>
          <p:cNvSpPr/>
          <p:nvPr/>
        </p:nvSpPr>
        <p:spPr>
          <a:xfrm>
            <a:off x="871988" y="6342458"/>
            <a:ext cx="8056386" cy="307777"/>
          </a:xfrm>
          <a:prstGeom prst="rect">
            <a:avLst/>
          </a:prstGeom>
        </p:spPr>
        <p:txBody>
          <a:bodyPr wrap="square">
            <a:spAutoFit/>
          </a:bodyPr>
          <a:lstStyle/>
          <a:p>
            <a:r>
              <a:rPr lang="en-US" sz="1400" dirty="0"/>
              <a:t>This material is based upon work supported by the </a:t>
            </a:r>
            <a:r>
              <a:rPr lang="en-US" sz="1400" b="1" dirty="0"/>
              <a:t>National Science Foundation</a:t>
            </a:r>
            <a:r>
              <a:rPr lang="en-US" sz="1400" dirty="0"/>
              <a:t> under Grant No. 1713456</a:t>
            </a:r>
          </a:p>
        </p:txBody>
      </p:sp>
      <p:pic>
        <p:nvPicPr>
          <p:cNvPr id="14" name="Picture 13" descr="wested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079" y="224724"/>
            <a:ext cx="3431073" cy="568337"/>
          </a:xfrm>
          <a:prstGeom prst="rect">
            <a:avLst/>
          </a:prstGeom>
        </p:spPr>
      </p:pic>
    </p:spTree>
    <p:extLst>
      <p:ext uri="{BB962C8B-B14F-4D97-AF65-F5344CB8AC3E}">
        <p14:creationId xmlns:p14="http://schemas.microsoft.com/office/powerpoint/2010/main" val="203532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27289"/>
            <a:ext cx="3137345" cy="519683"/>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1">
            <a:extLst>
              <a:ext uri="{FF2B5EF4-FFF2-40B4-BE49-F238E27FC236}">
                <a16:creationId xmlns:a16="http://schemas.microsoft.com/office/drawing/2014/main" id="{A1449AFE-27B2-F346-A6C3-A2CF5DF6255E}"/>
              </a:ext>
            </a:extLst>
          </p:cNvPr>
          <p:cNvSpPr>
            <a:spLocks noGrp="1"/>
          </p:cNvSpPr>
          <p:nvPr>
            <p:ph type="title"/>
          </p:nvPr>
        </p:nvSpPr>
        <p:spPr>
          <a:xfrm>
            <a:off x="431266" y="401431"/>
            <a:ext cx="8271944" cy="972977"/>
          </a:xfrm>
          <a:ln>
            <a:noFill/>
          </a:ln>
        </p:spPr>
        <p:txBody>
          <a:bodyPr>
            <a:normAutofit fontScale="90000"/>
          </a:bodyPr>
          <a:lstStyle/>
          <a:p>
            <a:pPr algn="l"/>
            <a:r>
              <a:rPr lang="en-US" dirty="0">
                <a:solidFill>
                  <a:srgbClr val="1B4171"/>
                </a:solidFill>
              </a:rPr>
              <a:t>Coach Instruments </a:t>
            </a:r>
            <a:br>
              <a:rPr lang="en-US" dirty="0">
                <a:solidFill>
                  <a:srgbClr val="1B4171"/>
                </a:solidFill>
              </a:rPr>
            </a:br>
            <a:r>
              <a:rPr lang="en-US" dirty="0">
                <a:solidFill>
                  <a:srgbClr val="1B4171"/>
                </a:solidFill>
              </a:rPr>
              <a:t>(for evaluating youth learning)</a:t>
            </a:r>
          </a:p>
        </p:txBody>
      </p:sp>
      <p:pic>
        <p:nvPicPr>
          <p:cNvPr id="8" name="Picture 7">
            <a:extLst>
              <a:ext uri="{FF2B5EF4-FFF2-40B4-BE49-F238E27FC236}">
                <a16:creationId xmlns:a16="http://schemas.microsoft.com/office/drawing/2014/main" id="{61AE7653-161F-5649-A42B-1F9B1253ED52}"/>
              </a:ext>
            </a:extLst>
          </p:cNvPr>
          <p:cNvPicPr>
            <a:picLocks noChangeAspect="1"/>
          </p:cNvPicPr>
          <p:nvPr/>
        </p:nvPicPr>
        <p:blipFill>
          <a:blip r:embed="rId5"/>
          <a:stretch>
            <a:fillRect/>
          </a:stretch>
        </p:blipFill>
        <p:spPr>
          <a:xfrm>
            <a:off x="3492662" y="1681316"/>
            <a:ext cx="2965287" cy="3421082"/>
          </a:xfrm>
          <a:prstGeom prst="rect">
            <a:avLst/>
          </a:prstGeom>
        </p:spPr>
      </p:pic>
      <p:pic>
        <p:nvPicPr>
          <p:cNvPr id="9" name="Picture 8">
            <a:extLst>
              <a:ext uri="{FF2B5EF4-FFF2-40B4-BE49-F238E27FC236}">
                <a16:creationId xmlns:a16="http://schemas.microsoft.com/office/drawing/2014/main" id="{D1C3E1C6-97F5-284A-B13E-FFB0965FA9C7}"/>
              </a:ext>
            </a:extLst>
          </p:cNvPr>
          <p:cNvPicPr>
            <a:picLocks noChangeAspect="1"/>
          </p:cNvPicPr>
          <p:nvPr/>
        </p:nvPicPr>
        <p:blipFill>
          <a:blip r:embed="rId6"/>
          <a:stretch>
            <a:fillRect/>
          </a:stretch>
        </p:blipFill>
        <p:spPr>
          <a:xfrm>
            <a:off x="5363198" y="1622815"/>
            <a:ext cx="3340011" cy="3906115"/>
          </a:xfrm>
          <a:prstGeom prst="rect">
            <a:avLst/>
          </a:prstGeom>
        </p:spPr>
      </p:pic>
      <p:pic>
        <p:nvPicPr>
          <p:cNvPr id="10" name="Picture 9">
            <a:extLst>
              <a:ext uri="{FF2B5EF4-FFF2-40B4-BE49-F238E27FC236}">
                <a16:creationId xmlns:a16="http://schemas.microsoft.com/office/drawing/2014/main" id="{4EC0D500-3357-2B4E-AE41-111A69449CF3}"/>
              </a:ext>
            </a:extLst>
          </p:cNvPr>
          <p:cNvPicPr>
            <a:picLocks noChangeAspect="1"/>
          </p:cNvPicPr>
          <p:nvPr/>
        </p:nvPicPr>
        <p:blipFill>
          <a:blip r:embed="rId7"/>
          <a:stretch>
            <a:fillRect/>
          </a:stretch>
        </p:blipFill>
        <p:spPr>
          <a:xfrm>
            <a:off x="623888" y="1555427"/>
            <a:ext cx="2513458" cy="3101427"/>
          </a:xfrm>
          <a:prstGeom prst="rect">
            <a:avLst/>
          </a:prstGeom>
        </p:spPr>
      </p:pic>
      <p:pic>
        <p:nvPicPr>
          <p:cNvPr id="11" name="Picture 10">
            <a:extLst>
              <a:ext uri="{FF2B5EF4-FFF2-40B4-BE49-F238E27FC236}">
                <a16:creationId xmlns:a16="http://schemas.microsoft.com/office/drawing/2014/main" id="{EC1CFE32-A299-604B-B0D4-DA074E14CD93}"/>
              </a:ext>
            </a:extLst>
          </p:cNvPr>
          <p:cNvPicPr>
            <a:picLocks noChangeAspect="1"/>
          </p:cNvPicPr>
          <p:nvPr/>
        </p:nvPicPr>
        <p:blipFill>
          <a:blip r:embed="rId8"/>
          <a:stretch>
            <a:fillRect/>
          </a:stretch>
        </p:blipFill>
        <p:spPr>
          <a:xfrm>
            <a:off x="1058896" y="3614516"/>
            <a:ext cx="3225207" cy="2440123"/>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19455"/>
            <a:ext cx="3184643" cy="52751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1">
            <a:extLst>
              <a:ext uri="{FF2B5EF4-FFF2-40B4-BE49-F238E27FC236}">
                <a16:creationId xmlns:a16="http://schemas.microsoft.com/office/drawing/2014/main" id="{A1449AFE-27B2-F346-A6C3-A2CF5DF6255E}"/>
              </a:ext>
            </a:extLst>
          </p:cNvPr>
          <p:cNvSpPr>
            <a:spLocks noGrp="1"/>
          </p:cNvSpPr>
          <p:nvPr>
            <p:ph type="title"/>
          </p:nvPr>
        </p:nvSpPr>
        <p:spPr>
          <a:xfrm>
            <a:off x="431266" y="464543"/>
            <a:ext cx="8271944" cy="972977"/>
          </a:xfrm>
        </p:spPr>
        <p:txBody>
          <a:bodyPr>
            <a:normAutofit fontScale="90000"/>
          </a:bodyPr>
          <a:lstStyle/>
          <a:p>
            <a:pPr algn="l"/>
            <a:r>
              <a:rPr lang="en-US" dirty="0">
                <a:solidFill>
                  <a:srgbClr val="1B4171"/>
                </a:solidFill>
              </a:rPr>
              <a:t>Youth Instruments </a:t>
            </a:r>
            <a:br>
              <a:rPr lang="en-US" dirty="0">
                <a:solidFill>
                  <a:srgbClr val="1B4171"/>
                </a:solidFill>
              </a:rPr>
            </a:br>
            <a:r>
              <a:rPr lang="en-US" dirty="0">
                <a:solidFill>
                  <a:srgbClr val="1B4171"/>
                </a:solidFill>
              </a:rPr>
              <a:t>(self-report)</a:t>
            </a:r>
          </a:p>
        </p:txBody>
      </p:sp>
      <p:pic>
        <p:nvPicPr>
          <p:cNvPr id="8" name="Picture 7">
            <a:extLst>
              <a:ext uri="{FF2B5EF4-FFF2-40B4-BE49-F238E27FC236}">
                <a16:creationId xmlns:a16="http://schemas.microsoft.com/office/drawing/2014/main" id="{EC1CFE32-A299-604B-B0D4-DA074E14CD93}"/>
              </a:ext>
            </a:extLst>
          </p:cNvPr>
          <p:cNvPicPr>
            <a:picLocks noChangeAspect="1"/>
          </p:cNvPicPr>
          <p:nvPr/>
        </p:nvPicPr>
        <p:blipFill>
          <a:blip r:embed="rId5"/>
          <a:stretch>
            <a:fillRect/>
          </a:stretch>
        </p:blipFill>
        <p:spPr>
          <a:xfrm>
            <a:off x="2517327" y="4020541"/>
            <a:ext cx="2577253" cy="1949895"/>
          </a:xfrm>
          <a:prstGeom prst="rect">
            <a:avLst/>
          </a:prstGeom>
        </p:spPr>
      </p:pic>
      <p:pic>
        <p:nvPicPr>
          <p:cNvPr id="9" name="Picture 8">
            <a:extLst>
              <a:ext uri="{FF2B5EF4-FFF2-40B4-BE49-F238E27FC236}">
                <a16:creationId xmlns:a16="http://schemas.microsoft.com/office/drawing/2014/main" id="{E499BE79-9661-1247-A32A-2B4BD3D91A6D}"/>
              </a:ext>
            </a:extLst>
          </p:cNvPr>
          <p:cNvPicPr>
            <a:picLocks noChangeAspect="1"/>
          </p:cNvPicPr>
          <p:nvPr/>
        </p:nvPicPr>
        <p:blipFill>
          <a:blip r:embed="rId6"/>
          <a:stretch>
            <a:fillRect/>
          </a:stretch>
        </p:blipFill>
        <p:spPr>
          <a:xfrm>
            <a:off x="5430615" y="2828009"/>
            <a:ext cx="2703810" cy="3093463"/>
          </a:xfrm>
          <a:prstGeom prst="rect">
            <a:avLst/>
          </a:prstGeom>
        </p:spPr>
      </p:pic>
      <p:pic>
        <p:nvPicPr>
          <p:cNvPr id="10" name="Picture 9">
            <a:extLst>
              <a:ext uri="{FF2B5EF4-FFF2-40B4-BE49-F238E27FC236}">
                <a16:creationId xmlns:a16="http://schemas.microsoft.com/office/drawing/2014/main" id="{FB687837-3188-E147-85E5-EAA8634DA8BE}"/>
              </a:ext>
            </a:extLst>
          </p:cNvPr>
          <p:cNvPicPr>
            <a:picLocks noChangeAspect="1"/>
          </p:cNvPicPr>
          <p:nvPr/>
        </p:nvPicPr>
        <p:blipFill>
          <a:blip r:embed="rId7"/>
          <a:stretch>
            <a:fillRect/>
          </a:stretch>
        </p:blipFill>
        <p:spPr>
          <a:xfrm>
            <a:off x="6891645" y="1395539"/>
            <a:ext cx="2194189" cy="2728224"/>
          </a:xfrm>
          <a:prstGeom prst="rect">
            <a:avLst/>
          </a:prstGeom>
        </p:spPr>
      </p:pic>
      <p:pic>
        <p:nvPicPr>
          <p:cNvPr id="11" name="Picture 10">
            <a:extLst>
              <a:ext uri="{FF2B5EF4-FFF2-40B4-BE49-F238E27FC236}">
                <a16:creationId xmlns:a16="http://schemas.microsoft.com/office/drawing/2014/main" id="{773AC4AC-68BD-5C40-9E18-AA20C098E2AC}"/>
              </a:ext>
            </a:extLst>
          </p:cNvPr>
          <p:cNvPicPr>
            <a:picLocks noChangeAspect="1"/>
          </p:cNvPicPr>
          <p:nvPr/>
        </p:nvPicPr>
        <p:blipFill>
          <a:blip r:embed="rId8"/>
          <a:stretch>
            <a:fillRect/>
          </a:stretch>
        </p:blipFill>
        <p:spPr>
          <a:xfrm>
            <a:off x="4798262" y="1702403"/>
            <a:ext cx="2038280" cy="2421360"/>
          </a:xfrm>
          <a:prstGeom prst="rect">
            <a:avLst/>
          </a:prstGeom>
        </p:spPr>
      </p:pic>
      <p:pic>
        <p:nvPicPr>
          <p:cNvPr id="12" name="Picture 11">
            <a:extLst>
              <a:ext uri="{FF2B5EF4-FFF2-40B4-BE49-F238E27FC236}">
                <a16:creationId xmlns:a16="http://schemas.microsoft.com/office/drawing/2014/main" id="{ABA7F43C-E388-4B49-A755-E0317E4CA981}"/>
              </a:ext>
            </a:extLst>
          </p:cNvPr>
          <p:cNvPicPr>
            <a:picLocks noChangeAspect="1"/>
          </p:cNvPicPr>
          <p:nvPr/>
        </p:nvPicPr>
        <p:blipFill>
          <a:blip r:embed="rId9"/>
          <a:stretch>
            <a:fillRect/>
          </a:stretch>
        </p:blipFill>
        <p:spPr>
          <a:xfrm>
            <a:off x="2217022" y="1635015"/>
            <a:ext cx="2577253" cy="2845077"/>
          </a:xfrm>
          <a:prstGeom prst="rect">
            <a:avLst/>
          </a:prstGeom>
        </p:spPr>
      </p:pic>
      <p:pic>
        <p:nvPicPr>
          <p:cNvPr id="13" name="Picture 12">
            <a:extLst>
              <a:ext uri="{FF2B5EF4-FFF2-40B4-BE49-F238E27FC236}">
                <a16:creationId xmlns:a16="http://schemas.microsoft.com/office/drawing/2014/main" id="{25FCE51A-F679-7648-9446-8CC2C93C6838}"/>
              </a:ext>
            </a:extLst>
          </p:cNvPr>
          <p:cNvPicPr>
            <a:picLocks noChangeAspect="1"/>
          </p:cNvPicPr>
          <p:nvPr/>
        </p:nvPicPr>
        <p:blipFill>
          <a:blip r:embed="rId10"/>
          <a:stretch>
            <a:fillRect/>
          </a:stretch>
        </p:blipFill>
        <p:spPr>
          <a:xfrm>
            <a:off x="228777" y="2059069"/>
            <a:ext cx="2583155" cy="2846167"/>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66555"/>
            <a:ext cx="2900300" cy="480418"/>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10" name="Title 3">
            <a:extLst>
              <a:ext uri="{FF2B5EF4-FFF2-40B4-BE49-F238E27FC236}">
                <a16:creationId xmlns:a16="http://schemas.microsoft.com/office/drawing/2014/main" id="{CE2D3FEF-EC23-364F-926A-F1441C946DD6}"/>
              </a:ext>
            </a:extLst>
          </p:cNvPr>
          <p:cNvSpPr txBox="1">
            <a:spLocks/>
          </p:cNvSpPr>
          <p:nvPr/>
        </p:nvSpPr>
        <p:spPr>
          <a:xfrm>
            <a:off x="434326" y="2090587"/>
            <a:ext cx="7886700" cy="2852737"/>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1B4171"/>
                </a:solidFill>
              </a:rPr>
              <a:t>Preliminary Findings</a:t>
            </a:r>
          </a:p>
          <a:p>
            <a:pPr algn="l"/>
            <a:endParaRPr lang="en-US" dirty="0">
              <a:solidFill>
                <a:srgbClr val="1B4171"/>
              </a:solidFill>
            </a:endParaRPr>
          </a:p>
          <a:p>
            <a:pPr algn="l"/>
            <a:r>
              <a:rPr lang="en-US" b="1" dirty="0">
                <a:solidFill>
                  <a:srgbClr val="1B4171"/>
                </a:solidFill>
              </a:rPr>
              <a:t>STEM Learning</a:t>
            </a:r>
          </a:p>
        </p:txBody>
      </p:sp>
    </p:spTree>
    <p:extLst>
      <p:ext uri="{BB962C8B-B14F-4D97-AF65-F5344CB8AC3E}">
        <p14:creationId xmlns:p14="http://schemas.microsoft.com/office/powerpoint/2010/main" val="2900488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32015"/>
            <a:ext cx="3108818" cy="514958"/>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graphicFrame>
        <p:nvGraphicFramePr>
          <p:cNvPr id="7" name="Chart 6">
            <a:extLst>
              <a:ext uri="{FF2B5EF4-FFF2-40B4-BE49-F238E27FC236}">
                <a16:creationId xmlns:a16="http://schemas.microsoft.com/office/drawing/2014/main" id="{0AC29BC1-568B-2141-A894-D73327AD35DB}"/>
              </a:ext>
            </a:extLst>
          </p:cNvPr>
          <p:cNvGraphicFramePr>
            <a:graphicFrameLocks/>
          </p:cNvGraphicFramePr>
          <p:nvPr>
            <p:extLst>
              <p:ext uri="{D42A27DB-BD31-4B8C-83A1-F6EECF244321}">
                <p14:modId xmlns:p14="http://schemas.microsoft.com/office/powerpoint/2010/main" val="502426519"/>
              </p:ext>
            </p:extLst>
          </p:nvPr>
        </p:nvGraphicFramePr>
        <p:xfrm>
          <a:off x="436028" y="1569959"/>
          <a:ext cx="8316086" cy="4451350"/>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1">
            <a:extLst>
              <a:ext uri="{FF2B5EF4-FFF2-40B4-BE49-F238E27FC236}">
                <a16:creationId xmlns:a16="http://schemas.microsoft.com/office/drawing/2014/main" id="{0DE6F751-CC6D-B440-B9CE-56A0D643408F}"/>
              </a:ext>
            </a:extLst>
          </p:cNvPr>
          <p:cNvSpPr>
            <a:spLocks noGrp="1"/>
          </p:cNvSpPr>
          <p:nvPr>
            <p:ph type="title"/>
          </p:nvPr>
        </p:nvSpPr>
        <p:spPr>
          <a:xfrm>
            <a:off x="436028" y="389681"/>
            <a:ext cx="6687443" cy="509084"/>
          </a:xfrm>
        </p:spPr>
        <p:txBody>
          <a:bodyPr>
            <a:noAutofit/>
          </a:bodyPr>
          <a:lstStyle/>
          <a:p>
            <a:pPr algn="l"/>
            <a:r>
              <a:rPr lang="en-US" sz="3200" dirty="0">
                <a:solidFill>
                  <a:srgbClr val="1B4171"/>
                </a:solidFill>
              </a:rPr>
              <a:t>STEM Interest (youth self report)</a:t>
            </a:r>
          </a:p>
        </p:txBody>
      </p:sp>
    </p:spTree>
    <p:extLst>
      <p:ext uri="{BB962C8B-B14F-4D97-AF65-F5344CB8AC3E}">
        <p14:creationId xmlns:p14="http://schemas.microsoft.com/office/powerpoint/2010/main" val="2900488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6596" y="281454"/>
            <a:ext cx="8229600" cy="1252728"/>
          </a:xfrm>
        </p:spPr>
        <p:txBody>
          <a:bodyPr>
            <a:normAutofit fontScale="90000"/>
          </a:bodyPr>
          <a:lstStyle/>
          <a:p>
            <a:pPr algn="l"/>
            <a:r>
              <a:rPr lang="en-US" dirty="0">
                <a:solidFill>
                  <a:srgbClr val="1B4171"/>
                </a:solidFill>
              </a:rPr>
              <a:t>GLOBE Student Research </a:t>
            </a:r>
            <a:br>
              <a:rPr lang="en-US" dirty="0">
                <a:solidFill>
                  <a:srgbClr val="1B4171"/>
                </a:solidFill>
              </a:rPr>
            </a:br>
            <a:r>
              <a:rPr lang="en-US" dirty="0">
                <a:solidFill>
                  <a:srgbClr val="1B4171"/>
                </a:solidFill>
              </a:rPr>
              <a:t>Symposium</a:t>
            </a:r>
          </a:p>
        </p:txBody>
      </p:sp>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38295"/>
            <a:ext cx="3070905" cy="50867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Content Placeholder 2">
            <a:extLst>
              <a:ext uri="{FF2B5EF4-FFF2-40B4-BE49-F238E27FC236}">
                <a16:creationId xmlns:a16="http://schemas.microsoft.com/office/drawing/2014/main" id="{9E37D9B6-6CE4-EB4D-B9B9-CF6A47B49753}"/>
              </a:ext>
            </a:extLst>
          </p:cNvPr>
          <p:cNvSpPr>
            <a:spLocks noGrp="1"/>
          </p:cNvSpPr>
          <p:nvPr>
            <p:ph sz="half" idx="1"/>
          </p:nvPr>
        </p:nvSpPr>
        <p:spPr>
          <a:xfrm>
            <a:off x="182130" y="2393434"/>
            <a:ext cx="3998563" cy="3783529"/>
          </a:xfrm>
        </p:spPr>
        <p:txBody>
          <a:bodyPr/>
          <a:lstStyle/>
          <a:p>
            <a:r>
              <a:rPr lang="en-US" dirty="0"/>
              <a:t>Second year of exemplary performance!</a:t>
            </a:r>
          </a:p>
        </p:txBody>
      </p:sp>
      <p:pic>
        <p:nvPicPr>
          <p:cNvPr id="8" name="Content Placeholder 4">
            <a:extLst>
              <a:ext uri="{FF2B5EF4-FFF2-40B4-BE49-F238E27FC236}">
                <a16:creationId xmlns:a16="http://schemas.microsoft.com/office/drawing/2014/main" id="{CF231650-89E8-FA48-86EA-7CB298E4E57E}"/>
              </a:ext>
            </a:extLst>
          </p:cNvPr>
          <p:cNvPicPr>
            <a:picLocks noChangeAspect="1"/>
          </p:cNvPicPr>
          <p:nvPr/>
        </p:nvPicPr>
        <p:blipFill>
          <a:blip r:embed="rId5"/>
          <a:stretch>
            <a:fillRect/>
          </a:stretch>
        </p:blipFill>
        <p:spPr>
          <a:xfrm>
            <a:off x="4055719" y="1954603"/>
            <a:ext cx="4929803" cy="3783529"/>
          </a:xfrm>
          <a:prstGeom prst="rect">
            <a:avLst/>
          </a:prstGeom>
        </p:spPr>
      </p:pic>
    </p:spTree>
    <p:extLst>
      <p:ext uri="{BB962C8B-B14F-4D97-AF65-F5344CB8AC3E}">
        <p14:creationId xmlns:p14="http://schemas.microsoft.com/office/powerpoint/2010/main" val="179090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66555"/>
            <a:ext cx="2900300" cy="480418"/>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10" name="Title 3">
            <a:extLst>
              <a:ext uri="{FF2B5EF4-FFF2-40B4-BE49-F238E27FC236}">
                <a16:creationId xmlns:a16="http://schemas.microsoft.com/office/drawing/2014/main" id="{CE2D3FEF-EC23-364F-926A-F1441C946DD6}"/>
              </a:ext>
            </a:extLst>
          </p:cNvPr>
          <p:cNvSpPr txBox="1">
            <a:spLocks/>
          </p:cNvSpPr>
          <p:nvPr/>
        </p:nvSpPr>
        <p:spPr>
          <a:xfrm>
            <a:off x="434326" y="2090587"/>
            <a:ext cx="7886700" cy="2852737"/>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1B4171"/>
                </a:solidFill>
              </a:rPr>
              <a:t>Preliminary Findings</a:t>
            </a:r>
          </a:p>
          <a:p>
            <a:pPr algn="l"/>
            <a:endParaRPr lang="en-US" dirty="0">
              <a:solidFill>
                <a:srgbClr val="1B4171"/>
              </a:solidFill>
            </a:endParaRPr>
          </a:p>
          <a:p>
            <a:pPr algn="l"/>
            <a:r>
              <a:rPr lang="en-US" b="1" dirty="0">
                <a:solidFill>
                  <a:srgbClr val="1B4171"/>
                </a:solidFill>
              </a:rPr>
              <a:t>Social-Emotional Learning</a:t>
            </a:r>
          </a:p>
        </p:txBody>
      </p:sp>
    </p:spTree>
    <p:extLst>
      <p:ext uri="{BB962C8B-B14F-4D97-AF65-F5344CB8AC3E}">
        <p14:creationId xmlns:p14="http://schemas.microsoft.com/office/powerpoint/2010/main" val="226198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50855"/>
            <a:ext cx="2995081" cy="496118"/>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graphicFrame>
        <p:nvGraphicFramePr>
          <p:cNvPr id="7" name="Chart 6">
            <a:extLst>
              <a:ext uri="{FF2B5EF4-FFF2-40B4-BE49-F238E27FC236}">
                <a16:creationId xmlns:a16="http://schemas.microsoft.com/office/drawing/2014/main" id="{6836F340-C8C3-CA4C-A8C7-EA2D630AC204}"/>
              </a:ext>
            </a:extLst>
          </p:cNvPr>
          <p:cNvGraphicFramePr>
            <a:graphicFrameLocks/>
          </p:cNvGraphicFramePr>
          <p:nvPr>
            <p:extLst>
              <p:ext uri="{D42A27DB-BD31-4B8C-83A1-F6EECF244321}">
                <p14:modId xmlns:p14="http://schemas.microsoft.com/office/powerpoint/2010/main" val="1794613733"/>
              </p:ext>
            </p:extLst>
          </p:nvPr>
        </p:nvGraphicFramePr>
        <p:xfrm>
          <a:off x="514069" y="1819953"/>
          <a:ext cx="8172731" cy="4201356"/>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1">
            <a:extLst>
              <a:ext uri="{FF2B5EF4-FFF2-40B4-BE49-F238E27FC236}">
                <a16:creationId xmlns:a16="http://schemas.microsoft.com/office/drawing/2014/main" id="{0DE6F751-CC6D-B440-B9CE-56A0D643408F}"/>
              </a:ext>
            </a:extLst>
          </p:cNvPr>
          <p:cNvSpPr>
            <a:spLocks noGrp="1"/>
          </p:cNvSpPr>
          <p:nvPr>
            <p:ph type="title"/>
          </p:nvPr>
        </p:nvSpPr>
        <p:spPr>
          <a:xfrm>
            <a:off x="336231" y="577269"/>
            <a:ext cx="6687443" cy="509084"/>
          </a:xfrm>
        </p:spPr>
        <p:txBody>
          <a:bodyPr>
            <a:noAutofit/>
          </a:bodyPr>
          <a:lstStyle/>
          <a:p>
            <a:pPr algn="l"/>
            <a:r>
              <a:rPr lang="en-US" sz="3200" dirty="0">
                <a:solidFill>
                  <a:srgbClr val="1B4171"/>
                </a:solidFill>
              </a:rPr>
              <a:t>Collaboration &amp; Communication (coach rating of youth)</a:t>
            </a:r>
          </a:p>
        </p:txBody>
      </p:sp>
    </p:spTree>
    <p:extLst>
      <p:ext uri="{BB962C8B-B14F-4D97-AF65-F5344CB8AC3E}">
        <p14:creationId xmlns:p14="http://schemas.microsoft.com/office/powerpoint/2010/main" val="179090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66555"/>
            <a:ext cx="2900300" cy="480418"/>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10" name="Title 3">
            <a:extLst>
              <a:ext uri="{FF2B5EF4-FFF2-40B4-BE49-F238E27FC236}">
                <a16:creationId xmlns:a16="http://schemas.microsoft.com/office/drawing/2014/main" id="{CE2D3FEF-EC23-364F-926A-F1441C946DD6}"/>
              </a:ext>
            </a:extLst>
          </p:cNvPr>
          <p:cNvSpPr txBox="1">
            <a:spLocks/>
          </p:cNvSpPr>
          <p:nvPr/>
        </p:nvSpPr>
        <p:spPr>
          <a:xfrm>
            <a:off x="434326" y="2090587"/>
            <a:ext cx="7886700" cy="2852737"/>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1B4171"/>
                </a:solidFill>
              </a:rPr>
              <a:t>Preliminary Findings</a:t>
            </a:r>
          </a:p>
          <a:p>
            <a:pPr algn="l"/>
            <a:endParaRPr lang="en-US" dirty="0">
              <a:solidFill>
                <a:srgbClr val="1B4171"/>
              </a:solidFill>
            </a:endParaRPr>
          </a:p>
          <a:p>
            <a:pPr algn="l"/>
            <a:r>
              <a:rPr lang="en-US" b="1" dirty="0">
                <a:solidFill>
                  <a:srgbClr val="1B4171"/>
                </a:solidFill>
              </a:rPr>
              <a:t>Career Development</a:t>
            </a:r>
          </a:p>
        </p:txBody>
      </p:sp>
    </p:spTree>
    <p:extLst>
      <p:ext uri="{BB962C8B-B14F-4D97-AF65-F5344CB8AC3E}">
        <p14:creationId xmlns:p14="http://schemas.microsoft.com/office/powerpoint/2010/main" val="3912436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F751-CC6D-B440-B9CE-56A0D643408F}"/>
              </a:ext>
            </a:extLst>
          </p:cNvPr>
          <p:cNvSpPr>
            <a:spLocks noGrp="1"/>
          </p:cNvSpPr>
          <p:nvPr>
            <p:ph type="title"/>
          </p:nvPr>
        </p:nvSpPr>
        <p:spPr>
          <a:xfrm>
            <a:off x="436028" y="377288"/>
            <a:ext cx="6687443" cy="509084"/>
          </a:xfrm>
        </p:spPr>
        <p:txBody>
          <a:bodyPr>
            <a:noAutofit/>
          </a:bodyPr>
          <a:lstStyle/>
          <a:p>
            <a:pPr algn="l"/>
            <a:r>
              <a:rPr lang="en-US" sz="3200" dirty="0">
                <a:solidFill>
                  <a:srgbClr val="031F43"/>
                </a:solidFill>
              </a:rPr>
              <a:t>STEM Identity (youth self–report)</a:t>
            </a:r>
          </a:p>
        </p:txBody>
      </p:sp>
      <p:graphicFrame>
        <p:nvGraphicFramePr>
          <p:cNvPr id="4" name="Chart 3">
            <a:extLst>
              <a:ext uri="{FF2B5EF4-FFF2-40B4-BE49-F238E27FC236}">
                <a16:creationId xmlns:a16="http://schemas.microsoft.com/office/drawing/2014/main" id="{04883FBB-DD1A-514F-8382-5EDE3A3DE731}"/>
              </a:ext>
            </a:extLst>
          </p:cNvPr>
          <p:cNvGraphicFramePr>
            <a:graphicFrameLocks/>
          </p:cNvGraphicFramePr>
          <p:nvPr>
            <p:extLst>
              <p:ext uri="{D42A27DB-BD31-4B8C-83A1-F6EECF244321}">
                <p14:modId xmlns:p14="http://schemas.microsoft.com/office/powerpoint/2010/main" val="99015503"/>
              </p:ext>
            </p:extLst>
          </p:nvPr>
        </p:nvGraphicFramePr>
        <p:xfrm>
          <a:off x="0" y="568844"/>
          <a:ext cx="9144001" cy="60661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9649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8" y="6263415"/>
            <a:ext cx="2919256" cy="483558"/>
          </a:xfrm>
          <a:prstGeom prst="rect">
            <a:avLst/>
          </a:prstGeom>
        </p:spPr>
      </p:pic>
      <p:pic>
        <p:nvPicPr>
          <p:cNvPr id="6" name="Picture 5" descr="CCASN logo-hi-res-small-2 copy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8" name="Title 1">
            <a:extLst>
              <a:ext uri="{FF2B5EF4-FFF2-40B4-BE49-F238E27FC236}">
                <a16:creationId xmlns:a16="http://schemas.microsoft.com/office/drawing/2014/main" id="{0DE6F751-CC6D-B440-B9CE-56A0D643408F}"/>
              </a:ext>
            </a:extLst>
          </p:cNvPr>
          <p:cNvSpPr>
            <a:spLocks noGrp="1"/>
          </p:cNvSpPr>
          <p:nvPr>
            <p:ph type="title"/>
          </p:nvPr>
        </p:nvSpPr>
        <p:spPr>
          <a:xfrm>
            <a:off x="436028" y="648448"/>
            <a:ext cx="6687443" cy="509084"/>
          </a:xfrm>
        </p:spPr>
        <p:txBody>
          <a:bodyPr>
            <a:noAutofit/>
          </a:bodyPr>
          <a:lstStyle/>
          <a:p>
            <a:pPr algn="l"/>
            <a:r>
              <a:rPr lang="en-US" sz="3200" dirty="0">
                <a:solidFill>
                  <a:srgbClr val="1B4171"/>
                </a:solidFill>
              </a:rPr>
              <a:t>STEM Careers  Interest </a:t>
            </a:r>
            <a:br>
              <a:rPr lang="en-US" sz="3200" dirty="0">
                <a:solidFill>
                  <a:srgbClr val="1B4171"/>
                </a:solidFill>
              </a:rPr>
            </a:br>
            <a:r>
              <a:rPr lang="en-US" sz="3200" dirty="0">
                <a:solidFill>
                  <a:srgbClr val="1B4171"/>
                </a:solidFill>
              </a:rPr>
              <a:t>(youth self report)</a:t>
            </a:r>
          </a:p>
        </p:txBody>
      </p:sp>
      <p:graphicFrame>
        <p:nvGraphicFramePr>
          <p:cNvPr id="9" name="Diagram 8"/>
          <p:cNvGraphicFramePr/>
          <p:nvPr>
            <p:extLst>
              <p:ext uri="{D42A27DB-BD31-4B8C-83A1-F6EECF244321}">
                <p14:modId xmlns:p14="http://schemas.microsoft.com/office/powerpoint/2010/main" val="1320220300"/>
              </p:ext>
            </p:extLst>
          </p:nvPr>
        </p:nvGraphicFramePr>
        <p:xfrm>
          <a:off x="601524" y="1537461"/>
          <a:ext cx="7585886" cy="44838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90902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1FF5-5616-A149-ABA6-650F52CBB911}"/>
              </a:ext>
            </a:extLst>
          </p:cNvPr>
          <p:cNvSpPr>
            <a:spLocks noGrp="1"/>
          </p:cNvSpPr>
          <p:nvPr>
            <p:ph type="title"/>
          </p:nvPr>
        </p:nvSpPr>
        <p:spPr>
          <a:xfrm>
            <a:off x="310455" y="364157"/>
            <a:ext cx="6840153" cy="633759"/>
          </a:xfrm>
        </p:spPr>
        <p:txBody>
          <a:bodyPr>
            <a:normAutofit fontScale="90000"/>
          </a:bodyPr>
          <a:lstStyle/>
          <a:p>
            <a:pPr algn="l"/>
            <a:r>
              <a:rPr lang="en-US" dirty="0">
                <a:solidFill>
                  <a:srgbClr val="1B4171"/>
                </a:solidFill>
              </a:rPr>
              <a:t>Program Framework</a:t>
            </a:r>
          </a:p>
        </p:txBody>
      </p:sp>
      <p:sp>
        <p:nvSpPr>
          <p:cNvPr id="7" name="Content Placeholder 6">
            <a:extLst>
              <a:ext uri="{FF2B5EF4-FFF2-40B4-BE49-F238E27FC236}">
                <a16:creationId xmlns:a16="http://schemas.microsoft.com/office/drawing/2014/main" id="{C697F2C6-2351-8345-A275-B0300AF32807}"/>
              </a:ext>
            </a:extLst>
          </p:cNvPr>
          <p:cNvSpPr>
            <a:spLocks noGrp="1"/>
          </p:cNvSpPr>
          <p:nvPr>
            <p:ph sz="half" idx="4294967295"/>
          </p:nvPr>
        </p:nvSpPr>
        <p:spPr>
          <a:xfrm>
            <a:off x="114512" y="1912481"/>
            <a:ext cx="2217159" cy="3680089"/>
          </a:xfrm>
          <a:prstGeom prst="rect">
            <a:avLst/>
          </a:prstGeom>
        </p:spPr>
        <p:txBody>
          <a:bodyPr>
            <a:normAutofit/>
          </a:bodyPr>
          <a:lstStyle/>
          <a:p>
            <a:pPr marL="0" indent="0">
              <a:buNone/>
            </a:pPr>
            <a:r>
              <a:rPr lang="en-US" dirty="0"/>
              <a:t>3 Focal Aspects of the ECLIPSE Program:</a:t>
            </a:r>
          </a:p>
          <a:p>
            <a:endParaRPr lang="en-US" dirty="0"/>
          </a:p>
          <a:p>
            <a:pPr marL="457200" indent="-457200">
              <a:buFont typeface="+mj-lt"/>
              <a:buAutoNum type="arabicPeriod"/>
            </a:pPr>
            <a:r>
              <a:rPr lang="en-US" sz="1600" dirty="0"/>
              <a:t>STEM Learning</a:t>
            </a:r>
          </a:p>
          <a:p>
            <a:pPr marL="457200" indent="-457200">
              <a:buFont typeface="+mj-lt"/>
              <a:buAutoNum type="arabicPeriod"/>
            </a:pPr>
            <a:r>
              <a:rPr lang="en-US" sz="1600" dirty="0"/>
              <a:t>Career Development</a:t>
            </a:r>
          </a:p>
          <a:p>
            <a:pPr marL="457200" indent="-457200">
              <a:buFont typeface="+mj-lt"/>
              <a:buAutoNum type="arabicPeriod"/>
            </a:pPr>
            <a:r>
              <a:rPr lang="en-US" sz="1600" dirty="0"/>
              <a:t>Social-Emotional Learning</a:t>
            </a:r>
          </a:p>
        </p:txBody>
      </p:sp>
      <p:sp>
        <p:nvSpPr>
          <p:cNvPr id="6" name="TextBox 5">
            <a:extLst>
              <a:ext uri="{FF2B5EF4-FFF2-40B4-BE49-F238E27FC236}">
                <a16:creationId xmlns:a16="http://schemas.microsoft.com/office/drawing/2014/main" id="{1E66910B-2D3F-214D-9E48-AC0243631D82}"/>
              </a:ext>
            </a:extLst>
          </p:cNvPr>
          <p:cNvSpPr txBox="1"/>
          <p:nvPr/>
        </p:nvSpPr>
        <p:spPr>
          <a:xfrm>
            <a:off x="813816" y="1527048"/>
            <a:ext cx="0" cy="0"/>
          </a:xfrm>
          <a:prstGeom prst="rect">
            <a:avLst/>
          </a:prstGeom>
        </p:spPr>
        <p:txBody>
          <a:bodyPr vert="horz" wrap="none" lIns="91440" tIns="45720" rIns="91440" bIns="45720" rtlCol="0">
            <a:normAutofit fontScale="25000" lnSpcReduction="20000"/>
          </a:bodyPr>
          <a:lstStyle/>
          <a:p>
            <a:endParaRPr lang="en-US" dirty="0"/>
          </a:p>
        </p:txBody>
      </p:sp>
      <p:pic>
        <p:nvPicPr>
          <p:cNvPr id="4" name="Picture 3">
            <a:extLst>
              <a:ext uri="{FF2B5EF4-FFF2-40B4-BE49-F238E27FC236}">
                <a16:creationId xmlns:a16="http://schemas.microsoft.com/office/drawing/2014/main" id="{6F926DEA-0DF3-DB4A-978F-0314A94DA1AA}"/>
              </a:ext>
            </a:extLst>
          </p:cNvPr>
          <p:cNvPicPr>
            <a:picLocks noChangeAspect="1"/>
          </p:cNvPicPr>
          <p:nvPr/>
        </p:nvPicPr>
        <p:blipFill>
          <a:blip r:embed="rId3"/>
          <a:stretch>
            <a:fillRect/>
          </a:stretch>
        </p:blipFill>
        <p:spPr>
          <a:xfrm>
            <a:off x="2580931" y="1446009"/>
            <a:ext cx="6206230" cy="4383057"/>
          </a:xfrm>
          <a:prstGeom prst="rect">
            <a:avLst/>
          </a:prstGeom>
          <a:ln w="63500">
            <a:solidFill>
              <a:schemeClr val="tx1"/>
            </a:solidFill>
          </a:ln>
        </p:spPr>
      </p:pic>
      <p:pic>
        <p:nvPicPr>
          <p:cNvPr id="8" name="Picture 7" descr="1200px-Globe_logo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10" name="Picture 9" descr="CCASN logo-hi-res-small-2 copy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pic>
        <p:nvPicPr>
          <p:cNvPr id="11" name="Picture 10" descr="wested cop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319456"/>
            <a:ext cx="2580931" cy="427516"/>
          </a:xfrm>
          <a:prstGeom prst="rect">
            <a:avLst/>
          </a:prstGeom>
        </p:spPr>
      </p:pic>
    </p:spTree>
    <p:extLst>
      <p:ext uri="{BB962C8B-B14F-4D97-AF65-F5344CB8AC3E}">
        <p14:creationId xmlns:p14="http://schemas.microsoft.com/office/powerpoint/2010/main" val="1970811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rgbClr val="1B4171"/>
                </a:solidFill>
              </a:rPr>
              <a:t>Youth and Coaches</a:t>
            </a:r>
            <a:r>
              <a:rPr lang="mr-IN" dirty="0">
                <a:solidFill>
                  <a:srgbClr val="1B4171"/>
                </a:solidFill>
              </a:rPr>
              <a:t>…</a:t>
            </a:r>
            <a:endParaRPr lang="en-US" dirty="0">
              <a:solidFill>
                <a:srgbClr val="1B4171"/>
              </a:solidFill>
            </a:endParaRPr>
          </a:p>
        </p:txBody>
      </p:sp>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22595"/>
            <a:ext cx="3165686" cy="52437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Rectangle 6">
            <a:extLst>
              <a:ext uri="{FF2B5EF4-FFF2-40B4-BE49-F238E27FC236}">
                <a16:creationId xmlns:a16="http://schemas.microsoft.com/office/drawing/2014/main" id="{C373A310-6BB0-054C-BDCF-849C511F5AC3}"/>
              </a:ext>
            </a:extLst>
          </p:cNvPr>
          <p:cNvSpPr/>
          <p:nvPr/>
        </p:nvSpPr>
        <p:spPr>
          <a:xfrm>
            <a:off x="265387" y="2017894"/>
            <a:ext cx="8644029" cy="1569660"/>
          </a:xfrm>
          <a:prstGeom prst="rect">
            <a:avLst/>
          </a:prstGeom>
        </p:spPr>
        <p:txBody>
          <a:bodyPr wrap="square">
            <a:spAutoFit/>
          </a:bodyPr>
          <a:lstStyle/>
          <a:p>
            <a:r>
              <a:rPr lang="en-US" sz="2400" dirty="0"/>
              <a:t>“I gained </a:t>
            </a:r>
            <a:r>
              <a:rPr lang="en-US" sz="2400" b="1" dirty="0"/>
              <a:t>love for the environment</a:t>
            </a:r>
            <a:r>
              <a:rPr lang="en-US" sz="2400" dirty="0"/>
              <a:t>” [and became] “more interested and learning more about it” through “experience of being outside”. [ECLIPSE] “gets people exposed to the environment that wouldn’t otherwise”</a:t>
            </a:r>
            <a:r>
              <a:rPr lang="en-US" sz="2400" b="1" dirty="0"/>
              <a:t>.  </a:t>
            </a:r>
            <a:r>
              <a:rPr lang="en-US" sz="2400" b="1" i="1" dirty="0"/>
              <a:t>-Youth</a:t>
            </a:r>
          </a:p>
        </p:txBody>
      </p:sp>
      <p:sp>
        <p:nvSpPr>
          <p:cNvPr id="8" name="Rectangle 7">
            <a:extLst>
              <a:ext uri="{FF2B5EF4-FFF2-40B4-BE49-F238E27FC236}">
                <a16:creationId xmlns:a16="http://schemas.microsoft.com/office/drawing/2014/main" id="{FBC9B55C-8782-7941-9691-29012A448C23}"/>
              </a:ext>
            </a:extLst>
          </p:cNvPr>
          <p:cNvSpPr/>
          <p:nvPr/>
        </p:nvSpPr>
        <p:spPr>
          <a:xfrm>
            <a:off x="265387" y="3914577"/>
            <a:ext cx="8644029" cy="1938992"/>
          </a:xfrm>
          <a:prstGeom prst="rect">
            <a:avLst/>
          </a:prstGeom>
        </p:spPr>
        <p:txBody>
          <a:bodyPr wrap="square">
            <a:spAutoFit/>
          </a:bodyPr>
          <a:lstStyle/>
          <a:p>
            <a:r>
              <a:rPr lang="en-US" sz="2400" dirty="0"/>
              <a:t>“In STEM they are learning accurate, safe, and usable data collection. They’re learning how to carry themselves in STEM careers. They’re learning about what STEM careers actually look like…They learn hard skills like data collection, data analysis, and how to create good data visualization tools</a:t>
            </a:r>
            <a:r>
              <a:rPr lang="mr-IN" sz="2400" dirty="0"/>
              <a:t>…</a:t>
            </a:r>
            <a:r>
              <a:rPr lang="en-US" sz="2400" dirty="0"/>
              <a:t>”  </a:t>
            </a:r>
            <a:r>
              <a:rPr lang="en-US" sz="2400" b="1" dirty="0"/>
              <a:t>-</a:t>
            </a:r>
            <a:r>
              <a:rPr lang="en-US" sz="2400" b="1" i="1" dirty="0"/>
              <a:t>Coach</a:t>
            </a:r>
          </a:p>
        </p:txBody>
      </p:sp>
    </p:spTree>
    <p:extLst>
      <p:ext uri="{BB962C8B-B14F-4D97-AF65-F5344CB8AC3E}">
        <p14:creationId xmlns:p14="http://schemas.microsoft.com/office/powerpoint/2010/main" val="1790902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l"/>
            <a:r>
              <a:rPr lang="en-US" dirty="0">
                <a:solidFill>
                  <a:srgbClr val="1B4171"/>
                </a:solidFill>
              </a:rPr>
              <a:t>Why is this Program Working for Youth?</a:t>
            </a:r>
          </a:p>
        </p:txBody>
      </p:sp>
      <p:pic>
        <p:nvPicPr>
          <p:cNvPr id="4" name="Picture 3" descr="1200px-Globe_logo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63415"/>
            <a:ext cx="2919256" cy="483558"/>
          </a:xfrm>
          <a:prstGeom prst="rect">
            <a:avLst/>
          </a:prstGeom>
        </p:spPr>
      </p:pic>
      <p:pic>
        <p:nvPicPr>
          <p:cNvPr id="6" name="Picture 5" descr="CCASN logo-hi-res-small-2 copy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Content Placeholder 6">
            <a:extLst>
              <a:ext uri="{FF2B5EF4-FFF2-40B4-BE49-F238E27FC236}">
                <a16:creationId xmlns:a16="http://schemas.microsoft.com/office/drawing/2014/main" id="{3F1420EA-4B5F-C14F-9862-E043322A84F8}"/>
              </a:ext>
            </a:extLst>
          </p:cNvPr>
          <p:cNvSpPr>
            <a:spLocks noGrp="1"/>
          </p:cNvSpPr>
          <p:nvPr>
            <p:ph idx="1"/>
          </p:nvPr>
        </p:nvSpPr>
        <p:spPr>
          <a:xfrm>
            <a:off x="660861" y="1689651"/>
            <a:ext cx="8229600" cy="3207032"/>
          </a:xfrm>
          <a:prstGeom prst="rect">
            <a:avLst/>
          </a:prstGeom>
        </p:spPr>
        <p:txBody>
          <a:bodyPr wrap="square">
            <a:spAutoFit/>
          </a:bodyPr>
          <a:lstStyle/>
          <a:p>
            <a:pPr marL="0" indent="0">
              <a:spcAft>
                <a:spcPts val="1200"/>
              </a:spcAft>
              <a:buNone/>
            </a:pPr>
            <a:endParaRPr lang="en-US" sz="2800" b="1" dirty="0"/>
          </a:p>
          <a:p>
            <a:pPr>
              <a:spcAft>
                <a:spcPts val="1200"/>
              </a:spcAft>
              <a:buFont typeface="Wingdings" charset="2"/>
              <a:buChar char="u"/>
            </a:pPr>
            <a:r>
              <a:rPr lang="en-US" sz="2800" b="1" dirty="0"/>
              <a:t> Relationships</a:t>
            </a:r>
          </a:p>
          <a:p>
            <a:pPr>
              <a:spcAft>
                <a:spcPts val="1200"/>
              </a:spcAft>
              <a:buFont typeface="Wingdings" charset="2"/>
              <a:buChar char="u"/>
            </a:pPr>
            <a:r>
              <a:rPr lang="en-US" sz="2800" b="1" dirty="0"/>
              <a:t> Choice</a:t>
            </a:r>
          </a:p>
          <a:p>
            <a:pPr>
              <a:spcAft>
                <a:spcPts val="1200"/>
              </a:spcAft>
              <a:buFont typeface="Wingdings" charset="2"/>
              <a:buChar char="u"/>
            </a:pPr>
            <a:r>
              <a:rPr lang="en-US" sz="2800" b="1" dirty="0"/>
              <a:t> Embodied Learning</a:t>
            </a:r>
          </a:p>
          <a:p>
            <a:pPr>
              <a:spcAft>
                <a:spcPts val="1200"/>
              </a:spcAft>
              <a:buFont typeface="Wingdings" charset="2"/>
              <a:buChar char="u"/>
            </a:pPr>
            <a:r>
              <a:rPr lang="en-US" sz="2800" b="1" dirty="0"/>
              <a:t>  Relevance</a:t>
            </a:r>
          </a:p>
        </p:txBody>
      </p:sp>
    </p:spTree>
    <p:extLst>
      <p:ext uri="{BB962C8B-B14F-4D97-AF65-F5344CB8AC3E}">
        <p14:creationId xmlns:p14="http://schemas.microsoft.com/office/powerpoint/2010/main" val="1790902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3424" y="2315268"/>
            <a:ext cx="8023249" cy="3450696"/>
          </a:xfrm>
        </p:spPr>
        <p:txBody>
          <a:bodyPr>
            <a:normAutofit/>
          </a:bodyPr>
          <a:lstStyle/>
          <a:p>
            <a:pPr>
              <a:buFont typeface="Wingdings" charset="2"/>
              <a:buChar char="u"/>
            </a:pPr>
            <a:r>
              <a:rPr lang="en-US" sz="3200" dirty="0"/>
              <a:t>  2019-2020 expand to 3</a:t>
            </a:r>
            <a:r>
              <a:rPr lang="en-US" sz="3200" baseline="30000" dirty="0"/>
              <a:t>rd</a:t>
            </a:r>
            <a:r>
              <a:rPr lang="en-US" sz="3200" dirty="0"/>
              <a:t> school</a:t>
            </a:r>
          </a:p>
          <a:p>
            <a:pPr>
              <a:buFont typeface="Wingdings" charset="2"/>
              <a:buChar char="u"/>
            </a:pPr>
            <a:endParaRPr lang="en-US" sz="1600" dirty="0"/>
          </a:p>
          <a:p>
            <a:pPr>
              <a:buFont typeface="Wingdings" charset="2"/>
              <a:buChar char="u"/>
            </a:pPr>
            <a:r>
              <a:rPr lang="en-US" sz="3200" dirty="0"/>
              <a:t>  Better integration of Career Development into weekly activities</a:t>
            </a:r>
          </a:p>
          <a:p>
            <a:pPr>
              <a:buFont typeface="Wingdings" charset="2"/>
              <a:buChar char="u"/>
            </a:pPr>
            <a:endParaRPr lang="en-US" sz="1800" dirty="0"/>
          </a:p>
          <a:p>
            <a:pPr>
              <a:buFont typeface="Wingdings" charset="2"/>
              <a:buChar char="u"/>
            </a:pPr>
            <a:r>
              <a:rPr lang="en-US" sz="3200" dirty="0"/>
              <a:t>  More real-time student data collection (fewer pre/post)</a:t>
            </a:r>
          </a:p>
          <a:p>
            <a:pPr>
              <a:buFont typeface="Wingdings" charset="2"/>
              <a:buChar char="u"/>
            </a:pPr>
            <a:endParaRPr lang="en-US" sz="1600" dirty="0"/>
          </a:p>
        </p:txBody>
      </p:sp>
      <p:sp>
        <p:nvSpPr>
          <p:cNvPr id="3" name="Title 2"/>
          <p:cNvSpPr>
            <a:spLocks noGrp="1"/>
          </p:cNvSpPr>
          <p:nvPr>
            <p:ph type="title"/>
          </p:nvPr>
        </p:nvSpPr>
        <p:spPr/>
        <p:txBody>
          <a:bodyPr/>
          <a:lstStyle/>
          <a:p>
            <a:pPr algn="l"/>
            <a:r>
              <a:rPr lang="en-US" dirty="0">
                <a:solidFill>
                  <a:srgbClr val="1B4171"/>
                </a:solidFill>
              </a:rPr>
              <a:t>Next Steps</a:t>
            </a:r>
          </a:p>
        </p:txBody>
      </p:sp>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9668"/>
            <a:ext cx="2640022" cy="437304"/>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Tree>
    <p:extLst>
      <p:ext uri="{BB962C8B-B14F-4D97-AF65-F5344CB8AC3E}">
        <p14:creationId xmlns:p14="http://schemas.microsoft.com/office/powerpoint/2010/main" val="179090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charset="2"/>
              <a:buChar char="u"/>
            </a:pPr>
            <a:r>
              <a:rPr lang="en-US" sz="2800" dirty="0"/>
              <a:t>Svetlana </a:t>
            </a:r>
            <a:r>
              <a:rPr lang="en-US" sz="2800" dirty="0" err="1"/>
              <a:t>Darche</a:t>
            </a:r>
            <a:r>
              <a:rPr lang="en-US" sz="2800" dirty="0"/>
              <a:t> </a:t>
            </a:r>
            <a:r>
              <a:rPr lang="mr-IN" sz="2800" dirty="0"/>
              <a:t>–</a:t>
            </a:r>
            <a:r>
              <a:rPr lang="en-US" sz="2800" dirty="0"/>
              <a:t> </a:t>
            </a:r>
            <a:r>
              <a:rPr lang="en-US" sz="2800" dirty="0" err="1"/>
              <a:t>WestEd</a:t>
            </a:r>
            <a:endParaRPr lang="en-US" sz="2800" dirty="0"/>
          </a:p>
          <a:p>
            <a:pPr marL="0" indent="0">
              <a:buNone/>
            </a:pPr>
            <a:r>
              <a:rPr lang="en-US" sz="2800" dirty="0"/>
              <a:t>     </a:t>
            </a:r>
            <a:r>
              <a:rPr lang="en-US" sz="2800" dirty="0">
                <a:hlinkClick r:id="rId2"/>
              </a:rPr>
              <a:t>sdarche@wested.org</a:t>
            </a:r>
            <a:endParaRPr lang="en-US" sz="2800" dirty="0"/>
          </a:p>
          <a:p>
            <a:pPr>
              <a:buFont typeface="Wingdings" charset="2"/>
              <a:buChar char="u"/>
            </a:pPr>
            <a:endParaRPr lang="en-US" sz="2800" dirty="0"/>
          </a:p>
          <a:p>
            <a:pPr>
              <a:buFont typeface="Wingdings" charset="2"/>
              <a:buChar char="u"/>
            </a:pPr>
            <a:r>
              <a:rPr lang="en-US" sz="2800" dirty="0"/>
              <a:t>Tracy Ostrom  - CCASN at UC Berkeley </a:t>
            </a:r>
            <a:r>
              <a:rPr lang="en-US" sz="2800" dirty="0">
                <a:hlinkClick r:id="rId3"/>
              </a:rPr>
              <a:t>tostrom@berkeley.edu</a:t>
            </a:r>
            <a:r>
              <a:rPr lang="en-US" sz="2800" dirty="0"/>
              <a:t> </a:t>
            </a:r>
          </a:p>
        </p:txBody>
      </p:sp>
      <p:sp>
        <p:nvSpPr>
          <p:cNvPr id="3" name="Title 2"/>
          <p:cNvSpPr>
            <a:spLocks noGrp="1"/>
          </p:cNvSpPr>
          <p:nvPr>
            <p:ph type="title"/>
          </p:nvPr>
        </p:nvSpPr>
        <p:spPr/>
        <p:txBody>
          <a:bodyPr>
            <a:normAutofit fontScale="90000"/>
          </a:bodyPr>
          <a:lstStyle/>
          <a:p>
            <a:pPr algn="l"/>
            <a:br>
              <a:rPr lang="en-US" dirty="0">
                <a:solidFill>
                  <a:srgbClr val="000000"/>
                </a:solidFill>
              </a:rPr>
            </a:br>
            <a:r>
              <a:rPr lang="en-US" dirty="0">
                <a:solidFill>
                  <a:srgbClr val="000000"/>
                </a:solidFill>
              </a:rPr>
              <a:t>Thank You</a:t>
            </a:r>
          </a:p>
        </p:txBody>
      </p:sp>
      <p:pic>
        <p:nvPicPr>
          <p:cNvPr id="4" name="Picture 3" descr="1200px-Globe_logo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3175"/>
            <a:ext cx="3222555" cy="533797"/>
          </a:xfrm>
          <a:prstGeom prst="rect">
            <a:avLst/>
          </a:prstGeom>
        </p:spPr>
      </p:pic>
      <p:pic>
        <p:nvPicPr>
          <p:cNvPr id="6" name="Picture 5" descr="CCASN logo-hi-res-small-2 copy 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Tree>
    <p:extLst>
      <p:ext uri="{BB962C8B-B14F-4D97-AF65-F5344CB8AC3E}">
        <p14:creationId xmlns:p14="http://schemas.microsoft.com/office/powerpoint/2010/main" val="1790902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9-07-07 at 8.02.56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6769" b="-21126"/>
          <a:stretch/>
        </p:blipFill>
        <p:spPr>
          <a:xfrm>
            <a:off x="305756" y="3427596"/>
            <a:ext cx="8391676" cy="1122287"/>
          </a:xfrm>
        </p:spPr>
      </p:pic>
      <p:sp>
        <p:nvSpPr>
          <p:cNvPr id="3" name="Title 2"/>
          <p:cNvSpPr>
            <a:spLocks noGrp="1"/>
          </p:cNvSpPr>
          <p:nvPr>
            <p:ph type="title"/>
          </p:nvPr>
        </p:nvSpPr>
        <p:spPr/>
        <p:txBody>
          <a:bodyPr/>
          <a:lstStyle/>
          <a:p>
            <a:pPr algn="l"/>
            <a:r>
              <a:rPr lang="en-US" dirty="0">
                <a:solidFill>
                  <a:srgbClr val="1B4171"/>
                </a:solidFill>
              </a:rPr>
              <a:t>The Team</a:t>
            </a:r>
          </a:p>
        </p:txBody>
      </p:sp>
      <p:pic>
        <p:nvPicPr>
          <p:cNvPr id="4" name="Picture 3" descr="1200px-Globe_logo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313654"/>
            <a:ext cx="2615956" cy="433318"/>
          </a:xfrm>
          <a:prstGeom prst="rect">
            <a:avLst/>
          </a:prstGeom>
        </p:spPr>
      </p:pic>
      <p:pic>
        <p:nvPicPr>
          <p:cNvPr id="6" name="Picture 5" descr="CCASN logo-hi-res-small-2 copy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pic>
        <p:nvPicPr>
          <p:cNvPr id="7" name="Picture 6" descr="Screen Shot 2019-07-07 at 8.02.0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9012" y="1640196"/>
            <a:ext cx="7220390" cy="1616779"/>
          </a:xfrm>
          <a:prstGeom prst="rect">
            <a:avLst/>
          </a:prstGeom>
        </p:spPr>
      </p:pic>
      <p:pic>
        <p:nvPicPr>
          <p:cNvPr id="9" name="Picture 8" descr="Screen Shot 2019-07-07 at 8.04.04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4752" y="4511709"/>
            <a:ext cx="2629029" cy="1357937"/>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272835"/>
            <a:ext cx="2862386" cy="47413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1">
            <a:extLst>
              <a:ext uri="{FF2B5EF4-FFF2-40B4-BE49-F238E27FC236}">
                <a16:creationId xmlns:a16="http://schemas.microsoft.com/office/drawing/2014/main" id="{A52C0421-0CFA-CC4B-AFAC-C32E1CBE652C}"/>
              </a:ext>
            </a:extLst>
          </p:cNvPr>
          <p:cNvSpPr txBox="1">
            <a:spLocks/>
          </p:cNvSpPr>
          <p:nvPr/>
        </p:nvSpPr>
        <p:spPr>
          <a:xfrm>
            <a:off x="447514" y="261211"/>
            <a:ext cx="8271944"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rgbClr val="1B4171"/>
                </a:solidFill>
              </a:rPr>
              <a:t>Student Demographics</a:t>
            </a:r>
          </a:p>
        </p:txBody>
      </p:sp>
      <p:sp>
        <p:nvSpPr>
          <p:cNvPr id="8" name="Content Placeholder 2">
            <a:extLst>
              <a:ext uri="{FF2B5EF4-FFF2-40B4-BE49-F238E27FC236}">
                <a16:creationId xmlns:a16="http://schemas.microsoft.com/office/drawing/2014/main" id="{68A4045D-E3C1-554F-88CE-FF12156801F8}"/>
              </a:ext>
            </a:extLst>
          </p:cNvPr>
          <p:cNvSpPr txBox="1">
            <a:spLocks/>
          </p:cNvSpPr>
          <p:nvPr/>
        </p:nvSpPr>
        <p:spPr>
          <a:xfrm>
            <a:off x="314822" y="2184896"/>
            <a:ext cx="3998563" cy="3783529"/>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Wingdings" charset="2"/>
              <a:buChar char="u"/>
            </a:pPr>
            <a:r>
              <a:rPr lang="en-US" dirty="0"/>
              <a:t>Antioch:  </a:t>
            </a:r>
          </a:p>
          <a:p>
            <a:pPr lvl="1">
              <a:buFont typeface="Wingdings" charset="2"/>
              <a:buChar char="§"/>
            </a:pPr>
            <a:r>
              <a:rPr lang="en-US" dirty="0"/>
              <a:t>50% Female</a:t>
            </a:r>
          </a:p>
          <a:p>
            <a:pPr lvl="1">
              <a:buFont typeface="Wingdings" charset="2"/>
              <a:buChar char="§"/>
            </a:pPr>
            <a:r>
              <a:rPr lang="en-US" dirty="0"/>
              <a:t>67% Non-White</a:t>
            </a:r>
          </a:p>
          <a:p>
            <a:pPr>
              <a:buFont typeface="Wingdings" charset="2"/>
              <a:buChar char="u"/>
            </a:pPr>
            <a:endParaRPr lang="en-US" dirty="0"/>
          </a:p>
          <a:p>
            <a:pPr>
              <a:buFont typeface="Wingdings" charset="2"/>
              <a:buChar char="u"/>
            </a:pPr>
            <a:r>
              <a:rPr lang="en-US" dirty="0"/>
              <a:t>Skyline:   </a:t>
            </a:r>
          </a:p>
          <a:p>
            <a:pPr lvl="1">
              <a:buFont typeface="Wingdings" charset="2"/>
              <a:buChar char="§"/>
            </a:pPr>
            <a:r>
              <a:rPr lang="en-US" dirty="0"/>
              <a:t>54% Female</a:t>
            </a:r>
          </a:p>
          <a:p>
            <a:pPr lvl="1">
              <a:buFont typeface="Wingdings" charset="2"/>
              <a:buChar char="§"/>
            </a:pPr>
            <a:r>
              <a:rPr lang="en-US" dirty="0"/>
              <a:t>85% non-white</a:t>
            </a:r>
          </a:p>
          <a:p>
            <a:pPr>
              <a:buFont typeface="Wingdings" charset="2"/>
              <a:buChar char="u"/>
            </a:pPr>
            <a:endParaRPr lang="en-US" dirty="0"/>
          </a:p>
          <a:p>
            <a:pPr>
              <a:buFont typeface="Wingdings" charset="2"/>
              <a:buChar char="u"/>
            </a:pPr>
            <a:endParaRPr lang="en-US" dirty="0"/>
          </a:p>
        </p:txBody>
      </p:sp>
      <p:pic>
        <p:nvPicPr>
          <p:cNvPr id="9" name="Content Placeholder 7">
            <a:extLst>
              <a:ext uri="{FF2B5EF4-FFF2-40B4-BE49-F238E27FC236}">
                <a16:creationId xmlns:a16="http://schemas.microsoft.com/office/drawing/2014/main" id="{7A1BDDC1-ED7C-7345-9AAB-A87456D8180F}"/>
              </a:ext>
            </a:extLst>
          </p:cNvPr>
          <p:cNvPicPr>
            <a:picLocks noChangeAspect="1"/>
          </p:cNvPicPr>
          <p:nvPr/>
        </p:nvPicPr>
        <p:blipFill>
          <a:blip r:embed="rId5"/>
          <a:stretch>
            <a:fillRect/>
          </a:stretch>
        </p:blipFill>
        <p:spPr>
          <a:xfrm>
            <a:off x="3942898" y="1498052"/>
            <a:ext cx="3823426" cy="4356625"/>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69695"/>
            <a:ext cx="2881342" cy="47727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1">
            <a:extLst>
              <a:ext uri="{FF2B5EF4-FFF2-40B4-BE49-F238E27FC236}">
                <a16:creationId xmlns:a16="http://schemas.microsoft.com/office/drawing/2014/main" id="{9FC00C09-7038-3F4D-AF76-7A4499A3C9CF}"/>
              </a:ext>
            </a:extLst>
          </p:cNvPr>
          <p:cNvSpPr>
            <a:spLocks noGrp="1"/>
          </p:cNvSpPr>
          <p:nvPr>
            <p:ph type="title"/>
          </p:nvPr>
        </p:nvSpPr>
        <p:spPr>
          <a:xfrm>
            <a:off x="447514" y="318085"/>
            <a:ext cx="8271944" cy="1325563"/>
          </a:xfrm>
        </p:spPr>
        <p:txBody>
          <a:bodyPr>
            <a:normAutofit/>
          </a:bodyPr>
          <a:lstStyle/>
          <a:p>
            <a:pPr algn="l"/>
            <a:r>
              <a:rPr lang="en-US" sz="4400" dirty="0">
                <a:solidFill>
                  <a:srgbClr val="1B4171"/>
                </a:solidFill>
              </a:rPr>
              <a:t>STEM Learning</a:t>
            </a:r>
          </a:p>
        </p:txBody>
      </p:sp>
      <p:sp>
        <p:nvSpPr>
          <p:cNvPr id="8" name="Content Placeholder 2">
            <a:extLst>
              <a:ext uri="{FF2B5EF4-FFF2-40B4-BE49-F238E27FC236}">
                <a16:creationId xmlns:a16="http://schemas.microsoft.com/office/drawing/2014/main" id="{116DA13E-C470-CD4A-97BB-1F35CC2801FD}"/>
              </a:ext>
            </a:extLst>
          </p:cNvPr>
          <p:cNvSpPr>
            <a:spLocks noGrp="1"/>
          </p:cNvSpPr>
          <p:nvPr>
            <p:ph sz="half" idx="1"/>
          </p:nvPr>
        </p:nvSpPr>
        <p:spPr>
          <a:xfrm>
            <a:off x="257954" y="2052190"/>
            <a:ext cx="3998563" cy="3783529"/>
          </a:xfrm>
        </p:spPr>
        <p:txBody>
          <a:bodyPr>
            <a:normAutofit fontScale="92500" lnSpcReduction="10000"/>
          </a:bodyPr>
          <a:lstStyle/>
          <a:p>
            <a:pPr>
              <a:buFont typeface="Wingdings" charset="2"/>
              <a:buChar char="u"/>
            </a:pPr>
            <a:r>
              <a:rPr lang="en-US" dirty="0"/>
              <a:t>  Youth-led exploration in environmental science and sustainability through GLOBE</a:t>
            </a:r>
          </a:p>
          <a:p>
            <a:endParaRPr lang="en-US" sz="1300" dirty="0"/>
          </a:p>
          <a:p>
            <a:pPr>
              <a:buFont typeface="Wingdings" charset="2"/>
              <a:buChar char="u"/>
            </a:pPr>
            <a:r>
              <a:rPr lang="en-US" dirty="0"/>
              <a:t>  Protocols</a:t>
            </a:r>
          </a:p>
          <a:p>
            <a:pPr>
              <a:buFont typeface="Wingdings" charset="2"/>
              <a:buChar char="§"/>
            </a:pPr>
            <a:r>
              <a:rPr lang="en-US" dirty="0"/>
              <a:t>Hydrology</a:t>
            </a:r>
          </a:p>
          <a:p>
            <a:pPr>
              <a:buFont typeface="Wingdings" charset="2"/>
              <a:buChar char="§"/>
            </a:pPr>
            <a:r>
              <a:rPr lang="en-US" dirty="0"/>
              <a:t>Atmosphere</a:t>
            </a:r>
          </a:p>
          <a:p>
            <a:pPr>
              <a:buFont typeface="Wingdings" charset="2"/>
              <a:buChar char="§"/>
            </a:pPr>
            <a:r>
              <a:rPr lang="en-US" dirty="0"/>
              <a:t>Soils</a:t>
            </a:r>
          </a:p>
          <a:p>
            <a:pPr>
              <a:buFont typeface="Wingdings" charset="2"/>
              <a:buChar char="§"/>
            </a:pPr>
            <a:endParaRPr lang="en-US" sz="1300" dirty="0"/>
          </a:p>
          <a:p>
            <a:pPr>
              <a:buFont typeface="Wingdings" charset="2"/>
              <a:buChar char="u"/>
            </a:pPr>
            <a:r>
              <a:rPr lang="en-US" dirty="0"/>
              <a:t>  Projects</a:t>
            </a:r>
          </a:p>
          <a:p>
            <a:pPr>
              <a:buFont typeface="Wingdings" charset="2"/>
              <a:buChar char="§"/>
            </a:pPr>
            <a:r>
              <a:rPr lang="en-US" dirty="0"/>
              <a:t>Participation in SRS</a:t>
            </a:r>
          </a:p>
        </p:txBody>
      </p:sp>
      <p:pic>
        <p:nvPicPr>
          <p:cNvPr id="9" name="Content Placeholder 4">
            <a:extLst>
              <a:ext uri="{FF2B5EF4-FFF2-40B4-BE49-F238E27FC236}">
                <a16:creationId xmlns:a16="http://schemas.microsoft.com/office/drawing/2014/main" id="{228F5DD6-5E59-F74C-A5BA-3C55FC8A940C}"/>
              </a:ext>
            </a:extLst>
          </p:cNvPr>
          <p:cNvPicPr>
            <a:picLocks noChangeAspect="1"/>
          </p:cNvPicPr>
          <p:nvPr/>
        </p:nvPicPr>
        <p:blipFill>
          <a:blip r:embed="rId5"/>
          <a:stretch>
            <a:fillRect/>
          </a:stretch>
        </p:blipFill>
        <p:spPr>
          <a:xfrm>
            <a:off x="4648361" y="2660762"/>
            <a:ext cx="4048125" cy="3248872"/>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60275"/>
            <a:ext cx="2938211" cy="48669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1">
            <a:extLst>
              <a:ext uri="{FF2B5EF4-FFF2-40B4-BE49-F238E27FC236}">
                <a16:creationId xmlns:a16="http://schemas.microsoft.com/office/drawing/2014/main" id="{98D8EDF0-A76B-4145-876A-7F29AF719CA3}"/>
              </a:ext>
            </a:extLst>
          </p:cNvPr>
          <p:cNvSpPr>
            <a:spLocks noGrp="1"/>
          </p:cNvSpPr>
          <p:nvPr>
            <p:ph type="title"/>
          </p:nvPr>
        </p:nvSpPr>
        <p:spPr>
          <a:xfrm>
            <a:off x="447514" y="261211"/>
            <a:ext cx="8271944" cy="1325563"/>
          </a:xfrm>
        </p:spPr>
        <p:txBody>
          <a:bodyPr>
            <a:normAutofit/>
          </a:bodyPr>
          <a:lstStyle/>
          <a:p>
            <a:pPr algn="l"/>
            <a:r>
              <a:rPr lang="en-US" sz="4400" dirty="0">
                <a:solidFill>
                  <a:srgbClr val="1B4171"/>
                </a:solidFill>
              </a:rPr>
              <a:t>Social-Emotional Learning</a:t>
            </a:r>
          </a:p>
        </p:txBody>
      </p:sp>
      <p:sp>
        <p:nvSpPr>
          <p:cNvPr id="8" name="Content Placeholder 2">
            <a:extLst>
              <a:ext uri="{FF2B5EF4-FFF2-40B4-BE49-F238E27FC236}">
                <a16:creationId xmlns:a16="http://schemas.microsoft.com/office/drawing/2014/main" id="{C56E7D2A-ACFC-D14D-9FF6-18962C6BA395}"/>
              </a:ext>
            </a:extLst>
          </p:cNvPr>
          <p:cNvSpPr>
            <a:spLocks noGrp="1"/>
          </p:cNvSpPr>
          <p:nvPr>
            <p:ph sz="half" idx="1"/>
          </p:nvPr>
        </p:nvSpPr>
        <p:spPr>
          <a:xfrm>
            <a:off x="314822" y="2109064"/>
            <a:ext cx="3998563" cy="3783529"/>
          </a:xfrm>
        </p:spPr>
        <p:txBody>
          <a:bodyPr>
            <a:normAutofit/>
          </a:bodyPr>
          <a:lstStyle/>
          <a:p>
            <a:pPr>
              <a:buFont typeface="Wingdings" charset="2"/>
              <a:buChar char="u"/>
            </a:pPr>
            <a:r>
              <a:rPr lang="en-US" dirty="0"/>
              <a:t>  Team- and relationship-building, coaching, and community engagement</a:t>
            </a:r>
          </a:p>
          <a:p>
            <a:endParaRPr lang="en-US" sz="1400" dirty="0"/>
          </a:p>
          <a:p>
            <a:pPr marL="342900" indent="-342900">
              <a:buFont typeface="Arial" panose="020B0604020202020204" pitchFamily="34" charset="0"/>
              <a:buChar char="•"/>
            </a:pPr>
            <a:r>
              <a:rPr lang="en-US" dirty="0"/>
              <a:t>Peers </a:t>
            </a:r>
          </a:p>
          <a:p>
            <a:pPr marL="342900" indent="-342900">
              <a:buFont typeface="Arial" panose="020B0604020202020204" pitchFamily="34" charset="0"/>
              <a:buChar char="•"/>
            </a:pPr>
            <a:r>
              <a:rPr lang="en-US" dirty="0"/>
              <a:t>Coaches</a:t>
            </a:r>
          </a:p>
          <a:p>
            <a:pPr marL="342900" indent="-342900">
              <a:buFont typeface="Arial" panose="020B0604020202020204" pitchFamily="34" charset="0"/>
              <a:buChar char="•"/>
            </a:pPr>
            <a:r>
              <a:rPr lang="en-US" dirty="0"/>
              <a:t>Adult professionals</a:t>
            </a:r>
          </a:p>
          <a:p>
            <a:endParaRPr lang="en-US" sz="1400" dirty="0"/>
          </a:p>
          <a:p>
            <a:pPr>
              <a:buFont typeface="Wingdings" charset="2"/>
              <a:buChar char="u"/>
            </a:pPr>
            <a:r>
              <a:rPr lang="en-US" dirty="0"/>
              <a:t>  All working together</a:t>
            </a:r>
          </a:p>
        </p:txBody>
      </p:sp>
      <p:pic>
        <p:nvPicPr>
          <p:cNvPr id="9" name="Content Placeholder 4">
            <a:extLst>
              <a:ext uri="{FF2B5EF4-FFF2-40B4-BE49-F238E27FC236}">
                <a16:creationId xmlns:a16="http://schemas.microsoft.com/office/drawing/2014/main" id="{7DE205E3-46EA-C440-85B0-22F1DC7AE8B5}"/>
              </a:ext>
            </a:extLst>
          </p:cNvPr>
          <p:cNvPicPr>
            <a:picLocks noChangeAspect="1"/>
          </p:cNvPicPr>
          <p:nvPr/>
        </p:nvPicPr>
        <p:blipFill>
          <a:blip r:embed="rId5"/>
          <a:stretch>
            <a:fillRect/>
          </a:stretch>
        </p:blipFill>
        <p:spPr>
          <a:xfrm>
            <a:off x="4446077" y="2541722"/>
            <a:ext cx="4274061" cy="3394130"/>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60275"/>
            <a:ext cx="2938211" cy="48669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1">
            <a:extLst>
              <a:ext uri="{FF2B5EF4-FFF2-40B4-BE49-F238E27FC236}">
                <a16:creationId xmlns:a16="http://schemas.microsoft.com/office/drawing/2014/main" id="{A52C0421-0CFA-CC4B-AFAC-C32E1CBE652C}"/>
              </a:ext>
            </a:extLst>
          </p:cNvPr>
          <p:cNvSpPr>
            <a:spLocks noGrp="1"/>
          </p:cNvSpPr>
          <p:nvPr>
            <p:ph type="title"/>
          </p:nvPr>
        </p:nvSpPr>
        <p:spPr>
          <a:xfrm>
            <a:off x="424542" y="280173"/>
            <a:ext cx="8271944" cy="1325563"/>
          </a:xfrm>
        </p:spPr>
        <p:txBody>
          <a:bodyPr>
            <a:normAutofit/>
          </a:bodyPr>
          <a:lstStyle/>
          <a:p>
            <a:pPr algn="l"/>
            <a:r>
              <a:rPr lang="en-US" sz="4400" dirty="0">
                <a:solidFill>
                  <a:srgbClr val="1B4171"/>
                </a:solidFill>
              </a:rPr>
              <a:t>Career Development</a:t>
            </a:r>
          </a:p>
        </p:txBody>
      </p:sp>
      <p:sp>
        <p:nvSpPr>
          <p:cNvPr id="8" name="Content Placeholder 2">
            <a:extLst>
              <a:ext uri="{FF2B5EF4-FFF2-40B4-BE49-F238E27FC236}">
                <a16:creationId xmlns:a16="http://schemas.microsoft.com/office/drawing/2014/main" id="{68A4045D-E3C1-554F-88CE-FF12156801F8}"/>
              </a:ext>
            </a:extLst>
          </p:cNvPr>
          <p:cNvSpPr>
            <a:spLocks noGrp="1"/>
          </p:cNvSpPr>
          <p:nvPr>
            <p:ph sz="half" idx="1"/>
          </p:nvPr>
        </p:nvSpPr>
        <p:spPr>
          <a:xfrm>
            <a:off x="295866" y="2165938"/>
            <a:ext cx="4196755" cy="3783529"/>
          </a:xfrm>
        </p:spPr>
        <p:txBody>
          <a:bodyPr>
            <a:normAutofit fontScale="92500" lnSpcReduction="10000"/>
          </a:bodyPr>
          <a:lstStyle/>
          <a:p>
            <a:pPr>
              <a:buFont typeface="Wingdings" charset="2"/>
              <a:buChar char="u"/>
            </a:pPr>
            <a:r>
              <a:rPr lang="en-US" dirty="0"/>
              <a:t>Career exploration and emulating adult roles</a:t>
            </a:r>
          </a:p>
          <a:p>
            <a:pPr>
              <a:buFont typeface="Wingdings" charset="2"/>
              <a:buChar char="u"/>
            </a:pPr>
            <a:endParaRPr lang="en-US" sz="1500" dirty="0"/>
          </a:p>
          <a:p>
            <a:pPr>
              <a:buFont typeface="Wingdings" charset="2"/>
              <a:buChar char="§"/>
            </a:pPr>
            <a:r>
              <a:rPr lang="en-US" dirty="0"/>
              <a:t>Understanding Skills &amp; Interests</a:t>
            </a:r>
          </a:p>
          <a:p>
            <a:pPr>
              <a:buFont typeface="Wingdings" charset="2"/>
              <a:buChar char="§"/>
            </a:pPr>
            <a:r>
              <a:rPr lang="en-US" dirty="0"/>
              <a:t>Career preparation activities</a:t>
            </a:r>
          </a:p>
          <a:p>
            <a:pPr>
              <a:buFont typeface="Wingdings" charset="2"/>
              <a:buChar char="§"/>
            </a:pPr>
            <a:r>
              <a:rPr lang="en-US" dirty="0"/>
              <a:t>Resumes</a:t>
            </a:r>
          </a:p>
          <a:p>
            <a:pPr>
              <a:buFont typeface="Wingdings" charset="2"/>
              <a:buChar char="§"/>
            </a:pPr>
            <a:r>
              <a:rPr lang="en-US" dirty="0"/>
              <a:t>Engaging in professional behavior</a:t>
            </a:r>
          </a:p>
          <a:p>
            <a:pPr>
              <a:buFont typeface="Wingdings" charset="2"/>
              <a:buChar char="§"/>
            </a:pPr>
            <a:r>
              <a:rPr lang="en-US" dirty="0"/>
              <a:t>Interactions with Subject Matter Experts</a:t>
            </a:r>
          </a:p>
          <a:p>
            <a:endParaRPr lang="en-US" dirty="0"/>
          </a:p>
        </p:txBody>
      </p:sp>
      <p:pic>
        <p:nvPicPr>
          <p:cNvPr id="9" name="Content Placeholder 4">
            <a:extLst>
              <a:ext uri="{FF2B5EF4-FFF2-40B4-BE49-F238E27FC236}">
                <a16:creationId xmlns:a16="http://schemas.microsoft.com/office/drawing/2014/main" id="{2F3060A6-E623-B44E-8626-2055CA00C6C3}"/>
              </a:ext>
            </a:extLst>
          </p:cNvPr>
          <p:cNvPicPr>
            <a:picLocks noChangeAspect="1"/>
          </p:cNvPicPr>
          <p:nvPr/>
        </p:nvPicPr>
        <p:blipFill>
          <a:blip r:embed="rId5"/>
          <a:stretch>
            <a:fillRect/>
          </a:stretch>
        </p:blipFill>
        <p:spPr>
          <a:xfrm>
            <a:off x="4648361" y="2610035"/>
            <a:ext cx="4048125" cy="3201191"/>
          </a:xfrm>
          <a:prstGeom prst="rect">
            <a:avLst/>
          </a:prstGeom>
        </p:spPr>
      </p:pic>
    </p:spTree>
    <p:extLst>
      <p:ext uri="{BB962C8B-B14F-4D97-AF65-F5344CB8AC3E}">
        <p14:creationId xmlns:p14="http://schemas.microsoft.com/office/powerpoint/2010/main" val="2900488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57135"/>
            <a:ext cx="2957168" cy="48983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8" name="Content Placeholder 2"/>
          <p:cNvSpPr>
            <a:spLocks noGrp="1"/>
          </p:cNvSpPr>
          <p:nvPr>
            <p:ph idx="1"/>
          </p:nvPr>
        </p:nvSpPr>
        <p:spPr>
          <a:xfrm>
            <a:off x="262575" y="1868030"/>
            <a:ext cx="8260319" cy="4308933"/>
          </a:xfrm>
        </p:spPr>
        <p:txBody>
          <a:bodyPr vert="horz" lIns="91440" tIns="45720" rIns="91440" bIns="45720" rtlCol="0" anchor="t">
            <a:normAutofit/>
          </a:bodyPr>
          <a:lstStyle/>
          <a:p>
            <a:pPr marL="457200" indent="-398463">
              <a:buFont typeface="Arial" panose="020B0604020202020204" pitchFamily="34" charset="0"/>
              <a:buChar char="•"/>
            </a:pPr>
            <a:r>
              <a:rPr lang="en-US" i="1" dirty="0"/>
              <a:t>To what extent, if at all, is ECLIPSE promoting growth in the development of scientific practices, socio-emotional learning, and career skills</a:t>
            </a:r>
          </a:p>
          <a:p>
            <a:pPr marL="457200" indent="-398463">
              <a:buFont typeface="Arial" panose="020B0604020202020204" pitchFamily="34" charset="0"/>
              <a:buChar char="•"/>
            </a:pPr>
            <a:r>
              <a:rPr lang="en-US" i="1" dirty="0"/>
              <a:t>What aspects contribute to growth with STEM practices, key social-emotional outcomes needed in work and civic life, and career development knowledge?</a:t>
            </a:r>
          </a:p>
          <a:p>
            <a:pPr marL="457200" indent="-398463">
              <a:buFont typeface="Arial" panose="020B0604020202020204" pitchFamily="34" charset="0"/>
              <a:buChar char="•"/>
            </a:pPr>
            <a:r>
              <a:rPr lang="en-US" i="1" dirty="0"/>
              <a:t>To what extent does ECLIPSE offer opportunities to meet the needs of learners from diverse backgrounds?</a:t>
            </a:r>
          </a:p>
          <a:p>
            <a:pPr marL="457200" indent="-398463">
              <a:buFont typeface="Arial" panose="020B0604020202020204" pitchFamily="34" charset="0"/>
              <a:buChar char="•"/>
            </a:pPr>
            <a:r>
              <a:rPr lang="en-US" dirty="0"/>
              <a:t>How do we accurately measure development of scientific practices, socio-emotional learning, and career skills?</a:t>
            </a:r>
          </a:p>
        </p:txBody>
      </p:sp>
      <p:sp>
        <p:nvSpPr>
          <p:cNvPr id="9" name="Title 1"/>
          <p:cNvSpPr>
            <a:spLocks noGrp="1"/>
          </p:cNvSpPr>
          <p:nvPr>
            <p:ph type="title"/>
          </p:nvPr>
        </p:nvSpPr>
        <p:spPr>
          <a:xfrm>
            <a:off x="459138" y="363559"/>
            <a:ext cx="8260319" cy="1186993"/>
          </a:xfrm>
        </p:spPr>
        <p:txBody>
          <a:bodyPr>
            <a:normAutofit/>
          </a:bodyPr>
          <a:lstStyle/>
          <a:p>
            <a:pPr algn="l"/>
            <a:r>
              <a:rPr lang="en-US" dirty="0">
                <a:solidFill>
                  <a:schemeClr val="tx2">
                    <a:lumMod val="50000"/>
                  </a:schemeClr>
                </a:solidFill>
              </a:rPr>
              <a:t>Research Questions</a:t>
            </a:r>
          </a:p>
        </p:txBody>
      </p:sp>
    </p:spTree>
    <p:extLst>
      <p:ext uri="{BB962C8B-B14F-4D97-AF65-F5344CB8AC3E}">
        <p14:creationId xmlns:p14="http://schemas.microsoft.com/office/powerpoint/2010/main" val="2116249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00px-Globe_logo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132" y="1"/>
            <a:ext cx="1409868" cy="1264182"/>
          </a:xfrm>
          <a:prstGeom prst="rect">
            <a:avLst/>
          </a:prstGeom>
        </p:spPr>
      </p:pic>
      <p:pic>
        <p:nvPicPr>
          <p:cNvPr id="5" name="Picture 4" descr="wested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257135"/>
            <a:ext cx="2957168" cy="489837"/>
          </a:xfrm>
          <a:prstGeom prst="rect">
            <a:avLst/>
          </a:prstGeom>
        </p:spPr>
      </p:pic>
      <p:pic>
        <p:nvPicPr>
          <p:cNvPr id="6" name="Picture 5" descr="CCASN logo-hi-res-small-2 copy 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248" y="6021309"/>
            <a:ext cx="2148840" cy="716280"/>
          </a:xfrm>
          <a:prstGeom prst="rect">
            <a:avLst/>
          </a:prstGeom>
        </p:spPr>
      </p:pic>
      <p:sp>
        <p:nvSpPr>
          <p:cNvPr id="7" name="Title 3">
            <a:extLst>
              <a:ext uri="{FF2B5EF4-FFF2-40B4-BE49-F238E27FC236}">
                <a16:creationId xmlns:a16="http://schemas.microsoft.com/office/drawing/2014/main" id="{CE2D3FEF-EC23-364F-926A-F1441C946DD6}"/>
              </a:ext>
            </a:extLst>
          </p:cNvPr>
          <p:cNvSpPr txBox="1">
            <a:spLocks/>
          </p:cNvSpPr>
          <p:nvPr/>
        </p:nvSpPr>
        <p:spPr>
          <a:xfrm>
            <a:off x="623888" y="1842445"/>
            <a:ext cx="7886700" cy="2852737"/>
          </a:xfrm>
          <a:prstGeom prst="rect">
            <a:avLst/>
          </a:prstGeom>
          <a:ln>
            <a:noFill/>
          </a:ln>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defRPr/>
            </a:pPr>
            <a:r>
              <a:rPr lang="en-US" dirty="0">
                <a:solidFill>
                  <a:srgbClr val="1B4171"/>
                </a:solidFill>
              </a:rPr>
              <a:t>Instruments</a:t>
            </a:r>
          </a:p>
        </p:txBody>
      </p:sp>
    </p:spTree>
    <p:extLst>
      <p:ext uri="{BB962C8B-B14F-4D97-AF65-F5344CB8AC3E}">
        <p14:creationId xmlns:p14="http://schemas.microsoft.com/office/powerpoint/2010/main" val="29004889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6008</TotalTime>
  <Words>1150</Words>
  <Application>Microsoft Macintosh PowerPoint</Application>
  <PresentationFormat>On-screen Show (4:3)</PresentationFormat>
  <Paragraphs>131</Paragraphs>
  <Slides>23</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Candara</vt:lpstr>
      <vt:lpstr>Symbol</vt:lpstr>
      <vt:lpstr>Wingdings</vt:lpstr>
      <vt:lpstr>Waveform</vt:lpstr>
      <vt:lpstr>PowerPoint Presentation</vt:lpstr>
      <vt:lpstr>Program Framework</vt:lpstr>
      <vt:lpstr>The Team</vt:lpstr>
      <vt:lpstr>PowerPoint Presentation</vt:lpstr>
      <vt:lpstr>STEM Learning</vt:lpstr>
      <vt:lpstr>Social-Emotional Learning</vt:lpstr>
      <vt:lpstr>Career Development</vt:lpstr>
      <vt:lpstr>Research Questions</vt:lpstr>
      <vt:lpstr>PowerPoint Presentation</vt:lpstr>
      <vt:lpstr>Coach Instruments  (for evaluating youth learning)</vt:lpstr>
      <vt:lpstr>Youth Instruments  (self-report)</vt:lpstr>
      <vt:lpstr>PowerPoint Presentation</vt:lpstr>
      <vt:lpstr>STEM Interest (youth self report)</vt:lpstr>
      <vt:lpstr>GLOBE Student Research  Symposium</vt:lpstr>
      <vt:lpstr>PowerPoint Presentation</vt:lpstr>
      <vt:lpstr>Collaboration &amp; Communication (coach rating of youth)</vt:lpstr>
      <vt:lpstr>PowerPoint Presentation</vt:lpstr>
      <vt:lpstr>STEM Identity (youth self–report)</vt:lpstr>
      <vt:lpstr>STEM Careers  Interest  (youth self report)</vt:lpstr>
      <vt:lpstr>Youth and Coaches…</vt:lpstr>
      <vt:lpstr>Why is this Program Working for Youth?</vt:lpstr>
      <vt:lpstr>Next Steps</vt:lpstr>
      <vt:lpstr> Thank You</vt:lpstr>
    </vt:vector>
  </TitlesOfParts>
  <Company>Green Academy Director - Skyline 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3M STEM Equity Program</dc:title>
  <dc:creator>Tracy Ostrom</dc:creator>
  <cp:lastModifiedBy>Svetlana Darche</cp:lastModifiedBy>
  <cp:revision>36</cp:revision>
  <dcterms:created xsi:type="dcterms:W3CDTF">2019-05-22T17:11:00Z</dcterms:created>
  <dcterms:modified xsi:type="dcterms:W3CDTF">2019-07-07T20:34:39Z</dcterms:modified>
</cp:coreProperties>
</file>