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sldIdLst>
    <p:sldId id="258" r:id="rId3"/>
    <p:sldId id="260" r:id="rId4"/>
    <p:sldId id="267" r:id="rId5"/>
    <p:sldId id="272" r:id="rId6"/>
    <p:sldId id="270" r:id="rId7"/>
    <p:sldId id="273" r:id="rId8"/>
    <p:sldId id="277" r:id="rId9"/>
    <p:sldId id="274" r:id="rId10"/>
    <p:sldId id="275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C67"/>
    <a:srgbClr val="BF8D2E"/>
    <a:srgbClr val="001676"/>
    <a:srgbClr val="001D52"/>
    <a:srgbClr val="00065A"/>
    <a:srgbClr val="000962"/>
    <a:srgbClr val="000B6A"/>
    <a:srgbClr val="003076"/>
    <a:srgbClr val="201675"/>
    <a:srgbClr val="001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2"/>
    <p:restoredTop sz="94694"/>
  </p:normalViewPr>
  <p:slideViewPr>
    <p:cSldViewPr snapToGrid="0" snapToObjects="1">
      <p:cViewPr>
        <p:scale>
          <a:sx n="121" d="100"/>
          <a:sy n="121" d="100"/>
        </p:scale>
        <p:origin x="-21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group of people standing in front of a crowd&#10;&#10;Description automatically generated">
            <a:extLst>
              <a:ext uri="{FF2B5EF4-FFF2-40B4-BE49-F238E27FC236}">
                <a16:creationId xmlns="" xmlns:a16="http://schemas.microsoft.com/office/drawing/2014/main" id="{FE5C673D-63CC-3249-9847-5724130F9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097" y="1015385"/>
            <a:ext cx="4884904" cy="5281250"/>
          </a:xfrm>
          <a:prstGeom prst="rect">
            <a:avLst/>
          </a:prstGeom>
        </p:spPr>
      </p:pic>
      <p:pic>
        <p:nvPicPr>
          <p:cNvPr id="5" name="Picture 4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F5E81146-8FAE-BC4F-ABCE-7AE751D56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9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13631-9812-7745-86F8-D7B1127412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79035" y="1800898"/>
            <a:ext cx="6040690" cy="823912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FBC7F3-6B54-104E-B7B7-C057871D1D1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79035" y="3079102"/>
            <a:ext cx="6040690" cy="823912"/>
          </a:xfrm>
        </p:spPr>
        <p:txBody>
          <a:bodyPr anchor="b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grpSp>
        <p:nvGrpSpPr>
          <p:cNvPr id="4" name="Group 3" descr="On a green background, the logos and wording of Sponsored by NASA, Supported by NSF, NOAA, and the Department of State, Implemented by UCAR" title="GLOBE Sponsor Strip">
            <a:extLst>
              <a:ext uri="{FF2B5EF4-FFF2-40B4-BE49-F238E27FC236}">
                <a16:creationId xmlns="" xmlns:a16="http://schemas.microsoft.com/office/drawing/2014/main" id="{A931BE28-02E1-EE4B-9317-9D19AA2DB086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F9A216D-B5D4-CC49-BF09-A0C8F3647823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0C390BCC-B68B-1645-A955-628B73795C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  <p:pic>
        <p:nvPicPr>
          <p:cNvPr id="34" name="Picture 33" descr="Students from the GLOBE community carrying a giant inflatable globe through a town." title="Kids with globe">
            <a:extLst>
              <a:ext uri="{FF2B5EF4-FFF2-40B4-BE49-F238E27FC236}">
                <a16:creationId xmlns="" xmlns:a16="http://schemas.microsoft.com/office/drawing/2014/main" id="{212C0941-D22A-8549-9296-85D17ABB9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12" t="4444" r="29996" b="41926"/>
          <a:stretch/>
        </p:blipFill>
        <p:spPr>
          <a:xfrm>
            <a:off x="7530465" y="335280"/>
            <a:ext cx="3984888" cy="39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CEFE14-2391-CA40-B69E-20E3A827E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5341E4-5FF6-0841-96B8-8AC5BBDE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E2AE17-1646-524C-9B1F-0ED5E1E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BA33CB-FC9B-964C-B1A6-18FE9772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3072E7-6004-104F-A7D0-81CC826C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D13631-9812-7745-86F8-D7B11274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7" y="1466532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FBC7F3-6B54-104E-B7B7-C057871D1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0297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5B780A-21F7-494F-B264-4CCC19E1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90239"/>
            <a:ext cx="5157787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8D6F3AF-00E2-FC48-9418-D1B50D3E4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2086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058E67-3887-D842-87AB-D57A2EE1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90239"/>
            <a:ext cx="5183188" cy="2590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BD9B671-9A40-8048-88B6-E9E3D8BF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5FF9367-1C7F-8F4F-89F4-FB111F9B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B40040-33D7-A142-A3A7-1049F144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88F051-9A99-AE4B-8E20-2EA77694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811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5AF642-4AB8-6B4D-ACFD-BDE2141ED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00" y="1581151"/>
            <a:ext cx="6172200" cy="42878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43411B-2A05-5544-B627-BE6A55437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BFBF2D-9035-5747-B6EA-ABA24837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E567FE-6B5E-C34C-8EB8-789E7F0F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A9CF043-2A78-4648-AB8E-2799378B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C920AF-B588-3C4B-BA39-C3421AD2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802B7E6-9C3F-FD44-B5C7-BA7C49571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7300" y="1414145"/>
            <a:ext cx="6172200" cy="44548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649441-BE01-5E47-A95C-CFB94745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29280"/>
            <a:ext cx="3932237" cy="2739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D0F030-9B6D-4E4A-BC2D-1F4753FA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D24501-2866-BB48-AC98-28E498D6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8EFB4B-4725-BB42-BD2C-D0D2103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6028F-DB54-C345-8E84-3EE86B01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0F9A665-B734-4248-B0A2-B26326C0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6F5849-6320-A340-AC2E-C6EA397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6FBBE5-C668-0947-9E1C-407B71D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A502B8-5F44-A14D-A2C0-1CDCE7BF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0D8F77-875F-A344-8E81-9B299167D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3000" y="1532890"/>
            <a:ext cx="2628900" cy="448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76178F-48F7-854E-8019-2E067A7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13205"/>
            <a:ext cx="7734300" cy="43694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CA6856-4D72-6A4F-AD76-2F55CE69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FF72D-89E2-7545-AC7C-3AB59E8F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D51131-032C-CF4D-99BB-CEB43762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EEE01-8CEF-A745-A69B-1E02415D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501F905-A6AD-8C4B-8440-E5EA0DE40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1D7A87-1BB4-6F40-B595-9967DDCF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78135A-CFCE-024E-A280-57A70A7D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AA333-B9C3-AD47-8DED-1596B69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B6D4D-3EEF-744E-AB05-EE4D43A4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D988DE-771B-5244-9B5F-0C881F9CB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2C7DC2-A2B6-0149-84EE-E4005AE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4BC98B-5976-2E49-B1BE-EFD13380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6D2C10-81C3-EC4E-84FB-AED5E53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7DFD7D-30A3-DF4D-9CA1-E160DA4F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51C5EE-D5E1-AE46-8AEC-FAA325EA3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B3F7DD-2123-054C-90BB-B6588E17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A854E1-AB13-CF4C-9A28-465EFFC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84626A-5B22-3246-AF9E-5F2D80C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02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0126B-105D-4F40-8958-A1E3B02C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C39FD5-3B69-384E-BC20-3373D500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926BDF9-2B0C-494D-BAB2-C84D1A175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1748B9-DF20-D244-ABE1-77E07650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15F903-8AD5-9743-A3A0-FCB3EBAF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8D40F2-D01B-7F42-920F-E1BFEA4A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D4DE4F-5704-2C41-8013-9566EA47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440" y="1430642"/>
            <a:ext cx="10251660" cy="938587"/>
          </a:xfrm>
        </p:spPr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6BAD94-B37C-F44F-910D-CE8972BABB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3440" y="2539974"/>
            <a:ext cx="10251660" cy="3321375"/>
          </a:xfrm>
        </p:spPr>
        <p:txBody>
          <a:bodyPr/>
          <a:lstStyle/>
          <a:p>
            <a:pPr lvl="0"/>
            <a:r>
              <a:rPr lang="en-US" dirty="0"/>
              <a:t>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FD96520B-9326-B546-91E2-3597AE1D8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6CB7C7-2334-EB44-BC2E-29B2C557B6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480" y="6319827"/>
            <a:ext cx="5019040" cy="4396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850F399-72D6-DD47-B528-3C13C17A5530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59EA25C3-ECA7-F54E-9B66-603F33EB8223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C0C8CB2-B4A5-3541-B08D-02789E6040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71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60CDEE-1835-944E-B7B2-225338F3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E909E4-F16F-9748-B7BA-AEA06473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935D29-3681-3348-99D9-8F8AB026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F0ECD73-4C28-EE45-8005-A2F70F655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4C38F6F-1009-464F-BDC6-C59AA9125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6E7A284-0FFB-8D49-AB7B-68478D7F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50DC491-D483-4440-8147-0D4B8149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7CF1B4B-BAA0-6A44-B6A8-D654FDD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7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63BEE5-E651-BB4F-837C-58573A3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C92C07E-BE94-3B42-BFC2-D831F88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2AA40C-380B-EB45-A61E-9AC6A9C6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AD565B3-A3C8-A941-B8D0-45829AF1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69C44E-1451-C141-BAC7-DDFE64EF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488D470-D52A-8F4A-AFD2-6125A003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9138A3-1403-F244-9F1C-41AA645F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96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FD099-84B1-AB48-8351-902022C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B2BF9B-0E30-1C4C-85D6-F8DDB6F6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FE3DCD-6A82-854D-9C9F-C68DC50A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C317DC-CEBB-494E-8973-414D25F0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A4BC48-36B5-6A40-948E-4E83CAB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7B0F82-F213-324B-B36C-773EF0D4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8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303995-8B53-6241-AA64-62F8DC0C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4FF0B6-D26B-FC47-9EC9-B5169196C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9E4DF2-5A02-DF4D-9D03-8338382F7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BC0D66-55F8-114D-8448-3FABC03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7C6AA0-0624-3945-A827-99BE8A98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B1B766-3153-8A48-A851-F4F1F1C1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4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9E80CE-EB3E-1B40-879F-FB394832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88727B-96B5-8544-A64D-D3AE7702A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F414A2-CD12-6442-898C-F0012ECB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6C089A-CF80-3346-B8C7-5928E167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BAD4D-3358-784C-9B98-C275448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BB7A1B-BB1F-9241-82B4-E7E796AE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14C568-D702-2E4A-B98D-143A3B318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CCECF3-01C1-EC40-A2A4-9F831064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259D50-2FAA-7E40-B445-2CB78B75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781014-8D9C-5547-AEAD-A05B7C77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500" y="1798419"/>
            <a:ext cx="5339224" cy="3754898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72563" y="1798419"/>
            <a:ext cx="5339225" cy="37548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IMAGE, CHART, VIDEO</a:t>
            </a:r>
          </a:p>
        </p:txBody>
      </p:sp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666F0EA9-9F42-2745-A9F9-7FA4BD4A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1C418F0-19EF-3749-AB40-D2A9AE841565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CA3AE1E-B065-D74C-802E-F7BCE3760BD8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7D5868F7-0CC3-FF40-A01C-F2CF68F6B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36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ction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79CE3C-8541-C840-A2E1-1044BFDFB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14945"/>
            <a:ext cx="10896600" cy="7250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ADD SECTION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C8D1BCB-6318-F844-8E90-3457D031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376F0E-C36F-9B48-B4D8-B046EA81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E45D40-4EAC-074D-9E73-58CF0459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1FC97E49-1CEB-8342-AA9F-80EDB8614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529A58A-E7F6-2D49-8378-12654D648CA4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E7FECA5-8DF4-9B4F-90E6-DD6B7378D80E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E8DFB00-11F4-8249-B6A0-12F9D90BA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54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ullet-List-and-Chart-Imag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190" y="1656081"/>
            <a:ext cx="3190130" cy="3169920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75760" y="1656081"/>
            <a:ext cx="7545185" cy="424688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CHART, IMAGE, OR VIDEO</a:t>
            </a:r>
          </a:p>
        </p:txBody>
      </p:sp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6D7B5A67-66C1-7B4B-867C-19A3D4CF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63F47FA-BB6E-B545-B1B8-FCFDFD9E1F21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7955607-09E2-2B46-B390-03EE25E74C9D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0DEECD37-CE87-5146-8379-42AF8298D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02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ullet-list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87B38F0-2B0C-E148-9757-5FBB1E201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56" y="1914381"/>
            <a:ext cx="5339224" cy="4008899"/>
          </a:xfrm>
        </p:spPr>
        <p:txBody>
          <a:bodyPr/>
          <a:lstStyle/>
          <a:p>
            <a:pPr lvl="0"/>
            <a:r>
              <a:rPr lang="en-US" dirty="0"/>
              <a:t>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D5B388-4D25-B345-A0C7-7832A1244B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17923" y="1914381"/>
            <a:ext cx="5339221" cy="40088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BB1FC4E3-6C2C-F445-AD3E-5226237B3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705AD54-F20D-CA48-8BED-C18984831B7E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C507337-8F61-CC48-985B-4C2421E51E5A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F6F940A-BD3D-AC48-A62F-7FFA88295A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9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-Map-GLOBE-country-reg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 highlighting all 123 countries that are part of the GLOBE Program. " title="GLOBE countries map">
            <a:extLst>
              <a:ext uri="{FF2B5EF4-FFF2-40B4-BE49-F238E27FC236}">
                <a16:creationId xmlns="" xmlns:a16="http://schemas.microsoft.com/office/drawing/2014/main" id="{F26C1564-7084-BC48-8C33-F21122B99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6780"/>
            <a:ext cx="12192000" cy="5845075"/>
          </a:xfrm>
          <a:prstGeom prst="rect">
            <a:avLst/>
          </a:prstGeom>
        </p:spPr>
      </p:pic>
      <p:pic>
        <p:nvPicPr>
          <p:cNvPr id="10" name="Picture 9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18213111-B3AA-E04B-A90A-ABBEC8F8F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04CE8D2-A9B8-304A-A616-42C31AC962A3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7C4D273-5D75-844E-87E7-B0A14835A23C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B251391-B190-AC41-9955-514E5E27D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9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Final-slide-contact-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group of GLOBE students from around the world wearing native dress from many cultures and locations and holding a GLOBE flag. " title="GLOBE students">
            <a:extLst>
              <a:ext uri="{FF2B5EF4-FFF2-40B4-BE49-F238E27FC236}">
                <a16:creationId xmlns="" xmlns:a16="http://schemas.microsoft.com/office/drawing/2014/main" id="{7EA75CA0-A1FD-FD4F-B37C-5062CD444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807" y="999835"/>
            <a:ext cx="6791410" cy="5356515"/>
          </a:xfrm>
          <a:prstGeom prst="rect">
            <a:avLst/>
          </a:prstGeom>
          <a:ln w="31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E48C09-5092-C04E-833B-B6BCD6AFF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826022"/>
            <a:ext cx="4378960" cy="636664"/>
          </a:xfrm>
        </p:spPr>
        <p:txBody>
          <a:bodyPr anchor="b"/>
          <a:lstStyle>
            <a:lvl1pPr algn="ctr">
              <a:defRPr sz="2000"/>
            </a:lvl1pPr>
          </a:lstStyle>
          <a:p>
            <a:r>
              <a:rPr lang="en-US" dirty="0"/>
              <a:t>ADD CONTACT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A54A3B-6B26-5C4E-AD87-679FB2EB7E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8640" y="2662382"/>
            <a:ext cx="4378960" cy="2294074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140D63-039A-C14C-9389-33EA3F61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BB4A-52A4-0E44-A608-CF4D949E412D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89F0DA5-807D-8B4D-B437-650BD330D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54FF7D-25AA-A149-BD57-817CF1C0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ADB1-9382-8547-8180-5C5890893E1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FDDBBD-5AC6-FD42-9F73-1DC6073A8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783" y="6356350"/>
            <a:ext cx="5332434" cy="467318"/>
          </a:xfrm>
          <a:prstGeom prst="rect">
            <a:avLst/>
          </a:prstGeom>
          <a:effectLst>
            <a:outerShdw blurRad="50800" dist="50800" dir="5400000" sx="27000" sy="27000" algn="ctr" rotWithShape="0">
              <a:srgbClr val="000000">
                <a:alpha val="8000"/>
              </a:srgbClr>
            </a:outerShdw>
          </a:effectLst>
        </p:spPr>
      </p:pic>
      <p:pic>
        <p:nvPicPr>
          <p:cNvPr id="16" name="Picture 15" descr="Text saying &quot;for more information, visit www.globe.gov.&quot; ">
            <a:extLst>
              <a:ext uri="{FF2B5EF4-FFF2-40B4-BE49-F238E27FC236}">
                <a16:creationId xmlns="" xmlns:a16="http://schemas.microsoft.com/office/drawing/2014/main" id="{E16CFD48-434C-3243-A928-2448C1D0CD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553" y="5890872"/>
            <a:ext cx="2966654" cy="193939"/>
          </a:xfrm>
          <a:prstGeom prst="rect">
            <a:avLst/>
          </a:prstGeom>
        </p:spPr>
      </p:pic>
      <p:pic>
        <p:nvPicPr>
          <p:cNvPr id="22" name="Picture 21" descr="Banner for the slides with a 25th anniversary symbol including 25 stars to represent each year of the program, the GLOBE logo, and the social media hashtag #VirtualGLOBE2020." title="GLOBE Banner">
            <a:extLst>
              <a:ext uri="{FF2B5EF4-FFF2-40B4-BE49-F238E27FC236}">
                <a16:creationId xmlns="" xmlns:a16="http://schemas.microsoft.com/office/drawing/2014/main" id="{62540157-A418-3C48-94F9-C7AE03DDE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"/>
            <a:ext cx="12192000" cy="10922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B655312-50A1-2E49-B1D0-71DA1C181A7D}"/>
              </a:ext>
            </a:extLst>
          </p:cNvPr>
          <p:cNvGrpSpPr/>
          <p:nvPr userDrawn="1"/>
        </p:nvGrpSpPr>
        <p:grpSpPr>
          <a:xfrm>
            <a:off x="0" y="6221336"/>
            <a:ext cx="12192000" cy="636664"/>
            <a:chOff x="0" y="6243681"/>
            <a:chExt cx="12192000" cy="63666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FF47E72-A19E-0E4C-AE11-6B2DA3D85E99}"/>
                </a:ext>
              </a:extLst>
            </p:cNvPr>
            <p:cNvSpPr/>
            <p:nvPr userDrawn="1"/>
          </p:nvSpPr>
          <p:spPr>
            <a:xfrm>
              <a:off x="0" y="6243681"/>
              <a:ext cx="12192000" cy="636664"/>
            </a:xfrm>
            <a:prstGeom prst="rect">
              <a:avLst/>
            </a:prstGeom>
            <a:solidFill>
              <a:srgbClr val="60AC67"/>
            </a:solidFill>
            <a:ln>
              <a:noFill/>
            </a:ln>
            <a:effectLst>
              <a:outerShdw blurRad="50800" dist="50800" dir="5400000" sx="27000" sy="27000" algn="ctr" rotWithShape="0">
                <a:srgbClr val="000000">
                  <a:alpha val="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3A4D22C-D96C-E34D-896E-30BE0871D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480" y="6342172"/>
              <a:ext cx="5019040" cy="439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62EF4C-6837-E64F-B444-E8E538DF20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32479"/>
            <a:ext cx="6558280" cy="512921"/>
          </a:xfrm>
        </p:spPr>
        <p:txBody>
          <a:bodyPr anchor="b"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56FADFF6-868C-3544-924D-D0FE92B2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8143"/>
            <a:ext cx="6558280" cy="1238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22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6742C5-A148-F54F-A470-3696B185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191"/>
            <a:ext cx="10515600" cy="93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AEFDA9-06FB-0E41-A3AC-E0AD03100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46648"/>
            <a:ext cx="10515600" cy="332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90482F-30EB-4949-B4BB-FDCCC4D21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BDBB4A-52A4-0E44-A608-CF4D949E412D}" type="datetimeFigureOut">
              <a:rPr lang="en-US" smtClean="0"/>
              <a:pPr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A7B515-6CC6-304D-95CC-EAD704C53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68E32B-561E-4147-96A5-49824E837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ADB1-9382-8547-8180-5C5890893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2" r:id="rId3"/>
    <p:sldLayoutId id="2147483661" r:id="rId4"/>
    <p:sldLayoutId id="2147483654" r:id="rId5"/>
    <p:sldLayoutId id="2147483688" r:id="rId6"/>
    <p:sldLayoutId id="2147483687" r:id="rId7"/>
    <p:sldLayoutId id="2147483652" r:id="rId8"/>
    <p:sldLayoutId id="2147483649" r:id="rId9"/>
    <p:sldLayoutId id="2147483651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81E75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50000"/>
          </a:schemeClr>
        </a:buClr>
        <a:buSzPct val="103000"/>
        <a:buFont typeface="Wingdings" pitchFamily="2" charset="2"/>
        <a:buChar char="§"/>
        <a:defRPr sz="2800" b="0" i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4AA00"/>
        </a:buClr>
        <a:buFont typeface="Wingdings" pitchFamily="2" charset="2"/>
        <a:buChar char="§"/>
        <a:defRPr sz="2800" b="0" i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B09400"/>
        </a:buClr>
        <a:buFont typeface="Wingdings" pitchFamily="2" charset="2"/>
        <a:buChar char="§"/>
        <a:defRPr sz="2400" b="0" i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68908"/>
        </a:buClr>
        <a:buFont typeface="Wingdings" pitchFamily="2" charset="2"/>
        <a:buChar char="§"/>
        <a:defRPr sz="2000" b="0" i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68908"/>
        </a:buClr>
        <a:buFont typeface="Wingdings" pitchFamily="2" charset="2"/>
        <a:buChar char="§"/>
        <a:defRPr sz="2000" b="0" i="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C03EBD-8403-7D4F-A12F-28B6AA14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60133B-38D8-1441-B48C-FFFF1A7C1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ACCE2B-628F-104B-BFF9-4062E2EB8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F17D3-6F94-A742-A396-A388579C5AF3}" type="datetimeFigureOut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2F7B5-5241-CD43-8F83-5F2AC33AD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DE0F01-FCE6-8F4D-AF6D-6CF22BF4B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ADCB-1B61-CB45-98F5-3FB948F72A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.gov/news-events/meetings_symposia/annual-meetings/2020-globe-virtual-meeting/tech-corne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7278EF-C557-DD43-A4A4-F872A65BB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GLOBE’s new Data Entry System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6B7BE7-824D-BB47-9F5E-0DCB96097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Try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2539975"/>
            <a:ext cx="10251660" cy="1017778"/>
          </a:xfrm>
        </p:spPr>
        <p:txBody>
          <a:bodyPr/>
          <a:lstStyle/>
          <a:p>
            <a:r>
              <a:rPr lang="en-US" dirty="0" smtClean="0"/>
              <a:t>Go to the annual meeting </a:t>
            </a:r>
            <a:r>
              <a:rPr lang="en-US" dirty="0"/>
              <a:t>T</a:t>
            </a:r>
            <a:r>
              <a:rPr lang="en-US" dirty="0" smtClean="0"/>
              <a:t>ech Corner page and follow the instructions to download the beta version of the app to your phone.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89" y="4168665"/>
            <a:ext cx="8858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184" y="3520965"/>
            <a:ext cx="1174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https://www.globe.gov/news-events/meetings_symposia/annual-meetings/2020-globe-virtual-meeting/tech-corner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E4B6ED-C682-3F4C-AC9E-9D6299E5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A456E4-0F62-AB44-8F1C-08765B5D8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BF8D2E"/>
              </a:buClr>
            </a:pPr>
            <a:r>
              <a:rPr lang="en-US" dirty="0" smtClean="0"/>
              <a:t>Modernizes the data entry forms</a:t>
            </a:r>
          </a:p>
          <a:p>
            <a:pPr>
              <a:buClr>
                <a:srgbClr val="BF8D2E"/>
              </a:buClr>
            </a:pPr>
            <a:r>
              <a:rPr lang="en-US" dirty="0" smtClean="0"/>
              <a:t>Clearly shows data ranges and checks data “on the fly”</a:t>
            </a:r>
          </a:p>
          <a:p>
            <a:pPr>
              <a:buClr>
                <a:srgbClr val="BF8D2E"/>
              </a:buClr>
            </a:pPr>
            <a:r>
              <a:rPr lang="en-US" dirty="0" smtClean="0"/>
              <a:t>Brings GLOBE Observer and GLOBE Data Entry apps together. You will only need one app – GLOBE Observer</a:t>
            </a:r>
          </a:p>
          <a:p>
            <a:pPr>
              <a:buClr>
                <a:srgbClr val="BF8D2E"/>
              </a:buClr>
            </a:pPr>
            <a:r>
              <a:rPr lang="en-US" dirty="0" smtClean="0"/>
              <a:t>Supports protocol “bundles” – grouping of protocols </a:t>
            </a:r>
          </a:p>
          <a:p>
            <a:pPr lvl="1">
              <a:buClr>
                <a:srgbClr val="BF8D2E"/>
              </a:buClr>
            </a:pPr>
            <a:r>
              <a:rPr lang="en-US" dirty="0" smtClean="0"/>
              <a:t>Create your own Bundle</a:t>
            </a:r>
          </a:p>
          <a:p>
            <a:pPr lvl="1">
              <a:buClr>
                <a:srgbClr val="BF8D2E"/>
              </a:buClr>
            </a:pPr>
            <a:r>
              <a:rPr lang="en-US" dirty="0" smtClean="0"/>
              <a:t>Use GLOBE specified bundles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Simplifies site creation and data entry</a:t>
            </a:r>
          </a:p>
          <a:p>
            <a:r>
              <a:rPr lang="en-US" dirty="0" smtClean="0"/>
              <a:t>Takes advantage of lessons learned from GLOBE Observer</a:t>
            </a:r>
          </a:p>
          <a:p>
            <a:r>
              <a:rPr lang="en-US" dirty="0" smtClean="0"/>
              <a:t>One set of code for us to maintain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Looks the same on mobile and desktop, iOS and Android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430642"/>
            <a:ext cx="6440739" cy="938587"/>
          </a:xfrm>
        </p:spPr>
        <p:txBody>
          <a:bodyPr/>
          <a:lstStyle/>
          <a:p>
            <a:r>
              <a:rPr lang="en-US" dirty="0" smtClean="0"/>
              <a:t>How will it work with GLOBE Observer?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39" y="2539974"/>
            <a:ext cx="5946753" cy="3321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view for trained/certified GLOBE users </a:t>
            </a:r>
          </a:p>
          <a:p>
            <a:pPr lvl="1"/>
            <a:r>
              <a:rPr lang="en-US" dirty="0" smtClean="0"/>
              <a:t>Link at the top to all of GLOBE Data Entry</a:t>
            </a:r>
          </a:p>
          <a:p>
            <a:r>
              <a:rPr lang="en-US" dirty="0"/>
              <a:t>O</a:t>
            </a:r>
            <a:r>
              <a:rPr lang="en-US" dirty="0" smtClean="0"/>
              <a:t>ne view for GLOBE Observers</a:t>
            </a:r>
          </a:p>
          <a:p>
            <a:pPr lvl="1"/>
            <a:r>
              <a:rPr lang="en-US" dirty="0" smtClean="0"/>
              <a:t>Link at the bottom to learn more</a:t>
            </a:r>
          </a:p>
          <a:p>
            <a:pPr lvl="1"/>
            <a:endParaRPr lang="en-US" dirty="0"/>
          </a:p>
          <a:p>
            <a:r>
              <a:rPr lang="en-US" dirty="0" smtClean="0"/>
              <a:t>Both can do GLOBE Observer from the home page immediately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96" y="1110566"/>
            <a:ext cx="1978104" cy="5751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95" y="1091351"/>
            <a:ext cx="2031834" cy="57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your existing sites will still be there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for new sites…</a:t>
            </a:r>
          </a:p>
          <a:p>
            <a:r>
              <a:rPr lang="en-US" dirty="0" smtClean="0"/>
              <a:t>You will only need to enter site definition parameters for the protocols you choose. </a:t>
            </a:r>
          </a:p>
          <a:p>
            <a:pPr lvl="1"/>
            <a:r>
              <a:rPr lang="en-US" dirty="0" smtClean="0"/>
              <a:t>You won’t have to remember “I need to setup a </a:t>
            </a:r>
            <a:r>
              <a:rPr lang="en-US" dirty="0" err="1" smtClean="0"/>
              <a:t>xxxx</a:t>
            </a:r>
            <a:r>
              <a:rPr lang="en-US" dirty="0" smtClean="0"/>
              <a:t> site for this </a:t>
            </a:r>
            <a:r>
              <a:rPr lang="en-US" dirty="0" err="1" smtClean="0"/>
              <a:t>protocol”..just</a:t>
            </a:r>
            <a:r>
              <a:rPr lang="en-US" dirty="0" smtClean="0"/>
              <a:t> choose the protocols you want to do and the system will walk you through the rest.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0014" y="5806966"/>
            <a:ext cx="218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How does that work?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6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2539974"/>
            <a:ext cx="3739581" cy="33213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Choose School</a:t>
            </a:r>
          </a:p>
          <a:p>
            <a:r>
              <a:rPr lang="en-US" sz="2000" dirty="0" smtClean="0"/>
              <a:t>Choose Site from a list</a:t>
            </a:r>
          </a:p>
          <a:p>
            <a:r>
              <a:rPr lang="en-US" sz="2000" dirty="0" smtClean="0"/>
              <a:t>Choose Protocol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83" y="1084872"/>
            <a:ext cx="4436732" cy="29107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78283" y="2054772"/>
            <a:ext cx="897758" cy="2102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30682" y="2228192"/>
            <a:ext cx="1071179" cy="2102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79562" y="2539120"/>
            <a:ext cx="897758" cy="2102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2539974"/>
            <a:ext cx="3739581" cy="33213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you want to do a different protocol:</a:t>
            </a:r>
          </a:p>
          <a:p>
            <a:pPr lvl="1"/>
            <a:r>
              <a:rPr lang="en-US" dirty="0" smtClean="0"/>
              <a:t>Edit Site</a:t>
            </a:r>
          </a:p>
          <a:p>
            <a:pPr lvl="1"/>
            <a:r>
              <a:rPr lang="en-US" dirty="0" smtClean="0"/>
              <a:t>Update the site with a new site type for the protocol you want to do</a:t>
            </a:r>
          </a:p>
          <a:p>
            <a:pPr lvl="1"/>
            <a:r>
              <a:rPr lang="en-US" dirty="0" smtClean="0"/>
              <a:t>Return to home page</a:t>
            </a:r>
          </a:p>
          <a:p>
            <a:pPr lvl="1"/>
            <a:r>
              <a:rPr lang="en-US" dirty="0" smtClean="0"/>
              <a:t>Choose the modified Site</a:t>
            </a:r>
          </a:p>
          <a:p>
            <a:pPr lvl="1"/>
            <a:r>
              <a:rPr lang="en-US" dirty="0" smtClean="0"/>
              <a:t>Choose the Protocol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83" y="1084872"/>
            <a:ext cx="4436732" cy="2910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455891"/>
            <a:ext cx="4437617" cy="2911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02" y="4190014"/>
            <a:ext cx="4436798" cy="26679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466136" y="6589986"/>
            <a:ext cx="897758" cy="2102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23000" y="3063764"/>
            <a:ext cx="1071179" cy="2102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38376" y="2250085"/>
            <a:ext cx="897758" cy="2102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39" y="2539974"/>
            <a:ext cx="4438519" cy="33213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Choose School if more than one school</a:t>
            </a:r>
          </a:p>
          <a:p>
            <a:r>
              <a:rPr lang="en-US" dirty="0" smtClean="0"/>
              <a:t>Choose the protocol(s) you want to do</a:t>
            </a:r>
          </a:p>
          <a:p>
            <a:r>
              <a:rPr lang="en-US" dirty="0" smtClean="0"/>
              <a:t>Choose the site from list or map</a:t>
            </a:r>
          </a:p>
          <a:p>
            <a:r>
              <a:rPr lang="en-US" dirty="0" smtClean="0"/>
              <a:t>If you’ve never done that protocol before at that site, the system will prompt you with any required site definition fields (many protocols don’t have any)</a:t>
            </a:r>
          </a:p>
          <a:p>
            <a:r>
              <a:rPr lang="en-US" dirty="0" smtClean="0"/>
              <a:t>Enter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4" y="68318"/>
            <a:ext cx="2531365" cy="4493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64" y="1171903"/>
            <a:ext cx="2534549" cy="4498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412" y="2374484"/>
            <a:ext cx="2534549" cy="44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Atmosphere only (remaining spheres rolled out in the months ahead)</a:t>
            </a:r>
          </a:p>
          <a:p>
            <a:r>
              <a:rPr lang="en-US" dirty="0" smtClean="0"/>
              <a:t>Coming very soon:</a:t>
            </a:r>
          </a:p>
          <a:p>
            <a:pPr lvl="1"/>
            <a:r>
              <a:rPr lang="en-US" dirty="0" smtClean="0"/>
              <a:t>Editing/Deleting past submissions </a:t>
            </a:r>
            <a:r>
              <a:rPr lang="en-US" dirty="0"/>
              <a:t>(</a:t>
            </a:r>
            <a:r>
              <a:rPr lang="en-US" dirty="0" smtClean="0"/>
              <a:t>only while you are online)</a:t>
            </a:r>
          </a:p>
          <a:p>
            <a:pPr lvl="1"/>
            <a:r>
              <a:rPr lang="en-US" dirty="0" smtClean="0"/>
              <a:t>Adding additional site information like topography</a:t>
            </a:r>
          </a:p>
          <a:p>
            <a:pPr lvl="1"/>
            <a:r>
              <a:rPr lang="en-US" dirty="0" smtClean="0"/>
              <a:t>Create/Edit/Delete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ANNER-3-18-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-PPT-Widescreen-AM-FINAL-review-6-30-20" id="{98D221E0-2691-A748-8556-BF1DC508B388}" vid="{A4790DA8-225F-6A43-9797-1023B60483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1-PPT-Widescreen-AM-FINAL-review-6-30-20" id="{98D221E0-2691-A748-8556-BF1DC508B388}" vid="{C0115413-62E2-7C43-A345-F09337FF28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2929</TotalTime>
  <Words>385</Words>
  <Application>Microsoft Office PowerPoint</Application>
  <PresentationFormat>Custom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GLOBE’s new Data Entry System</vt:lpstr>
      <vt:lpstr>Features</vt:lpstr>
      <vt:lpstr>Features</vt:lpstr>
      <vt:lpstr>How will it work with GLOBE Observer?</vt:lpstr>
      <vt:lpstr>Working with Sites</vt:lpstr>
      <vt:lpstr>Current System</vt:lpstr>
      <vt:lpstr>Current System</vt:lpstr>
      <vt:lpstr>New System</vt:lpstr>
      <vt:lpstr>Current Status</vt:lpstr>
      <vt:lpstr>Demonstration</vt:lpstr>
      <vt:lpstr>Ready to Try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Paul Glaser</dc:creator>
  <cp:lastModifiedBy>David Overoye</cp:lastModifiedBy>
  <cp:revision>31</cp:revision>
  <dcterms:created xsi:type="dcterms:W3CDTF">2020-06-30T18:55:57Z</dcterms:created>
  <dcterms:modified xsi:type="dcterms:W3CDTF">2020-07-11T02:19:36Z</dcterms:modified>
</cp:coreProperties>
</file>