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13"/>
  </p:notesMasterIdLst>
  <p:sldIdLst>
    <p:sldId id="256" r:id="rId3"/>
    <p:sldId id="257" r:id="rId4"/>
    <p:sldId id="258" r:id="rId5"/>
    <p:sldId id="259" r:id="rId6"/>
    <p:sldId id="266" r:id="rId7"/>
    <p:sldId id="261" r:id="rId8"/>
    <p:sldId id="262" r:id="rId9"/>
    <p:sldId id="263" r:id="rId10"/>
    <p:sldId id="264" r:id="rId11"/>
    <p:sldId id="265" r:id="rId12"/>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hbV0PiwBpusiiA0hH3bhnrhbj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p:restoredTop sz="91512"/>
  </p:normalViewPr>
  <p:slideViewPr>
    <p:cSldViewPr snapToGrid="0">
      <p:cViewPr varScale="1">
        <p:scale>
          <a:sx n="42" d="100"/>
          <a:sy n="42" d="100"/>
        </p:scale>
        <p:origin x="200" y="14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857c6410_2_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8b857c6410_2_43: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23dd986b3_0_1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823dd986b3_0_11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b857c6410_2_5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g8b857c6410_2_5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b857c6410_2_6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8b857c6410_2_6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857c6410_2_8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8b857c6410_2_8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b857c6410_2_118: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8b857c6410_2_1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b857c6410_2_12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8b857c6410_2_12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b857c6410_2_134: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8b857c6410_2_1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b857c6410_2_156: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8b857c6410_2_15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2"/>
          <p:cNvSpPr/>
          <p:nvPr/>
        </p:nvSpPr>
        <p:spPr>
          <a:xfrm>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2"/>
          <p:cNvSpPr/>
          <p:nvPr/>
        </p:nvSpPr>
        <p:spPr>
          <a:xfrm>
            <a:off x="647754" y="646562"/>
            <a:ext cx="16992599" cy="89929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12"/>
          <p:cNvSpPr/>
          <p:nvPr/>
        </p:nvSpPr>
        <p:spPr>
          <a:xfrm>
            <a:off x="647754" y="2448599"/>
            <a:ext cx="16992600" cy="5391150"/>
          </a:xfrm>
          <a:custGeom>
            <a:avLst/>
            <a:gdLst/>
            <a:ahLst/>
            <a:cxnLst/>
            <a:rect l="l" t="t" r="r" b="b"/>
            <a:pathLst>
              <a:path w="16992600" h="5391150" extrusionOk="0">
                <a:moveTo>
                  <a:pt x="16992600" y="5391150"/>
                </a:moveTo>
                <a:lnTo>
                  <a:pt x="0" y="5391150"/>
                </a:lnTo>
                <a:lnTo>
                  <a:pt x="0" y="0"/>
                </a:lnTo>
                <a:lnTo>
                  <a:pt x="16992600" y="0"/>
                </a:lnTo>
                <a:lnTo>
                  <a:pt x="16992600" y="5391150"/>
                </a:lnTo>
                <a:close/>
              </a:path>
            </a:pathLst>
          </a:custGeom>
          <a:solidFill>
            <a:srgbClr val="69ACC6">
              <a:alpha val="67450"/>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12"/>
          <p:cNvSpPr/>
          <p:nvPr/>
        </p:nvSpPr>
        <p:spPr>
          <a:xfrm>
            <a:off x="15931744" y="1028699"/>
            <a:ext cx="1323974" cy="10001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12"/>
          <p:cNvSpPr txBox="1">
            <a:spLocks noGrp="1"/>
          </p:cNvSpPr>
          <p:nvPr>
            <p:ph type="ctrTitle"/>
          </p:nvPr>
        </p:nvSpPr>
        <p:spPr>
          <a:xfrm>
            <a:off x="5438772" y="3282538"/>
            <a:ext cx="7410454" cy="99504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300" b="1" i="0">
                <a:solidFill>
                  <a:srgbClr val="FFFFF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8b857c6410_2_33"/>
          <p:cNvSpPr/>
          <p:nvPr/>
        </p:nvSpPr>
        <p:spPr>
          <a:xfrm>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FF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g8b857c6410_2_33"/>
          <p:cNvSpPr/>
          <p:nvPr/>
        </p:nvSpPr>
        <p:spPr>
          <a:xfrm>
            <a:off x="647754" y="646562"/>
            <a:ext cx="16992599" cy="899293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g8b857c6410_2_33"/>
          <p:cNvSpPr/>
          <p:nvPr/>
        </p:nvSpPr>
        <p:spPr>
          <a:xfrm>
            <a:off x="647754" y="2448599"/>
            <a:ext cx="16992600" cy="5391150"/>
          </a:xfrm>
          <a:custGeom>
            <a:avLst/>
            <a:gdLst/>
            <a:ahLst/>
            <a:cxnLst/>
            <a:rect l="l" t="t" r="r" b="b"/>
            <a:pathLst>
              <a:path w="16992600" h="5391150" extrusionOk="0">
                <a:moveTo>
                  <a:pt x="16992600" y="5391150"/>
                </a:moveTo>
                <a:lnTo>
                  <a:pt x="0" y="5391150"/>
                </a:lnTo>
                <a:lnTo>
                  <a:pt x="0" y="0"/>
                </a:lnTo>
                <a:lnTo>
                  <a:pt x="16992600" y="0"/>
                </a:lnTo>
                <a:lnTo>
                  <a:pt x="16992600" y="5391150"/>
                </a:lnTo>
                <a:close/>
              </a:path>
            </a:pathLst>
          </a:custGeom>
          <a:solidFill>
            <a:srgbClr val="69ACC6">
              <a:alpha val="67058"/>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g8b857c6410_2_33"/>
          <p:cNvSpPr/>
          <p:nvPr/>
        </p:nvSpPr>
        <p:spPr>
          <a:xfrm>
            <a:off x="15931744" y="1028699"/>
            <a:ext cx="1323974" cy="10001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g8b857c6410_2_33"/>
          <p:cNvSpPr txBox="1">
            <a:spLocks noGrp="1"/>
          </p:cNvSpPr>
          <p:nvPr>
            <p:ph type="ctrTitle"/>
          </p:nvPr>
        </p:nvSpPr>
        <p:spPr>
          <a:xfrm>
            <a:off x="5438772" y="3282538"/>
            <a:ext cx="7410454" cy="9950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300" b="1" i="0">
                <a:solidFill>
                  <a:srgbClr val="FFFFF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8b857c6410_2_3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8b857c6410_2_3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8b857c6410_2_3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8b857c6410_2_3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1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4"/>
          <p:cNvSpPr/>
          <p:nvPr/>
        </p:nvSpPr>
        <p:spPr>
          <a:xfrm>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14"/>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500" b="1" i="0">
                <a:solidFill>
                  <a:srgbClr val="FFFFF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665550" y="2237874"/>
            <a:ext cx="16956900" cy="507682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5"/>
          <p:cNvSpPr/>
          <p:nvPr/>
        </p:nvSpPr>
        <p:spPr>
          <a:xfrm>
            <a:off x="5962650" y="0"/>
            <a:ext cx="12325350" cy="10287000"/>
          </a:xfrm>
          <a:custGeom>
            <a:avLst/>
            <a:gdLst/>
            <a:ahLst/>
            <a:cxnLst/>
            <a:rect l="l" t="t" r="r" b="b"/>
            <a:pathLst>
              <a:path w="12325350" h="10287000" extrusionOk="0">
                <a:moveTo>
                  <a:pt x="0" y="10287000"/>
                </a:moveTo>
                <a:lnTo>
                  <a:pt x="12325349" y="10287000"/>
                </a:lnTo>
                <a:lnTo>
                  <a:pt x="12325349" y="0"/>
                </a:lnTo>
                <a:lnTo>
                  <a:pt x="0" y="0"/>
                </a:lnTo>
                <a:lnTo>
                  <a:pt x="0" y="1028700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5"/>
          <p:cNvSpPr/>
          <p:nvPr/>
        </p:nvSpPr>
        <p:spPr>
          <a:xfrm>
            <a:off x="0" y="0"/>
            <a:ext cx="5962650" cy="10287000"/>
          </a:xfrm>
          <a:custGeom>
            <a:avLst/>
            <a:gdLst/>
            <a:ahLst/>
            <a:cxnLst/>
            <a:rect l="l" t="t" r="r" b="b"/>
            <a:pathLst>
              <a:path w="5962650" h="10287000" extrusionOk="0">
                <a:moveTo>
                  <a:pt x="0" y="0"/>
                </a:moveTo>
                <a:lnTo>
                  <a:pt x="5962650" y="0"/>
                </a:lnTo>
                <a:lnTo>
                  <a:pt x="5962650" y="10287000"/>
                </a:lnTo>
                <a:lnTo>
                  <a:pt x="0" y="10287000"/>
                </a:lnTo>
                <a:lnTo>
                  <a:pt x="0" y="0"/>
                </a:lnTo>
                <a:close/>
              </a:path>
            </a:pathLst>
          </a:custGeom>
          <a:solidFill>
            <a:srgbClr val="69ACC6">
              <a:alpha val="8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5"/>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500" b="1" i="0">
                <a:solidFill>
                  <a:srgbClr val="FFFFF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6"/>
          <p:cNvSpPr/>
          <p:nvPr/>
        </p:nvSpPr>
        <p:spPr>
          <a:xfrm>
            <a:off x="0" y="5"/>
            <a:ext cx="18288001" cy="10287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16"/>
          <p:cNvSpPr/>
          <p:nvPr/>
        </p:nvSpPr>
        <p:spPr>
          <a:xfrm>
            <a:off x="5176566" y="1546514"/>
            <a:ext cx="7810500" cy="6362700"/>
          </a:xfrm>
          <a:custGeom>
            <a:avLst/>
            <a:gdLst/>
            <a:ahLst/>
            <a:cxnLst/>
            <a:rect l="l" t="t" r="r" b="b"/>
            <a:pathLst>
              <a:path w="7810500" h="6362700" extrusionOk="0">
                <a:moveTo>
                  <a:pt x="7810500" y="6362700"/>
                </a:moveTo>
                <a:lnTo>
                  <a:pt x="0" y="6362700"/>
                </a:lnTo>
                <a:lnTo>
                  <a:pt x="0" y="0"/>
                </a:lnTo>
                <a:lnTo>
                  <a:pt x="7810500" y="0"/>
                </a:lnTo>
                <a:lnTo>
                  <a:pt x="7810500" y="6362700"/>
                </a:lnTo>
                <a:close/>
              </a:path>
            </a:pathLst>
          </a:custGeom>
          <a:solidFill>
            <a:srgbClr val="69ACC6">
              <a:alpha val="89411"/>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16"/>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500" b="1" i="0">
                <a:solidFill>
                  <a:srgbClr val="FFFFF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g8b857c6410_2_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8b857c6410_2_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8b857c6410_2_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8b857c6410_2_10"/>
          <p:cNvSpPr/>
          <p:nvPr/>
        </p:nvSpPr>
        <p:spPr>
          <a:xfrm>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FF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g8b857c6410_2_10"/>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7500" b="1" i="0">
                <a:solidFill>
                  <a:srgbClr val="FFFFF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g8b857c6410_2_10"/>
          <p:cNvSpPr txBox="1">
            <a:spLocks noGrp="1"/>
          </p:cNvSpPr>
          <p:nvPr>
            <p:ph type="body" idx="1"/>
          </p:nvPr>
        </p:nvSpPr>
        <p:spPr>
          <a:xfrm>
            <a:off x="665550" y="2237874"/>
            <a:ext cx="16956900" cy="50768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g8b857c6410_2_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8b857c6410_2_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8b857c6410_2_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8b857c6410_2_17"/>
          <p:cNvSpPr/>
          <p:nvPr/>
        </p:nvSpPr>
        <p:spPr>
          <a:xfrm>
            <a:off x="5962650" y="0"/>
            <a:ext cx="12325350" cy="10287000"/>
          </a:xfrm>
          <a:custGeom>
            <a:avLst/>
            <a:gdLst/>
            <a:ahLst/>
            <a:cxnLst/>
            <a:rect l="l" t="t" r="r" b="b"/>
            <a:pathLst>
              <a:path w="12325350" h="10287000" extrusionOk="0">
                <a:moveTo>
                  <a:pt x="0" y="10287000"/>
                </a:moveTo>
                <a:lnTo>
                  <a:pt x="12325349" y="10287000"/>
                </a:lnTo>
                <a:lnTo>
                  <a:pt x="12325349" y="0"/>
                </a:lnTo>
                <a:lnTo>
                  <a:pt x="0" y="0"/>
                </a:lnTo>
                <a:lnTo>
                  <a:pt x="0" y="10287000"/>
                </a:lnTo>
                <a:close/>
              </a:path>
            </a:pathLst>
          </a:custGeom>
          <a:solidFill>
            <a:srgbClr val="FFFF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g8b857c6410_2_17"/>
          <p:cNvSpPr/>
          <p:nvPr/>
        </p:nvSpPr>
        <p:spPr>
          <a:xfrm>
            <a:off x="0" y="0"/>
            <a:ext cx="5962650" cy="10287000"/>
          </a:xfrm>
          <a:custGeom>
            <a:avLst/>
            <a:gdLst/>
            <a:ahLst/>
            <a:cxnLst/>
            <a:rect l="l" t="t" r="r" b="b"/>
            <a:pathLst>
              <a:path w="5962650" h="10287000" extrusionOk="0">
                <a:moveTo>
                  <a:pt x="0" y="0"/>
                </a:moveTo>
                <a:lnTo>
                  <a:pt x="5962650" y="0"/>
                </a:lnTo>
                <a:lnTo>
                  <a:pt x="5962650" y="10287000"/>
                </a:lnTo>
                <a:lnTo>
                  <a:pt x="0" y="10287000"/>
                </a:lnTo>
                <a:lnTo>
                  <a:pt x="0" y="0"/>
                </a:lnTo>
                <a:close/>
              </a:path>
            </a:pathLst>
          </a:custGeom>
          <a:solidFill>
            <a:srgbClr val="69ACC6">
              <a:alpha val="8901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g8b857c6410_2_17"/>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7500" b="1" i="0">
                <a:solidFill>
                  <a:srgbClr val="FFFFF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8b857c6410_2_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0" name="Google Shape;70;g8b857c6410_2_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1" name="Google Shape;71;g8b857c6410_2_1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8b857c6410_2_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8b857c6410_2_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8b857c6410_2_26"/>
          <p:cNvSpPr/>
          <p:nvPr/>
        </p:nvSpPr>
        <p:spPr>
          <a:xfrm>
            <a:off x="0" y="5"/>
            <a:ext cx="18288001" cy="10287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g8b857c6410_2_26"/>
          <p:cNvSpPr/>
          <p:nvPr/>
        </p:nvSpPr>
        <p:spPr>
          <a:xfrm>
            <a:off x="5176566" y="1546514"/>
            <a:ext cx="7810500" cy="6362700"/>
          </a:xfrm>
          <a:custGeom>
            <a:avLst/>
            <a:gdLst/>
            <a:ahLst/>
            <a:cxnLst/>
            <a:rect l="l" t="t" r="r" b="b"/>
            <a:pathLst>
              <a:path w="7810500" h="6362700" extrusionOk="0">
                <a:moveTo>
                  <a:pt x="7810500" y="6362700"/>
                </a:moveTo>
                <a:lnTo>
                  <a:pt x="0" y="6362700"/>
                </a:lnTo>
                <a:lnTo>
                  <a:pt x="0" y="0"/>
                </a:lnTo>
                <a:lnTo>
                  <a:pt x="7810500" y="0"/>
                </a:lnTo>
                <a:lnTo>
                  <a:pt x="7810500" y="6362700"/>
                </a:lnTo>
                <a:close/>
              </a:path>
            </a:pathLst>
          </a:custGeom>
          <a:solidFill>
            <a:srgbClr val="69ACC6">
              <a:alpha val="89019"/>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g8b857c6410_2_26"/>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7500" b="1" i="0">
                <a:solidFill>
                  <a:srgbClr val="FFFFF5"/>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8b857c6410_2_2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8b857c6410_2_2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8b857c6410_2_2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500" b="1" i="0" u="none" strike="noStrike" cap="none">
                <a:solidFill>
                  <a:srgbClr val="FFFFF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665550" y="2237874"/>
            <a:ext cx="16956900" cy="507682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48"/>
        <p:cNvGrpSpPr/>
        <p:nvPr/>
      </p:nvGrpSpPr>
      <p:grpSpPr>
        <a:xfrm>
          <a:off x="0" y="0"/>
          <a:ext cx="0" cy="0"/>
          <a:chOff x="0" y="0"/>
          <a:chExt cx="0" cy="0"/>
        </a:xfrm>
      </p:grpSpPr>
      <p:sp>
        <p:nvSpPr>
          <p:cNvPr id="49" name="Google Shape;49;g8b857c6410_2_0"/>
          <p:cNvSpPr txBox="1">
            <a:spLocks noGrp="1"/>
          </p:cNvSpPr>
          <p:nvPr>
            <p:ph type="title"/>
          </p:nvPr>
        </p:nvSpPr>
        <p:spPr>
          <a:xfrm>
            <a:off x="2936092" y="985544"/>
            <a:ext cx="12415814" cy="1168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7500" b="1" i="0" u="none" strike="noStrike" cap="none">
                <a:solidFill>
                  <a:srgbClr val="FFFFF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g8b857c6410_2_0"/>
          <p:cNvSpPr txBox="1">
            <a:spLocks noGrp="1"/>
          </p:cNvSpPr>
          <p:nvPr>
            <p:ph type="body" idx="1"/>
          </p:nvPr>
        </p:nvSpPr>
        <p:spPr>
          <a:xfrm>
            <a:off x="665550" y="2237874"/>
            <a:ext cx="16956900" cy="50768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1" name="Google Shape;51;g8b857c6410_2_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g8b857c6410_2_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g8b857c6410_2_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jpg"/><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g8b857c6410_2_43"/>
          <p:cNvPicPr preferRelativeResize="0"/>
          <p:nvPr/>
        </p:nvPicPr>
        <p:blipFill rotWithShape="1">
          <a:blip r:embed="rId4">
            <a:alphaModFix/>
          </a:blip>
          <a:srcRect/>
          <a:stretch/>
        </p:blipFill>
        <p:spPr>
          <a:xfrm>
            <a:off x="875438" y="8848342"/>
            <a:ext cx="8400307" cy="719329"/>
          </a:xfrm>
          <a:prstGeom prst="rect">
            <a:avLst/>
          </a:prstGeom>
          <a:noFill/>
          <a:ln>
            <a:noFill/>
          </a:ln>
        </p:spPr>
      </p:pic>
      <p:pic>
        <p:nvPicPr>
          <p:cNvPr id="96" name="Google Shape;96;g8b857c6410_2_43" descr="Uma imagem com símbolo, relógio, desenho&#10;&#10;Descrição gerada automaticamente"/>
          <p:cNvPicPr preferRelativeResize="0"/>
          <p:nvPr/>
        </p:nvPicPr>
        <p:blipFill rotWithShape="1">
          <a:blip r:embed="rId5">
            <a:alphaModFix/>
          </a:blip>
          <a:srcRect/>
          <a:stretch/>
        </p:blipFill>
        <p:spPr>
          <a:xfrm>
            <a:off x="14644669" y="8631095"/>
            <a:ext cx="2828557" cy="936576"/>
          </a:xfrm>
          <a:prstGeom prst="rect">
            <a:avLst/>
          </a:prstGeom>
          <a:noFill/>
          <a:ln>
            <a:noFill/>
          </a:ln>
        </p:spPr>
      </p:pic>
      <p:sp>
        <p:nvSpPr>
          <p:cNvPr id="97" name="Google Shape;97;g8b857c6410_2_43"/>
          <p:cNvSpPr/>
          <p:nvPr/>
        </p:nvSpPr>
        <p:spPr>
          <a:xfrm>
            <a:off x="16122325" y="751125"/>
            <a:ext cx="1350900" cy="11142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g8b857c6410_2_43"/>
          <p:cNvSpPr/>
          <p:nvPr/>
        </p:nvSpPr>
        <p:spPr>
          <a:xfrm>
            <a:off x="569400" y="1900100"/>
            <a:ext cx="17149200" cy="5946300"/>
          </a:xfrm>
          <a:prstGeom prst="rect">
            <a:avLst/>
          </a:prstGeom>
          <a:solidFill>
            <a:srgbClr val="1D762E">
              <a:alpha val="517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8b857c6410_2_43"/>
          <p:cNvSpPr txBox="1">
            <a:spLocks noGrp="1"/>
          </p:cNvSpPr>
          <p:nvPr>
            <p:ph type="ctrTitle" idx="4294967295"/>
          </p:nvPr>
        </p:nvSpPr>
        <p:spPr>
          <a:xfrm>
            <a:off x="3154680" y="2152470"/>
            <a:ext cx="13169220" cy="995100"/>
          </a:xfrm>
          <a:prstGeom prst="rect">
            <a:avLst/>
          </a:prstGeom>
          <a:noFill/>
          <a:ln>
            <a:noFill/>
          </a:ln>
        </p:spPr>
        <p:txBody>
          <a:bodyPr spcFirstLastPara="1" wrap="square" lIns="0" tIns="57775" rIns="0" bIns="0" anchor="t" anchorCtr="0">
            <a:noAutofit/>
          </a:bodyPr>
          <a:lstStyle/>
          <a:p>
            <a:pPr marL="1220470" marR="5080" lvl="0" indent="-1208405" algn="ctr" rtl="0">
              <a:lnSpc>
                <a:spcPct val="111484"/>
              </a:lnSpc>
              <a:spcBef>
                <a:spcPts val="0"/>
              </a:spcBef>
              <a:spcAft>
                <a:spcPts val="0"/>
              </a:spcAft>
              <a:buClr>
                <a:srgbClr val="000000"/>
              </a:buClr>
              <a:buSzPts val="1400"/>
              <a:buFont typeface="Arial"/>
              <a:buNone/>
            </a:pPr>
            <a:r>
              <a:rPr lang="en-US" sz="3300" b="1" i="0" u="none" strike="noStrike" cap="none" dirty="0">
                <a:solidFill>
                  <a:srgbClr val="FFFFF5"/>
                </a:solidFill>
                <a:latin typeface="Arial"/>
                <a:ea typeface="Arial"/>
                <a:cs typeface="Arial"/>
                <a:sym typeface="Arial"/>
              </a:rPr>
              <a:t>2020		GLOBE	VIRTUAL MEETING  STUDENT	 SHOWCASE</a:t>
            </a:r>
            <a:endParaRPr sz="3300" b="1" i="0" u="none" strike="noStrike" cap="none" dirty="0">
              <a:solidFill>
                <a:srgbClr val="FFFFF5"/>
              </a:solidFill>
              <a:latin typeface="Arial"/>
              <a:ea typeface="Arial"/>
              <a:cs typeface="Arial"/>
              <a:sym typeface="Arial"/>
            </a:endParaRPr>
          </a:p>
        </p:txBody>
      </p:sp>
      <p:sp>
        <p:nvSpPr>
          <p:cNvPr id="100" name="Google Shape;100;g8b857c6410_2_43"/>
          <p:cNvSpPr txBox="1"/>
          <p:nvPr/>
        </p:nvSpPr>
        <p:spPr>
          <a:xfrm>
            <a:off x="2714700" y="3182345"/>
            <a:ext cx="12858600" cy="15174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en-US" sz="3300" b="1" i="0" u="none" strike="noStrike" cap="none" dirty="0">
                <a:solidFill>
                  <a:srgbClr val="FFFFF5"/>
                </a:solidFill>
                <a:latin typeface="Arial"/>
                <a:ea typeface="Arial"/>
                <a:cs typeface="Arial"/>
                <a:sym typeface="Arial"/>
              </a:rPr>
              <a:t>Alert! Mosquito risk on the campus of the National Agrarian University La Molina (UNALM)</a:t>
            </a:r>
          </a:p>
          <a:p>
            <a:pPr marL="0" marR="0" lvl="0" indent="0" algn="ctr" rtl="0">
              <a:lnSpc>
                <a:spcPct val="100000"/>
              </a:lnSpc>
              <a:spcBef>
                <a:spcPts val="0"/>
              </a:spcBef>
              <a:spcAft>
                <a:spcPts val="0"/>
              </a:spcAft>
              <a:buNone/>
            </a:pPr>
            <a:endParaRPr lang="en-US" sz="3300" b="1" dirty="0">
              <a:solidFill>
                <a:srgbClr val="FFFFF5"/>
              </a:solidFill>
            </a:endParaRPr>
          </a:p>
          <a:p>
            <a:pPr algn="ctr"/>
            <a:r>
              <a:rPr lang="es-ES" sz="3300" b="1" dirty="0">
                <a:solidFill>
                  <a:schemeClr val="bg1"/>
                </a:solidFill>
              </a:rPr>
              <a:t> ¡Alerta! Riesgo por mosquitos en el campus de la </a:t>
            </a:r>
          </a:p>
          <a:p>
            <a:pPr algn="ctr"/>
            <a:r>
              <a:rPr lang="es-ES" sz="3300" b="1" dirty="0">
                <a:solidFill>
                  <a:schemeClr val="bg1"/>
                </a:solidFill>
              </a:rPr>
              <a:t>Universidad Nacional Agraria La Molina, Perú </a:t>
            </a:r>
            <a:endParaRPr lang="pt-PT" sz="3300" b="1" dirty="0">
              <a:solidFill>
                <a:schemeClr val="bg1"/>
              </a:solidFill>
            </a:endParaRPr>
          </a:p>
          <a:p>
            <a:pPr marL="0" marR="0" lvl="0" indent="0" algn="ctr" rtl="0">
              <a:lnSpc>
                <a:spcPct val="100000"/>
              </a:lnSpc>
              <a:spcBef>
                <a:spcPts val="0"/>
              </a:spcBef>
              <a:spcAft>
                <a:spcPts val="0"/>
              </a:spcAft>
              <a:buNone/>
            </a:pPr>
            <a:endParaRPr sz="3300" b="1" i="0" u="none" strike="noStrike" cap="none" dirty="0">
              <a:solidFill>
                <a:srgbClr val="FFFFF5"/>
              </a:solidFill>
              <a:latin typeface="Arial"/>
              <a:ea typeface="Arial"/>
              <a:cs typeface="Arial"/>
              <a:sym typeface="Arial"/>
            </a:endParaRPr>
          </a:p>
        </p:txBody>
      </p:sp>
      <p:sp>
        <p:nvSpPr>
          <p:cNvPr id="101" name="Google Shape;101;g8b857c6410_2_43"/>
          <p:cNvSpPr txBox="1"/>
          <p:nvPr/>
        </p:nvSpPr>
        <p:spPr>
          <a:xfrm>
            <a:off x="6126480" y="6369200"/>
            <a:ext cx="11592120" cy="14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b="0" i="0" u="none" strike="noStrike" cap="none" dirty="0">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FFFFF5"/>
                </a:solidFill>
                <a:latin typeface="Arial"/>
                <a:ea typeface="Arial"/>
                <a:cs typeface="Arial"/>
                <a:sym typeface="Arial"/>
              </a:rPr>
              <a:t>Students: Abdon </a:t>
            </a:r>
            <a:r>
              <a:rPr lang="en-US" sz="2000" b="1" i="0" u="none" strike="noStrike" cap="none" dirty="0" err="1">
                <a:solidFill>
                  <a:srgbClr val="FFFFF5"/>
                </a:solidFill>
                <a:latin typeface="Arial"/>
                <a:ea typeface="Arial"/>
                <a:cs typeface="Arial"/>
                <a:sym typeface="Arial"/>
              </a:rPr>
              <a:t>Ayuque</a:t>
            </a:r>
            <a:r>
              <a:rPr lang="en-US" sz="2000" b="1" i="0" u="none" strike="noStrike" cap="none" dirty="0">
                <a:solidFill>
                  <a:srgbClr val="FFFFF5"/>
                </a:solidFill>
                <a:latin typeface="Arial"/>
                <a:ea typeface="Arial"/>
                <a:cs typeface="Arial"/>
                <a:sym typeface="Arial"/>
              </a:rPr>
              <a:t>,</a:t>
            </a:r>
            <a:r>
              <a:rPr lang="en-US" sz="2000" b="1" dirty="0">
                <a:solidFill>
                  <a:srgbClr val="FFFFF5"/>
                </a:solidFill>
              </a:rPr>
              <a:t> </a:t>
            </a:r>
            <a:r>
              <a:rPr lang="en-US" sz="2000" b="1" i="0" u="none" strike="noStrike" cap="none" dirty="0">
                <a:solidFill>
                  <a:srgbClr val="FFFFF5"/>
                </a:solidFill>
                <a:latin typeface="Arial"/>
                <a:ea typeface="Arial"/>
                <a:cs typeface="Arial"/>
                <a:sym typeface="Arial"/>
              </a:rPr>
              <a:t>Mary </a:t>
            </a:r>
            <a:r>
              <a:rPr lang="en-US" sz="2000" b="1" i="0" u="none" strike="noStrike" cap="none" dirty="0" err="1">
                <a:solidFill>
                  <a:srgbClr val="FFFFF5"/>
                </a:solidFill>
                <a:latin typeface="Arial"/>
                <a:ea typeface="Arial"/>
                <a:cs typeface="Arial"/>
                <a:sym typeface="Arial"/>
              </a:rPr>
              <a:t>Quispe</a:t>
            </a:r>
            <a:r>
              <a:rPr lang="en-US" sz="2000" b="1" i="0" u="none" strike="noStrike" cap="none" dirty="0">
                <a:solidFill>
                  <a:srgbClr val="FFFFF5"/>
                </a:solidFill>
                <a:latin typeface="Arial"/>
                <a:ea typeface="Arial"/>
                <a:cs typeface="Arial"/>
                <a:sym typeface="Arial"/>
              </a:rPr>
              <a:t>, </a:t>
            </a:r>
            <a:r>
              <a:rPr lang="en-US" sz="2000" b="1" dirty="0" err="1">
                <a:solidFill>
                  <a:srgbClr val="FFFFF5"/>
                </a:solidFill>
              </a:rPr>
              <a:t>Danixa</a:t>
            </a:r>
            <a:r>
              <a:rPr lang="en-US" sz="2000" b="1" i="0" u="none" strike="noStrike" cap="none" dirty="0">
                <a:solidFill>
                  <a:srgbClr val="FFFFF5"/>
                </a:solidFill>
                <a:latin typeface="Arial"/>
                <a:ea typeface="Arial"/>
                <a:cs typeface="Arial"/>
                <a:sym typeface="Arial"/>
              </a:rPr>
              <a:t> Rosado, Milagros Orellana, Ector </a:t>
            </a:r>
            <a:r>
              <a:rPr lang="en-US" sz="2000" b="1" i="0" u="none" strike="noStrike" cap="none" dirty="0" err="1">
                <a:solidFill>
                  <a:srgbClr val="FFFFF5"/>
                </a:solidFill>
                <a:latin typeface="Arial"/>
                <a:ea typeface="Arial"/>
                <a:cs typeface="Arial"/>
                <a:sym typeface="Arial"/>
              </a:rPr>
              <a:t>Rivadeneyra</a:t>
            </a:r>
            <a:endParaRPr sz="2000" b="1" i="0" u="none" strike="noStrike" cap="none" dirty="0">
              <a:solidFill>
                <a:srgbClr val="FFFFF5"/>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FFFFF5"/>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FFFFF5"/>
                </a:solidFill>
                <a:latin typeface="Arial"/>
                <a:ea typeface="Arial"/>
                <a:cs typeface="Arial"/>
                <a:sym typeface="Arial"/>
              </a:rPr>
              <a:t>Teachers: </a:t>
            </a:r>
            <a:r>
              <a:rPr lang="en-US" sz="2000" b="1" i="0" u="none" strike="noStrike" cap="none" dirty="0" err="1">
                <a:solidFill>
                  <a:srgbClr val="FFFFF5"/>
                </a:solidFill>
                <a:latin typeface="Arial"/>
                <a:ea typeface="Arial"/>
                <a:cs typeface="Arial"/>
                <a:sym typeface="Arial"/>
              </a:rPr>
              <a:t>Richar</a:t>
            </a:r>
            <a:r>
              <a:rPr lang="en-US" sz="2000" b="1" i="0" u="none" strike="noStrike" cap="none" dirty="0">
                <a:solidFill>
                  <a:srgbClr val="FFFFF5"/>
                </a:solidFill>
                <a:latin typeface="Arial"/>
                <a:ea typeface="Arial"/>
                <a:cs typeface="Arial"/>
                <a:sym typeface="Arial"/>
              </a:rPr>
              <a:t> Morales, Claudia Caro</a:t>
            </a:r>
            <a:endParaRPr dirty="0"/>
          </a:p>
        </p:txBody>
      </p:sp>
      <p:pic>
        <p:nvPicPr>
          <p:cNvPr id="102" name="Google Shape;102;g8b857c6410_2_43"/>
          <p:cNvPicPr preferRelativeResize="0"/>
          <p:nvPr/>
        </p:nvPicPr>
        <p:blipFill>
          <a:blip r:embed="rId7">
            <a:alphaModFix/>
          </a:blip>
          <a:stretch>
            <a:fillRect/>
          </a:stretch>
        </p:blipFill>
        <p:spPr>
          <a:xfrm>
            <a:off x="1096124" y="751125"/>
            <a:ext cx="4422252" cy="111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45"/>
        <p:cNvGrpSpPr/>
        <p:nvPr/>
      </p:nvGrpSpPr>
      <p:grpSpPr>
        <a:xfrm>
          <a:off x="0" y="0"/>
          <a:ext cx="0" cy="0"/>
          <a:chOff x="0" y="0"/>
          <a:chExt cx="0" cy="0"/>
        </a:xfrm>
      </p:grpSpPr>
      <p:sp>
        <p:nvSpPr>
          <p:cNvPr id="246" name="Google Shape;246;g823dd986b3_0_110"/>
          <p:cNvSpPr/>
          <p:nvPr/>
        </p:nvSpPr>
        <p:spPr>
          <a:xfrm>
            <a:off x="5176570" y="9258300"/>
            <a:ext cx="7934400" cy="685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7" name="Google Shape;247;g823dd986b3_0_110"/>
          <p:cNvGrpSpPr/>
          <p:nvPr/>
        </p:nvGrpSpPr>
        <p:grpSpPr>
          <a:xfrm>
            <a:off x="-49247" y="2221895"/>
            <a:ext cx="18386024" cy="5387115"/>
            <a:chOff x="1028700" y="4100321"/>
            <a:chExt cx="16230600" cy="5019675"/>
          </a:xfrm>
        </p:grpSpPr>
        <p:sp>
          <p:nvSpPr>
            <p:cNvPr id="248" name="Google Shape;248;g823dd986b3_0_110"/>
            <p:cNvSpPr/>
            <p:nvPr/>
          </p:nvSpPr>
          <p:spPr>
            <a:xfrm>
              <a:off x="1028700" y="4100321"/>
              <a:ext cx="16230600" cy="5019675"/>
            </a:xfrm>
            <a:custGeom>
              <a:avLst/>
              <a:gdLst/>
              <a:ahLst/>
              <a:cxnLst/>
              <a:rect l="l" t="t" r="r" b="b"/>
              <a:pathLst>
                <a:path w="16230600" h="5019675" extrusionOk="0">
                  <a:moveTo>
                    <a:pt x="16230600" y="5019675"/>
                  </a:moveTo>
                  <a:lnTo>
                    <a:pt x="0" y="5019675"/>
                  </a:lnTo>
                  <a:lnTo>
                    <a:pt x="0" y="0"/>
                  </a:lnTo>
                  <a:lnTo>
                    <a:pt x="16230600" y="0"/>
                  </a:lnTo>
                  <a:lnTo>
                    <a:pt x="16230600" y="5019675"/>
                  </a:lnTo>
                  <a:close/>
                </a:path>
              </a:pathLst>
            </a:custGeom>
            <a:solidFill>
              <a:srgbClr val="6AA84F">
                <a:alpha val="495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g823dd986b3_0_110"/>
            <p:cNvSpPr/>
            <p:nvPr/>
          </p:nvSpPr>
          <p:spPr>
            <a:xfrm>
              <a:off x="9127937" y="4679868"/>
              <a:ext cx="28575" cy="4000500"/>
            </a:xfrm>
            <a:custGeom>
              <a:avLst/>
              <a:gdLst/>
              <a:ahLst/>
              <a:cxnLst/>
              <a:rect l="l" t="t" r="r" b="b"/>
              <a:pathLst>
                <a:path w="28575" h="4000500" extrusionOk="0">
                  <a:moveTo>
                    <a:pt x="28575" y="4000500"/>
                  </a:moveTo>
                  <a:lnTo>
                    <a:pt x="0" y="4000500"/>
                  </a:lnTo>
                  <a:lnTo>
                    <a:pt x="0" y="0"/>
                  </a:lnTo>
                  <a:lnTo>
                    <a:pt x="28575" y="0"/>
                  </a:lnTo>
                  <a:lnTo>
                    <a:pt x="28575" y="4000500"/>
                  </a:lnTo>
                  <a:close/>
                </a:path>
              </a:pathLst>
            </a:custGeom>
            <a:solidFill>
              <a:srgbClr val="6AA84F">
                <a:alpha val="495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0" name="Google Shape;250;g823dd986b3_0_110"/>
          <p:cNvSpPr/>
          <p:nvPr/>
        </p:nvSpPr>
        <p:spPr>
          <a:xfrm>
            <a:off x="3563600" y="4481875"/>
            <a:ext cx="11423100" cy="7278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g823dd986b3_0_110"/>
          <p:cNvSpPr/>
          <p:nvPr/>
        </p:nvSpPr>
        <p:spPr>
          <a:xfrm>
            <a:off x="4191050" y="4220375"/>
            <a:ext cx="10168200" cy="12261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823dd986b3_0_110"/>
          <p:cNvSpPr/>
          <p:nvPr/>
        </p:nvSpPr>
        <p:spPr>
          <a:xfrm>
            <a:off x="5021150" y="3860725"/>
            <a:ext cx="8508000" cy="1970100"/>
          </a:xfrm>
          <a:prstGeom prst="rect">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823dd986b3_0_110"/>
          <p:cNvSpPr/>
          <p:nvPr/>
        </p:nvSpPr>
        <p:spPr>
          <a:xfrm>
            <a:off x="5835950" y="3530450"/>
            <a:ext cx="6878400" cy="2648100"/>
          </a:xfrm>
          <a:prstGeom prst="rect">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823dd986b3_0_110"/>
          <p:cNvSpPr txBox="1">
            <a:spLocks noGrp="1"/>
          </p:cNvSpPr>
          <p:nvPr>
            <p:ph type="title"/>
          </p:nvPr>
        </p:nvSpPr>
        <p:spPr>
          <a:xfrm>
            <a:off x="5835950" y="3590085"/>
            <a:ext cx="6878400" cy="1619590"/>
          </a:xfrm>
          <a:prstGeom prst="rect">
            <a:avLst/>
          </a:prstGeom>
          <a:noFill/>
          <a:ln>
            <a:noFill/>
          </a:ln>
        </p:spPr>
        <p:txBody>
          <a:bodyPr spcFirstLastPara="1" wrap="square" lIns="0" tIns="15875" rIns="0" bIns="0" anchor="t" anchorCtr="0">
            <a:noAutofit/>
          </a:bodyPr>
          <a:lstStyle/>
          <a:p>
            <a:pPr marL="12700" lvl="0" indent="0" algn="ctr" rtl="0">
              <a:lnSpc>
                <a:spcPct val="100000"/>
              </a:lnSpc>
              <a:spcBef>
                <a:spcPts val="0"/>
              </a:spcBef>
              <a:spcAft>
                <a:spcPts val="0"/>
              </a:spcAft>
              <a:buSzPts val="1400"/>
              <a:buNone/>
            </a:pPr>
            <a:r>
              <a:rPr lang="en-US" sz="4400" dirty="0"/>
              <a:t>Thank you for your time</a:t>
            </a:r>
            <a:br>
              <a:rPr lang="en-US" sz="4400" dirty="0"/>
            </a:br>
            <a:br>
              <a:rPr lang="en-US" sz="4400" dirty="0"/>
            </a:br>
            <a:r>
              <a:rPr lang="en-US" sz="4400" dirty="0"/>
              <a:t>Questions</a:t>
            </a:r>
            <a:endParaRPr sz="4400" dirty="0"/>
          </a:p>
        </p:txBody>
      </p:sp>
      <p:sp>
        <p:nvSpPr>
          <p:cNvPr id="255" name="Google Shape;255;g823dd986b3_0_110"/>
          <p:cNvSpPr/>
          <p:nvPr/>
        </p:nvSpPr>
        <p:spPr>
          <a:xfrm>
            <a:off x="16573317" y="437076"/>
            <a:ext cx="1066800" cy="800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Rectangle 11">
            <a:extLst>
              <a:ext uri="{FF2B5EF4-FFF2-40B4-BE49-F238E27FC236}">
                <a16:creationId xmlns:a16="http://schemas.microsoft.com/office/drawing/2014/main" id="{E735962D-F543-B84A-85D0-E75E6014D2A9}"/>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g8b857c6410_2_54"/>
          <p:cNvSpPr/>
          <p:nvPr/>
        </p:nvSpPr>
        <p:spPr>
          <a:xfrm>
            <a:off x="4827320" y="9258300"/>
            <a:ext cx="7934400" cy="685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g8b857c6410_2_54"/>
          <p:cNvSpPr/>
          <p:nvPr/>
        </p:nvSpPr>
        <p:spPr>
          <a:xfrm>
            <a:off x="13055726" y="9201150"/>
            <a:ext cx="1012500" cy="800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g8b857c6410_2_54"/>
          <p:cNvSpPr/>
          <p:nvPr/>
        </p:nvSpPr>
        <p:spPr>
          <a:xfrm>
            <a:off x="0" y="0"/>
            <a:ext cx="18288000" cy="36456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g8b857c6410_2_54"/>
          <p:cNvPicPr preferRelativeResize="0"/>
          <p:nvPr/>
        </p:nvPicPr>
        <p:blipFill rotWithShape="1">
          <a:blip r:embed="rId6">
            <a:alphaModFix/>
          </a:blip>
          <a:srcRect l="68011" t="60243" r="341"/>
          <a:stretch/>
        </p:blipFill>
        <p:spPr>
          <a:xfrm rot="10800000">
            <a:off x="1444100" y="798576"/>
            <a:ext cx="7604650" cy="8218424"/>
          </a:xfrm>
          <a:prstGeom prst="rect">
            <a:avLst/>
          </a:prstGeom>
          <a:noFill/>
          <a:ln>
            <a:noFill/>
          </a:ln>
        </p:spPr>
      </p:pic>
      <p:sp>
        <p:nvSpPr>
          <p:cNvPr id="111" name="Google Shape;111;g8b857c6410_2_54"/>
          <p:cNvSpPr txBox="1"/>
          <p:nvPr/>
        </p:nvSpPr>
        <p:spPr>
          <a:xfrm>
            <a:off x="1934975" y="1086250"/>
            <a:ext cx="5526300" cy="110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
              </a:spcBef>
              <a:spcAft>
                <a:spcPts val="0"/>
              </a:spcAft>
              <a:buClr>
                <a:srgbClr val="000000"/>
              </a:buClr>
              <a:buSzPts val="6500"/>
              <a:buFont typeface="Arial"/>
              <a:buNone/>
            </a:pPr>
            <a:r>
              <a:rPr lang="en-US" sz="6500" b="1" i="0" u="none" strike="noStrike" cap="none" dirty="0">
                <a:solidFill>
                  <a:srgbClr val="FFFFF5"/>
                </a:solidFill>
                <a:latin typeface="Arial"/>
                <a:ea typeface="Arial"/>
                <a:cs typeface="Arial"/>
                <a:sym typeface="Arial"/>
              </a:rPr>
              <a:t>       Abstract</a:t>
            </a:r>
            <a:endParaRPr sz="6500" b="0" i="0" u="none" strike="noStrike" cap="none" dirty="0">
              <a:solidFill>
                <a:schemeClr val="dk1"/>
              </a:solidFill>
              <a:latin typeface="Arial"/>
              <a:ea typeface="Arial"/>
              <a:cs typeface="Arial"/>
              <a:sym typeface="Arial"/>
            </a:endParaRPr>
          </a:p>
          <a:p>
            <a:pPr marL="0" marR="0" lvl="0" indent="0" algn="just" rtl="0">
              <a:lnSpc>
                <a:spcPct val="100000"/>
              </a:lnSpc>
              <a:spcBef>
                <a:spcPts val="3494"/>
              </a:spcBef>
              <a:spcAft>
                <a:spcPts val="0"/>
              </a:spcAft>
              <a:buClr>
                <a:srgbClr val="000000"/>
              </a:buClr>
              <a:buSzPts val="3300"/>
              <a:buFont typeface="Arial"/>
              <a:buNone/>
            </a:pPr>
            <a:endParaRPr sz="3300" b="0" i="0" u="none" strike="noStrike" cap="none" dirty="0">
              <a:solidFill>
                <a:schemeClr val="dk1"/>
              </a:solidFill>
              <a:latin typeface="Arial"/>
              <a:ea typeface="Arial"/>
              <a:cs typeface="Arial"/>
              <a:sym typeface="Arial"/>
            </a:endParaRPr>
          </a:p>
        </p:txBody>
      </p:sp>
      <p:sp>
        <p:nvSpPr>
          <p:cNvPr id="112" name="Google Shape;112;g8b857c6410_2_54"/>
          <p:cNvSpPr txBox="1"/>
          <p:nvPr/>
        </p:nvSpPr>
        <p:spPr>
          <a:xfrm>
            <a:off x="1617475" y="1881805"/>
            <a:ext cx="7257900" cy="7135200"/>
          </a:xfrm>
          <a:prstGeom prst="rect">
            <a:avLst/>
          </a:prstGeom>
          <a:noFill/>
          <a:ln>
            <a:noFill/>
          </a:ln>
        </p:spPr>
        <p:txBody>
          <a:bodyPr spcFirstLastPara="1" wrap="square" lIns="91425" tIns="91425" rIns="91425" bIns="91425" anchor="t" anchorCtr="0">
            <a:noAutofit/>
          </a:bodyPr>
          <a:lstStyle/>
          <a:p>
            <a:pPr lvl="0" algn="just">
              <a:spcBef>
                <a:spcPts val="3494"/>
              </a:spcBef>
            </a:pPr>
            <a:r>
              <a:rPr lang="en-US" sz="2000" b="1" dirty="0">
                <a:solidFill>
                  <a:srgbClr val="FFFFF5"/>
                </a:solidFill>
              </a:rPr>
              <a:t>The National Agrarian University La Molina (UNALM), located in Lima, Perú is characterized by its vast diversity of landscapes that offer habitats for many species, between them, ponds and irrigation channels that mosquitoes use to breed.</a:t>
            </a:r>
          </a:p>
          <a:p>
            <a:pPr lvl="0" algn="just">
              <a:spcBef>
                <a:spcPts val="3494"/>
              </a:spcBef>
            </a:pPr>
            <a:r>
              <a:rPr lang="en-US" sz="2000" b="1" dirty="0">
                <a:solidFill>
                  <a:srgbClr val="FFFFF5"/>
                </a:solidFill>
              </a:rPr>
              <a:t>Due to the constant complaints from workers and students about mosquitoes' bites, we decided to investigate the following research question: Do any of mosquitoes present at  the university campus belong to a genus which transmits pathogens?</a:t>
            </a:r>
          </a:p>
          <a:p>
            <a:pPr lvl="0" algn="just">
              <a:spcBef>
                <a:spcPts val="3494"/>
              </a:spcBef>
            </a:pPr>
            <a:r>
              <a:rPr lang="en-US" sz="2000" b="1" dirty="0">
                <a:solidFill>
                  <a:srgbClr val="FFFFF5"/>
                </a:solidFill>
              </a:rPr>
              <a:t>After we used the Mosquito Habitat Mapper App we found that most of the mosquitoes belonged to genus Culex and that irrigation channels were the most important breed habitats</a:t>
            </a:r>
          </a:p>
          <a:p>
            <a:pPr marL="0" marR="0" lvl="0" indent="0" algn="just" rtl="0">
              <a:lnSpc>
                <a:spcPct val="100000"/>
              </a:lnSpc>
              <a:spcBef>
                <a:spcPts val="3494"/>
              </a:spcBef>
              <a:spcAft>
                <a:spcPts val="0"/>
              </a:spcAft>
              <a:buClr>
                <a:srgbClr val="000000"/>
              </a:buClr>
              <a:buSzPts val="2400"/>
              <a:buFont typeface="Arial"/>
              <a:buNone/>
            </a:pPr>
            <a:endParaRPr sz="2000" b="0" i="0" u="none" strike="noStrike" cap="none" dirty="0">
              <a:solidFill>
                <a:srgbClr val="FFFFF5"/>
              </a:solidFill>
              <a:latin typeface="Arial"/>
              <a:ea typeface="Arial"/>
              <a:cs typeface="Arial"/>
              <a:sym typeface="Arial"/>
            </a:endParaRPr>
          </a:p>
        </p:txBody>
      </p:sp>
      <p:pic>
        <p:nvPicPr>
          <p:cNvPr id="113" name="Google Shape;113;g8b857c6410_2_54"/>
          <p:cNvPicPr preferRelativeResize="0"/>
          <p:nvPr/>
        </p:nvPicPr>
        <p:blipFill rotWithShape="1">
          <a:blip r:embed="rId6">
            <a:alphaModFix/>
          </a:blip>
          <a:srcRect l="68011" t="60243" r="341"/>
          <a:stretch/>
        </p:blipFill>
        <p:spPr>
          <a:xfrm rot="10800000">
            <a:off x="9360675" y="798576"/>
            <a:ext cx="7604650" cy="8218424"/>
          </a:xfrm>
          <a:prstGeom prst="rect">
            <a:avLst/>
          </a:prstGeom>
          <a:noFill/>
          <a:ln>
            <a:noFill/>
          </a:ln>
        </p:spPr>
      </p:pic>
      <p:sp>
        <p:nvSpPr>
          <p:cNvPr id="115" name="Google Shape;115;g8b857c6410_2_54"/>
          <p:cNvSpPr txBox="1"/>
          <p:nvPr/>
        </p:nvSpPr>
        <p:spPr>
          <a:xfrm>
            <a:off x="8875375" y="929700"/>
            <a:ext cx="7081500" cy="110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5"/>
              </a:spcBef>
              <a:spcAft>
                <a:spcPts val="0"/>
              </a:spcAft>
              <a:buClr>
                <a:srgbClr val="000000"/>
              </a:buClr>
              <a:buSzPts val="6400"/>
              <a:buFont typeface="Arial"/>
              <a:buNone/>
            </a:pPr>
            <a:r>
              <a:rPr lang="en-US" sz="6400" b="1" i="0" u="none" strike="noStrike" cap="none">
                <a:solidFill>
                  <a:srgbClr val="FFFFF5"/>
                </a:solidFill>
                <a:latin typeface="Arial"/>
                <a:ea typeface="Arial"/>
                <a:cs typeface="Arial"/>
                <a:sym typeface="Arial"/>
              </a:rPr>
              <a:t>         Introduction</a:t>
            </a:r>
            <a:endParaRPr sz="6400" b="0" i="0" u="none" strike="noStrike" cap="none">
              <a:solidFill>
                <a:schemeClr val="dk1"/>
              </a:solidFill>
              <a:latin typeface="Arial"/>
              <a:ea typeface="Arial"/>
              <a:cs typeface="Arial"/>
              <a:sym typeface="Arial"/>
            </a:endParaRPr>
          </a:p>
          <a:p>
            <a:pPr marL="0" marR="0" lvl="0" indent="0" algn="ctr" rtl="0">
              <a:lnSpc>
                <a:spcPct val="100000"/>
              </a:lnSpc>
              <a:spcBef>
                <a:spcPts val="3494"/>
              </a:spcBef>
              <a:spcAft>
                <a:spcPts val="0"/>
              </a:spcAft>
              <a:buClr>
                <a:srgbClr val="000000"/>
              </a:buClr>
              <a:buSzPts val="3300"/>
              <a:buFont typeface="Arial"/>
              <a:buNone/>
            </a:pPr>
            <a:endParaRPr sz="3300" b="0" i="0" u="none" strike="noStrike" cap="none">
              <a:solidFill>
                <a:schemeClr val="dk1"/>
              </a:solidFill>
              <a:latin typeface="Arial"/>
              <a:ea typeface="Arial"/>
              <a:cs typeface="Arial"/>
              <a:sym typeface="Arial"/>
            </a:endParaRPr>
          </a:p>
        </p:txBody>
      </p:sp>
      <p:sp>
        <p:nvSpPr>
          <p:cNvPr id="116" name="Google Shape;116;g8b857c6410_2_54"/>
          <p:cNvSpPr txBox="1"/>
          <p:nvPr/>
        </p:nvSpPr>
        <p:spPr>
          <a:xfrm>
            <a:off x="9622250" y="1680363"/>
            <a:ext cx="7081500" cy="5150100"/>
          </a:xfrm>
          <a:prstGeom prst="rect">
            <a:avLst/>
          </a:prstGeom>
          <a:noFill/>
          <a:ln>
            <a:noFill/>
          </a:ln>
        </p:spPr>
        <p:txBody>
          <a:bodyPr spcFirstLastPara="1" wrap="square" lIns="91425" tIns="91425" rIns="91425" bIns="91425" anchor="t" anchorCtr="0">
            <a:noAutofit/>
          </a:bodyPr>
          <a:lstStyle/>
          <a:p>
            <a:pPr lvl="0" algn="just">
              <a:spcBef>
                <a:spcPts val="3494"/>
              </a:spcBef>
              <a:buClr>
                <a:schemeClr val="dk1"/>
              </a:buClr>
            </a:pPr>
            <a:r>
              <a:rPr lang="en-US" sz="2400" b="1">
                <a:solidFill>
                  <a:srgbClr val="FFFFF5"/>
                </a:solidFill>
              </a:rPr>
              <a:t>"Mosquito" is the name  to several families of insects of the Diptera order (Harbach, 2007). They are characterized by having a partially aquatic life cycle and a wide distribution in tropical and subtropical climates (Kamal et al., 2018). These insects take advantage of artificial or natural water accumulations to lay eggs (Beserra, et al., 2009) . Mosquitoes can be vectors of various pathogens such as dengue (Aedes), lymphatic filariasis (Culex) and malaria (Anopheles) (Gómez Garcia, 2018); for the need to feed on blood to promote the development of eggs (Jason Pitts, 2014). </a:t>
            </a:r>
            <a:endParaRPr lang="en-US" sz="2400" b="1" dirty="0">
              <a:solidFill>
                <a:srgbClr val="FFFFF5"/>
              </a:solidFill>
            </a:endParaRPr>
          </a:p>
        </p:txBody>
      </p:sp>
      <p:sp>
        <p:nvSpPr>
          <p:cNvPr id="13" name="Google Shape;142;g8b857c6410_2_81">
            <a:extLst>
              <a:ext uri="{FF2B5EF4-FFF2-40B4-BE49-F238E27FC236}">
                <a16:creationId xmlns:a16="http://schemas.microsoft.com/office/drawing/2014/main" id="{6C3A61B4-EC0C-4303-A674-23B998BB908D}"/>
              </a:ext>
            </a:extLst>
          </p:cNvPr>
          <p:cNvSpPr/>
          <p:nvPr/>
        </p:nvSpPr>
        <p:spPr>
          <a:xfrm>
            <a:off x="17093262" y="129600"/>
            <a:ext cx="1066800" cy="800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C36C0FA1-B42C-3144-B22E-569D6D0EC341}"/>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g8b857c6410_2_64"/>
          <p:cNvSpPr/>
          <p:nvPr/>
        </p:nvSpPr>
        <p:spPr>
          <a:xfrm>
            <a:off x="0" y="1"/>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FFF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2" name="Google Shape;122;g8b857c6410_2_64"/>
          <p:cNvGrpSpPr/>
          <p:nvPr/>
        </p:nvGrpSpPr>
        <p:grpSpPr>
          <a:xfrm>
            <a:off x="0" y="-2"/>
            <a:ext cx="8512097" cy="10287000"/>
            <a:chOff x="0" y="1"/>
            <a:chExt cx="8641723" cy="10287000"/>
          </a:xfrm>
        </p:grpSpPr>
        <p:sp>
          <p:nvSpPr>
            <p:cNvPr id="123" name="Google Shape;123;g8b857c6410_2_64"/>
            <p:cNvSpPr/>
            <p:nvPr/>
          </p:nvSpPr>
          <p:spPr>
            <a:xfrm>
              <a:off x="0" y="1"/>
              <a:ext cx="2114550" cy="10287000"/>
            </a:xfrm>
            <a:custGeom>
              <a:avLst/>
              <a:gdLst/>
              <a:ahLst/>
              <a:cxnLst/>
              <a:rect l="l" t="t" r="r" b="b"/>
              <a:pathLst>
                <a:path w="2114550" h="10287000" extrusionOk="0">
                  <a:moveTo>
                    <a:pt x="0" y="0"/>
                  </a:moveTo>
                  <a:lnTo>
                    <a:pt x="2114550" y="0"/>
                  </a:lnTo>
                  <a:lnTo>
                    <a:pt x="2114550" y="10286998"/>
                  </a:lnTo>
                  <a:lnTo>
                    <a:pt x="0" y="10286998"/>
                  </a:lnTo>
                  <a:lnTo>
                    <a:pt x="0" y="0"/>
                  </a:lnTo>
                  <a:close/>
                </a:path>
              </a:pathLst>
            </a:custGeom>
            <a:solidFill>
              <a:srgbClr val="16544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g8b857c6410_2_64"/>
            <p:cNvSpPr/>
            <p:nvPr/>
          </p:nvSpPr>
          <p:spPr>
            <a:xfrm>
              <a:off x="945523" y="3475423"/>
              <a:ext cx="7696200" cy="3333750"/>
            </a:xfrm>
            <a:custGeom>
              <a:avLst/>
              <a:gdLst/>
              <a:ahLst/>
              <a:cxnLst/>
              <a:rect l="l" t="t" r="r" b="b"/>
              <a:pathLst>
                <a:path w="7696200" h="3333750" extrusionOk="0">
                  <a:moveTo>
                    <a:pt x="7696200" y="3333750"/>
                  </a:moveTo>
                  <a:lnTo>
                    <a:pt x="0" y="3333750"/>
                  </a:lnTo>
                  <a:lnTo>
                    <a:pt x="0" y="0"/>
                  </a:lnTo>
                  <a:lnTo>
                    <a:pt x="7696200" y="0"/>
                  </a:lnTo>
                  <a:lnTo>
                    <a:pt x="7696200" y="3333750"/>
                  </a:lnTo>
                  <a:close/>
                </a:path>
              </a:pathLst>
            </a:custGeom>
            <a:solidFill>
              <a:srgbClr val="16544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5" name="Google Shape;125;g8b857c6410_2_64"/>
          <p:cNvSpPr txBox="1"/>
          <p:nvPr/>
        </p:nvSpPr>
        <p:spPr>
          <a:xfrm>
            <a:off x="831148" y="3475423"/>
            <a:ext cx="1283400" cy="3333900"/>
          </a:xfrm>
          <a:prstGeom prst="rect">
            <a:avLst/>
          </a:prstGeom>
          <a:solidFill>
            <a:srgbClr val="60AC6D"/>
          </a:solidFill>
          <a:ln>
            <a:noFill/>
          </a:ln>
        </p:spPr>
        <p:txBody>
          <a:bodyPr spcFirstLastPara="1" wrap="square" lIns="0" tIns="515600" rIns="0" bIns="0" anchor="t" anchorCtr="0">
            <a:noAutofit/>
          </a:bodyPr>
          <a:lstStyle/>
          <a:p>
            <a:pPr marL="515619" marR="0" lvl="0" indent="0" algn="l" rtl="0">
              <a:lnSpc>
                <a:spcPct val="100000"/>
              </a:lnSpc>
              <a:spcBef>
                <a:spcPts val="0"/>
              </a:spcBef>
              <a:spcAft>
                <a:spcPts val="0"/>
              </a:spcAft>
              <a:buClr>
                <a:srgbClr val="000000"/>
              </a:buClr>
              <a:buSzPts val="7500"/>
              <a:buFont typeface="Arial"/>
              <a:buNone/>
            </a:pPr>
            <a:r>
              <a:rPr lang="en-US" sz="7500" b="1" i="0" u="none" strike="noStrike" cap="none">
                <a:solidFill>
                  <a:srgbClr val="FFFFF5"/>
                </a:solidFill>
                <a:latin typeface="Arial"/>
                <a:ea typeface="Arial"/>
                <a:cs typeface="Arial"/>
                <a:sym typeface="Arial"/>
              </a:rPr>
              <a:t>R  Q</a:t>
            </a:r>
            <a:endParaRPr sz="7500" b="0" i="0" u="none" strike="noStrike" cap="none">
              <a:solidFill>
                <a:schemeClr val="dk1"/>
              </a:solidFill>
              <a:latin typeface="Arial"/>
              <a:ea typeface="Arial"/>
              <a:cs typeface="Arial"/>
              <a:sym typeface="Arial"/>
            </a:endParaRPr>
          </a:p>
        </p:txBody>
      </p:sp>
      <p:sp>
        <p:nvSpPr>
          <p:cNvPr id="126" name="Google Shape;126;g8b857c6410_2_64"/>
          <p:cNvSpPr txBox="1"/>
          <p:nvPr/>
        </p:nvSpPr>
        <p:spPr>
          <a:xfrm>
            <a:off x="2114550" y="3475425"/>
            <a:ext cx="6433800" cy="3333900"/>
          </a:xfrm>
          <a:prstGeom prst="rect">
            <a:avLst/>
          </a:prstGeom>
          <a:solidFill>
            <a:srgbClr val="60AC6D"/>
          </a:solidFill>
          <a:ln>
            <a:noFill/>
          </a:ln>
        </p:spPr>
        <p:txBody>
          <a:bodyPr spcFirstLastPara="1" wrap="square" lIns="0" tIns="515600" rIns="0" bIns="0" anchor="t" anchorCtr="0">
            <a:noAutofit/>
          </a:bodyPr>
          <a:lstStyle/>
          <a:p>
            <a:pPr marL="133350" marR="2129790" lvl="0" indent="-129539" algn="l" rtl="0">
              <a:lnSpc>
                <a:spcPct val="100000"/>
              </a:lnSpc>
              <a:spcBef>
                <a:spcPts val="0"/>
              </a:spcBef>
              <a:spcAft>
                <a:spcPts val="0"/>
              </a:spcAft>
              <a:buClr>
                <a:srgbClr val="000000"/>
              </a:buClr>
              <a:buSzPts val="7500"/>
              <a:buFont typeface="Arial"/>
              <a:buNone/>
            </a:pPr>
            <a:r>
              <a:rPr lang="en-US" sz="7500" b="1" i="0" u="none" strike="noStrike" cap="none">
                <a:solidFill>
                  <a:srgbClr val="FFFFF5"/>
                </a:solidFill>
                <a:latin typeface="Arial"/>
                <a:ea typeface="Arial"/>
                <a:cs typeface="Arial"/>
                <a:sym typeface="Arial"/>
              </a:rPr>
              <a:t>esearch uestions</a:t>
            </a:r>
            <a:endParaRPr sz="7500" b="0" i="0" u="none" strike="noStrike" cap="none">
              <a:solidFill>
                <a:schemeClr val="dk1"/>
              </a:solidFill>
              <a:latin typeface="Arial"/>
              <a:ea typeface="Arial"/>
              <a:cs typeface="Arial"/>
              <a:sym typeface="Arial"/>
            </a:endParaRPr>
          </a:p>
        </p:txBody>
      </p:sp>
      <p:sp>
        <p:nvSpPr>
          <p:cNvPr id="127" name="Google Shape;127;g8b857c6410_2_64"/>
          <p:cNvSpPr txBox="1"/>
          <p:nvPr/>
        </p:nvSpPr>
        <p:spPr>
          <a:xfrm>
            <a:off x="9339822" y="3898710"/>
            <a:ext cx="7241100" cy="1659419"/>
          </a:xfrm>
          <a:prstGeom prst="rect">
            <a:avLst/>
          </a:prstGeom>
          <a:noFill/>
          <a:ln w="9525" cap="flat" cmpd="sng">
            <a:solidFill>
              <a:srgbClr val="FFFFFF"/>
            </a:solidFill>
            <a:prstDash val="solid"/>
            <a:round/>
            <a:headEnd type="none" w="sm" len="sm"/>
            <a:tailEnd type="none" w="sm" len="sm"/>
          </a:ln>
        </p:spPr>
        <p:txBody>
          <a:bodyPr spcFirstLastPara="1" wrap="square" lIns="0" tIns="226050" rIns="0" bIns="0" anchor="t" anchorCtr="0">
            <a:noAutofit/>
          </a:bodyPr>
          <a:lstStyle/>
          <a:p>
            <a:pPr marL="175895" marR="0" lvl="0" indent="0" algn="l" rtl="0">
              <a:lnSpc>
                <a:spcPct val="100000"/>
              </a:lnSpc>
              <a:spcBef>
                <a:spcPts val="0"/>
              </a:spcBef>
              <a:spcAft>
                <a:spcPts val="0"/>
              </a:spcAft>
              <a:buClr>
                <a:srgbClr val="000000"/>
              </a:buClr>
              <a:buSzPts val="3300"/>
              <a:buFont typeface="Arial"/>
              <a:buNone/>
            </a:pPr>
            <a:endParaRPr sz="3300" b="0" i="0" u="none" strike="noStrike" cap="none" dirty="0">
              <a:solidFill>
                <a:srgbClr val="38761D"/>
              </a:solidFill>
              <a:latin typeface="Arial"/>
              <a:ea typeface="Arial"/>
              <a:cs typeface="Arial"/>
              <a:sym typeface="Arial"/>
            </a:endParaRPr>
          </a:p>
          <a:p>
            <a:pPr marL="175895" marR="0" lvl="0" indent="0" algn="l" rtl="0">
              <a:lnSpc>
                <a:spcPct val="100000"/>
              </a:lnSpc>
              <a:spcBef>
                <a:spcPts val="0"/>
              </a:spcBef>
              <a:spcAft>
                <a:spcPts val="0"/>
              </a:spcAft>
              <a:buClr>
                <a:srgbClr val="000000"/>
              </a:buClr>
              <a:buSzPts val="3000"/>
              <a:buFont typeface="Arial"/>
              <a:buNone/>
            </a:pPr>
            <a:r>
              <a:rPr lang="en-US" sz="3000" dirty="0">
                <a:solidFill>
                  <a:srgbClr val="38761D"/>
                </a:solidFill>
              </a:rPr>
              <a:t>What</a:t>
            </a:r>
            <a:r>
              <a:rPr lang="en-US" sz="3000" b="0" i="0" u="none" strike="noStrike" cap="none" dirty="0">
                <a:solidFill>
                  <a:srgbClr val="38761D"/>
                </a:solidFill>
                <a:latin typeface="Arial"/>
                <a:ea typeface="Arial"/>
                <a:cs typeface="Arial"/>
                <a:sym typeface="Arial"/>
              </a:rPr>
              <a:t> is the distribution of mosquitoes at the campus of the UNALM?</a:t>
            </a:r>
            <a:endParaRPr sz="3000" b="0" i="0" u="none" strike="noStrike" cap="none" dirty="0">
              <a:solidFill>
                <a:srgbClr val="38761D"/>
              </a:solidFill>
              <a:latin typeface="Arial"/>
              <a:ea typeface="Arial"/>
              <a:cs typeface="Arial"/>
              <a:sym typeface="Arial"/>
            </a:endParaRPr>
          </a:p>
        </p:txBody>
      </p:sp>
      <p:sp>
        <p:nvSpPr>
          <p:cNvPr id="128" name="Google Shape;128;g8b857c6410_2_64"/>
          <p:cNvSpPr txBox="1"/>
          <p:nvPr/>
        </p:nvSpPr>
        <p:spPr>
          <a:xfrm>
            <a:off x="9381325" y="5974725"/>
            <a:ext cx="7241100" cy="2544276"/>
          </a:xfrm>
          <a:prstGeom prst="rect">
            <a:avLst/>
          </a:prstGeom>
          <a:noFill/>
          <a:ln w="9525" cap="flat" cmpd="sng">
            <a:solidFill>
              <a:srgbClr val="FFFFFF"/>
            </a:solidFill>
            <a:prstDash val="solid"/>
            <a:round/>
            <a:headEnd type="none" w="sm" len="sm"/>
            <a:tailEnd type="none" w="sm" len="sm"/>
          </a:ln>
        </p:spPr>
        <p:txBody>
          <a:bodyPr spcFirstLastPara="1" wrap="square" lIns="0" tIns="226050" rIns="0" bIns="0" anchor="t" anchorCtr="0">
            <a:noAutofit/>
          </a:bodyPr>
          <a:lstStyle/>
          <a:p>
            <a:pPr marL="175895"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38761D"/>
                </a:solidFill>
                <a:latin typeface="Arial"/>
                <a:ea typeface="Arial"/>
                <a:cs typeface="Arial"/>
                <a:sym typeface="Arial"/>
              </a:rPr>
              <a:t>T H R E E</a:t>
            </a:r>
            <a:endParaRPr sz="3300" b="0" i="0" u="none" strike="noStrike" cap="none">
              <a:solidFill>
                <a:srgbClr val="38761D"/>
              </a:solidFill>
              <a:latin typeface="Arial"/>
              <a:ea typeface="Arial"/>
              <a:cs typeface="Arial"/>
              <a:sym typeface="Arial"/>
            </a:endParaRPr>
          </a:p>
          <a:p>
            <a:pPr marL="12700" marR="5080" lvl="0" indent="0" algn="just" rtl="0">
              <a:lnSpc>
                <a:spcPct val="125000"/>
              </a:lnSpc>
              <a:spcBef>
                <a:spcPts val="625"/>
              </a:spcBef>
              <a:spcAft>
                <a:spcPts val="0"/>
              </a:spcAft>
              <a:buNone/>
            </a:pPr>
            <a:r>
              <a:rPr lang="en-US" sz="3000" b="0" i="0" u="none" strike="noStrike" cap="none">
                <a:solidFill>
                  <a:srgbClr val="38761D"/>
                </a:solidFill>
                <a:latin typeface="Arial"/>
                <a:ea typeface="Arial"/>
                <a:cs typeface="Arial"/>
                <a:sym typeface="Arial"/>
              </a:rPr>
              <a:t>What is the importance of irrigation channels in the spreading of mosquitoes at the campus of the UNALM?</a:t>
            </a:r>
            <a:endParaRPr sz="3000" b="0" i="0" u="none" strike="noStrike" cap="none">
              <a:solidFill>
                <a:srgbClr val="38761D"/>
              </a:solidFill>
              <a:latin typeface="Arial"/>
              <a:ea typeface="Arial"/>
              <a:cs typeface="Arial"/>
              <a:sym typeface="Arial"/>
            </a:endParaRPr>
          </a:p>
        </p:txBody>
      </p:sp>
      <p:sp>
        <p:nvSpPr>
          <p:cNvPr id="129" name="Google Shape;129;g8b857c6410_2_64"/>
          <p:cNvSpPr txBox="1"/>
          <p:nvPr/>
        </p:nvSpPr>
        <p:spPr>
          <a:xfrm>
            <a:off x="9381450" y="1227075"/>
            <a:ext cx="7241100" cy="1967195"/>
          </a:xfrm>
          <a:prstGeom prst="rect">
            <a:avLst/>
          </a:prstGeom>
          <a:noFill/>
          <a:ln>
            <a:noFill/>
          </a:ln>
        </p:spPr>
        <p:txBody>
          <a:bodyPr spcFirstLastPara="1" wrap="square" lIns="0" tIns="226050" rIns="0" bIns="0" anchor="t" anchorCtr="0">
            <a:noAutofit/>
          </a:bodyPr>
          <a:lstStyle/>
          <a:p>
            <a:pPr marL="175895"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38761D"/>
                </a:solidFill>
                <a:highlight>
                  <a:srgbClr val="FFFFFF"/>
                </a:highlight>
                <a:latin typeface="Arial"/>
                <a:ea typeface="Arial"/>
                <a:cs typeface="Arial"/>
                <a:sym typeface="Arial"/>
              </a:rPr>
              <a:t>O N E</a:t>
            </a:r>
            <a:endParaRPr sz="3300" b="0" i="0" u="none" strike="noStrike" cap="none">
              <a:solidFill>
                <a:srgbClr val="38761D"/>
              </a:solidFill>
              <a:highlight>
                <a:srgbClr val="FFFFFF"/>
              </a:highlight>
              <a:latin typeface="Arial"/>
              <a:ea typeface="Arial"/>
              <a:cs typeface="Arial"/>
              <a:sym typeface="Arial"/>
            </a:endParaRPr>
          </a:p>
          <a:p>
            <a:pPr marL="12700" marR="5080" lvl="0" indent="0" algn="just" rtl="0">
              <a:lnSpc>
                <a:spcPct val="125000"/>
              </a:lnSpc>
              <a:spcBef>
                <a:spcPts val="625"/>
              </a:spcBef>
              <a:spcAft>
                <a:spcPts val="0"/>
              </a:spcAft>
              <a:buNone/>
            </a:pPr>
            <a:r>
              <a:rPr lang="en-US" sz="3000" b="0" i="0" u="none" strike="noStrike" cap="none">
                <a:solidFill>
                  <a:srgbClr val="38761D"/>
                </a:solidFill>
                <a:latin typeface="Arial"/>
                <a:ea typeface="Arial"/>
                <a:cs typeface="Arial"/>
                <a:sym typeface="Arial"/>
              </a:rPr>
              <a:t>Is culex the most common genus of mosquito at the campus of the UNALM?</a:t>
            </a:r>
            <a:endParaRPr sz="3000" b="0" i="0" u="none" strike="noStrike" cap="none">
              <a:solidFill>
                <a:srgbClr val="38761D"/>
              </a:solidFill>
              <a:latin typeface="Arial"/>
              <a:ea typeface="Arial"/>
              <a:cs typeface="Arial"/>
              <a:sym typeface="Arial"/>
            </a:endParaRPr>
          </a:p>
        </p:txBody>
      </p:sp>
      <p:sp>
        <p:nvSpPr>
          <p:cNvPr id="130" name="Google Shape;130;g8b857c6410_2_64"/>
          <p:cNvSpPr/>
          <p:nvPr/>
        </p:nvSpPr>
        <p:spPr>
          <a:xfrm>
            <a:off x="16589836" y="626854"/>
            <a:ext cx="1066799" cy="8000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g8b857c6410_2_64"/>
          <p:cNvSpPr/>
          <p:nvPr/>
        </p:nvSpPr>
        <p:spPr>
          <a:xfrm>
            <a:off x="6209294" y="9370770"/>
            <a:ext cx="5867399" cy="52385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g8b857c6410_2_64"/>
          <p:cNvSpPr txBox="1"/>
          <p:nvPr/>
        </p:nvSpPr>
        <p:spPr>
          <a:xfrm>
            <a:off x="9376200" y="1426950"/>
            <a:ext cx="7251600" cy="590100"/>
          </a:xfrm>
          <a:prstGeom prst="rect">
            <a:avLst/>
          </a:prstGeom>
          <a:solidFill>
            <a:srgbClr val="93C47D"/>
          </a:solidFill>
          <a:ln>
            <a:noFill/>
          </a:ln>
        </p:spPr>
        <p:txBody>
          <a:bodyPr spcFirstLastPara="1" wrap="square" lIns="91425" tIns="91425" rIns="91425" bIns="91425" anchor="t" anchorCtr="0">
            <a:noAutofit/>
          </a:bodyPr>
          <a:lstStyle/>
          <a:p>
            <a:pPr marL="175895" marR="0" lvl="0" indent="0" algn="l" rtl="0">
              <a:lnSpc>
                <a:spcPct val="100000"/>
              </a:lnSpc>
              <a:spcBef>
                <a:spcPts val="0"/>
              </a:spcBef>
              <a:spcAft>
                <a:spcPts val="0"/>
              </a:spcAft>
              <a:buClr>
                <a:schemeClr val="dk1"/>
              </a:buClr>
              <a:buSzPts val="3300"/>
              <a:buFont typeface="Arial"/>
              <a:buNone/>
            </a:pPr>
            <a:r>
              <a:rPr lang="en-US" sz="3300" b="0" i="0" u="none" strike="noStrike" cap="none">
                <a:solidFill>
                  <a:srgbClr val="38761D"/>
                </a:solidFill>
                <a:latin typeface="Arial"/>
                <a:ea typeface="Arial"/>
                <a:cs typeface="Arial"/>
                <a:sym typeface="Arial"/>
              </a:rPr>
              <a:t>O N E</a:t>
            </a:r>
            <a:endParaRPr sz="1400" b="0" i="0" u="none" strike="noStrike" cap="none">
              <a:solidFill>
                <a:srgbClr val="000000"/>
              </a:solidFill>
              <a:latin typeface="Calibri"/>
              <a:ea typeface="Calibri"/>
              <a:cs typeface="Calibri"/>
              <a:sym typeface="Calibri"/>
            </a:endParaRPr>
          </a:p>
        </p:txBody>
      </p:sp>
      <p:sp>
        <p:nvSpPr>
          <p:cNvPr id="133" name="Google Shape;133;g8b857c6410_2_64"/>
          <p:cNvSpPr txBox="1"/>
          <p:nvPr/>
        </p:nvSpPr>
        <p:spPr>
          <a:xfrm>
            <a:off x="9376075" y="3981900"/>
            <a:ext cx="7251600" cy="590100"/>
          </a:xfrm>
          <a:prstGeom prst="rect">
            <a:avLst/>
          </a:prstGeom>
          <a:solidFill>
            <a:srgbClr val="93C47D"/>
          </a:solidFill>
          <a:ln>
            <a:noFill/>
          </a:ln>
        </p:spPr>
        <p:txBody>
          <a:bodyPr spcFirstLastPara="1" wrap="square" lIns="91425" tIns="91425" rIns="91425" bIns="91425" anchor="t" anchorCtr="0">
            <a:noAutofit/>
          </a:bodyPr>
          <a:lstStyle/>
          <a:p>
            <a:pPr marL="175895"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38761D"/>
                </a:solidFill>
                <a:latin typeface="Arial"/>
                <a:ea typeface="Arial"/>
                <a:cs typeface="Arial"/>
                <a:sym typeface="Arial"/>
              </a:rPr>
              <a:t>T W O</a:t>
            </a:r>
            <a:endParaRPr sz="1400" b="0" i="0" u="none" strike="noStrike" cap="none">
              <a:solidFill>
                <a:srgbClr val="000000"/>
              </a:solidFill>
              <a:latin typeface="Calibri"/>
              <a:ea typeface="Calibri"/>
              <a:cs typeface="Calibri"/>
              <a:sym typeface="Calibri"/>
            </a:endParaRPr>
          </a:p>
        </p:txBody>
      </p:sp>
      <p:sp>
        <p:nvSpPr>
          <p:cNvPr id="134" name="Google Shape;134;g8b857c6410_2_64"/>
          <p:cNvSpPr txBox="1"/>
          <p:nvPr/>
        </p:nvSpPr>
        <p:spPr>
          <a:xfrm>
            <a:off x="9376200" y="6231025"/>
            <a:ext cx="7251600" cy="590100"/>
          </a:xfrm>
          <a:prstGeom prst="rect">
            <a:avLst/>
          </a:prstGeom>
          <a:solidFill>
            <a:srgbClr val="93C47D"/>
          </a:solidFill>
          <a:ln>
            <a:noFill/>
          </a:ln>
        </p:spPr>
        <p:txBody>
          <a:bodyPr spcFirstLastPara="1" wrap="square" lIns="91425" tIns="91425" rIns="91425" bIns="91425" anchor="t" anchorCtr="0">
            <a:noAutofit/>
          </a:bodyPr>
          <a:lstStyle/>
          <a:p>
            <a:pPr marL="175895" marR="0" lvl="0" indent="0" algn="l" rtl="0">
              <a:lnSpc>
                <a:spcPct val="100000"/>
              </a:lnSpc>
              <a:spcBef>
                <a:spcPts val="0"/>
              </a:spcBef>
              <a:spcAft>
                <a:spcPts val="0"/>
              </a:spcAft>
              <a:buClr>
                <a:srgbClr val="000000"/>
              </a:buClr>
              <a:buSzPts val="3300"/>
              <a:buFont typeface="Arial"/>
              <a:buNone/>
            </a:pPr>
            <a:r>
              <a:rPr lang="en-US" sz="3300" b="0" i="0" u="none" strike="noStrike" cap="none">
                <a:solidFill>
                  <a:srgbClr val="38761D"/>
                </a:solidFill>
                <a:latin typeface="Arial"/>
                <a:ea typeface="Arial"/>
                <a:cs typeface="Arial"/>
                <a:sym typeface="Arial"/>
              </a:rPr>
              <a:t>T H R E E</a:t>
            </a:r>
            <a:endParaRPr sz="1400" b="0" i="0" u="none" strike="noStrike" cap="none">
              <a:solidFill>
                <a:srgbClr val="000000"/>
              </a:solidFill>
              <a:latin typeface="Calibri"/>
              <a:ea typeface="Calibri"/>
              <a:cs typeface="Calibri"/>
              <a:sym typeface="Calibri"/>
            </a:endParaRPr>
          </a:p>
        </p:txBody>
      </p:sp>
      <p:pic>
        <p:nvPicPr>
          <p:cNvPr id="135" name="Google Shape;135;g8b857c6410_2_64"/>
          <p:cNvPicPr preferRelativeResize="0"/>
          <p:nvPr/>
        </p:nvPicPr>
        <p:blipFill rotWithShape="1">
          <a:blip r:embed="rId6">
            <a:alphaModFix/>
          </a:blip>
          <a:srcRect l="59240" b="51842"/>
          <a:stretch/>
        </p:blipFill>
        <p:spPr>
          <a:xfrm rot="-5400000">
            <a:off x="-4111625" y="4111625"/>
            <a:ext cx="10287000" cy="2063750"/>
          </a:xfrm>
          <a:prstGeom prst="rect">
            <a:avLst/>
          </a:prstGeom>
          <a:noFill/>
          <a:ln>
            <a:noFill/>
          </a:ln>
        </p:spPr>
      </p:pic>
      <p:sp>
        <p:nvSpPr>
          <p:cNvPr id="136" name="Google Shape;136;g8b857c6410_2_64"/>
          <p:cNvSpPr txBox="1"/>
          <p:nvPr/>
        </p:nvSpPr>
        <p:spPr>
          <a:xfrm>
            <a:off x="831148" y="3476548"/>
            <a:ext cx="1283400" cy="3333900"/>
          </a:xfrm>
          <a:prstGeom prst="rect">
            <a:avLst/>
          </a:prstGeom>
          <a:solidFill>
            <a:srgbClr val="60AC6D"/>
          </a:solidFill>
          <a:ln>
            <a:noFill/>
          </a:ln>
        </p:spPr>
        <p:txBody>
          <a:bodyPr spcFirstLastPara="1" wrap="square" lIns="0" tIns="515600" rIns="0" bIns="0" anchor="t" anchorCtr="0">
            <a:noAutofit/>
          </a:bodyPr>
          <a:lstStyle/>
          <a:p>
            <a:pPr marL="515618" marR="0" lvl="0" indent="0" algn="l" rtl="0">
              <a:lnSpc>
                <a:spcPct val="100000"/>
              </a:lnSpc>
              <a:spcBef>
                <a:spcPts val="0"/>
              </a:spcBef>
              <a:spcAft>
                <a:spcPts val="0"/>
              </a:spcAft>
              <a:buClr>
                <a:srgbClr val="000000"/>
              </a:buClr>
              <a:buSzPts val="7500"/>
              <a:buFont typeface="Arial"/>
              <a:buNone/>
            </a:pPr>
            <a:r>
              <a:rPr lang="en-US" sz="7500" b="1" i="0" u="none" strike="noStrike" cap="none">
                <a:solidFill>
                  <a:srgbClr val="FFFFF5"/>
                </a:solidFill>
                <a:latin typeface="Arial"/>
                <a:ea typeface="Arial"/>
                <a:cs typeface="Arial"/>
                <a:sym typeface="Arial"/>
              </a:rPr>
              <a:t>R  Q</a:t>
            </a:r>
            <a:endParaRPr sz="7500" b="0" i="0" u="none" strike="noStrike" cap="none">
              <a:solidFill>
                <a:schemeClr val="dk1"/>
              </a:solidFill>
              <a:latin typeface="Arial"/>
              <a:ea typeface="Arial"/>
              <a:cs typeface="Arial"/>
              <a:sym typeface="Arial"/>
            </a:endParaRPr>
          </a:p>
        </p:txBody>
      </p:sp>
      <p:sp>
        <p:nvSpPr>
          <p:cNvPr id="18" name="Rectangle 17">
            <a:extLst>
              <a:ext uri="{FF2B5EF4-FFF2-40B4-BE49-F238E27FC236}">
                <a16:creationId xmlns:a16="http://schemas.microsoft.com/office/drawing/2014/main" id="{5DB4428C-C280-8941-A2E6-80A0A52F578B}"/>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g8b857c6410_2_81"/>
          <p:cNvSpPr txBox="1">
            <a:spLocks noGrp="1"/>
          </p:cNvSpPr>
          <p:nvPr>
            <p:ph type="ctrTitle" idx="4294967295"/>
          </p:nvPr>
        </p:nvSpPr>
        <p:spPr>
          <a:xfrm>
            <a:off x="141300" y="134975"/>
            <a:ext cx="18030600" cy="995100"/>
          </a:xfrm>
          <a:prstGeom prst="rect">
            <a:avLst/>
          </a:prstGeom>
          <a:solidFill>
            <a:srgbClr val="D9EAD3"/>
          </a:solidFill>
          <a:ln w="9525" cap="flat" cmpd="sng">
            <a:solidFill>
              <a:srgbClr val="D9EAD3"/>
            </a:solidFill>
            <a:prstDash val="solid"/>
            <a:round/>
            <a:headEnd type="none" w="sm" len="sm"/>
            <a:tailEnd type="none" w="sm" len="sm"/>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400"/>
              <a:buFont typeface="Arial"/>
              <a:buNone/>
            </a:pPr>
            <a:r>
              <a:rPr lang="en-US" sz="6500">
                <a:solidFill>
                  <a:srgbClr val="38761D"/>
                </a:solidFill>
              </a:rPr>
              <a:t>    </a:t>
            </a:r>
            <a:r>
              <a:rPr lang="en-US" sz="6500" b="1" i="0" u="none" strike="noStrike" cap="none">
                <a:solidFill>
                  <a:srgbClr val="38761D"/>
                </a:solidFill>
                <a:latin typeface="Arial"/>
                <a:ea typeface="Arial"/>
                <a:cs typeface="Arial"/>
                <a:sym typeface="Arial"/>
              </a:rPr>
              <a:t>Research Methods</a:t>
            </a:r>
            <a:endParaRPr sz="6500" b="1" i="0" u="none" strike="noStrike" cap="none">
              <a:solidFill>
                <a:srgbClr val="FFFFF5"/>
              </a:solidFill>
              <a:latin typeface="Arial"/>
              <a:ea typeface="Arial"/>
              <a:cs typeface="Arial"/>
              <a:sym typeface="Arial"/>
            </a:endParaRPr>
          </a:p>
        </p:txBody>
      </p:sp>
      <p:sp>
        <p:nvSpPr>
          <p:cNvPr id="142" name="Google Shape;142;g8b857c6410_2_81"/>
          <p:cNvSpPr/>
          <p:nvPr/>
        </p:nvSpPr>
        <p:spPr>
          <a:xfrm>
            <a:off x="16907078" y="260925"/>
            <a:ext cx="1066800" cy="800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g8b857c6410_2_81"/>
          <p:cNvSpPr/>
          <p:nvPr/>
        </p:nvSpPr>
        <p:spPr>
          <a:xfrm>
            <a:off x="6404844" y="9477070"/>
            <a:ext cx="5867400" cy="523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g8b857c6410_2_81"/>
          <p:cNvSpPr/>
          <p:nvPr/>
        </p:nvSpPr>
        <p:spPr>
          <a:xfrm>
            <a:off x="801450" y="5924749"/>
            <a:ext cx="16685100" cy="523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8b857c6410_2_81"/>
          <p:cNvSpPr/>
          <p:nvPr/>
        </p:nvSpPr>
        <p:spPr>
          <a:xfrm>
            <a:off x="926250" y="1461650"/>
            <a:ext cx="16590900" cy="3936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g8b857c6410_2_81"/>
          <p:cNvPicPr preferRelativeResize="0"/>
          <p:nvPr/>
        </p:nvPicPr>
        <p:blipFill rotWithShape="1">
          <a:blip r:embed="rId5">
            <a:alphaModFix/>
          </a:blip>
          <a:srcRect l="69332" t="12984" r="7666" b="27260"/>
          <a:stretch/>
        </p:blipFill>
        <p:spPr>
          <a:xfrm>
            <a:off x="9270624" y="6104222"/>
            <a:ext cx="2039160" cy="2979974"/>
          </a:xfrm>
          <a:prstGeom prst="rect">
            <a:avLst/>
          </a:prstGeom>
          <a:noFill/>
          <a:ln>
            <a:noFill/>
          </a:ln>
        </p:spPr>
      </p:pic>
      <p:pic>
        <p:nvPicPr>
          <p:cNvPr id="148" name="Google Shape;148;g8b857c6410_2_81"/>
          <p:cNvPicPr preferRelativeResize="0"/>
          <p:nvPr/>
        </p:nvPicPr>
        <p:blipFill rotWithShape="1">
          <a:blip r:embed="rId6">
            <a:alphaModFix/>
          </a:blip>
          <a:srcRect l="49556" t="6751" r="3264"/>
          <a:stretch/>
        </p:blipFill>
        <p:spPr>
          <a:xfrm>
            <a:off x="14933649" y="6161925"/>
            <a:ext cx="2569250" cy="3090801"/>
          </a:xfrm>
          <a:prstGeom prst="rect">
            <a:avLst/>
          </a:prstGeom>
          <a:noFill/>
          <a:ln>
            <a:noFill/>
          </a:ln>
        </p:spPr>
      </p:pic>
      <p:pic>
        <p:nvPicPr>
          <p:cNvPr id="149" name="Google Shape;149;g8b857c6410_2_81"/>
          <p:cNvPicPr preferRelativeResize="0"/>
          <p:nvPr/>
        </p:nvPicPr>
        <p:blipFill rotWithShape="1">
          <a:blip r:embed="rId7">
            <a:alphaModFix/>
          </a:blip>
          <a:srcRect l="19158" r="30236"/>
          <a:stretch/>
        </p:blipFill>
        <p:spPr>
          <a:xfrm>
            <a:off x="816875" y="1461638"/>
            <a:ext cx="7755601" cy="7683874"/>
          </a:xfrm>
          <a:prstGeom prst="rect">
            <a:avLst/>
          </a:prstGeom>
          <a:noFill/>
          <a:ln>
            <a:noFill/>
          </a:ln>
        </p:spPr>
      </p:pic>
      <p:sp>
        <p:nvSpPr>
          <p:cNvPr id="150" name="Google Shape;150;g8b857c6410_2_81"/>
          <p:cNvSpPr txBox="1"/>
          <p:nvPr/>
        </p:nvSpPr>
        <p:spPr>
          <a:xfrm>
            <a:off x="816875" y="1855100"/>
            <a:ext cx="7633200" cy="2280900"/>
          </a:xfrm>
          <a:prstGeom prst="rect">
            <a:avLst/>
          </a:prstGeom>
          <a:noFill/>
          <a:ln>
            <a:noFill/>
          </a:ln>
        </p:spPr>
        <p:txBody>
          <a:bodyPr spcFirstLastPara="1" wrap="square" lIns="91425" tIns="91425" rIns="91425" bIns="91425" anchor="t" anchorCtr="0">
            <a:noAutofit/>
          </a:bodyPr>
          <a:lstStyle/>
          <a:p>
            <a:pPr marL="285750" marR="0" lvl="0" indent="-298450" algn="just" rtl="0">
              <a:lnSpc>
                <a:spcPct val="100000"/>
              </a:lnSpc>
              <a:spcBef>
                <a:spcPts val="3754"/>
              </a:spcBef>
              <a:spcAft>
                <a:spcPts val="0"/>
              </a:spcAft>
              <a:buClr>
                <a:srgbClr val="FFFFFF"/>
              </a:buClr>
              <a:buSzPts val="2600"/>
              <a:buFont typeface="Arial"/>
              <a:buChar char="•"/>
            </a:pPr>
            <a:r>
              <a:rPr lang="en-US" sz="2600" b="0" i="0" u="none" strike="noStrike" cap="none">
                <a:solidFill>
                  <a:srgbClr val="FFFFFF"/>
                </a:solidFill>
                <a:latin typeface="Calibri"/>
                <a:ea typeface="Calibri"/>
                <a:cs typeface="Calibri"/>
                <a:sym typeface="Calibri"/>
              </a:rPr>
              <a:t>Mosquito larvae were monitored at two times of the year (November 2019 and January 2020), with at least three field trips each, following the steps of the GLOBE Observer APP. (GLOBE, 2020). </a:t>
            </a:r>
            <a:endParaRPr sz="2600" b="0" i="0" u="none" strike="noStrike" cap="none">
              <a:solidFill>
                <a:srgbClr val="FFFFFF"/>
              </a:solidFill>
              <a:latin typeface="Calibri"/>
              <a:ea typeface="Calibri"/>
              <a:cs typeface="Calibri"/>
              <a:sym typeface="Calibri"/>
            </a:endParaRPr>
          </a:p>
          <a:p>
            <a:pPr marL="285750" marR="0" lvl="0" indent="-298450" algn="just" rtl="0">
              <a:lnSpc>
                <a:spcPct val="100000"/>
              </a:lnSpc>
              <a:spcBef>
                <a:spcPts val="3754"/>
              </a:spcBef>
              <a:spcAft>
                <a:spcPts val="0"/>
              </a:spcAft>
              <a:buClr>
                <a:srgbClr val="FFFFFF"/>
              </a:buClr>
              <a:buSzPts val="2600"/>
              <a:buFont typeface="Arial"/>
              <a:buChar char="•"/>
            </a:pPr>
            <a:r>
              <a:rPr lang="en-US" sz="2600" b="0" i="0" u="none" strike="noStrike" cap="none">
                <a:solidFill>
                  <a:srgbClr val="FFFFFF"/>
                </a:solidFill>
                <a:latin typeface="Calibri"/>
                <a:ea typeface="Calibri"/>
                <a:cs typeface="Calibri"/>
                <a:sym typeface="Calibri"/>
              </a:rPr>
              <a:t>The location was reported, and three samples were taken from each source using a plastic ladle and putting the content in a white container.  </a:t>
            </a:r>
            <a:endParaRPr sz="1600">
              <a:solidFill>
                <a:srgbClr val="FFFFFF"/>
              </a:solidFill>
            </a:endParaRPr>
          </a:p>
        </p:txBody>
      </p:sp>
      <p:sp>
        <p:nvSpPr>
          <p:cNvPr id="151" name="Google Shape;151;g8b857c6410_2_81"/>
          <p:cNvSpPr txBox="1"/>
          <p:nvPr/>
        </p:nvSpPr>
        <p:spPr>
          <a:xfrm>
            <a:off x="968038" y="6946488"/>
            <a:ext cx="7497000" cy="2280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600" b="0" i="0" u="none" strike="noStrike" cap="none">
                <a:solidFill>
                  <a:srgbClr val="FFFFFF"/>
                </a:solidFill>
                <a:latin typeface="Calibri"/>
                <a:ea typeface="Calibri"/>
                <a:cs typeface="Calibri"/>
                <a:sym typeface="Calibri"/>
              </a:rPr>
              <a:t>Samples were counted, and subsequently identified by using a magnifying glass following the GLOBE Observer APP key; after that, some individuals were kept in a glass bottle with alcohol for future improvements in the classification process</a:t>
            </a:r>
            <a:r>
              <a:rPr lang="en-US" sz="2400" b="0" i="0" u="none" strike="noStrike" cap="none">
                <a:solidFill>
                  <a:srgbClr val="FFFFFF"/>
                </a:solidFill>
                <a:latin typeface="Calibri"/>
                <a:ea typeface="Calibri"/>
                <a:cs typeface="Calibri"/>
                <a:sym typeface="Calibri"/>
              </a:rPr>
              <a:t>.</a:t>
            </a:r>
            <a:endParaRPr sz="2400" b="0" i="0" u="none" strike="noStrike" cap="none">
              <a:solidFill>
                <a:srgbClr val="FFFFFF"/>
              </a:solidFill>
              <a:latin typeface="Calibri"/>
              <a:ea typeface="Calibri"/>
              <a:cs typeface="Calibri"/>
              <a:sym typeface="Calibri"/>
            </a:endParaRPr>
          </a:p>
        </p:txBody>
      </p:sp>
      <p:pic>
        <p:nvPicPr>
          <p:cNvPr id="152" name="Google Shape;152;g8b857c6410_2_81"/>
          <p:cNvPicPr preferRelativeResize="0"/>
          <p:nvPr/>
        </p:nvPicPr>
        <p:blipFill rotWithShape="1">
          <a:blip r:embed="rId8">
            <a:alphaModFix/>
          </a:blip>
          <a:srcRect l="68011" t="60242" r="341" b="14395"/>
          <a:stretch/>
        </p:blipFill>
        <p:spPr>
          <a:xfrm rot="10800000">
            <a:off x="847825" y="5924749"/>
            <a:ext cx="7715250" cy="873776"/>
          </a:xfrm>
          <a:prstGeom prst="rect">
            <a:avLst/>
          </a:prstGeom>
          <a:noFill/>
          <a:ln>
            <a:noFill/>
          </a:ln>
        </p:spPr>
      </p:pic>
      <p:sp>
        <p:nvSpPr>
          <p:cNvPr id="153" name="Google Shape;153;g8b857c6410_2_81"/>
          <p:cNvSpPr txBox="1"/>
          <p:nvPr/>
        </p:nvSpPr>
        <p:spPr>
          <a:xfrm>
            <a:off x="2229100" y="5742800"/>
            <a:ext cx="5302200" cy="9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LAB WORK</a:t>
            </a:r>
            <a:endParaRPr sz="3000" b="0" i="0" u="none" strike="noStrike" cap="none">
              <a:solidFill>
                <a:srgbClr val="FFFFFF"/>
              </a:solidFill>
              <a:latin typeface="Arial"/>
              <a:ea typeface="Arial"/>
              <a:cs typeface="Arial"/>
              <a:sym typeface="Arial"/>
            </a:endParaRPr>
          </a:p>
        </p:txBody>
      </p:sp>
      <p:pic>
        <p:nvPicPr>
          <p:cNvPr id="154" name="Google Shape;154;g8b857c6410_2_81"/>
          <p:cNvPicPr preferRelativeResize="0"/>
          <p:nvPr/>
        </p:nvPicPr>
        <p:blipFill rotWithShape="1">
          <a:blip r:embed="rId8">
            <a:alphaModFix/>
          </a:blip>
          <a:srcRect l="68011" t="60242" r="341" b="14395"/>
          <a:stretch/>
        </p:blipFill>
        <p:spPr>
          <a:xfrm rot="10800000">
            <a:off x="816850" y="1460500"/>
            <a:ext cx="7755650" cy="882650"/>
          </a:xfrm>
          <a:prstGeom prst="rect">
            <a:avLst/>
          </a:prstGeom>
          <a:noFill/>
          <a:ln>
            <a:noFill/>
          </a:ln>
        </p:spPr>
      </p:pic>
      <p:sp>
        <p:nvSpPr>
          <p:cNvPr id="155" name="Google Shape;155;g8b857c6410_2_81"/>
          <p:cNvSpPr txBox="1"/>
          <p:nvPr/>
        </p:nvSpPr>
        <p:spPr>
          <a:xfrm>
            <a:off x="2032000" y="1176275"/>
            <a:ext cx="5048400" cy="979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3754"/>
              </a:spcBef>
              <a:spcAft>
                <a:spcPts val="0"/>
              </a:spcAft>
              <a:buClr>
                <a:srgbClr val="000000"/>
              </a:buClr>
              <a:buSzPts val="3200"/>
              <a:buFont typeface="Arial"/>
              <a:buNone/>
            </a:pPr>
            <a:r>
              <a:rPr lang="en-US" sz="3200" b="1" i="0" u="none" strike="noStrike" cap="none">
                <a:solidFill>
                  <a:srgbClr val="FFFFFF"/>
                </a:solidFill>
                <a:latin typeface="Arial"/>
                <a:ea typeface="Arial"/>
                <a:cs typeface="Arial"/>
                <a:sym typeface="Arial"/>
              </a:rPr>
              <a:t>FIELD WORK</a:t>
            </a:r>
            <a:endParaRPr sz="3200" b="1" i="0" u="none" strike="noStrike" cap="none">
              <a:solidFill>
                <a:srgbClr val="FFFFFF"/>
              </a:solidFill>
              <a:latin typeface="Arial"/>
              <a:ea typeface="Arial"/>
              <a:cs typeface="Arial"/>
              <a:sym typeface="Arial"/>
            </a:endParaRPr>
          </a:p>
        </p:txBody>
      </p:sp>
      <p:pic>
        <p:nvPicPr>
          <p:cNvPr id="156" name="Google Shape;156;g8b857c6410_2_81"/>
          <p:cNvPicPr preferRelativeResize="0"/>
          <p:nvPr/>
        </p:nvPicPr>
        <p:blipFill rotWithShape="1">
          <a:blip r:embed="rId6">
            <a:alphaModFix/>
          </a:blip>
          <a:srcRect l="4033" t="10160" r="48787"/>
          <a:stretch/>
        </p:blipFill>
        <p:spPr>
          <a:xfrm>
            <a:off x="12115341" y="6161913"/>
            <a:ext cx="2666859" cy="3090801"/>
          </a:xfrm>
          <a:prstGeom prst="rect">
            <a:avLst/>
          </a:prstGeom>
          <a:noFill/>
          <a:ln>
            <a:noFill/>
          </a:ln>
        </p:spPr>
      </p:pic>
      <p:pic>
        <p:nvPicPr>
          <p:cNvPr id="18" name="Imagem 17">
            <a:extLst>
              <a:ext uri="{FF2B5EF4-FFF2-40B4-BE49-F238E27FC236}">
                <a16:creationId xmlns:a16="http://schemas.microsoft.com/office/drawing/2014/main" id="{98700789-2A05-4531-88CA-8C3177AD28A7}"/>
              </a:ext>
            </a:extLst>
          </p:cNvPr>
          <p:cNvPicPr>
            <a:picLocks noChangeAspect="1"/>
          </p:cNvPicPr>
          <p:nvPr/>
        </p:nvPicPr>
        <p:blipFill>
          <a:blip r:embed="rId9"/>
          <a:stretch>
            <a:fillRect/>
          </a:stretch>
        </p:blipFill>
        <p:spPr>
          <a:xfrm>
            <a:off x="9715502" y="2034723"/>
            <a:ext cx="7191576" cy="3685714"/>
          </a:xfrm>
          <a:prstGeom prst="rect">
            <a:avLst/>
          </a:prstGeom>
        </p:spPr>
      </p:pic>
      <p:sp>
        <p:nvSpPr>
          <p:cNvPr id="19" name="Rectangle 18">
            <a:extLst>
              <a:ext uri="{FF2B5EF4-FFF2-40B4-BE49-F238E27FC236}">
                <a16:creationId xmlns:a16="http://schemas.microsoft.com/office/drawing/2014/main" id="{5BCCA0FF-4EF7-6B4D-91CE-A0BE553B5378}"/>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p:nvPr/>
        </p:nvSpPr>
        <p:spPr>
          <a:xfrm>
            <a:off x="-73212" y="2276856"/>
            <a:ext cx="18288000" cy="8068723"/>
          </a:xfrm>
          <a:custGeom>
            <a:avLst/>
            <a:gdLst/>
            <a:ahLst/>
            <a:cxnLst/>
            <a:rect l="l" t="t" r="r" b="b"/>
            <a:pathLst>
              <a:path w="18288000" h="7124700" extrusionOk="0">
                <a:moveTo>
                  <a:pt x="0" y="7124700"/>
                </a:moveTo>
                <a:lnTo>
                  <a:pt x="18288000" y="7124700"/>
                </a:lnTo>
                <a:lnTo>
                  <a:pt x="18288000" y="0"/>
                </a:lnTo>
                <a:lnTo>
                  <a:pt x="0" y="0"/>
                </a:lnTo>
                <a:lnTo>
                  <a:pt x="0" y="7124700"/>
                </a:lnTo>
                <a:close/>
              </a:path>
            </a:pathLst>
          </a:custGeom>
          <a:solidFill>
            <a:srgbClr val="438B2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2" name="Google Shape;102;p5"/>
          <p:cNvSpPr/>
          <p:nvPr/>
        </p:nvSpPr>
        <p:spPr>
          <a:xfrm>
            <a:off x="0" y="0"/>
            <a:ext cx="18288000" cy="2276856"/>
          </a:xfrm>
          <a:custGeom>
            <a:avLst/>
            <a:gdLst/>
            <a:ahLst/>
            <a:cxnLst/>
            <a:rect l="l" t="t" r="r" b="b"/>
            <a:pathLst>
              <a:path w="18288000" h="3162300" extrusionOk="0">
                <a:moveTo>
                  <a:pt x="0" y="0"/>
                </a:moveTo>
                <a:lnTo>
                  <a:pt x="18288000" y="0"/>
                </a:lnTo>
                <a:lnTo>
                  <a:pt x="18288000" y="3162299"/>
                </a:lnTo>
                <a:lnTo>
                  <a:pt x="0" y="3162299"/>
                </a:lnTo>
                <a:lnTo>
                  <a:pt x="0" y="0"/>
                </a:lnTo>
                <a:close/>
              </a:path>
            </a:pathLst>
          </a:custGeom>
          <a:solidFill>
            <a:srgbClr val="FFFF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txBox="1">
            <a:spLocks noGrp="1"/>
          </p:cNvSpPr>
          <p:nvPr>
            <p:ph type="title"/>
          </p:nvPr>
        </p:nvSpPr>
        <p:spPr>
          <a:xfrm>
            <a:off x="5633478" y="778232"/>
            <a:ext cx="7023000" cy="11685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38761D"/>
                </a:solidFill>
              </a:rPr>
              <a:t>Data / Results</a:t>
            </a:r>
            <a:endParaRPr>
              <a:solidFill>
                <a:srgbClr val="38761D"/>
              </a:solidFill>
            </a:endParaRPr>
          </a:p>
        </p:txBody>
      </p:sp>
      <p:sp>
        <p:nvSpPr>
          <p:cNvPr id="104" name="Google Shape;104;p5"/>
          <p:cNvSpPr txBox="1"/>
          <p:nvPr/>
        </p:nvSpPr>
        <p:spPr>
          <a:xfrm>
            <a:off x="1495966" y="6035179"/>
            <a:ext cx="601980" cy="603885"/>
          </a:xfrm>
          <a:prstGeom prst="rect">
            <a:avLst/>
          </a:prstGeom>
          <a:noFill/>
          <a:ln>
            <a:noFill/>
          </a:ln>
        </p:spPr>
        <p:txBody>
          <a:bodyPr spcFirstLastPara="1" wrap="square" lIns="0" tIns="57150" rIns="0" bIns="0" anchor="t" anchorCtr="0">
            <a:spAutoFit/>
          </a:bodyPr>
          <a:lstStyle/>
          <a:p>
            <a:pPr marL="1270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05" name="Google Shape;105;p5"/>
          <p:cNvSpPr txBox="1"/>
          <p:nvPr/>
        </p:nvSpPr>
        <p:spPr>
          <a:xfrm>
            <a:off x="9909233" y="4007253"/>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900">
              <a:solidFill>
                <a:schemeClr val="dk1"/>
              </a:solidFill>
              <a:latin typeface="Arial"/>
              <a:ea typeface="Arial"/>
              <a:cs typeface="Arial"/>
              <a:sym typeface="Arial"/>
            </a:endParaRPr>
          </a:p>
        </p:txBody>
      </p:sp>
      <p:sp>
        <p:nvSpPr>
          <p:cNvPr id="106" name="Google Shape;106;p5"/>
          <p:cNvSpPr txBox="1"/>
          <p:nvPr/>
        </p:nvSpPr>
        <p:spPr>
          <a:xfrm>
            <a:off x="8843073" y="7288516"/>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900">
              <a:solidFill>
                <a:schemeClr val="dk1"/>
              </a:solidFill>
              <a:latin typeface="Arial"/>
              <a:ea typeface="Arial"/>
              <a:cs typeface="Arial"/>
              <a:sym typeface="Arial"/>
            </a:endParaRPr>
          </a:p>
        </p:txBody>
      </p:sp>
      <p:sp>
        <p:nvSpPr>
          <p:cNvPr id="107" name="Google Shape;107;p5"/>
          <p:cNvSpPr txBox="1"/>
          <p:nvPr/>
        </p:nvSpPr>
        <p:spPr>
          <a:xfrm>
            <a:off x="7776913" y="4007253"/>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900">
              <a:solidFill>
                <a:schemeClr val="dk1"/>
              </a:solidFill>
              <a:latin typeface="Arial"/>
              <a:ea typeface="Arial"/>
              <a:cs typeface="Arial"/>
              <a:sym typeface="Arial"/>
            </a:endParaRPr>
          </a:p>
        </p:txBody>
      </p:sp>
      <p:sp>
        <p:nvSpPr>
          <p:cNvPr id="108" name="Google Shape;108;p5"/>
          <p:cNvSpPr txBox="1"/>
          <p:nvPr/>
        </p:nvSpPr>
        <p:spPr>
          <a:xfrm>
            <a:off x="15531269" y="4007253"/>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09" name="Google Shape;109;p5"/>
          <p:cNvSpPr txBox="1"/>
          <p:nvPr/>
        </p:nvSpPr>
        <p:spPr>
          <a:xfrm>
            <a:off x="16190184" y="6035179"/>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10" name="Google Shape;110;p5"/>
          <p:cNvSpPr txBox="1"/>
          <p:nvPr/>
        </p:nvSpPr>
        <p:spPr>
          <a:xfrm>
            <a:off x="14465109" y="7288516"/>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11" name="Google Shape;111;p5"/>
          <p:cNvSpPr txBox="1"/>
          <p:nvPr/>
        </p:nvSpPr>
        <p:spPr>
          <a:xfrm>
            <a:off x="12740032" y="6035179"/>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12" name="Google Shape;112;p5"/>
          <p:cNvSpPr txBox="1"/>
          <p:nvPr/>
        </p:nvSpPr>
        <p:spPr>
          <a:xfrm>
            <a:off x="13398948" y="4007253"/>
            <a:ext cx="601980" cy="603885"/>
          </a:xfrm>
          <a:prstGeom prst="rect">
            <a:avLst/>
          </a:prstGeom>
          <a:noFill/>
          <a:ln>
            <a:noFill/>
          </a:ln>
        </p:spPr>
        <p:txBody>
          <a:bodyPr spcFirstLastPara="1" wrap="square" lIns="0" tIns="57150" rIns="0" bIns="0" anchor="t" anchorCtr="0">
            <a:spAutoFit/>
          </a:bodyPr>
          <a:lstStyle/>
          <a:p>
            <a:pPr marL="0" marR="0" lvl="0" indent="0" algn="l" rtl="0">
              <a:lnSpc>
                <a:spcPct val="100000"/>
              </a:lnSpc>
              <a:spcBef>
                <a:spcPts val="0"/>
              </a:spcBef>
              <a:spcAft>
                <a:spcPts val="0"/>
              </a:spcAft>
              <a:buNone/>
            </a:pPr>
            <a:endParaRPr sz="1600">
              <a:solidFill>
                <a:schemeClr val="dk1"/>
              </a:solidFill>
              <a:latin typeface="Arial"/>
              <a:ea typeface="Arial"/>
              <a:cs typeface="Arial"/>
              <a:sym typeface="Arial"/>
            </a:endParaRPr>
          </a:p>
        </p:txBody>
      </p:sp>
      <p:sp>
        <p:nvSpPr>
          <p:cNvPr id="113" name="Google Shape;113;p5"/>
          <p:cNvSpPr txBox="1"/>
          <p:nvPr/>
        </p:nvSpPr>
        <p:spPr>
          <a:xfrm>
            <a:off x="7720921" y="8503243"/>
            <a:ext cx="2846705" cy="52832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endParaRPr sz="3300">
              <a:solidFill>
                <a:schemeClr val="dk1"/>
              </a:solidFill>
              <a:latin typeface="Arial"/>
              <a:ea typeface="Arial"/>
              <a:cs typeface="Arial"/>
              <a:sym typeface="Arial"/>
            </a:endParaRPr>
          </a:p>
        </p:txBody>
      </p:sp>
      <p:sp>
        <p:nvSpPr>
          <p:cNvPr id="114" name="Google Shape;114;p5"/>
          <p:cNvSpPr txBox="1"/>
          <p:nvPr/>
        </p:nvSpPr>
        <p:spPr>
          <a:xfrm>
            <a:off x="13128497" y="8503243"/>
            <a:ext cx="3275329" cy="52832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endParaRPr sz="3300">
              <a:solidFill>
                <a:schemeClr val="dk1"/>
              </a:solidFill>
              <a:latin typeface="Arial"/>
              <a:ea typeface="Arial"/>
              <a:cs typeface="Arial"/>
              <a:sym typeface="Arial"/>
            </a:endParaRPr>
          </a:p>
        </p:txBody>
      </p:sp>
      <p:sp>
        <p:nvSpPr>
          <p:cNvPr id="115" name="Google Shape;115;p5"/>
          <p:cNvSpPr/>
          <p:nvPr/>
        </p:nvSpPr>
        <p:spPr>
          <a:xfrm>
            <a:off x="16779392" y="605917"/>
            <a:ext cx="1066799" cy="80009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848507" y="9157375"/>
            <a:ext cx="7915259" cy="67625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txBox="1"/>
          <p:nvPr/>
        </p:nvSpPr>
        <p:spPr>
          <a:xfrm>
            <a:off x="8744200" y="7904038"/>
            <a:ext cx="9102000" cy="38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Produced by: Rivadeneyra cardenas, Ector Adrian</a:t>
            </a:r>
            <a:endParaRPr>
              <a:latin typeface="Calibri"/>
              <a:ea typeface="Calibri"/>
              <a:cs typeface="Calibri"/>
              <a:sym typeface="Calibri"/>
            </a:endParaRPr>
          </a:p>
        </p:txBody>
      </p:sp>
      <p:pic>
        <p:nvPicPr>
          <p:cNvPr id="118" name="Google Shape;118;p5"/>
          <p:cNvPicPr preferRelativeResize="0"/>
          <p:nvPr/>
        </p:nvPicPr>
        <p:blipFill rotWithShape="1">
          <a:blip r:embed="rId5">
            <a:alphaModFix/>
          </a:blip>
          <a:srcRect t="14246"/>
          <a:stretch/>
        </p:blipFill>
        <p:spPr>
          <a:xfrm>
            <a:off x="11190876" y="6775097"/>
            <a:ext cx="6721004" cy="3318574"/>
          </a:xfrm>
          <a:prstGeom prst="rect">
            <a:avLst/>
          </a:prstGeom>
          <a:noFill/>
          <a:ln>
            <a:noFill/>
          </a:ln>
        </p:spPr>
      </p:pic>
      <p:pic>
        <p:nvPicPr>
          <p:cNvPr id="120" name="Google Shape;120;p5"/>
          <p:cNvPicPr preferRelativeResize="0"/>
          <p:nvPr/>
        </p:nvPicPr>
        <p:blipFill rotWithShape="1">
          <a:blip r:embed="rId6">
            <a:alphaModFix/>
          </a:blip>
          <a:srcRect t="11740"/>
          <a:stretch/>
        </p:blipFill>
        <p:spPr>
          <a:xfrm>
            <a:off x="11190876" y="2817566"/>
            <a:ext cx="6768824" cy="3318574"/>
          </a:xfrm>
          <a:prstGeom prst="rect">
            <a:avLst/>
          </a:prstGeom>
          <a:noFill/>
          <a:ln>
            <a:noFill/>
          </a:ln>
        </p:spPr>
      </p:pic>
      <p:pic>
        <p:nvPicPr>
          <p:cNvPr id="22" name="Imagem 21">
            <a:extLst>
              <a:ext uri="{FF2B5EF4-FFF2-40B4-BE49-F238E27FC236}">
                <a16:creationId xmlns:a16="http://schemas.microsoft.com/office/drawing/2014/main" id="{D0D89FA8-E100-4BD4-BC0C-4844E6F106DD}"/>
              </a:ext>
            </a:extLst>
          </p:cNvPr>
          <p:cNvPicPr>
            <a:picLocks noChangeAspect="1"/>
          </p:cNvPicPr>
          <p:nvPr/>
        </p:nvPicPr>
        <p:blipFill rotWithShape="1">
          <a:blip r:embed="rId7"/>
          <a:srcRect t="5209" r="2080" b="10371"/>
          <a:stretch/>
        </p:blipFill>
        <p:spPr>
          <a:xfrm>
            <a:off x="186285" y="2965167"/>
            <a:ext cx="10627497" cy="5862083"/>
          </a:xfrm>
          <a:prstGeom prst="rect">
            <a:avLst/>
          </a:prstGeom>
        </p:spPr>
      </p:pic>
      <p:sp>
        <p:nvSpPr>
          <p:cNvPr id="2" name="Retângulo 1">
            <a:extLst>
              <a:ext uri="{FF2B5EF4-FFF2-40B4-BE49-F238E27FC236}">
                <a16:creationId xmlns:a16="http://schemas.microsoft.com/office/drawing/2014/main" id="{76E7079B-7F13-4DA2-A62C-C57195908439}"/>
              </a:ext>
            </a:extLst>
          </p:cNvPr>
          <p:cNvSpPr/>
          <p:nvPr/>
        </p:nvSpPr>
        <p:spPr>
          <a:xfrm>
            <a:off x="11190876" y="2394598"/>
            <a:ext cx="6768824" cy="395677"/>
          </a:xfrm>
          <a:prstGeom prst="rect">
            <a:avLst/>
          </a:prstGeom>
          <a:solidFill>
            <a:schemeClr val="tx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err="1"/>
              <a:t>Changes</a:t>
            </a:r>
            <a:r>
              <a:rPr lang="pt-PT" sz="1600" b="1" dirty="0"/>
              <a:t> in </a:t>
            </a:r>
            <a:r>
              <a:rPr lang="pt-PT" sz="1600" b="1" dirty="0" err="1"/>
              <a:t>measured</a:t>
            </a:r>
            <a:r>
              <a:rPr lang="pt-PT" sz="1600" b="1" dirty="0"/>
              <a:t> </a:t>
            </a:r>
            <a:r>
              <a:rPr lang="pt-PT" sz="1600" b="1" dirty="0" err="1"/>
              <a:t>population</a:t>
            </a:r>
            <a:endParaRPr lang="pt-PT" sz="1600" b="1" dirty="0"/>
          </a:p>
        </p:txBody>
      </p:sp>
      <p:sp>
        <p:nvSpPr>
          <p:cNvPr id="23" name="Retângulo 22">
            <a:extLst>
              <a:ext uri="{FF2B5EF4-FFF2-40B4-BE49-F238E27FC236}">
                <a16:creationId xmlns:a16="http://schemas.microsoft.com/office/drawing/2014/main" id="{2E74C4DE-5634-40CD-BBF0-166E3B0B8B1A}"/>
              </a:ext>
            </a:extLst>
          </p:cNvPr>
          <p:cNvSpPr/>
          <p:nvPr/>
        </p:nvSpPr>
        <p:spPr>
          <a:xfrm>
            <a:off x="11143056" y="6412197"/>
            <a:ext cx="6768824" cy="395677"/>
          </a:xfrm>
          <a:prstGeom prst="rect">
            <a:avLst/>
          </a:prstGeom>
          <a:solidFill>
            <a:schemeClr val="tx2">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b="1" dirty="0" err="1"/>
              <a:t>Number</a:t>
            </a:r>
            <a:r>
              <a:rPr lang="pt-PT" sz="1600" b="1" dirty="0"/>
              <a:t> of </a:t>
            </a:r>
            <a:r>
              <a:rPr lang="pt-PT" sz="1600" b="1" dirty="0" err="1"/>
              <a:t>sampled</a:t>
            </a:r>
            <a:r>
              <a:rPr lang="pt-PT" sz="1600" b="1" dirty="0"/>
              <a:t> sites with </a:t>
            </a:r>
            <a:r>
              <a:rPr lang="pt-PT" sz="1600" b="1" dirty="0" err="1"/>
              <a:t>mosquitoes</a:t>
            </a:r>
            <a:r>
              <a:rPr lang="pt-PT" sz="1600" b="1" dirty="0"/>
              <a:t> </a:t>
            </a:r>
            <a:r>
              <a:rPr lang="pt-PT" sz="1600" b="1" dirty="0" err="1"/>
              <a:t>larvae</a:t>
            </a:r>
            <a:endParaRPr lang="pt-PT" sz="1600" b="1" dirty="0"/>
          </a:p>
        </p:txBody>
      </p:sp>
      <p:sp>
        <p:nvSpPr>
          <p:cNvPr id="24" name="Rectangle 23">
            <a:extLst>
              <a:ext uri="{FF2B5EF4-FFF2-40B4-BE49-F238E27FC236}">
                <a16:creationId xmlns:a16="http://schemas.microsoft.com/office/drawing/2014/main" id="{7F58A30F-1EC7-EC4A-8876-2458B0467AFA}"/>
              </a:ext>
            </a:extLst>
          </p:cNvPr>
          <p:cNvSpPr/>
          <p:nvPr/>
        </p:nvSpPr>
        <p:spPr>
          <a:xfrm>
            <a:off x="11911784" y="122573"/>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g8b857c6410_2_118"/>
          <p:cNvSpPr txBox="1"/>
          <p:nvPr/>
        </p:nvSpPr>
        <p:spPr>
          <a:xfrm>
            <a:off x="6238240" y="886675"/>
            <a:ext cx="10922100" cy="7936200"/>
          </a:xfrm>
          <a:prstGeom prst="rect">
            <a:avLst/>
          </a:prstGeom>
          <a:solidFill>
            <a:srgbClr val="1D762E"/>
          </a:solidFill>
          <a:ln>
            <a:noFill/>
          </a:ln>
        </p:spPr>
        <p:txBody>
          <a:bodyPr spcFirstLastPara="1" wrap="square" lIns="0" tIns="5075" rIns="0" bIns="0" anchor="t" anchorCtr="0">
            <a:noAutofit/>
          </a:bodyPr>
          <a:lstStyle/>
          <a:p>
            <a:pPr marL="1371600" marR="0" lvl="0" indent="0" algn="l" rtl="0">
              <a:lnSpc>
                <a:spcPct val="100000"/>
              </a:lnSpc>
              <a:spcBef>
                <a:spcPts val="3165"/>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1371600" marR="0" lvl="0" indent="0" algn="l" rtl="0">
              <a:lnSpc>
                <a:spcPct val="100000"/>
              </a:lnSpc>
              <a:spcBef>
                <a:spcPts val="3165"/>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1084580" marR="0" lvl="0" indent="0" algn="l" rtl="0">
              <a:lnSpc>
                <a:spcPct val="100000"/>
              </a:lnSpc>
              <a:spcBef>
                <a:spcPts val="3165"/>
              </a:spcBef>
              <a:spcAft>
                <a:spcPts val="0"/>
              </a:spcAft>
              <a:buClr>
                <a:srgbClr val="000000"/>
              </a:buClr>
              <a:buSzPts val="3000"/>
              <a:buFont typeface="Arial"/>
              <a:buNone/>
            </a:pPr>
            <a:endParaRPr sz="3000" b="0" i="0" u="none" strike="noStrike" cap="none">
              <a:solidFill>
                <a:srgbClr val="69ACC6"/>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p:txBody>
      </p:sp>
      <p:sp>
        <p:nvSpPr>
          <p:cNvPr id="188" name="Google Shape;188;g8b857c6410_2_118"/>
          <p:cNvSpPr/>
          <p:nvPr/>
        </p:nvSpPr>
        <p:spPr>
          <a:xfrm>
            <a:off x="3877185" y="9298922"/>
            <a:ext cx="9772500" cy="838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g8b857c6410_2_118"/>
          <p:cNvSpPr txBox="1">
            <a:spLocks noGrp="1"/>
          </p:cNvSpPr>
          <p:nvPr>
            <p:ph type="title"/>
          </p:nvPr>
        </p:nvSpPr>
        <p:spPr>
          <a:xfrm>
            <a:off x="844550" y="6927750"/>
            <a:ext cx="4724400" cy="11685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sz="6500">
                <a:solidFill>
                  <a:srgbClr val="274E13"/>
                </a:solidFill>
              </a:rPr>
              <a:t>Discussion</a:t>
            </a:r>
            <a:endParaRPr sz="6500">
              <a:solidFill>
                <a:srgbClr val="274E13"/>
              </a:solidFill>
            </a:endParaRPr>
          </a:p>
        </p:txBody>
      </p:sp>
      <p:sp>
        <p:nvSpPr>
          <p:cNvPr id="190" name="Google Shape;190;g8b857c6410_2_118"/>
          <p:cNvSpPr txBox="1"/>
          <p:nvPr/>
        </p:nvSpPr>
        <p:spPr>
          <a:xfrm>
            <a:off x="6587590" y="1253825"/>
            <a:ext cx="10223400" cy="8146500"/>
          </a:xfrm>
          <a:prstGeom prst="rect">
            <a:avLst/>
          </a:prstGeom>
          <a:noFill/>
          <a:ln>
            <a:noFill/>
          </a:ln>
        </p:spPr>
        <p:txBody>
          <a:bodyPr spcFirstLastPara="1" wrap="square" lIns="91425" tIns="91425" rIns="91425" bIns="91425" anchor="t" anchorCtr="0">
            <a:noAutofit/>
          </a:bodyPr>
          <a:lstStyle/>
          <a:p>
            <a:pPr marL="457200" lvl="0" indent="-457200" algn="just">
              <a:buClr>
                <a:schemeClr val="dk1"/>
              </a:buClr>
              <a:buFont typeface="Arial" panose="020B0604020202020204" pitchFamily="34" charset="0"/>
              <a:buChar char="•"/>
            </a:pPr>
            <a:r>
              <a:rPr lang="en-US" sz="2800" dirty="0">
                <a:solidFill>
                  <a:schemeClr val="lt1"/>
                </a:solidFill>
              </a:rPr>
              <a:t>The UNALM campus is mostly occupied by mosquitoes of the Culex genus. In addition to Culex, Anopheles and Aedes genus were found only in January 2020.</a:t>
            </a:r>
          </a:p>
          <a:p>
            <a:pPr marL="457200" lvl="0" indent="-457200" algn="just">
              <a:buClr>
                <a:schemeClr val="dk1"/>
              </a:buClr>
              <a:buFont typeface="Arial" panose="020B0604020202020204" pitchFamily="34" charset="0"/>
              <a:buChar char="•"/>
            </a:pPr>
            <a:endParaRPr lang="en-US" sz="2800" dirty="0">
              <a:solidFill>
                <a:schemeClr val="lt1"/>
              </a:solidFill>
            </a:endParaRPr>
          </a:p>
          <a:p>
            <a:pPr marL="457200" lvl="0" indent="-457200" algn="just">
              <a:buClr>
                <a:schemeClr val="dk1"/>
              </a:buClr>
              <a:buFont typeface="Arial" panose="020B0604020202020204" pitchFamily="34" charset="0"/>
              <a:buChar char="•"/>
            </a:pPr>
            <a:r>
              <a:rPr lang="en-US" sz="2800" dirty="0">
                <a:solidFill>
                  <a:schemeClr val="lt1"/>
                </a:solidFill>
              </a:rPr>
              <a:t>Irrigation channels  are usually contributing with dispersion of mosquitoes´ larvae</a:t>
            </a:r>
          </a:p>
          <a:p>
            <a:pPr marL="457200" lvl="0" indent="-457200" algn="just">
              <a:buClr>
                <a:schemeClr val="dk1"/>
              </a:buClr>
              <a:buFont typeface="Arial" panose="020B0604020202020204" pitchFamily="34" charset="0"/>
              <a:buChar char="•"/>
            </a:pPr>
            <a:endParaRPr lang="en-US" sz="2800" dirty="0">
              <a:solidFill>
                <a:schemeClr val="lt1"/>
              </a:solidFill>
            </a:endParaRPr>
          </a:p>
          <a:p>
            <a:pPr marL="457200" lvl="0" indent="-457200" algn="just">
              <a:buClr>
                <a:schemeClr val="dk1"/>
              </a:buClr>
              <a:buFont typeface="Arial" panose="020B0604020202020204" pitchFamily="34" charset="0"/>
              <a:buChar char="•"/>
            </a:pPr>
            <a:r>
              <a:rPr lang="en-US" sz="2800" dirty="0">
                <a:solidFill>
                  <a:schemeClr val="lt1"/>
                </a:solidFill>
              </a:rPr>
              <a:t>Mosquito larvae appear preferably in body waters with the following characteristics:  vegetated areas, dissolved organic matter, and shade</a:t>
            </a:r>
          </a:p>
          <a:p>
            <a:pPr marL="457200" lvl="0" indent="-457200" algn="just">
              <a:buClr>
                <a:schemeClr val="dk1"/>
              </a:buClr>
              <a:buFont typeface="Arial" panose="020B0604020202020204" pitchFamily="34" charset="0"/>
              <a:buChar char="•"/>
            </a:pPr>
            <a:endParaRPr lang="en-US" sz="2800" dirty="0">
              <a:solidFill>
                <a:schemeClr val="lt1"/>
              </a:solidFill>
            </a:endParaRPr>
          </a:p>
          <a:p>
            <a:pPr marL="457200" lvl="0" indent="-457200" algn="just">
              <a:buClr>
                <a:schemeClr val="dk1"/>
              </a:buClr>
              <a:buFont typeface="Arial" panose="020B0604020202020204" pitchFamily="34" charset="0"/>
              <a:buChar char="•"/>
            </a:pPr>
            <a:r>
              <a:rPr lang="en-US" sz="2800" dirty="0">
                <a:solidFill>
                  <a:schemeClr val="lt1"/>
                </a:solidFill>
              </a:rPr>
              <a:t>Fishponds or reservoirs with tadpoles are free from mosquito larvae.</a:t>
            </a:r>
          </a:p>
          <a:p>
            <a:pPr marL="457200" lvl="0" indent="-457200" algn="just">
              <a:buClr>
                <a:schemeClr val="dk1"/>
              </a:buClr>
              <a:buFont typeface="Arial" panose="020B0604020202020204" pitchFamily="34" charset="0"/>
              <a:buChar char="•"/>
            </a:pPr>
            <a:endParaRPr lang="en-US" sz="2800" dirty="0">
              <a:solidFill>
                <a:schemeClr val="lt1"/>
              </a:solidFill>
            </a:endParaRPr>
          </a:p>
          <a:p>
            <a:pPr marL="457200" lvl="0" indent="-457200" algn="just">
              <a:buClr>
                <a:schemeClr val="dk1"/>
              </a:buClr>
              <a:buFont typeface="Arial" panose="020B0604020202020204" pitchFamily="34" charset="0"/>
              <a:buChar char="•"/>
            </a:pPr>
            <a:r>
              <a:rPr lang="en-US" sz="2800" dirty="0">
                <a:solidFill>
                  <a:schemeClr val="lt1"/>
                </a:solidFill>
              </a:rPr>
              <a:t>Some macroinvertebrates larvae that feed mosquitoes larvae were found in some irrigation channels. These could be used as biological controllers </a:t>
            </a:r>
          </a:p>
          <a:p>
            <a:pPr marR="0" lvl="0" algn="l" rtl="0">
              <a:lnSpc>
                <a:spcPct val="100000"/>
              </a:lnSpc>
              <a:spcBef>
                <a:spcPts val="0"/>
              </a:spcBef>
              <a:spcAft>
                <a:spcPts val="0"/>
              </a:spcAft>
              <a:buClr>
                <a:schemeClr val="dk1"/>
              </a:buClr>
              <a:buSzPts val="2400"/>
            </a:pPr>
            <a:endParaRPr sz="2400" b="0" i="0" u="none" strike="noStrike" cap="none" dirty="0">
              <a:solidFill>
                <a:schemeClr val="lt1"/>
              </a:solidFill>
              <a:latin typeface="Arial"/>
              <a:ea typeface="Arial"/>
              <a:cs typeface="Arial"/>
              <a:sym typeface="Arial"/>
            </a:endParaRPr>
          </a:p>
        </p:txBody>
      </p:sp>
      <p:sp>
        <p:nvSpPr>
          <p:cNvPr id="191" name="Google Shape;191;g8b857c6410_2_118"/>
          <p:cNvSpPr/>
          <p:nvPr/>
        </p:nvSpPr>
        <p:spPr>
          <a:xfrm>
            <a:off x="14024136" y="9317979"/>
            <a:ext cx="1066800" cy="800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Rectangle 6">
            <a:extLst>
              <a:ext uri="{FF2B5EF4-FFF2-40B4-BE49-F238E27FC236}">
                <a16:creationId xmlns:a16="http://schemas.microsoft.com/office/drawing/2014/main" id="{2DBB0492-C9CC-A348-919B-BA77808BC826}"/>
              </a:ext>
            </a:extLst>
          </p:cNvPr>
          <p:cNvSpPr/>
          <p:nvPr/>
        </p:nvSpPr>
        <p:spPr>
          <a:xfrm>
            <a:off x="11940073" y="11457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g8b857c6410_2_126"/>
          <p:cNvSpPr/>
          <p:nvPr/>
        </p:nvSpPr>
        <p:spPr>
          <a:xfrm>
            <a:off x="4679360" y="9258314"/>
            <a:ext cx="7915200" cy="676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g8b857c6410_2_126"/>
          <p:cNvSpPr/>
          <p:nvPr/>
        </p:nvSpPr>
        <p:spPr>
          <a:xfrm>
            <a:off x="12858761" y="9196379"/>
            <a:ext cx="1066800" cy="800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8" name="Google Shape;198;g8b857c6410_2_126"/>
          <p:cNvPicPr preferRelativeResize="0"/>
          <p:nvPr/>
        </p:nvPicPr>
        <p:blipFill rotWithShape="1">
          <a:blip r:embed="rId6">
            <a:alphaModFix/>
          </a:blip>
          <a:srcRect l="59240"/>
          <a:stretch/>
        </p:blipFill>
        <p:spPr>
          <a:xfrm rot="-5400000">
            <a:off x="7562875" y="-7547000"/>
            <a:ext cx="3162250" cy="18256250"/>
          </a:xfrm>
          <a:prstGeom prst="rect">
            <a:avLst/>
          </a:prstGeom>
          <a:noFill/>
          <a:ln>
            <a:noFill/>
          </a:ln>
        </p:spPr>
      </p:pic>
      <p:sp>
        <p:nvSpPr>
          <p:cNvPr id="199" name="Google Shape;199;g8b857c6410_2_126"/>
          <p:cNvSpPr txBox="1">
            <a:spLocks noGrp="1"/>
          </p:cNvSpPr>
          <p:nvPr>
            <p:ph type="title" idx="4294967295"/>
          </p:nvPr>
        </p:nvSpPr>
        <p:spPr>
          <a:xfrm>
            <a:off x="682948" y="1047760"/>
            <a:ext cx="5763600" cy="11670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a:solidFill>
                  <a:srgbClr val="FFFFFF"/>
                </a:solidFill>
              </a:rPr>
              <a:t>Conclusions</a:t>
            </a:r>
            <a:endParaRPr>
              <a:solidFill>
                <a:srgbClr val="FFFFFF"/>
              </a:solidFill>
            </a:endParaRPr>
          </a:p>
        </p:txBody>
      </p:sp>
      <p:sp>
        <p:nvSpPr>
          <p:cNvPr id="200" name="Google Shape;200;g8b857c6410_2_126"/>
          <p:cNvSpPr txBox="1"/>
          <p:nvPr/>
        </p:nvSpPr>
        <p:spPr>
          <a:xfrm>
            <a:off x="7057290" y="2359379"/>
            <a:ext cx="9906000" cy="6837000"/>
          </a:xfrm>
          <a:prstGeom prst="rect">
            <a:avLst/>
          </a:prstGeom>
          <a:solidFill>
            <a:srgbClr val="1D762E"/>
          </a:solidFill>
          <a:ln>
            <a:noFill/>
          </a:ln>
        </p:spPr>
        <p:txBody>
          <a:bodyPr spcFirstLastPara="1" wrap="square" lIns="91425" tIns="91425" rIns="91425" bIns="91425" anchor="t" anchorCtr="0">
            <a:noAutofit/>
          </a:bodyPr>
          <a:lstStyle/>
          <a:p>
            <a:pPr marL="914400" marR="0" lvl="0" indent="0" algn="l" rtl="0">
              <a:lnSpc>
                <a:spcPct val="100000"/>
              </a:lnSpc>
              <a:spcBef>
                <a:spcPts val="0"/>
              </a:spcBef>
              <a:spcAft>
                <a:spcPts val="0"/>
              </a:spcAft>
              <a:buClr>
                <a:srgbClr val="000000"/>
              </a:buClr>
              <a:buSzPts val="3400"/>
              <a:buFont typeface="Arial"/>
              <a:buNone/>
            </a:pPr>
            <a:endParaRPr sz="3400" b="0" i="0" u="none" strike="noStrike" cap="none">
              <a:solidFill>
                <a:srgbClr val="FFFFFF"/>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p:txBody>
      </p:sp>
      <p:sp>
        <p:nvSpPr>
          <p:cNvPr id="201" name="Google Shape;201;g8b857c6410_2_126"/>
          <p:cNvSpPr txBox="1"/>
          <p:nvPr/>
        </p:nvSpPr>
        <p:spPr>
          <a:xfrm>
            <a:off x="7419720" y="2715580"/>
            <a:ext cx="8937300" cy="5612100"/>
          </a:xfrm>
          <a:prstGeom prst="rect">
            <a:avLst/>
          </a:prstGeom>
          <a:noFill/>
          <a:ln>
            <a:noFill/>
          </a:ln>
        </p:spPr>
        <p:txBody>
          <a:bodyPr spcFirstLastPara="1" wrap="square" lIns="91425" tIns="91425" rIns="91425" bIns="91425" anchor="t" anchorCtr="0">
            <a:noAutofit/>
          </a:bodyPr>
          <a:lstStyle/>
          <a:p>
            <a:pPr marL="342900" lvl="0" indent="-342900" algn="just">
              <a:buFont typeface="Arial" panose="020B0604020202020204" pitchFamily="34" charset="0"/>
              <a:buChar char="•"/>
            </a:pPr>
            <a:r>
              <a:rPr lang="en-US" sz="2800" dirty="0">
                <a:solidFill>
                  <a:schemeClr val="lt1"/>
                </a:solidFill>
              </a:rPr>
              <a:t>Culex is the dominant genus at the UNALM campus.</a:t>
            </a:r>
            <a:br>
              <a:rPr lang="en-US" sz="2800" dirty="0">
                <a:solidFill>
                  <a:schemeClr val="lt1"/>
                </a:solidFill>
              </a:rPr>
            </a:br>
            <a:endParaRPr lang="en-US" sz="2800" dirty="0">
              <a:solidFill>
                <a:schemeClr val="lt1"/>
              </a:solidFill>
            </a:endParaRPr>
          </a:p>
          <a:p>
            <a:pPr marL="342900" lvl="0" indent="-342900" algn="just">
              <a:buFont typeface="Arial" panose="020B0604020202020204" pitchFamily="34" charset="0"/>
              <a:buChar char="•"/>
            </a:pPr>
            <a:r>
              <a:rPr lang="en-US" sz="2800" dirty="0">
                <a:solidFill>
                  <a:schemeClr val="lt1"/>
                </a:solidFill>
              </a:rPr>
              <a:t>The Culex genus was found at two different times of the year (November and January), while the Anopheles and Aedes genus were found only in the month of January.</a:t>
            </a:r>
          </a:p>
          <a:p>
            <a:pPr lvl="0"/>
            <a:endParaRPr lang="en-US" sz="2800" dirty="0">
              <a:solidFill>
                <a:schemeClr val="lt1"/>
              </a:solidFill>
            </a:endParaRPr>
          </a:p>
          <a:p>
            <a:pPr marL="342900" lvl="0" indent="-342900" algn="just">
              <a:buFont typeface="Arial" panose="020B0604020202020204" pitchFamily="34" charset="0"/>
              <a:buChar char="•"/>
            </a:pPr>
            <a:r>
              <a:rPr lang="en-US" sz="2800" dirty="0">
                <a:solidFill>
                  <a:schemeClr val="lt1"/>
                </a:solidFill>
              </a:rPr>
              <a:t>Irrigation canals are the main habitats for mosquito larvae.</a:t>
            </a:r>
          </a:p>
          <a:p>
            <a:pPr marL="342900" lvl="0" indent="-342900">
              <a:buFont typeface="Arial" panose="020B0604020202020204" pitchFamily="34" charset="0"/>
              <a:buChar char="•"/>
            </a:pPr>
            <a:endParaRPr lang="en-US" sz="2800" dirty="0">
              <a:solidFill>
                <a:schemeClr val="lt1"/>
              </a:solidFill>
            </a:endParaRPr>
          </a:p>
          <a:p>
            <a:pPr marL="342900" lvl="0" indent="-342900" algn="just">
              <a:buFont typeface="Arial" panose="020B0604020202020204" pitchFamily="34" charset="0"/>
              <a:buChar char="•"/>
            </a:pPr>
            <a:r>
              <a:rPr lang="en-US" sz="2800" dirty="0">
                <a:solidFill>
                  <a:schemeClr val="lt1"/>
                </a:solidFill>
              </a:rPr>
              <a:t>The UNALM recreation pools were not identified as breeding habitats for mosquitoes, due to the presence of fish and tadpoles.</a:t>
            </a:r>
            <a:endParaRPr lang="en-US" sz="2800" dirty="0">
              <a:solidFill>
                <a:schemeClr val="lt1"/>
              </a:solidFill>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8" name="Rectangle 7">
            <a:extLst>
              <a:ext uri="{FF2B5EF4-FFF2-40B4-BE49-F238E27FC236}">
                <a16:creationId xmlns:a16="http://schemas.microsoft.com/office/drawing/2014/main" id="{5F1E82CC-C336-5D4D-AC7C-6D419D807917}"/>
              </a:ext>
            </a:extLst>
          </p:cNvPr>
          <p:cNvSpPr/>
          <p:nvPr/>
        </p:nvSpPr>
        <p:spPr>
          <a:xfrm>
            <a:off x="11888370" y="58994"/>
            <a:ext cx="6301725" cy="276999"/>
          </a:xfrm>
          <a:prstGeom prst="rect">
            <a:avLst/>
          </a:prstGeom>
        </p:spPr>
        <p:txBody>
          <a:bodyPr wrap="none">
            <a:spAutoFit/>
          </a:bodyPr>
          <a:lstStyle/>
          <a:p>
            <a:r>
              <a:rPr lang="en-US" sz="1200" b="1" dirty="0">
                <a:solidFill>
                  <a:schemeClr val="bg1"/>
                </a:solidFill>
              </a:rPr>
              <a:t>Abdon </a:t>
            </a:r>
            <a:r>
              <a:rPr lang="en-US" sz="1200" b="1" dirty="0" err="1">
                <a:solidFill>
                  <a:schemeClr val="bg1"/>
                </a:solidFill>
              </a:rPr>
              <a:t>Ayuque</a:t>
            </a:r>
            <a:r>
              <a:rPr lang="en-US" sz="1200" b="1" dirty="0">
                <a:solidFill>
                  <a:schemeClr val="bg1"/>
                </a:solidFill>
              </a:rPr>
              <a:t>, Mary </a:t>
            </a:r>
            <a:r>
              <a:rPr lang="en-US" sz="1200" b="1" dirty="0" err="1">
                <a:solidFill>
                  <a:schemeClr val="bg1"/>
                </a:solidFill>
              </a:rPr>
              <a:t>Quispe</a:t>
            </a:r>
            <a:r>
              <a:rPr lang="en-US" sz="1200" b="1" dirty="0">
                <a:solidFill>
                  <a:schemeClr val="bg1"/>
                </a:solidFill>
              </a:rPr>
              <a:t>, </a:t>
            </a:r>
            <a:r>
              <a:rPr lang="en-US" sz="1200" b="1" dirty="0" err="1">
                <a:solidFill>
                  <a:schemeClr val="bg1"/>
                </a:solidFill>
              </a:rPr>
              <a:t>Danixa</a:t>
            </a:r>
            <a:r>
              <a:rPr lang="en-US" sz="1200" b="1" dirty="0">
                <a:solidFill>
                  <a:schemeClr val="bg1"/>
                </a:solidFill>
              </a:rPr>
              <a:t> Rosado, Milagros Orellana, Ector </a:t>
            </a:r>
            <a:r>
              <a:rPr lang="en-US" sz="1200" b="1" dirty="0" err="1">
                <a:solidFill>
                  <a:schemeClr val="bg1"/>
                </a:solidFill>
              </a:rPr>
              <a:t>Rivadeneyra</a:t>
            </a:r>
            <a:endParaRPr lang="en-US" sz="1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8b857c6410_2_134"/>
          <p:cNvSpPr/>
          <p:nvPr/>
        </p:nvSpPr>
        <p:spPr>
          <a:xfrm>
            <a:off x="6827148" y="1497073"/>
            <a:ext cx="275590" cy="275589"/>
          </a:xfrm>
          <a:custGeom>
            <a:avLst/>
            <a:gdLst/>
            <a:ahLst/>
            <a:cxnLst/>
            <a:rect l="l" t="t" r="r" b="b"/>
            <a:pathLst>
              <a:path w="275590" h="275589"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8761D"/>
              </a:solidFill>
              <a:latin typeface="Calibri"/>
              <a:ea typeface="Calibri"/>
              <a:cs typeface="Calibri"/>
              <a:sym typeface="Calibri"/>
            </a:endParaRPr>
          </a:p>
        </p:txBody>
      </p:sp>
      <p:sp>
        <p:nvSpPr>
          <p:cNvPr id="208" name="Google Shape;208;g8b857c6410_2_134"/>
          <p:cNvSpPr/>
          <p:nvPr/>
        </p:nvSpPr>
        <p:spPr>
          <a:xfrm>
            <a:off x="7922452" y="9116521"/>
            <a:ext cx="7753349" cy="69530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g8b857c6410_2_134"/>
          <p:cNvSpPr/>
          <p:nvPr/>
        </p:nvSpPr>
        <p:spPr>
          <a:xfrm>
            <a:off x="16573317" y="437076"/>
            <a:ext cx="1066799" cy="8000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g8b857c6410_2_134"/>
          <p:cNvSpPr/>
          <p:nvPr/>
        </p:nvSpPr>
        <p:spPr>
          <a:xfrm>
            <a:off x="6827148" y="3919906"/>
            <a:ext cx="275590" cy="275589"/>
          </a:xfrm>
          <a:custGeom>
            <a:avLst/>
            <a:gdLst/>
            <a:ahLst/>
            <a:cxnLst/>
            <a:rect l="l" t="t" r="r" b="b"/>
            <a:pathLst>
              <a:path w="275590" h="275589"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8761D"/>
              </a:solidFill>
              <a:latin typeface="Calibri"/>
              <a:ea typeface="Calibri"/>
              <a:cs typeface="Calibri"/>
              <a:sym typeface="Calibri"/>
            </a:endParaRPr>
          </a:p>
        </p:txBody>
      </p:sp>
      <p:sp>
        <p:nvSpPr>
          <p:cNvPr id="211" name="Google Shape;211;g8b857c6410_2_134"/>
          <p:cNvSpPr/>
          <p:nvPr/>
        </p:nvSpPr>
        <p:spPr>
          <a:xfrm>
            <a:off x="6827148" y="6566481"/>
            <a:ext cx="275590" cy="275590"/>
          </a:xfrm>
          <a:custGeom>
            <a:avLst/>
            <a:gdLst/>
            <a:ahLst/>
            <a:cxnLst/>
            <a:rect l="l" t="t" r="r" b="b"/>
            <a:pathLst>
              <a:path w="275590" h="275590"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8761D"/>
              </a:solidFill>
              <a:latin typeface="Calibri"/>
              <a:ea typeface="Calibri"/>
              <a:cs typeface="Calibri"/>
              <a:sym typeface="Calibri"/>
            </a:endParaRPr>
          </a:p>
        </p:txBody>
      </p:sp>
      <p:sp>
        <p:nvSpPr>
          <p:cNvPr id="212" name="Google Shape;212;g8b857c6410_2_134"/>
          <p:cNvSpPr txBox="1"/>
          <p:nvPr/>
        </p:nvSpPr>
        <p:spPr>
          <a:xfrm>
            <a:off x="12713980" y="1320441"/>
            <a:ext cx="4149000" cy="1692300"/>
          </a:xfrm>
          <a:prstGeom prst="rect">
            <a:avLst/>
          </a:prstGeom>
          <a:noFill/>
          <a:ln>
            <a:noFill/>
          </a:ln>
        </p:spPr>
        <p:txBody>
          <a:bodyPr spcFirstLastPara="1" wrap="square" lIns="0" tIns="12700" rIns="0" bIns="0" anchor="t" anchorCtr="0">
            <a:noAutofit/>
          </a:bodyPr>
          <a:lstStyle/>
          <a:p>
            <a:pPr marL="12700" marR="5080" lvl="0" indent="0" algn="l" rtl="0">
              <a:lnSpc>
                <a:spcPct val="122500"/>
              </a:lnSpc>
              <a:spcBef>
                <a:spcPts val="1210"/>
              </a:spcBef>
              <a:spcAft>
                <a:spcPts val="0"/>
              </a:spcAft>
              <a:buClr>
                <a:srgbClr val="000000"/>
              </a:buClr>
              <a:buSzPts val="2500"/>
              <a:buFont typeface="Arial"/>
              <a:buNone/>
            </a:pPr>
            <a:endParaRPr sz="2500" b="0" i="0" u="none" strike="noStrike" cap="none">
              <a:solidFill>
                <a:srgbClr val="274E13"/>
              </a:solidFill>
              <a:latin typeface="Arial"/>
              <a:ea typeface="Arial"/>
              <a:cs typeface="Arial"/>
              <a:sym typeface="Arial"/>
            </a:endParaRPr>
          </a:p>
        </p:txBody>
      </p:sp>
      <p:sp>
        <p:nvSpPr>
          <p:cNvPr id="213" name="Google Shape;213;g8b857c6410_2_134"/>
          <p:cNvSpPr/>
          <p:nvPr/>
        </p:nvSpPr>
        <p:spPr>
          <a:xfrm>
            <a:off x="12132644" y="1497073"/>
            <a:ext cx="275590" cy="275589"/>
          </a:xfrm>
          <a:custGeom>
            <a:avLst/>
            <a:gdLst/>
            <a:ahLst/>
            <a:cxnLst/>
            <a:rect l="l" t="t" r="r" b="b"/>
            <a:pathLst>
              <a:path w="275590" h="275589"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8761D"/>
              </a:solidFill>
              <a:latin typeface="Calibri"/>
              <a:ea typeface="Calibri"/>
              <a:cs typeface="Calibri"/>
              <a:sym typeface="Calibri"/>
            </a:endParaRPr>
          </a:p>
        </p:txBody>
      </p:sp>
      <p:sp>
        <p:nvSpPr>
          <p:cNvPr id="214" name="Google Shape;214;g8b857c6410_2_134"/>
          <p:cNvSpPr txBox="1"/>
          <p:nvPr/>
        </p:nvSpPr>
        <p:spPr>
          <a:xfrm>
            <a:off x="12713980" y="3743266"/>
            <a:ext cx="4149090" cy="1692275"/>
          </a:xfrm>
          <a:prstGeom prst="rect">
            <a:avLst/>
          </a:prstGeom>
          <a:noFill/>
          <a:ln>
            <a:noFill/>
          </a:ln>
        </p:spPr>
        <p:txBody>
          <a:bodyPr spcFirstLastPara="1" wrap="square" lIns="0" tIns="12700" rIns="0" bIns="0" anchor="t" anchorCtr="0">
            <a:noAutofit/>
          </a:bodyPr>
          <a:lstStyle/>
          <a:p>
            <a:pPr marL="12700" marR="5080" lvl="0" indent="0" algn="l" rtl="0">
              <a:lnSpc>
                <a:spcPct val="122500"/>
              </a:lnSpc>
              <a:spcBef>
                <a:spcPts val="1210"/>
              </a:spcBef>
              <a:spcAft>
                <a:spcPts val="0"/>
              </a:spcAft>
              <a:buClr>
                <a:srgbClr val="000000"/>
              </a:buClr>
              <a:buSzPts val="2500"/>
              <a:buFont typeface="Arial"/>
              <a:buNone/>
            </a:pPr>
            <a:endParaRPr sz="2500" b="0" i="0" u="none" strike="noStrike" cap="none">
              <a:solidFill>
                <a:srgbClr val="274E13"/>
              </a:solidFill>
              <a:latin typeface="Arial"/>
              <a:ea typeface="Arial"/>
              <a:cs typeface="Arial"/>
              <a:sym typeface="Arial"/>
            </a:endParaRPr>
          </a:p>
        </p:txBody>
      </p:sp>
      <p:sp>
        <p:nvSpPr>
          <p:cNvPr id="215" name="Google Shape;215;g8b857c6410_2_134"/>
          <p:cNvSpPr/>
          <p:nvPr/>
        </p:nvSpPr>
        <p:spPr>
          <a:xfrm>
            <a:off x="12132644" y="3919906"/>
            <a:ext cx="275590" cy="275589"/>
          </a:xfrm>
          <a:custGeom>
            <a:avLst/>
            <a:gdLst/>
            <a:ahLst/>
            <a:cxnLst/>
            <a:rect l="l" t="t" r="r" b="b"/>
            <a:pathLst>
              <a:path w="275590" h="275589"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g8b857c6410_2_134"/>
          <p:cNvSpPr/>
          <p:nvPr/>
        </p:nvSpPr>
        <p:spPr>
          <a:xfrm>
            <a:off x="12132644" y="6566481"/>
            <a:ext cx="275590" cy="275590"/>
          </a:xfrm>
          <a:custGeom>
            <a:avLst/>
            <a:gdLst/>
            <a:ahLst/>
            <a:cxnLst/>
            <a:rect l="l" t="t" r="r" b="b"/>
            <a:pathLst>
              <a:path w="275590" h="275590" extrusionOk="0">
                <a:moveTo>
                  <a:pt x="137631" y="275263"/>
                </a:moveTo>
                <a:lnTo>
                  <a:pt x="97678" y="269338"/>
                </a:lnTo>
                <a:lnTo>
                  <a:pt x="61167" y="252068"/>
                </a:lnTo>
                <a:lnTo>
                  <a:pt x="31239" y="224945"/>
                </a:lnTo>
                <a:lnTo>
                  <a:pt x="10476" y="190301"/>
                </a:lnTo>
                <a:lnTo>
                  <a:pt x="661" y="151122"/>
                </a:lnTo>
                <a:lnTo>
                  <a:pt x="0" y="137631"/>
                </a:lnTo>
                <a:lnTo>
                  <a:pt x="165" y="130870"/>
                </a:lnTo>
                <a:lnTo>
                  <a:pt x="8041" y="91272"/>
                </a:lnTo>
                <a:lnTo>
                  <a:pt x="27089" y="55637"/>
                </a:lnTo>
                <a:lnTo>
                  <a:pt x="55637" y="27089"/>
                </a:lnTo>
                <a:lnTo>
                  <a:pt x="91272" y="8041"/>
                </a:lnTo>
                <a:lnTo>
                  <a:pt x="130870" y="165"/>
                </a:lnTo>
                <a:lnTo>
                  <a:pt x="137631" y="0"/>
                </a:lnTo>
                <a:lnTo>
                  <a:pt x="144393" y="165"/>
                </a:lnTo>
                <a:lnTo>
                  <a:pt x="183990" y="8041"/>
                </a:lnTo>
                <a:lnTo>
                  <a:pt x="219625" y="27089"/>
                </a:lnTo>
                <a:lnTo>
                  <a:pt x="248174" y="55637"/>
                </a:lnTo>
                <a:lnTo>
                  <a:pt x="267221" y="91272"/>
                </a:lnTo>
                <a:lnTo>
                  <a:pt x="275098" y="130870"/>
                </a:lnTo>
                <a:lnTo>
                  <a:pt x="275263" y="137631"/>
                </a:lnTo>
                <a:lnTo>
                  <a:pt x="275098" y="144393"/>
                </a:lnTo>
                <a:lnTo>
                  <a:pt x="267221" y="183990"/>
                </a:lnTo>
                <a:lnTo>
                  <a:pt x="248174" y="219625"/>
                </a:lnTo>
                <a:lnTo>
                  <a:pt x="219625" y="248174"/>
                </a:lnTo>
                <a:lnTo>
                  <a:pt x="183990" y="267221"/>
                </a:lnTo>
                <a:lnTo>
                  <a:pt x="144393" y="275098"/>
                </a:lnTo>
                <a:lnTo>
                  <a:pt x="137631" y="275263"/>
                </a:lnTo>
                <a:close/>
              </a:path>
            </a:pathLst>
          </a:custGeom>
          <a:solidFill>
            <a:srgbClr val="274E1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7" name="Google Shape;217;g8b857c6410_2_134"/>
          <p:cNvPicPr preferRelativeResize="0"/>
          <p:nvPr/>
        </p:nvPicPr>
        <p:blipFill rotWithShape="1">
          <a:blip r:embed="rId5">
            <a:alphaModFix/>
          </a:blip>
          <a:srcRect b="10674"/>
          <a:stretch/>
        </p:blipFill>
        <p:spPr>
          <a:xfrm>
            <a:off x="-12375" y="1098200"/>
            <a:ext cx="5949625" cy="9188799"/>
          </a:xfrm>
          <a:prstGeom prst="rect">
            <a:avLst/>
          </a:prstGeom>
          <a:noFill/>
          <a:ln>
            <a:noFill/>
          </a:ln>
        </p:spPr>
      </p:pic>
      <p:pic>
        <p:nvPicPr>
          <p:cNvPr id="218" name="Google Shape;218;g8b857c6410_2_134"/>
          <p:cNvPicPr preferRelativeResize="0"/>
          <p:nvPr/>
        </p:nvPicPr>
        <p:blipFill rotWithShape="1">
          <a:blip r:embed="rId6">
            <a:alphaModFix/>
          </a:blip>
          <a:srcRect l="68012" t="60243" r="340"/>
          <a:stretch/>
        </p:blipFill>
        <p:spPr>
          <a:xfrm rot="10800000">
            <a:off x="9675" y="0"/>
            <a:ext cx="5949625" cy="2908300"/>
          </a:xfrm>
          <a:prstGeom prst="rect">
            <a:avLst/>
          </a:prstGeom>
          <a:noFill/>
          <a:ln>
            <a:noFill/>
          </a:ln>
        </p:spPr>
      </p:pic>
      <p:sp>
        <p:nvSpPr>
          <p:cNvPr id="219" name="Google Shape;219;g8b857c6410_2_134"/>
          <p:cNvSpPr txBox="1">
            <a:spLocks noGrp="1"/>
          </p:cNvSpPr>
          <p:nvPr>
            <p:ph type="title"/>
          </p:nvPr>
        </p:nvSpPr>
        <p:spPr>
          <a:xfrm>
            <a:off x="650800" y="1246027"/>
            <a:ext cx="4667400" cy="1841100"/>
          </a:xfrm>
          <a:prstGeom prst="rect">
            <a:avLst/>
          </a:prstGeom>
          <a:noFill/>
          <a:ln>
            <a:noFill/>
          </a:ln>
        </p:spPr>
        <p:txBody>
          <a:bodyPr spcFirstLastPara="1" wrap="square" lIns="0" tIns="12700" rIns="0" bIns="0" anchor="t" anchorCtr="0">
            <a:noAutofit/>
          </a:bodyPr>
          <a:lstStyle/>
          <a:p>
            <a:pPr marL="12700" marR="5080" lvl="0" indent="0" algn="l" rtl="0">
              <a:lnSpc>
                <a:spcPct val="112500"/>
              </a:lnSpc>
              <a:spcBef>
                <a:spcPts val="0"/>
              </a:spcBef>
              <a:spcAft>
                <a:spcPts val="0"/>
              </a:spcAft>
              <a:buSzPts val="1400"/>
              <a:buNone/>
            </a:pPr>
            <a:r>
              <a:rPr lang="en-US" sz="6500"/>
              <a:t>References</a:t>
            </a:r>
            <a:endParaRPr sz="6500"/>
          </a:p>
        </p:txBody>
      </p:sp>
      <p:sp>
        <p:nvSpPr>
          <p:cNvPr id="220" name="Google Shape;220;g8b857c6410_2_134"/>
          <p:cNvSpPr txBox="1"/>
          <p:nvPr/>
        </p:nvSpPr>
        <p:spPr>
          <a:xfrm>
            <a:off x="7501337" y="1409186"/>
            <a:ext cx="4286933" cy="230832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Beserra</a:t>
            </a:r>
            <a:r>
              <a:rPr lang="en-US" sz="1800" b="0" i="0" u="none" strike="noStrike" cap="none" dirty="0">
                <a:solidFill>
                  <a:srgbClr val="000000"/>
                </a:solidFill>
                <a:latin typeface="Calibri"/>
                <a:ea typeface="Calibri"/>
                <a:cs typeface="Calibri"/>
                <a:sym typeface="Calibri"/>
              </a:rPr>
              <a:t>, E. B., Freitas, E. M. De, Souza, J. T. De, Fernandes, C. R. M., &amp; Santos, K. D. (2009). </a:t>
            </a:r>
            <a:r>
              <a:rPr lang="en-US" sz="1800" b="0" i="0" u="none" strike="noStrike" cap="none" dirty="0" err="1">
                <a:solidFill>
                  <a:srgbClr val="000000"/>
                </a:solidFill>
                <a:latin typeface="Calibri"/>
                <a:ea typeface="Calibri"/>
                <a:cs typeface="Calibri"/>
                <a:sym typeface="Calibri"/>
              </a:rPr>
              <a:t>Ciclo</a:t>
            </a:r>
            <a:r>
              <a:rPr lang="en-US" sz="1800" b="0" i="0" u="none" strike="noStrike" cap="none" dirty="0">
                <a:solidFill>
                  <a:srgbClr val="000000"/>
                </a:solidFill>
                <a:latin typeface="Calibri"/>
                <a:ea typeface="Calibri"/>
                <a:cs typeface="Calibri"/>
                <a:sym typeface="Calibri"/>
              </a:rPr>
              <a:t> de </a:t>
            </a:r>
            <a:r>
              <a:rPr lang="en-US" sz="1800" b="0" i="0" u="none" strike="noStrike" cap="none" dirty="0" err="1">
                <a:solidFill>
                  <a:srgbClr val="000000"/>
                </a:solidFill>
                <a:latin typeface="Calibri"/>
                <a:ea typeface="Calibri"/>
                <a:cs typeface="Calibri"/>
                <a:sym typeface="Calibri"/>
              </a:rPr>
              <a:t>vida</a:t>
            </a:r>
            <a:r>
              <a:rPr lang="en-US" sz="1800" b="0" i="0" u="none" strike="noStrike" cap="none" dirty="0">
                <a:solidFill>
                  <a:srgbClr val="000000"/>
                </a:solidFill>
                <a:latin typeface="Calibri"/>
                <a:ea typeface="Calibri"/>
                <a:cs typeface="Calibri"/>
                <a:sym typeface="Calibri"/>
              </a:rPr>
              <a:t> de Aedes (</a:t>
            </a:r>
            <a:r>
              <a:rPr lang="en-US" sz="1800" b="0" i="0" u="none" strike="noStrike" cap="none" dirty="0" err="1">
                <a:solidFill>
                  <a:srgbClr val="000000"/>
                </a:solidFill>
                <a:latin typeface="Calibri"/>
                <a:ea typeface="Calibri"/>
                <a:cs typeface="Calibri"/>
                <a:sym typeface="Calibri"/>
              </a:rPr>
              <a:t>Stegomyia</a:t>
            </a:r>
            <a:r>
              <a:rPr lang="en-US" sz="1800" b="0" i="0" u="none" strike="noStrike" cap="none" dirty="0">
                <a:solidFill>
                  <a:srgbClr val="000000"/>
                </a:solidFill>
                <a:latin typeface="Calibri"/>
                <a:ea typeface="Calibri"/>
                <a:cs typeface="Calibri"/>
                <a:sym typeface="Calibri"/>
              </a:rPr>
              <a:t>) aegypti (</a:t>
            </a:r>
            <a:r>
              <a:rPr lang="en-US" sz="1800" b="0" i="0" u="none" strike="noStrike" cap="none" dirty="0" err="1">
                <a:solidFill>
                  <a:srgbClr val="000000"/>
                </a:solidFill>
                <a:latin typeface="Calibri"/>
                <a:ea typeface="Calibri"/>
                <a:cs typeface="Calibri"/>
                <a:sym typeface="Calibri"/>
              </a:rPr>
              <a:t>Diptera</a:t>
            </a:r>
            <a:r>
              <a:rPr lang="en-US" sz="1800" b="0" i="0" u="none" strike="noStrike" cap="none" dirty="0">
                <a:solidFill>
                  <a:srgbClr val="000000"/>
                </a:solidFill>
                <a:latin typeface="Calibri"/>
                <a:ea typeface="Calibri"/>
                <a:cs typeface="Calibri"/>
                <a:sym typeface="Calibri"/>
              </a:rPr>
              <a:t>, Culicidae) </a:t>
            </a:r>
            <a:r>
              <a:rPr lang="en-US" sz="1800" b="0" i="0" u="none" strike="noStrike" cap="none" dirty="0" err="1">
                <a:solidFill>
                  <a:srgbClr val="000000"/>
                </a:solidFill>
                <a:latin typeface="Calibri"/>
                <a:ea typeface="Calibri"/>
                <a:cs typeface="Calibri"/>
                <a:sym typeface="Calibri"/>
              </a:rPr>
              <a:t>em</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águas</a:t>
            </a:r>
            <a:r>
              <a:rPr lang="en-US" sz="1800" b="0" i="0" u="none" strike="noStrike" cap="none" dirty="0">
                <a:solidFill>
                  <a:srgbClr val="000000"/>
                </a:solidFill>
                <a:latin typeface="Calibri"/>
                <a:ea typeface="Calibri"/>
                <a:cs typeface="Calibri"/>
                <a:sym typeface="Calibri"/>
              </a:rPr>
              <a:t> com </a:t>
            </a:r>
            <a:r>
              <a:rPr lang="en-US" sz="1800" b="0" i="0" u="none" strike="noStrike" cap="none" dirty="0" err="1">
                <a:solidFill>
                  <a:srgbClr val="000000"/>
                </a:solidFill>
                <a:latin typeface="Calibri"/>
                <a:ea typeface="Calibri"/>
                <a:cs typeface="Calibri"/>
                <a:sym typeface="Calibri"/>
              </a:rPr>
              <a:t>diferentes</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características</a:t>
            </a:r>
            <a:r>
              <a:rPr lang="en-US" sz="1800" b="0" i="0" u="none" strike="noStrike" cap="none" dirty="0">
                <a:solidFill>
                  <a:srgbClr val="000000"/>
                </a:solidFill>
                <a:latin typeface="Calibri"/>
                <a:ea typeface="Calibri"/>
                <a:cs typeface="Calibri"/>
                <a:sym typeface="Calibri"/>
              </a:rPr>
              <a:t>. </a:t>
            </a:r>
            <a:r>
              <a:rPr lang="en-US" sz="1800" b="0" i="1" u="none" strike="noStrike" cap="none" dirty="0" err="1">
                <a:solidFill>
                  <a:srgbClr val="000000"/>
                </a:solidFill>
                <a:latin typeface="Calibri"/>
                <a:ea typeface="Calibri"/>
                <a:cs typeface="Calibri"/>
                <a:sym typeface="Calibri"/>
              </a:rPr>
              <a:t>Iheringia</a:t>
            </a:r>
            <a:r>
              <a:rPr lang="en-US" sz="1800" b="0" i="1" u="none" strike="noStrike" cap="none" dirty="0">
                <a:solidFill>
                  <a:srgbClr val="000000"/>
                </a:solidFill>
                <a:latin typeface="Calibri"/>
                <a:ea typeface="Calibri"/>
                <a:cs typeface="Calibri"/>
                <a:sym typeface="Calibri"/>
              </a:rPr>
              <a:t>. Série </a:t>
            </a:r>
            <a:r>
              <a:rPr lang="en-US" sz="1800" b="0" i="1" u="none" strike="noStrike" cap="none" dirty="0" err="1">
                <a:solidFill>
                  <a:srgbClr val="000000"/>
                </a:solidFill>
                <a:latin typeface="Calibri"/>
                <a:ea typeface="Calibri"/>
                <a:cs typeface="Calibri"/>
                <a:sym typeface="Calibri"/>
              </a:rPr>
              <a:t>Zoologia</a:t>
            </a:r>
            <a:r>
              <a:rPr lang="en-US" sz="1800" b="0" i="0" u="none" strike="noStrike" cap="none" dirty="0">
                <a:solidFill>
                  <a:srgbClr val="000000"/>
                </a:solidFill>
                <a:latin typeface="Calibri"/>
                <a:ea typeface="Calibri"/>
                <a:cs typeface="Calibri"/>
                <a:sym typeface="Calibri"/>
              </a:rPr>
              <a:t>, </a:t>
            </a:r>
            <a:r>
              <a:rPr lang="en-US" sz="1800" b="0" i="1" u="none" strike="noStrike" cap="none" dirty="0">
                <a:solidFill>
                  <a:srgbClr val="000000"/>
                </a:solidFill>
                <a:latin typeface="Calibri"/>
                <a:ea typeface="Calibri"/>
                <a:cs typeface="Calibri"/>
                <a:sym typeface="Calibri"/>
              </a:rPr>
              <a:t>99</a:t>
            </a:r>
            <a:r>
              <a:rPr lang="en-US" sz="1800" b="0" i="0" u="none" strike="noStrike" cap="none" dirty="0">
                <a:solidFill>
                  <a:srgbClr val="000000"/>
                </a:solidFill>
                <a:latin typeface="Calibri"/>
                <a:ea typeface="Calibri"/>
                <a:cs typeface="Calibri"/>
                <a:sym typeface="Calibri"/>
              </a:rPr>
              <a:t>(3), 281–285. https://doi.org/10.1590/S0073-47212009000300008</a:t>
            </a:r>
            <a:endParaRPr dirty="0"/>
          </a:p>
        </p:txBody>
      </p:sp>
      <p:sp>
        <p:nvSpPr>
          <p:cNvPr id="221" name="Google Shape;221;g8b857c6410_2_134"/>
          <p:cNvSpPr/>
          <p:nvPr/>
        </p:nvSpPr>
        <p:spPr>
          <a:xfrm>
            <a:off x="7456959" y="3918745"/>
            <a:ext cx="4331312" cy="175432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GLOBE -The Global Learning and Observations to Benefit the Environment. (2020). GLOBE Mosquito Project. Available in https://www.globe.gov/web/globe-mosquito-project. </a:t>
            </a:r>
            <a:r>
              <a:rPr lang="en-US" sz="1800" b="0" i="0" u="none" strike="noStrike" cap="none" dirty="0" err="1">
                <a:solidFill>
                  <a:srgbClr val="000000"/>
                </a:solidFill>
                <a:latin typeface="Calibri"/>
                <a:ea typeface="Calibri"/>
                <a:cs typeface="Calibri"/>
                <a:sym typeface="Calibri"/>
              </a:rPr>
              <a:t>Consultado</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en</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febrero</a:t>
            </a:r>
            <a:r>
              <a:rPr lang="en-US" sz="1800" b="0" i="0" u="none" strike="noStrike" cap="none" dirty="0">
                <a:solidFill>
                  <a:srgbClr val="000000"/>
                </a:solidFill>
                <a:latin typeface="Calibri"/>
                <a:ea typeface="Calibri"/>
                <a:cs typeface="Calibri"/>
                <a:sym typeface="Calibri"/>
              </a:rPr>
              <a:t>, 2020 </a:t>
            </a:r>
            <a:endParaRPr sz="1800" b="0" i="0" u="none" strike="noStrike" cap="none" dirty="0">
              <a:solidFill>
                <a:srgbClr val="000000"/>
              </a:solidFill>
              <a:latin typeface="Calibri"/>
              <a:ea typeface="Calibri"/>
              <a:cs typeface="Calibri"/>
              <a:sym typeface="Calibri"/>
            </a:endParaRPr>
          </a:p>
        </p:txBody>
      </p:sp>
      <p:sp>
        <p:nvSpPr>
          <p:cNvPr id="222" name="Google Shape;222;g8b857c6410_2_134"/>
          <p:cNvSpPr/>
          <p:nvPr/>
        </p:nvSpPr>
        <p:spPr>
          <a:xfrm>
            <a:off x="12838207" y="3805489"/>
            <a:ext cx="4579930" cy="175432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Jason Pitts, R. (2014). A blood-free protein meal supporting oogenesis in the Asian tiger mosquito, Aedes albopictus (</a:t>
            </a:r>
            <a:r>
              <a:rPr lang="en-US" sz="1800" b="0" i="0" u="none" strike="noStrike" cap="none" dirty="0" err="1">
                <a:solidFill>
                  <a:srgbClr val="000000"/>
                </a:solidFill>
                <a:latin typeface="Calibri"/>
                <a:ea typeface="Calibri"/>
                <a:cs typeface="Calibri"/>
                <a:sym typeface="Calibri"/>
              </a:rPr>
              <a:t>Skuse</a:t>
            </a:r>
            <a:r>
              <a:rPr lang="en-US" sz="1800" b="0" i="0" u="none" strike="noStrike" cap="none" dirty="0">
                <a:solidFill>
                  <a:srgbClr val="000000"/>
                </a:solidFill>
                <a:latin typeface="Calibri"/>
                <a:ea typeface="Calibri"/>
                <a:cs typeface="Calibri"/>
                <a:sym typeface="Calibri"/>
              </a:rPr>
              <a:t>). Journal of Insect Physiology, 64(1), 1–6.</a:t>
            </a:r>
          </a:p>
          <a:p>
            <a:pPr marL="0" marR="0" lvl="0" indent="0" algn="just"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https://doi.org/10.1016/j.jinsphys.2014.02.012</a:t>
            </a:r>
            <a:endParaRPr dirty="0"/>
          </a:p>
        </p:txBody>
      </p:sp>
      <p:sp>
        <p:nvSpPr>
          <p:cNvPr id="223" name="Google Shape;223;g8b857c6410_2_134"/>
          <p:cNvSpPr/>
          <p:nvPr/>
        </p:nvSpPr>
        <p:spPr>
          <a:xfrm>
            <a:off x="12839387" y="1469839"/>
            <a:ext cx="4579931" cy="147732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err="1">
                <a:solidFill>
                  <a:srgbClr val="000000"/>
                </a:solidFill>
                <a:latin typeface="Calibri"/>
                <a:ea typeface="Calibri"/>
                <a:cs typeface="Calibri"/>
                <a:sym typeface="Calibri"/>
              </a:rPr>
              <a:t>Harbach</a:t>
            </a:r>
            <a:r>
              <a:rPr lang="en-US" sz="1800" b="0" i="0" u="none" strike="noStrike" cap="none" dirty="0">
                <a:solidFill>
                  <a:srgbClr val="000000"/>
                </a:solidFill>
                <a:latin typeface="Calibri"/>
                <a:ea typeface="Calibri"/>
                <a:cs typeface="Calibri"/>
                <a:sym typeface="Calibri"/>
              </a:rPr>
              <a:t>, R. E. (2007). The Culicidae (</a:t>
            </a:r>
            <a:r>
              <a:rPr lang="en-US" sz="1800" b="0" i="0" u="none" strike="noStrike" cap="none" dirty="0" err="1">
                <a:solidFill>
                  <a:srgbClr val="000000"/>
                </a:solidFill>
                <a:latin typeface="Calibri"/>
                <a:ea typeface="Calibri"/>
                <a:cs typeface="Calibri"/>
                <a:sym typeface="Calibri"/>
              </a:rPr>
              <a:t>Diptera</a:t>
            </a:r>
            <a:r>
              <a:rPr lang="en-US" sz="1800" b="0" i="0" u="none" strike="noStrike" cap="none" dirty="0">
                <a:solidFill>
                  <a:srgbClr val="000000"/>
                </a:solidFill>
                <a:latin typeface="Calibri"/>
                <a:ea typeface="Calibri"/>
                <a:cs typeface="Calibri"/>
                <a:sym typeface="Calibri"/>
              </a:rPr>
              <a:t>): a review of taxonomy, classification and phylogeny*. </a:t>
            </a:r>
            <a:r>
              <a:rPr lang="en-US" sz="1800" b="0" i="0" u="none" strike="noStrike" cap="none" dirty="0" err="1">
                <a:solidFill>
                  <a:srgbClr val="000000"/>
                </a:solidFill>
                <a:latin typeface="Calibri"/>
                <a:ea typeface="Calibri"/>
                <a:cs typeface="Calibri"/>
                <a:sym typeface="Calibri"/>
              </a:rPr>
              <a:t>Zootaxa</a:t>
            </a:r>
            <a:r>
              <a:rPr lang="en-US" sz="1800" b="0" i="0" u="none" strike="noStrike" cap="none" dirty="0">
                <a:solidFill>
                  <a:srgbClr val="000000"/>
                </a:solidFill>
                <a:latin typeface="Calibri"/>
                <a:ea typeface="Calibri"/>
                <a:cs typeface="Calibri"/>
                <a:sym typeface="Calibri"/>
              </a:rPr>
              <a:t>, 1668(1), 591–638. https://doi.org/10.11646/zootaxa.1668.1.28 </a:t>
            </a:r>
            <a:endParaRPr sz="1800" b="0" i="0" u="none" strike="noStrike" cap="none" dirty="0">
              <a:solidFill>
                <a:srgbClr val="000000"/>
              </a:solidFill>
              <a:latin typeface="Calibri"/>
              <a:ea typeface="Calibri"/>
              <a:cs typeface="Calibri"/>
              <a:sym typeface="Calibri"/>
            </a:endParaRPr>
          </a:p>
        </p:txBody>
      </p:sp>
      <p:sp>
        <p:nvSpPr>
          <p:cNvPr id="224" name="Google Shape;224;g8b857c6410_2_134"/>
          <p:cNvSpPr/>
          <p:nvPr/>
        </p:nvSpPr>
        <p:spPr>
          <a:xfrm>
            <a:off x="12837026" y="6481511"/>
            <a:ext cx="4803090" cy="175432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Kamal, M., </a:t>
            </a:r>
            <a:r>
              <a:rPr lang="en-US" sz="1800" b="0" i="0" u="none" strike="noStrike" cap="none" dirty="0" err="1">
                <a:solidFill>
                  <a:srgbClr val="000000"/>
                </a:solidFill>
                <a:latin typeface="Calibri"/>
                <a:ea typeface="Calibri"/>
                <a:cs typeface="Calibri"/>
                <a:sym typeface="Calibri"/>
              </a:rPr>
              <a:t>Kenawy</a:t>
            </a:r>
            <a:r>
              <a:rPr lang="en-US" sz="1800" b="0" i="0" u="none" strike="noStrike" cap="none" dirty="0">
                <a:solidFill>
                  <a:srgbClr val="000000"/>
                </a:solidFill>
                <a:latin typeface="Calibri"/>
                <a:ea typeface="Calibri"/>
                <a:cs typeface="Calibri"/>
                <a:sym typeface="Calibri"/>
              </a:rPr>
              <a:t>, M. A., Rady, M. H., Khaled, A. S., &amp; </a:t>
            </a:r>
            <a:r>
              <a:rPr lang="en-US" sz="1800" b="0" i="0" u="none" strike="noStrike" cap="none" dirty="0" err="1">
                <a:solidFill>
                  <a:srgbClr val="000000"/>
                </a:solidFill>
                <a:latin typeface="Calibri"/>
                <a:ea typeface="Calibri"/>
                <a:cs typeface="Calibri"/>
                <a:sym typeface="Calibri"/>
              </a:rPr>
              <a:t>Samy</a:t>
            </a:r>
            <a:r>
              <a:rPr lang="en-US" sz="1800" b="0" i="0" u="none" strike="noStrike" cap="none" dirty="0">
                <a:solidFill>
                  <a:srgbClr val="000000"/>
                </a:solidFill>
                <a:latin typeface="Calibri"/>
                <a:ea typeface="Calibri"/>
                <a:cs typeface="Calibri"/>
                <a:sym typeface="Calibri"/>
              </a:rPr>
              <a:t>, A. M. (2018). Mapping the global potential distributions of two arboviral vectors Aedes aegypti and Ae. Albopictus under changing climate. PLOS ONE, 13(12), e0210122. https://doi.org/10.1371/journal.pone.0210122 </a:t>
            </a:r>
            <a:endParaRPr dirty="0"/>
          </a:p>
        </p:txBody>
      </p:sp>
      <p:sp>
        <p:nvSpPr>
          <p:cNvPr id="225" name="Google Shape;225;g8b857c6410_2_134"/>
          <p:cNvSpPr/>
          <p:nvPr/>
        </p:nvSpPr>
        <p:spPr>
          <a:xfrm>
            <a:off x="7447111" y="6491201"/>
            <a:ext cx="4341160" cy="175432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Gómez Garcia, G. (2018). Aedes (</a:t>
            </a:r>
            <a:r>
              <a:rPr lang="en-US" sz="1800" b="0" i="0" u="none" strike="noStrike" cap="none" dirty="0" err="1">
                <a:solidFill>
                  <a:srgbClr val="000000"/>
                </a:solidFill>
                <a:latin typeface="Calibri"/>
                <a:ea typeface="Calibri"/>
                <a:cs typeface="Calibri"/>
                <a:sym typeface="Calibri"/>
              </a:rPr>
              <a:t>Stegomyia</a:t>
            </a:r>
            <a:r>
              <a:rPr lang="en-US" sz="1800" b="0" i="0" u="none" strike="noStrike" cap="none" dirty="0">
                <a:solidFill>
                  <a:srgbClr val="000000"/>
                </a:solidFill>
                <a:latin typeface="Calibri"/>
                <a:ea typeface="Calibri"/>
                <a:cs typeface="Calibri"/>
                <a:sym typeface="Calibri"/>
              </a:rPr>
              <a:t>) aegypti (</a:t>
            </a:r>
            <a:r>
              <a:rPr lang="en-US" sz="1800" b="0" i="0" u="none" strike="noStrike" cap="none" dirty="0" err="1">
                <a:solidFill>
                  <a:srgbClr val="000000"/>
                </a:solidFill>
                <a:latin typeface="Calibri"/>
                <a:ea typeface="Calibri"/>
                <a:cs typeface="Calibri"/>
                <a:sym typeface="Calibri"/>
              </a:rPr>
              <a:t>Diptera</a:t>
            </a:r>
            <a:r>
              <a:rPr lang="en-US" sz="1800" b="0" i="0" u="none" strike="noStrike" cap="none" dirty="0">
                <a:solidFill>
                  <a:srgbClr val="000000"/>
                </a:solidFill>
                <a:latin typeface="Calibri"/>
                <a:ea typeface="Calibri"/>
                <a:cs typeface="Calibri"/>
                <a:sym typeface="Calibri"/>
              </a:rPr>
              <a:t>: Culicidae) y </a:t>
            </a:r>
            <a:r>
              <a:rPr lang="en-US" sz="1800" b="0" i="0" u="none" strike="noStrike" cap="none" dirty="0" err="1">
                <a:solidFill>
                  <a:srgbClr val="000000"/>
                </a:solidFill>
                <a:latin typeface="Calibri"/>
                <a:ea typeface="Calibri"/>
                <a:cs typeface="Calibri"/>
                <a:sym typeface="Calibri"/>
              </a:rPr>
              <a:t>su</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importancia</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en</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salud</a:t>
            </a:r>
            <a:r>
              <a:rPr lang="en-US" sz="1800" b="0" i="0" u="none" strike="noStrike" cap="none" dirty="0">
                <a:solidFill>
                  <a:srgbClr val="000000"/>
                </a:solidFill>
                <a:latin typeface="Calibri"/>
                <a:ea typeface="Calibri"/>
                <a:cs typeface="Calibri"/>
                <a:sym typeface="Calibri"/>
              </a:rPr>
              <a:t> </a:t>
            </a:r>
            <a:r>
              <a:rPr lang="en-US" sz="1800" b="0" i="0" u="none" strike="noStrike" cap="none" dirty="0" err="1">
                <a:solidFill>
                  <a:srgbClr val="000000"/>
                </a:solidFill>
                <a:latin typeface="Calibri"/>
                <a:ea typeface="Calibri"/>
                <a:cs typeface="Calibri"/>
                <a:sym typeface="Calibri"/>
              </a:rPr>
              <a:t>humana</a:t>
            </a:r>
            <a:r>
              <a:rPr lang="en-US" sz="1800" b="0" i="0" u="none" strike="noStrike" cap="none" dirty="0">
                <a:solidFill>
                  <a:srgbClr val="000000"/>
                </a:solidFill>
                <a:latin typeface="Calibri"/>
                <a:ea typeface="Calibri"/>
                <a:cs typeface="Calibri"/>
                <a:sym typeface="Calibri"/>
              </a:rPr>
              <a:t>. Rev </a:t>
            </a:r>
            <a:r>
              <a:rPr lang="en-US" sz="1800" b="0" i="0" u="none" strike="noStrike" cap="none" dirty="0" err="1">
                <a:solidFill>
                  <a:srgbClr val="000000"/>
                </a:solidFill>
                <a:latin typeface="Calibri"/>
                <a:ea typeface="Calibri"/>
                <a:cs typeface="Calibri"/>
                <a:sym typeface="Calibri"/>
              </a:rPr>
              <a:t>Cubana</a:t>
            </a:r>
            <a:r>
              <a:rPr lang="en-US" sz="1800" b="0" i="0" u="none" strike="noStrike" cap="none" dirty="0">
                <a:solidFill>
                  <a:srgbClr val="000000"/>
                </a:solidFill>
                <a:latin typeface="Calibri"/>
                <a:ea typeface="Calibri"/>
                <a:cs typeface="Calibri"/>
                <a:sym typeface="Calibri"/>
              </a:rPr>
              <a:t> Med Trop, 70(1), 55–70. Retrieved from http://scielo.sld.cu/scielo.php?script=sci_arttext&amp;pid=S0375-07602018000100007 </a:t>
            </a:r>
            <a:endParaRPr dirty="0"/>
          </a:p>
        </p:txBody>
      </p:sp>
      <p:sp>
        <p:nvSpPr>
          <p:cNvPr id="21" name="Rectangle 20">
            <a:extLst>
              <a:ext uri="{FF2B5EF4-FFF2-40B4-BE49-F238E27FC236}">
                <a16:creationId xmlns:a16="http://schemas.microsoft.com/office/drawing/2014/main" id="{2B92387F-AAD5-0245-BF71-167BF9EA8844}"/>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9"/>
        <p:cNvGrpSpPr/>
        <p:nvPr/>
      </p:nvGrpSpPr>
      <p:grpSpPr>
        <a:xfrm>
          <a:off x="0" y="0"/>
          <a:ext cx="0" cy="0"/>
          <a:chOff x="0" y="0"/>
          <a:chExt cx="0" cy="0"/>
        </a:xfrm>
      </p:grpSpPr>
      <p:grpSp>
        <p:nvGrpSpPr>
          <p:cNvPr id="230" name="Google Shape;230;g8b857c6410_2_156"/>
          <p:cNvGrpSpPr/>
          <p:nvPr/>
        </p:nvGrpSpPr>
        <p:grpSpPr>
          <a:xfrm>
            <a:off x="-4197" y="2413142"/>
            <a:ext cx="18386023" cy="7843744"/>
            <a:chOff x="1028700" y="4100321"/>
            <a:chExt cx="16230600" cy="5019675"/>
          </a:xfrm>
        </p:grpSpPr>
        <p:sp>
          <p:nvSpPr>
            <p:cNvPr id="231" name="Google Shape;231;g8b857c6410_2_156"/>
            <p:cNvSpPr/>
            <p:nvPr/>
          </p:nvSpPr>
          <p:spPr>
            <a:xfrm>
              <a:off x="1028700" y="4100321"/>
              <a:ext cx="16230600" cy="5019675"/>
            </a:xfrm>
            <a:custGeom>
              <a:avLst/>
              <a:gdLst/>
              <a:ahLst/>
              <a:cxnLst/>
              <a:rect l="l" t="t" r="r" b="b"/>
              <a:pathLst>
                <a:path w="16230600" h="5019675" extrusionOk="0">
                  <a:moveTo>
                    <a:pt x="16230600" y="5019675"/>
                  </a:moveTo>
                  <a:lnTo>
                    <a:pt x="0" y="5019675"/>
                  </a:lnTo>
                  <a:lnTo>
                    <a:pt x="0" y="0"/>
                  </a:lnTo>
                  <a:lnTo>
                    <a:pt x="16230600" y="0"/>
                  </a:lnTo>
                  <a:lnTo>
                    <a:pt x="16230600" y="5019675"/>
                  </a:lnTo>
                  <a:close/>
                </a:path>
              </a:pathLst>
            </a:custGeom>
            <a:solidFill>
              <a:srgbClr val="6AA84F">
                <a:alpha val="495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8b857c6410_2_156"/>
            <p:cNvSpPr/>
            <p:nvPr/>
          </p:nvSpPr>
          <p:spPr>
            <a:xfrm>
              <a:off x="9127937" y="4679868"/>
              <a:ext cx="28575" cy="4000500"/>
            </a:xfrm>
            <a:custGeom>
              <a:avLst/>
              <a:gdLst/>
              <a:ahLst/>
              <a:cxnLst/>
              <a:rect l="l" t="t" r="r" b="b"/>
              <a:pathLst>
                <a:path w="28575" h="4000500" extrusionOk="0">
                  <a:moveTo>
                    <a:pt x="28575" y="4000500"/>
                  </a:moveTo>
                  <a:lnTo>
                    <a:pt x="0" y="4000500"/>
                  </a:lnTo>
                  <a:lnTo>
                    <a:pt x="0" y="0"/>
                  </a:lnTo>
                  <a:lnTo>
                    <a:pt x="28575" y="0"/>
                  </a:lnTo>
                  <a:lnTo>
                    <a:pt x="28575" y="4000500"/>
                  </a:lnTo>
                  <a:close/>
                </a:path>
              </a:pathLst>
            </a:custGeom>
            <a:solidFill>
              <a:srgbClr val="6AA84F">
                <a:alpha val="495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3" name="Google Shape;233;g8b857c6410_2_156"/>
          <p:cNvSpPr/>
          <p:nvPr/>
        </p:nvSpPr>
        <p:spPr>
          <a:xfrm>
            <a:off x="16639550" y="465194"/>
            <a:ext cx="1066799" cy="8000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8b857c6410_2_156"/>
          <p:cNvSpPr/>
          <p:nvPr/>
        </p:nvSpPr>
        <p:spPr>
          <a:xfrm>
            <a:off x="16791950" y="617594"/>
            <a:ext cx="1066800" cy="800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5" name="Google Shape;235;g8b857c6410_2_156"/>
          <p:cNvPicPr preferRelativeResize="0"/>
          <p:nvPr/>
        </p:nvPicPr>
        <p:blipFill rotWithShape="1">
          <a:blip r:embed="rId5">
            <a:alphaModFix/>
          </a:blip>
          <a:srcRect l="59241"/>
          <a:stretch/>
        </p:blipFill>
        <p:spPr>
          <a:xfrm rot="-5400000">
            <a:off x="7969625" y="-7969625"/>
            <a:ext cx="2413000" cy="18352250"/>
          </a:xfrm>
          <a:prstGeom prst="rect">
            <a:avLst/>
          </a:prstGeom>
          <a:noFill/>
          <a:ln>
            <a:noFill/>
          </a:ln>
        </p:spPr>
      </p:pic>
      <p:sp>
        <p:nvSpPr>
          <p:cNvPr id="236" name="Google Shape;236;g8b857c6410_2_156"/>
          <p:cNvSpPr txBox="1">
            <a:spLocks noGrp="1"/>
          </p:cNvSpPr>
          <p:nvPr>
            <p:ph type="title"/>
          </p:nvPr>
        </p:nvSpPr>
        <p:spPr>
          <a:xfrm>
            <a:off x="3854399" y="830875"/>
            <a:ext cx="11141100" cy="11685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SzPts val="1400"/>
              <a:buNone/>
            </a:pPr>
            <a:r>
              <a:rPr lang="en-US"/>
              <a:t>Community Involvement</a:t>
            </a:r>
            <a:endParaRPr/>
          </a:p>
        </p:txBody>
      </p:sp>
      <p:sp>
        <p:nvSpPr>
          <p:cNvPr id="237" name="Google Shape;237;g8b857c6410_2_156"/>
          <p:cNvSpPr/>
          <p:nvPr/>
        </p:nvSpPr>
        <p:spPr>
          <a:xfrm>
            <a:off x="16573317" y="437076"/>
            <a:ext cx="1066800" cy="800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g8b857c6410_2_156"/>
          <p:cNvSpPr/>
          <p:nvPr/>
        </p:nvSpPr>
        <p:spPr>
          <a:xfrm>
            <a:off x="2621280" y="3459480"/>
            <a:ext cx="13126170" cy="5101734"/>
          </a:xfrm>
          <a:prstGeom prst="rect">
            <a:avLst/>
          </a:prstGeom>
          <a:solidFill>
            <a:srgbClr val="1D762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8b857c6410_2_156"/>
          <p:cNvSpPr/>
          <p:nvPr/>
        </p:nvSpPr>
        <p:spPr>
          <a:xfrm>
            <a:off x="0" y="9042300"/>
            <a:ext cx="18288000" cy="733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8b857c6410_2_156"/>
          <p:cNvSpPr/>
          <p:nvPr/>
        </p:nvSpPr>
        <p:spPr>
          <a:xfrm>
            <a:off x="5043160" y="9042302"/>
            <a:ext cx="8534400" cy="7335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Retângulo 1">
            <a:extLst>
              <a:ext uri="{FF2B5EF4-FFF2-40B4-BE49-F238E27FC236}">
                <a16:creationId xmlns:a16="http://schemas.microsoft.com/office/drawing/2014/main" id="{1F440C9E-5064-433B-A02B-BFBB5915C893}"/>
              </a:ext>
            </a:extLst>
          </p:cNvPr>
          <p:cNvSpPr/>
          <p:nvPr/>
        </p:nvSpPr>
        <p:spPr>
          <a:xfrm>
            <a:off x="2826156" y="3658950"/>
            <a:ext cx="5630154" cy="4401205"/>
          </a:xfrm>
          <a:prstGeom prst="rect">
            <a:avLst/>
          </a:prstGeom>
        </p:spPr>
        <p:txBody>
          <a:bodyPr wrap="square">
            <a:spAutoFit/>
          </a:bodyPr>
          <a:lstStyle/>
          <a:p>
            <a:pPr lvl="0" algn="just"/>
            <a:r>
              <a:rPr lang="en-US" sz="2800" dirty="0">
                <a:solidFill>
                  <a:srgbClr val="FFFFFF"/>
                </a:solidFill>
              </a:rPr>
              <a:t>The research report was sent to the Dean of the Sciences Faculty to draw a plan to mitigate the mosquitoes´ population in the  campus of the UNALM</a:t>
            </a:r>
          </a:p>
          <a:p>
            <a:pPr lvl="0" algn="just"/>
            <a:endParaRPr lang="en-US" sz="2800" dirty="0">
              <a:solidFill>
                <a:srgbClr val="FFFFFF"/>
              </a:solidFill>
            </a:endParaRPr>
          </a:p>
          <a:p>
            <a:pPr lvl="0" algn="just"/>
            <a:r>
              <a:rPr lang="en-US" sz="2800" dirty="0">
                <a:solidFill>
                  <a:srgbClr val="FFFFFF"/>
                </a:solidFill>
              </a:rPr>
              <a:t>A malaria disease students research group is going to use this investigation for improve its own work.</a:t>
            </a:r>
            <a:endParaRPr lang="en-US" sz="2400" dirty="0">
              <a:solidFill>
                <a:schemeClr val="dk1"/>
              </a:solidFill>
            </a:endParaRPr>
          </a:p>
        </p:txBody>
      </p:sp>
      <p:sp>
        <p:nvSpPr>
          <p:cNvPr id="16" name="Google Shape;161;p9">
            <a:extLst>
              <a:ext uri="{FF2B5EF4-FFF2-40B4-BE49-F238E27FC236}">
                <a16:creationId xmlns:a16="http://schemas.microsoft.com/office/drawing/2014/main" id="{486D5A4D-3ABC-4EFA-80A6-E55273C85D52}"/>
              </a:ext>
            </a:extLst>
          </p:cNvPr>
          <p:cNvSpPr/>
          <p:nvPr/>
        </p:nvSpPr>
        <p:spPr>
          <a:xfrm>
            <a:off x="8963011" y="3459339"/>
            <a:ext cx="6795095" cy="5101875"/>
          </a:xfrm>
          <a:custGeom>
            <a:avLst/>
            <a:gdLst/>
            <a:ahLst/>
            <a:cxnLst/>
            <a:rect l="l" t="t" r="r" b="b"/>
            <a:pathLst>
              <a:path w="16230600" h="5019675" extrusionOk="0">
                <a:moveTo>
                  <a:pt x="16230600" y="5019675"/>
                </a:moveTo>
                <a:lnTo>
                  <a:pt x="0" y="5019675"/>
                </a:lnTo>
                <a:lnTo>
                  <a:pt x="0" y="0"/>
                </a:lnTo>
                <a:lnTo>
                  <a:pt x="16230600" y="0"/>
                </a:lnTo>
                <a:lnTo>
                  <a:pt x="16230600" y="5019675"/>
                </a:lnTo>
                <a:close/>
              </a:path>
            </a:pathLst>
          </a:custGeom>
          <a:solidFill>
            <a:srgbClr val="006600"/>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pt-PT" sz="2400" dirty="0">
                <a:solidFill>
                  <a:srgbClr val="FFFFFF"/>
                </a:solidFill>
                <a:sym typeface="Calibri"/>
              </a:rPr>
              <a:t>We Would like to </a:t>
            </a:r>
            <a:r>
              <a:rPr lang="pt-PT" sz="2400" dirty="0" err="1">
                <a:solidFill>
                  <a:srgbClr val="FFFFFF"/>
                </a:solidFill>
                <a:sym typeface="Calibri"/>
              </a:rPr>
              <a:t>say</a:t>
            </a:r>
            <a:r>
              <a:rPr lang="pt-PT" sz="2400" dirty="0">
                <a:solidFill>
                  <a:srgbClr val="FFFFFF"/>
                </a:solidFill>
                <a:sym typeface="Calibri"/>
              </a:rPr>
              <a:t> thank you to the </a:t>
            </a:r>
            <a:r>
              <a:rPr lang="pt-PT" sz="2400" dirty="0" err="1">
                <a:solidFill>
                  <a:srgbClr val="FFFFFF"/>
                </a:solidFill>
                <a:sym typeface="Calibri"/>
              </a:rPr>
              <a:t>following</a:t>
            </a:r>
            <a:r>
              <a:rPr lang="pt-PT" sz="2400" dirty="0">
                <a:solidFill>
                  <a:srgbClr val="FFFFFF"/>
                </a:solidFill>
                <a:sym typeface="Calibri"/>
              </a:rPr>
              <a:t> </a:t>
            </a:r>
            <a:r>
              <a:rPr lang="pt-PT" sz="2400" dirty="0" err="1">
                <a:solidFill>
                  <a:srgbClr val="FFFFFF"/>
                </a:solidFill>
                <a:sym typeface="Calibri"/>
              </a:rPr>
              <a:t>persons</a:t>
            </a:r>
            <a:r>
              <a:rPr lang="pt-PT" sz="2400" dirty="0">
                <a:solidFill>
                  <a:srgbClr val="FFFFFF"/>
                </a:solidFill>
                <a:sym typeface="Calibri"/>
              </a:rPr>
              <a:t> who </a:t>
            </a:r>
            <a:r>
              <a:rPr lang="pt-PT" sz="2400" dirty="0" err="1">
                <a:solidFill>
                  <a:srgbClr val="FFFFFF"/>
                </a:solidFill>
                <a:sym typeface="Calibri"/>
              </a:rPr>
              <a:t>contributed</a:t>
            </a:r>
            <a:r>
              <a:rPr lang="pt-PT" sz="2400" dirty="0">
                <a:solidFill>
                  <a:srgbClr val="FFFFFF"/>
                </a:solidFill>
                <a:sym typeface="Calibri"/>
              </a:rPr>
              <a:t> to improve </a:t>
            </a:r>
            <a:r>
              <a:rPr lang="pt-PT" sz="2400" dirty="0" err="1">
                <a:solidFill>
                  <a:srgbClr val="FFFFFF"/>
                </a:solidFill>
                <a:sym typeface="Calibri"/>
              </a:rPr>
              <a:t>our</a:t>
            </a:r>
            <a:r>
              <a:rPr lang="pt-PT" sz="2400" dirty="0">
                <a:solidFill>
                  <a:srgbClr val="FFFFFF"/>
                </a:solidFill>
                <a:sym typeface="Calibri"/>
              </a:rPr>
              <a:t> work :</a:t>
            </a:r>
          </a:p>
          <a:p>
            <a:pPr marL="0" marR="0" lvl="0" indent="0" algn="l" rtl="0">
              <a:spcBef>
                <a:spcPts val="0"/>
              </a:spcBef>
              <a:spcAft>
                <a:spcPts val="0"/>
              </a:spcAft>
              <a:buNone/>
            </a:pPr>
            <a:endParaRPr lang="pt-PT" sz="2400" dirty="0">
              <a:solidFill>
                <a:srgbClr val="FFFFFF"/>
              </a:solidFill>
              <a:sym typeface="Calibri"/>
            </a:endParaRPr>
          </a:p>
          <a:p>
            <a:pPr marL="457200" marR="0" lvl="0" indent="-457200" algn="just" rtl="0">
              <a:spcBef>
                <a:spcPts val="0"/>
              </a:spcBef>
              <a:spcAft>
                <a:spcPts val="0"/>
              </a:spcAft>
              <a:buFontTx/>
              <a:buChar char="-"/>
            </a:pPr>
            <a:r>
              <a:rPr lang="pt-PT" sz="2400" dirty="0">
                <a:solidFill>
                  <a:srgbClr val="FFFFFF"/>
                </a:solidFill>
                <a:sym typeface="Calibri"/>
              </a:rPr>
              <a:t>Dr. </a:t>
            </a:r>
            <a:r>
              <a:rPr lang="pt-PT" sz="2400" dirty="0" err="1">
                <a:solidFill>
                  <a:srgbClr val="FFFFFF"/>
                </a:solidFill>
                <a:sym typeface="Calibri"/>
              </a:rPr>
              <a:t>Dorian</a:t>
            </a:r>
            <a:r>
              <a:rPr lang="pt-PT" sz="2400" dirty="0">
                <a:solidFill>
                  <a:srgbClr val="FFFFFF"/>
                </a:solidFill>
                <a:sym typeface="Calibri"/>
              </a:rPr>
              <a:t> </a:t>
            </a:r>
            <a:r>
              <a:rPr lang="pt-PT" sz="2400" dirty="0" err="1">
                <a:solidFill>
                  <a:srgbClr val="FFFFFF"/>
                </a:solidFill>
                <a:sym typeface="Calibri"/>
              </a:rPr>
              <a:t>Janney</a:t>
            </a:r>
            <a:r>
              <a:rPr lang="pt-PT" sz="2400" dirty="0">
                <a:solidFill>
                  <a:srgbClr val="FFFFFF"/>
                </a:solidFill>
                <a:sym typeface="Calibri"/>
              </a:rPr>
              <a:t> for inspire </a:t>
            </a:r>
            <a:r>
              <a:rPr lang="pt-PT" sz="2400" dirty="0" err="1">
                <a:solidFill>
                  <a:srgbClr val="FFFFFF"/>
                </a:solidFill>
                <a:sym typeface="Calibri"/>
              </a:rPr>
              <a:t>us</a:t>
            </a:r>
            <a:r>
              <a:rPr lang="pt-PT" sz="2400" dirty="0">
                <a:solidFill>
                  <a:srgbClr val="FFFFFF"/>
                </a:solidFill>
                <a:sym typeface="Calibri"/>
              </a:rPr>
              <a:t> with </a:t>
            </a:r>
            <a:r>
              <a:rPr lang="pt-PT" sz="2400" dirty="0" err="1">
                <a:solidFill>
                  <a:srgbClr val="FFFFFF"/>
                </a:solidFill>
                <a:sym typeface="Calibri"/>
              </a:rPr>
              <a:t>her</a:t>
            </a:r>
            <a:r>
              <a:rPr lang="pt-PT" sz="2400" dirty="0">
                <a:solidFill>
                  <a:srgbClr val="FFFFFF"/>
                </a:solidFill>
                <a:sym typeface="Calibri"/>
              </a:rPr>
              <a:t> presentation about  </a:t>
            </a:r>
            <a:r>
              <a:rPr lang="pt-PT" sz="2400" dirty="0" err="1">
                <a:solidFill>
                  <a:srgbClr val="FFFFFF"/>
                </a:solidFill>
                <a:sym typeface="Calibri"/>
              </a:rPr>
              <a:t>Mosquitoes</a:t>
            </a:r>
            <a:endParaRPr lang="pt-PT" sz="2400" dirty="0">
              <a:solidFill>
                <a:srgbClr val="FFFFFF"/>
              </a:solidFill>
              <a:sym typeface="Calibri"/>
            </a:endParaRPr>
          </a:p>
          <a:p>
            <a:pPr marR="0" lvl="0" algn="l" rtl="0">
              <a:spcBef>
                <a:spcPts val="0"/>
              </a:spcBef>
              <a:spcAft>
                <a:spcPts val="0"/>
              </a:spcAft>
            </a:pPr>
            <a:endParaRPr lang="pt-PT" sz="2400" dirty="0">
              <a:solidFill>
                <a:srgbClr val="FFFFFF"/>
              </a:solidFill>
              <a:sym typeface="Calibri"/>
            </a:endParaRPr>
          </a:p>
          <a:p>
            <a:pPr marL="457200" marR="0" lvl="0" indent="-457200" algn="l" rtl="0">
              <a:spcBef>
                <a:spcPts val="0"/>
              </a:spcBef>
              <a:spcAft>
                <a:spcPts val="0"/>
              </a:spcAft>
              <a:buFontTx/>
              <a:buChar char="-"/>
            </a:pPr>
            <a:r>
              <a:rPr lang="pt-PT" sz="2400" dirty="0">
                <a:solidFill>
                  <a:srgbClr val="FFFFFF"/>
                </a:solidFill>
                <a:sym typeface="Calibri"/>
              </a:rPr>
              <a:t>Dr. Heather </a:t>
            </a:r>
            <a:r>
              <a:rPr lang="pt-PT" sz="2400" dirty="0" err="1">
                <a:solidFill>
                  <a:srgbClr val="FFFFFF"/>
                </a:solidFill>
                <a:sym typeface="Calibri"/>
              </a:rPr>
              <a:t>Frankland</a:t>
            </a:r>
            <a:r>
              <a:rPr lang="pt-PT" sz="2400" dirty="0">
                <a:solidFill>
                  <a:srgbClr val="FFFFFF"/>
                </a:solidFill>
                <a:sym typeface="Calibri"/>
              </a:rPr>
              <a:t> who help </a:t>
            </a:r>
            <a:r>
              <a:rPr lang="pt-PT" sz="2400" dirty="0" err="1">
                <a:solidFill>
                  <a:srgbClr val="FFFFFF"/>
                </a:solidFill>
                <a:sym typeface="Calibri"/>
              </a:rPr>
              <a:t>us</a:t>
            </a:r>
            <a:r>
              <a:rPr lang="pt-PT" sz="2400" dirty="0">
                <a:solidFill>
                  <a:srgbClr val="FFFFFF"/>
                </a:solidFill>
                <a:sym typeface="Calibri"/>
              </a:rPr>
              <a:t> with </a:t>
            </a:r>
            <a:r>
              <a:rPr lang="pt-PT" sz="2400" dirty="0" err="1">
                <a:solidFill>
                  <a:srgbClr val="FFFFFF"/>
                </a:solidFill>
                <a:sym typeface="Calibri"/>
              </a:rPr>
              <a:t>our</a:t>
            </a:r>
            <a:r>
              <a:rPr lang="pt-PT" sz="2400" dirty="0">
                <a:solidFill>
                  <a:srgbClr val="FFFFFF"/>
                </a:solidFill>
                <a:sym typeface="Calibri"/>
              </a:rPr>
              <a:t> </a:t>
            </a:r>
            <a:r>
              <a:rPr lang="pt-PT" sz="2400" dirty="0" err="1">
                <a:solidFill>
                  <a:srgbClr val="FFFFFF"/>
                </a:solidFill>
                <a:sym typeface="Calibri"/>
              </a:rPr>
              <a:t>english</a:t>
            </a:r>
            <a:endParaRPr lang="pt-PT" sz="2400" dirty="0">
              <a:solidFill>
                <a:srgbClr val="FFFFFF"/>
              </a:solidFill>
              <a:sym typeface="Calibri"/>
            </a:endParaRPr>
          </a:p>
          <a:p>
            <a:pPr marR="0" lvl="0" algn="l" rtl="0">
              <a:spcBef>
                <a:spcPts val="0"/>
              </a:spcBef>
              <a:spcAft>
                <a:spcPts val="0"/>
              </a:spcAft>
            </a:pPr>
            <a:endParaRPr lang="pt-PT" sz="2400" dirty="0">
              <a:solidFill>
                <a:srgbClr val="FFFFFF"/>
              </a:solidFill>
              <a:sym typeface="Calibri"/>
            </a:endParaRPr>
          </a:p>
          <a:p>
            <a:pPr marL="457200" marR="0" lvl="0" indent="-457200" algn="l" rtl="0">
              <a:spcBef>
                <a:spcPts val="0"/>
              </a:spcBef>
              <a:spcAft>
                <a:spcPts val="0"/>
              </a:spcAft>
              <a:buFontTx/>
              <a:buChar char="-"/>
            </a:pPr>
            <a:r>
              <a:rPr lang="pt-PT" sz="2400" dirty="0">
                <a:solidFill>
                  <a:srgbClr val="FFFFFF"/>
                </a:solidFill>
                <a:sym typeface="Calibri"/>
              </a:rPr>
              <a:t>Professor </a:t>
            </a:r>
            <a:r>
              <a:rPr lang="pt-PT" sz="2400" dirty="0" err="1">
                <a:solidFill>
                  <a:srgbClr val="FFFFFF"/>
                </a:solidFill>
                <a:sym typeface="Calibri"/>
              </a:rPr>
              <a:t>Ever</a:t>
            </a:r>
            <a:r>
              <a:rPr lang="pt-PT" sz="2400" dirty="0">
                <a:solidFill>
                  <a:srgbClr val="FFFFFF"/>
                </a:solidFill>
                <a:sym typeface="Calibri"/>
              </a:rPr>
              <a:t> </a:t>
            </a:r>
            <a:r>
              <a:rPr lang="pt-PT" sz="2400" dirty="0" err="1">
                <a:solidFill>
                  <a:srgbClr val="FFFFFF"/>
                </a:solidFill>
                <a:sym typeface="Calibri"/>
              </a:rPr>
              <a:t>Menacho</a:t>
            </a:r>
            <a:r>
              <a:rPr lang="pt-PT" sz="2400" dirty="0">
                <a:solidFill>
                  <a:srgbClr val="FFFFFF"/>
                </a:solidFill>
                <a:sym typeface="Calibri"/>
              </a:rPr>
              <a:t>, </a:t>
            </a:r>
            <a:r>
              <a:rPr lang="pt-PT" sz="2400" dirty="0" err="1">
                <a:solidFill>
                  <a:srgbClr val="FFFFFF"/>
                </a:solidFill>
                <a:sym typeface="Calibri"/>
              </a:rPr>
              <a:t>dean</a:t>
            </a:r>
            <a:r>
              <a:rPr lang="pt-PT" sz="2400" dirty="0">
                <a:solidFill>
                  <a:srgbClr val="FFFFFF"/>
                </a:solidFill>
                <a:sym typeface="Calibri"/>
              </a:rPr>
              <a:t> of </a:t>
            </a:r>
            <a:r>
              <a:rPr lang="pt-PT" sz="2400" dirty="0" err="1">
                <a:solidFill>
                  <a:srgbClr val="FFFFFF"/>
                </a:solidFill>
                <a:sym typeface="Calibri"/>
              </a:rPr>
              <a:t>Sciences</a:t>
            </a:r>
            <a:r>
              <a:rPr lang="pt-PT" sz="2400" dirty="0">
                <a:solidFill>
                  <a:srgbClr val="FFFFFF"/>
                </a:solidFill>
                <a:sym typeface="Calibri"/>
              </a:rPr>
              <a:t> </a:t>
            </a:r>
            <a:r>
              <a:rPr lang="pt-PT" sz="2400" dirty="0" err="1">
                <a:solidFill>
                  <a:srgbClr val="FFFFFF"/>
                </a:solidFill>
                <a:sym typeface="Calibri"/>
              </a:rPr>
              <a:t>Faculty</a:t>
            </a:r>
            <a:r>
              <a:rPr lang="pt-PT" sz="2400" dirty="0">
                <a:solidFill>
                  <a:srgbClr val="FFFFFF"/>
                </a:solidFill>
                <a:sym typeface="Calibri"/>
              </a:rPr>
              <a:t> because </a:t>
            </a:r>
            <a:r>
              <a:rPr lang="pt-PT" sz="2400" dirty="0" err="1">
                <a:solidFill>
                  <a:srgbClr val="FFFFFF"/>
                </a:solidFill>
                <a:sym typeface="Calibri"/>
              </a:rPr>
              <a:t>he</a:t>
            </a:r>
            <a:r>
              <a:rPr lang="pt-PT" sz="2400" dirty="0">
                <a:solidFill>
                  <a:srgbClr val="FFFFFF"/>
                </a:solidFill>
                <a:sym typeface="Calibri"/>
              </a:rPr>
              <a:t> </a:t>
            </a:r>
            <a:r>
              <a:rPr lang="pt-PT" sz="2400" dirty="0" err="1">
                <a:solidFill>
                  <a:srgbClr val="FFFFFF"/>
                </a:solidFill>
                <a:sym typeface="Calibri"/>
              </a:rPr>
              <a:t>believee</a:t>
            </a:r>
            <a:r>
              <a:rPr lang="pt-PT" sz="2400" dirty="0">
                <a:solidFill>
                  <a:srgbClr val="FFFFFF"/>
                </a:solidFill>
                <a:sym typeface="Calibri"/>
              </a:rPr>
              <a:t> in </a:t>
            </a:r>
            <a:r>
              <a:rPr lang="pt-PT" sz="2400" dirty="0" err="1">
                <a:solidFill>
                  <a:srgbClr val="FFFFFF"/>
                </a:solidFill>
                <a:sym typeface="Calibri"/>
              </a:rPr>
              <a:t>our</a:t>
            </a:r>
            <a:r>
              <a:rPr lang="pt-PT" sz="2400" dirty="0">
                <a:solidFill>
                  <a:srgbClr val="FFFFFF"/>
                </a:solidFill>
                <a:sym typeface="Calibri"/>
              </a:rPr>
              <a:t> work </a:t>
            </a:r>
            <a:r>
              <a:rPr lang="pt-PT" sz="2400" dirty="0" err="1">
                <a:solidFill>
                  <a:srgbClr val="FFFFFF"/>
                </a:solidFill>
                <a:sym typeface="Calibri"/>
              </a:rPr>
              <a:t>and</a:t>
            </a:r>
            <a:r>
              <a:rPr lang="pt-PT" sz="2400" dirty="0">
                <a:solidFill>
                  <a:srgbClr val="FFFFFF"/>
                </a:solidFill>
                <a:sym typeface="Calibri"/>
              </a:rPr>
              <a:t> </a:t>
            </a:r>
            <a:r>
              <a:rPr lang="pt-PT" sz="2400" dirty="0" err="1">
                <a:solidFill>
                  <a:srgbClr val="FFFFFF"/>
                </a:solidFill>
                <a:sym typeface="Calibri"/>
              </a:rPr>
              <a:t>presents</a:t>
            </a:r>
            <a:r>
              <a:rPr lang="pt-PT" sz="2400" dirty="0">
                <a:solidFill>
                  <a:srgbClr val="FFFFFF"/>
                </a:solidFill>
                <a:sym typeface="Calibri"/>
              </a:rPr>
              <a:t> it to </a:t>
            </a:r>
            <a:r>
              <a:rPr lang="pt-PT" sz="2400" dirty="0" err="1">
                <a:solidFill>
                  <a:srgbClr val="FFFFFF"/>
                </a:solidFill>
                <a:sym typeface="Calibri"/>
              </a:rPr>
              <a:t>our</a:t>
            </a:r>
            <a:r>
              <a:rPr lang="pt-PT" sz="2400" dirty="0">
                <a:solidFill>
                  <a:srgbClr val="FFFFFF"/>
                </a:solidFill>
                <a:sym typeface="Calibri"/>
              </a:rPr>
              <a:t> university </a:t>
            </a:r>
            <a:r>
              <a:rPr lang="pt-PT" sz="2400" dirty="0" err="1">
                <a:solidFill>
                  <a:srgbClr val="FFFFFF"/>
                </a:solidFill>
                <a:sym typeface="Calibri"/>
              </a:rPr>
              <a:t>authorities</a:t>
            </a:r>
            <a:r>
              <a:rPr lang="pt-PT" sz="2400" dirty="0">
                <a:solidFill>
                  <a:srgbClr val="FFFFFF"/>
                </a:solidFill>
                <a:sym typeface="Calibri"/>
              </a:rPr>
              <a:t> </a:t>
            </a:r>
          </a:p>
          <a:p>
            <a:pPr marR="0" lvl="0" algn="l" rtl="0">
              <a:spcBef>
                <a:spcPts val="0"/>
              </a:spcBef>
              <a:spcAft>
                <a:spcPts val="0"/>
              </a:spcAft>
            </a:pPr>
            <a:endParaRPr sz="3200" dirty="0">
              <a:solidFill>
                <a:srgbClr val="FFFFFF"/>
              </a:solidFill>
              <a:sym typeface="Calibri"/>
            </a:endParaRPr>
          </a:p>
        </p:txBody>
      </p:sp>
      <p:sp>
        <p:nvSpPr>
          <p:cNvPr id="15" name="Rectangle 14">
            <a:extLst>
              <a:ext uri="{FF2B5EF4-FFF2-40B4-BE49-F238E27FC236}">
                <a16:creationId xmlns:a16="http://schemas.microsoft.com/office/drawing/2014/main" id="{38A5638D-6112-1340-B0B6-0E1FE2A408A4}"/>
              </a:ext>
            </a:extLst>
          </p:cNvPr>
          <p:cNvSpPr/>
          <p:nvPr/>
        </p:nvSpPr>
        <p:spPr>
          <a:xfrm>
            <a:off x="11858337" y="9936082"/>
            <a:ext cx="6301725" cy="276999"/>
          </a:xfrm>
          <a:prstGeom prst="rect">
            <a:avLst/>
          </a:prstGeom>
        </p:spPr>
        <p:txBody>
          <a:bodyPr wrap="none">
            <a:spAutoFit/>
          </a:bodyPr>
          <a:lstStyle/>
          <a:p>
            <a:r>
              <a:rPr lang="en-US" sz="1200" b="1" dirty="0">
                <a:solidFill>
                  <a:schemeClr val="tx1"/>
                </a:solidFill>
              </a:rPr>
              <a:t>Abdon </a:t>
            </a:r>
            <a:r>
              <a:rPr lang="en-US" sz="1200" b="1" dirty="0" err="1">
                <a:solidFill>
                  <a:schemeClr val="tx1"/>
                </a:solidFill>
              </a:rPr>
              <a:t>Ayuque</a:t>
            </a:r>
            <a:r>
              <a:rPr lang="en-US" sz="1200" b="1" dirty="0">
                <a:solidFill>
                  <a:schemeClr val="tx1"/>
                </a:solidFill>
              </a:rPr>
              <a:t>, Mary </a:t>
            </a:r>
            <a:r>
              <a:rPr lang="en-US" sz="1200" b="1" dirty="0" err="1">
                <a:solidFill>
                  <a:schemeClr val="tx1"/>
                </a:solidFill>
              </a:rPr>
              <a:t>Quispe</a:t>
            </a:r>
            <a:r>
              <a:rPr lang="en-US" sz="1200" b="1" dirty="0">
                <a:solidFill>
                  <a:schemeClr val="tx1"/>
                </a:solidFill>
              </a:rPr>
              <a:t>, </a:t>
            </a:r>
            <a:r>
              <a:rPr lang="en-US" sz="1200" b="1" dirty="0" err="1">
                <a:solidFill>
                  <a:schemeClr val="tx1"/>
                </a:solidFill>
              </a:rPr>
              <a:t>Danixa</a:t>
            </a:r>
            <a:r>
              <a:rPr lang="en-US" sz="1200" b="1" dirty="0">
                <a:solidFill>
                  <a:schemeClr val="tx1"/>
                </a:solidFill>
              </a:rPr>
              <a:t> Rosado, Milagros Orellana, Ector </a:t>
            </a:r>
            <a:r>
              <a:rPr lang="en-US" sz="1200" b="1" dirty="0" err="1">
                <a:solidFill>
                  <a:schemeClr val="tx1"/>
                </a:solidFill>
              </a:rPr>
              <a:t>Rivadeneyra</a:t>
            </a:r>
            <a:endParaRPr lang="en-US" sz="12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1252</Words>
  <Application>Microsoft Macintosh PowerPoint</Application>
  <PresentationFormat>Custom</PresentationFormat>
  <Paragraphs>86</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Office Theme</vt:lpstr>
      <vt:lpstr>2020  GLOBE VIRTUAL MEETING  STUDENT  SHOWCASE</vt:lpstr>
      <vt:lpstr>PowerPoint Presentation</vt:lpstr>
      <vt:lpstr>PowerPoint Presentation</vt:lpstr>
      <vt:lpstr>    Research Methods</vt:lpstr>
      <vt:lpstr>Data / Results</vt:lpstr>
      <vt:lpstr>Discussion</vt:lpstr>
      <vt:lpstr>Conclusions</vt:lpstr>
      <vt:lpstr>References</vt:lpstr>
      <vt:lpstr>Community Involvement</vt:lpstr>
      <vt:lpstr>Thank you for your time  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GLOBE VIRTUAL MEETING  STUDENT  SHOWCASE</dc:title>
  <dc:creator>GLOBE</dc:creator>
  <cp:lastModifiedBy>Microsoft Office User</cp:lastModifiedBy>
  <cp:revision>5</cp:revision>
  <dcterms:created xsi:type="dcterms:W3CDTF">2020-06-19T02:51:50Z</dcterms:created>
  <dcterms:modified xsi:type="dcterms:W3CDTF">2020-07-16T00:45:39Z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2020-06-05T00:00:00Z</vt:filetime>
  </property>
  <property fmtid="{D5CDD505-2E9C-101B-9397-08002B2CF9AE}" pid="3" name="Creator">
    <vt:lpwstr>Canva</vt:lpwstr>
  </property>
  <property fmtid="{D5CDD505-2E9C-101B-9397-08002B2CF9AE}" pid="4" name="LastSaved">
    <vt:filetime>2020-06-19T00:00:00Z</vt:filetime>
  </property>
</Properties>
</file>