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459" r:id="rId3"/>
    <p:sldId id="458" r:id="rId4"/>
    <p:sldId id="382" r:id="rId5"/>
    <p:sldId id="383" r:id="rId6"/>
    <p:sldId id="448" r:id="rId7"/>
    <p:sldId id="384" r:id="rId8"/>
    <p:sldId id="386" r:id="rId9"/>
    <p:sldId id="393" r:id="rId10"/>
    <p:sldId id="387" r:id="rId11"/>
    <p:sldId id="395" r:id="rId12"/>
    <p:sldId id="451" r:id="rId13"/>
    <p:sldId id="452" r:id="rId14"/>
    <p:sldId id="389" r:id="rId15"/>
    <p:sldId id="390" r:id="rId16"/>
    <p:sldId id="391" r:id="rId17"/>
    <p:sldId id="404" r:id="rId18"/>
    <p:sldId id="397" r:id="rId19"/>
    <p:sldId id="406" r:id="rId20"/>
    <p:sldId id="407" r:id="rId21"/>
    <p:sldId id="408" r:id="rId22"/>
    <p:sldId id="392" r:id="rId23"/>
    <p:sldId id="394" r:id="rId24"/>
    <p:sldId id="396" r:id="rId25"/>
    <p:sldId id="405" r:id="rId26"/>
    <p:sldId id="399" r:id="rId27"/>
    <p:sldId id="464" r:id="rId28"/>
    <p:sldId id="401" r:id="rId29"/>
    <p:sldId id="402" r:id="rId30"/>
    <p:sldId id="403" r:id="rId31"/>
    <p:sldId id="409" r:id="rId32"/>
    <p:sldId id="410" r:id="rId33"/>
    <p:sldId id="454" r:id="rId34"/>
    <p:sldId id="455" r:id="rId35"/>
    <p:sldId id="413" r:id="rId36"/>
    <p:sldId id="419" r:id="rId37"/>
    <p:sldId id="411" r:id="rId38"/>
    <p:sldId id="420" r:id="rId39"/>
    <p:sldId id="463" r:id="rId40"/>
    <p:sldId id="412" r:id="rId41"/>
    <p:sldId id="414" r:id="rId42"/>
    <p:sldId id="427" r:id="rId43"/>
    <p:sldId id="428" r:id="rId44"/>
    <p:sldId id="429" r:id="rId45"/>
    <p:sldId id="430" r:id="rId46"/>
    <p:sldId id="423" r:id="rId47"/>
    <p:sldId id="424" r:id="rId48"/>
    <p:sldId id="425" r:id="rId49"/>
    <p:sldId id="426" r:id="rId50"/>
    <p:sldId id="436" r:id="rId51"/>
    <p:sldId id="432" r:id="rId52"/>
    <p:sldId id="433" r:id="rId53"/>
    <p:sldId id="434" r:id="rId54"/>
    <p:sldId id="431" r:id="rId55"/>
    <p:sldId id="435" r:id="rId56"/>
    <p:sldId id="444" r:id="rId57"/>
    <p:sldId id="445" r:id="rId58"/>
    <p:sldId id="441" r:id="rId59"/>
    <p:sldId id="442" r:id="rId60"/>
    <p:sldId id="438" r:id="rId61"/>
    <p:sldId id="443" r:id="rId62"/>
    <p:sldId id="446" r:id="rId63"/>
    <p:sldId id="449" r:id="rId64"/>
    <p:sldId id="450" r:id="rId65"/>
    <p:sldId id="439" r:id="rId66"/>
    <p:sldId id="447" r:id="rId67"/>
    <p:sldId id="417" r:id="rId68"/>
    <p:sldId id="460" r:id="rId69"/>
    <p:sldId id="456" r:id="rId70"/>
    <p:sldId id="28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76"/>
    <a:srgbClr val="1A2E5A"/>
    <a:srgbClr val="BE8E2D"/>
    <a:srgbClr val="9B2600"/>
    <a:srgbClr val="294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3"/>
    <p:restoredTop sz="86400"/>
  </p:normalViewPr>
  <p:slideViewPr>
    <p:cSldViewPr snapToGrid="0" snapToObjects="1">
      <p:cViewPr varScale="1">
        <p:scale>
          <a:sx n="56" d="100"/>
          <a:sy n="56" d="100"/>
        </p:scale>
        <p:origin x="608" y="48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227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lobe.gov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933245" y="1280161"/>
            <a:ext cx="7321896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693475" y="2932695"/>
            <a:ext cx="5801437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2651" y="4186239"/>
            <a:ext cx="5801783" cy="809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E5C673D-63CC-3249-9847-5724130F9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097" y="1023731"/>
            <a:ext cx="4884904" cy="5198166"/>
          </a:xfrm>
          <a:prstGeom prst="rect">
            <a:avLst/>
          </a:prstGeom>
        </p:spPr>
      </p:pic>
      <p:pic>
        <p:nvPicPr>
          <p:cNvPr id="10" name="Picture 9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2" t="4444" r="29996" b="41926"/>
          <a:stretch/>
        </p:blipFill>
        <p:spPr>
          <a:xfrm>
            <a:off x="7530465" y="335282"/>
            <a:ext cx="3984888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9"/>
            <a:ext cx="5266267" cy="2685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2599267" cy="2654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3335" y="1593717"/>
            <a:ext cx="5943600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67000" y="3486150"/>
            <a:ext cx="2599267" cy="2654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3335" y="1093202"/>
            <a:ext cx="59436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626782" y="5010646"/>
            <a:ext cx="10938935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0" y="1564314"/>
            <a:ext cx="5318981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22063" y="1564314"/>
            <a:ext cx="5318981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968780" y="715618"/>
            <a:ext cx="5576515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5767917" cy="455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5353050"/>
            <a:ext cx="10884896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" y="702918"/>
            <a:ext cx="5629524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9166" y="1179212"/>
            <a:ext cx="5484633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9166" y="1604662"/>
            <a:ext cx="5484633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1" y="904776"/>
            <a:ext cx="4601409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4671" y="1925053"/>
            <a:ext cx="5977467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5504671" y="1212785"/>
            <a:ext cx="5977467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" y="736600"/>
            <a:ext cx="5261809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440" y="2138775"/>
            <a:ext cx="5977467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5543440" y="1295995"/>
            <a:ext cx="5977467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5543440" y="1843837"/>
            <a:ext cx="5977467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440" y="3679316"/>
            <a:ext cx="5977467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5543440" y="3394067"/>
            <a:ext cx="5899928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5441483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4939" y="1684421"/>
            <a:ext cx="54864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5894939" y="2202583"/>
            <a:ext cx="54864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1" y="878829"/>
            <a:ext cx="1081068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1518700"/>
            <a:ext cx="6697207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83409" y="1518699"/>
            <a:ext cx="3887673" cy="1900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83408" y="3539656"/>
            <a:ext cx="3887673" cy="1987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12192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781" y="1107000"/>
            <a:ext cx="6378343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33016"/>
            <a:ext cx="363311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0781" y="1785743"/>
            <a:ext cx="6378343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8465" y="717552"/>
            <a:ext cx="36575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8467" y="2486025"/>
            <a:ext cx="36576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8467" y="4260414"/>
            <a:ext cx="36576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781" y="1107001"/>
            <a:ext cx="730468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6781" y="1785744"/>
            <a:ext cx="730468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5333" y="711200"/>
            <a:ext cx="4656667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1" y="967302"/>
            <a:ext cx="67564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1541488"/>
            <a:ext cx="67564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781" y="1107000"/>
            <a:ext cx="6378343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33016"/>
            <a:ext cx="363311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0781" y="1785743"/>
            <a:ext cx="6378343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1" y="878829"/>
            <a:ext cx="1081068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1686125"/>
            <a:ext cx="6545084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77347" y="1698998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77347" y="3762063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457129" y="1698998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57129" y="3762063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8465" y="717551"/>
            <a:ext cx="3717581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781" y="1107001"/>
            <a:ext cx="730468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6781" y="1785744"/>
            <a:ext cx="730468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8465" y="2512007"/>
            <a:ext cx="3717581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8465" y="4306463"/>
            <a:ext cx="3717581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5333" y="711200"/>
            <a:ext cx="4656667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1" y="967302"/>
            <a:ext cx="67564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1541488"/>
            <a:ext cx="67564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5072"/>
            <a:ext cx="12192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951" y="5053014"/>
            <a:ext cx="9342967" cy="3948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758951" y="5536168"/>
            <a:ext cx="9342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9" y="664144"/>
            <a:ext cx="12192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757189" y="4365671"/>
            <a:ext cx="1056212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401" y="5247605"/>
            <a:ext cx="587729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4888418" y="4859023"/>
            <a:ext cx="22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4588106" y="5783342"/>
            <a:ext cx="2929796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-1" y="1541009"/>
            <a:ext cx="5399807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1A2E5A"/>
                </a:solidFill>
                <a:latin typeface="+mn-lt"/>
              </a:rPr>
              <a:t>CONTACT INFORMATION</a:t>
            </a:r>
          </a:p>
        </p:txBody>
      </p:sp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6107618" y="5301464"/>
            <a:ext cx="22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-1020742" y="2521016"/>
            <a:ext cx="7585424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  <p:pic>
        <p:nvPicPr>
          <p:cNvPr id="8" name="Picture 7" descr="A large group of GLOBE students from around the world wearing native dress from many cultures and locations and holding a GLOBE flag. " title="GLOBE students">
            <a:extLst>
              <a:ext uri="{FF2B5EF4-FFF2-40B4-BE49-F238E27FC236}">
                <a16:creationId xmlns:a16="http://schemas.microsoft.com/office/drawing/2014/main" id="{7EA75CA0-A1FD-FD4F-B37C-5062CD444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807" y="999837"/>
            <a:ext cx="6791411" cy="5225865"/>
          </a:xfrm>
          <a:prstGeom prst="rect">
            <a:avLst/>
          </a:prstGeom>
          <a:ln w="3175">
            <a:noFill/>
          </a:ln>
        </p:spPr>
      </p:pic>
      <p:pic>
        <p:nvPicPr>
          <p:cNvPr id="9" name="Picture 8" descr="Text saying &quot;for more information, visit www.globe.gov.&quot; ">
            <a:extLst>
              <a:ext uri="{FF2B5EF4-FFF2-40B4-BE49-F238E27FC236}">
                <a16:creationId xmlns:a16="http://schemas.microsoft.com/office/drawing/2014/main" id="{E16CFD48-434C-3243-A928-2448C1D0C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554" y="5890874"/>
            <a:ext cx="2966655" cy="1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859651"/>
            <a:ext cx="10515600" cy="8302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0311"/>
            <a:ext cx="10972800" cy="42402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318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072" y="847024"/>
            <a:ext cx="10962637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9236" y="1399430"/>
            <a:ext cx="10962637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60400" y="5416828"/>
            <a:ext cx="10980309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023730"/>
            <a:ext cx="10507872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60401" y="5416828"/>
            <a:ext cx="10507871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60400" y="5003824"/>
            <a:ext cx="1093893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3520451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1945" y="3520451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3487" y="3520450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5029" y="3520450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2" y="1048203"/>
            <a:ext cx="5467405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283" y="1936343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284" y="1587332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7401" y="1048202"/>
            <a:ext cx="5212707" cy="485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282" y="3229445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283" y="2880434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280" y="4528450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2" y="4179439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64314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24184" y="1564314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398" y="4156927"/>
            <a:ext cx="3453076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4185" y="4156928"/>
            <a:ext cx="3453073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987965" y="1564313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7966" y="4156927"/>
            <a:ext cx="3453073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00" y="4569992"/>
            <a:ext cx="3465000" cy="1335509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2256" y="4569994"/>
            <a:ext cx="3465000" cy="1335507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64112" y="4569994"/>
            <a:ext cx="3465000" cy="1335507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094"/>
            <a:ext cx="12192000" cy="1092200"/>
          </a:xfrm>
          <a:prstGeom prst="rect">
            <a:avLst/>
          </a:prstGeom>
        </p:spPr>
      </p:pic>
      <p:grpSp>
        <p:nvGrpSpPr>
          <p:cNvPr id="15" name="Group 14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Autumn.Burdick@ssaihq.com" TargetMode="External"/><Relationship Id="rId2" Type="http://schemas.openxmlformats.org/officeDocument/2006/relationships/hyperlink" Target="mailto:David.Overoye@ssaihq.com" TargetMode="Externa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14" y="1478944"/>
            <a:ext cx="7321896" cy="11427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A2E5A"/>
                </a:solidFill>
                <a:latin typeface="+mn-lt"/>
              </a:rPr>
              <a:t>GLOBE Website - Software Update</a:t>
            </a:r>
            <a:endParaRPr lang="en-US" sz="3200" dirty="0">
              <a:solidFill>
                <a:srgbClr val="1A2E5A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495" y="2739539"/>
            <a:ext cx="5088556" cy="12883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Cornell Lewis &amp; </a:t>
            </a:r>
            <a:r>
              <a:rPr lang="en-US" dirty="0">
                <a:latin typeface="+mn-lt"/>
              </a:rPr>
              <a:t>David </a:t>
            </a:r>
            <a:r>
              <a:rPr lang="en-US" dirty="0" smtClean="0">
                <a:latin typeface="+mn-lt"/>
              </a:rPr>
              <a:t>Overoye</a:t>
            </a:r>
          </a:p>
          <a:p>
            <a:r>
              <a:rPr lang="en-US" dirty="0" smtClean="0">
                <a:latin typeface="+mn-lt"/>
              </a:rPr>
              <a:t>Science Systems and Applications, Inc.</a:t>
            </a:r>
            <a:endParaRPr lang="en-US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5829" y="4663317"/>
            <a:ext cx="4818177" cy="80962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July 14, 2020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81" y="2047377"/>
            <a:ext cx="8261872" cy="39448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86824" y="1123440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Controls: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solidFill>
                  <a:srgbClr val="002060"/>
                </a:solidFill>
                <a:latin typeface="Calibri" panose="020F0502020204030204" pitchFamily="34" charset="0"/>
              </a:rPr>
              <a:t>Manage your Information –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13966" y="1958107"/>
            <a:ext cx="318815" cy="548425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3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3" y="1979407"/>
            <a:ext cx="2609850" cy="320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112421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Information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55766" y="2275064"/>
            <a:ext cx="5350805" cy="3498419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My Page - links to your profile page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Notifications- manage your notifications (improved functionality)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Account Settings – manage your account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My Organizations – list of organizations you are a member of</a:t>
            </a:r>
            <a:endParaRPr lang="en-US" b="0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3635" y="3870406"/>
            <a:ext cx="1771135" cy="36911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130893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Account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Settings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46" y="1819084"/>
            <a:ext cx="8118389" cy="4092311"/>
          </a:xfrm>
        </p:spPr>
      </p:pic>
    </p:spTree>
    <p:extLst>
      <p:ext uri="{BB962C8B-B14F-4D97-AF65-F5344CB8AC3E}">
        <p14:creationId xmlns:p14="http://schemas.microsoft.com/office/powerpoint/2010/main" val="2094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05700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Account Settings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40" y="1581001"/>
            <a:ext cx="7410988" cy="4365444"/>
          </a:xfr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9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065" y="2183605"/>
            <a:ext cx="4469056" cy="1716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80" y="2183604"/>
            <a:ext cx="3863404" cy="32158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79145" y="1298087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Current Version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6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5" y="1980695"/>
            <a:ext cx="8239588" cy="4163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10912" y="1108943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319639" y="1808673"/>
            <a:ext cx="629175" cy="318783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941508" y="1598733"/>
            <a:ext cx="302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E8E2D"/>
                </a:solidFill>
                <a:latin typeface="Calibri" panose="020F0502020204030204" pitchFamily="34" charset="0"/>
              </a:rPr>
              <a:t>New </a:t>
            </a:r>
            <a:r>
              <a:rPr lang="en-US" dirty="0" smtClean="0">
                <a:solidFill>
                  <a:srgbClr val="BE8E2D"/>
                </a:solidFill>
                <a:latin typeface="Calibri" panose="020F0502020204030204" pitchFamily="34" charset="0"/>
              </a:rPr>
              <a:t>admin control menu </a:t>
            </a:r>
            <a:r>
              <a:rPr lang="en-US" dirty="0">
                <a:solidFill>
                  <a:srgbClr val="BE8E2D"/>
                </a:solidFill>
                <a:latin typeface="Calibri" panose="020F0502020204030204" pitchFamily="34" charset="0"/>
              </a:rPr>
              <a:t>Icon</a:t>
            </a:r>
            <a:endParaRPr lang="en-US" dirty="0">
              <a:solidFill>
                <a:srgbClr val="BE8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3131" y="112809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23" y="1696483"/>
            <a:ext cx="8564773" cy="432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19159" y="2017852"/>
            <a:ext cx="6009357" cy="3498419"/>
          </a:xfrm>
        </p:spPr>
        <p:txBody>
          <a:bodyPr>
            <a:normAutofit lnSpcReduction="10000"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0" dirty="0">
                <a:latin typeface="Calibri" panose="020F0502020204030204" pitchFamily="34" charset="0"/>
              </a:rPr>
              <a:t>Go To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Still quick links to Vis, Data Entry and your orgs and communities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0" dirty="0">
                <a:latin typeface="Calibri" panose="020F0502020204030204" pitchFamily="34" charset="0"/>
              </a:rPr>
              <a:t>Manage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Partner Dashboard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Users and Organization </a:t>
            </a:r>
            <a:r>
              <a:rPr lang="en-US" sz="2200" dirty="0">
                <a:latin typeface="Calibri" panose="020F0502020204030204" pitchFamily="34" charset="0"/>
              </a:rPr>
              <a:t>– </a:t>
            </a:r>
            <a:r>
              <a:rPr lang="en-US" sz="2200" dirty="0" smtClean="0">
                <a:latin typeface="Calibri" panose="020F0502020204030204" pitchFamily="34" charset="0"/>
              </a:rPr>
              <a:t>layout has changed but still </a:t>
            </a:r>
            <a:r>
              <a:rPr lang="en-US" sz="2200" dirty="0">
                <a:latin typeface="Calibri" panose="020F0502020204030204" pitchFamily="34" charset="0"/>
              </a:rPr>
              <a:t>for managing your users and organizations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Workshop Admin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School Status Reports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3615" y="118284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93" y="1924482"/>
            <a:ext cx="3009900" cy="3286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930" y="3096047"/>
            <a:ext cx="30480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66" y="1913793"/>
            <a:ext cx="3784056" cy="32400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233836"/>
            <a:ext cx="6191513" cy="1885582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 Let’s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look at Users and Organizations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</a:rPr>
              <a:t>Layout is new (and improved) but functionality to manage users and orgs is the same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79876" y="3671756"/>
            <a:ext cx="2485360" cy="37623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912" y="1095399"/>
            <a:ext cx="7886700" cy="67553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New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 Version </a:t>
            </a:r>
            <a:endParaRPr lang="en-US" dirty="0">
              <a:solidFill>
                <a:srgbClr val="1A2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5745" y="112649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62" y="1875332"/>
            <a:ext cx="2478212" cy="16602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2623" y="2927126"/>
            <a:ext cx="1093122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07" y="2023179"/>
            <a:ext cx="8044816" cy="375682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23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"/>
          <p:cNvSpPr txBox="1">
            <a:spLocks noGrp="1"/>
          </p:cNvSpPr>
          <p:nvPr>
            <p:ph type="title"/>
          </p:nvPr>
        </p:nvSpPr>
        <p:spPr>
          <a:xfrm>
            <a:off x="-113122" y="1264262"/>
            <a:ext cx="8437315" cy="623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 sz="3200" dirty="0">
                <a:solidFill>
                  <a:srgbClr val="001676"/>
                </a:solidFill>
                <a:latin typeface="+mn-lt"/>
              </a:rPr>
              <a:t>Participate live through our Mobile App!</a:t>
            </a:r>
            <a:endParaRPr sz="3200" dirty="0">
              <a:solidFill>
                <a:srgbClr val="001676"/>
              </a:solidFill>
              <a:latin typeface="+mn-lt"/>
            </a:endParaRPr>
          </a:p>
        </p:txBody>
      </p:sp>
      <p:sp>
        <p:nvSpPr>
          <p:cNvPr id="207" name="Google Shape;207;p2"/>
          <p:cNvSpPr txBox="1">
            <a:spLocks noGrp="1"/>
          </p:cNvSpPr>
          <p:nvPr>
            <p:ph type="body" idx="1"/>
          </p:nvPr>
        </p:nvSpPr>
        <p:spPr>
          <a:xfrm>
            <a:off x="759172" y="2206845"/>
            <a:ext cx="5924708" cy="300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r>
              <a:rPr lang="en-US" sz="2600" b="0" dirty="0">
                <a:latin typeface="+mn-lt"/>
              </a:rPr>
              <a:t>Login to the mobile app NOW to participate live during this presentation</a:t>
            </a:r>
            <a:r>
              <a:rPr lang="en-US" b="0" dirty="0">
                <a:latin typeface="+mn-lt"/>
              </a:rPr>
              <a:t>.</a:t>
            </a:r>
            <a:endParaRPr b="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endParaRPr lang="en-US" sz="259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r>
              <a:rPr lang="en-US" sz="2600" b="0" dirty="0" smtClean="0">
                <a:latin typeface="+mn-lt"/>
              </a:rPr>
              <a:t>Click on this session on the app and then click the link under Live Q&amp;A to post your questions.</a:t>
            </a:r>
            <a:endParaRPr sz="2600" b="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05" y="1264262"/>
            <a:ext cx="2295767" cy="471907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532775" y="3987538"/>
            <a:ext cx="2215299" cy="196966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5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27" y="1608130"/>
            <a:ext cx="7224227" cy="42113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01327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95774" y="2822090"/>
            <a:ext cx="1176590" cy="18851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98556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59" y="1546129"/>
            <a:ext cx="7313873" cy="42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57098" y="1661022"/>
            <a:ext cx="8103475" cy="721927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rgbClr val="BE8E2D"/>
                </a:solidFill>
                <a:latin typeface="Calibri" panose="020F0502020204030204" pitchFamily="34" charset="0"/>
              </a:rPr>
              <a:t>When on your org site, you see - Site </a:t>
            </a:r>
            <a:r>
              <a:rPr lang="en-US" sz="2000" b="0" dirty="0" smtClean="0">
                <a:solidFill>
                  <a:srgbClr val="BE8E2D"/>
                </a:solidFill>
                <a:latin typeface="Calibri" panose="020F0502020204030204" pitchFamily="34" charset="0"/>
              </a:rPr>
              <a:t>Administration: &gt; Pages &gt; Content</a:t>
            </a:r>
            <a:endParaRPr lang="en-US" dirty="0">
              <a:solidFill>
                <a:srgbClr val="BE8E2D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68" y="2179303"/>
            <a:ext cx="5669887" cy="3798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34327" y="3094182"/>
            <a:ext cx="1339273" cy="67515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1680" y="114419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4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53" y="2006419"/>
            <a:ext cx="8177191" cy="3981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43800" y="105022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4837" y="2735739"/>
            <a:ext cx="1551964" cy="1337497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1935" y="1560435"/>
            <a:ext cx="10234902" cy="578925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900" b="0" dirty="0">
                <a:solidFill>
                  <a:srgbClr val="BE8E2D"/>
                </a:solidFill>
                <a:latin typeface="Calibri" panose="020F0502020204030204" pitchFamily="34" charset="0"/>
              </a:rPr>
              <a:t>When on your org site, admin functions for your org will display on the side navigation</a:t>
            </a:r>
            <a:endParaRPr lang="en-US" sz="2900" b="0" dirty="0">
              <a:solidFill>
                <a:srgbClr val="BE8E2D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905" y="1706851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41929" y="2142573"/>
            <a:ext cx="6055380" cy="3724755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Site Builder &gt; Pages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</a:rPr>
              <a:t> - Manage your organization pages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Content &amp; Data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Web Content - create and manage all of your content (standard web content, News, Events)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Documents and Media – manage your documents and images 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Configuration </a:t>
            </a:r>
            <a:r>
              <a:rPr lang="en-US" b="0" dirty="0">
                <a:latin typeface="Calibri" panose="020F0502020204030204" pitchFamily="34" charset="0"/>
              </a:rPr>
              <a:t>– </a:t>
            </a:r>
            <a:r>
              <a:rPr lang="en-US" b="0" dirty="0" smtClean="0">
                <a:latin typeface="Calibri" panose="020F0502020204030204" pitchFamily="34" charset="0"/>
              </a:rPr>
              <a:t>site settings</a:t>
            </a:r>
            <a:endParaRPr lang="en-US" b="0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13479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3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85" y="1623724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837843"/>
            <a:ext cx="4894609" cy="551310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Calibri" panose="020F0502020204030204" pitchFamily="34" charset="0"/>
              </a:rPr>
              <a:t>Let’s look at Org Pages</a:t>
            </a:r>
            <a:endParaRPr lang="en-US" sz="2800" b="0" dirty="0">
              <a:latin typeface="+mn-lt"/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6092" y="3135443"/>
            <a:ext cx="979152" cy="31039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10699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73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95914" y="1210043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+mn-lt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+mn-lt"/>
              </a:rPr>
              <a:t>Management – Current Version</a:t>
            </a:r>
            <a:r>
              <a:rPr lang="en-US" dirty="0">
                <a:solidFill>
                  <a:srgbClr val="1A2E5A"/>
                </a:solidFill>
                <a:latin typeface="+mn-lt"/>
              </a:rPr>
              <a:t/>
            </a:r>
            <a:br>
              <a:rPr lang="en-US" dirty="0">
                <a:solidFill>
                  <a:srgbClr val="1A2E5A"/>
                </a:solidFill>
                <a:latin typeface="+mn-lt"/>
              </a:rPr>
            </a:br>
            <a:endParaRPr lang="en-US" dirty="0">
              <a:solidFill>
                <a:srgbClr val="1A2E5A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246" y="1862357"/>
            <a:ext cx="7116736" cy="3938079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97" y="1734857"/>
            <a:ext cx="2621878" cy="17564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8868" y="2145888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4867" y="3217345"/>
            <a:ext cx="979152" cy="18875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4157" y="1145391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Management – 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3" y="1720850"/>
            <a:ext cx="8254473" cy="4240213"/>
          </a:xfrm>
        </p:spPr>
      </p:pic>
      <p:sp>
        <p:nvSpPr>
          <p:cNvPr id="7" name="Rectangle 6"/>
          <p:cNvSpPr/>
          <p:nvPr/>
        </p:nvSpPr>
        <p:spPr>
          <a:xfrm>
            <a:off x="2054867" y="3199415"/>
            <a:ext cx="702315" cy="18980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4867" y="3217345"/>
            <a:ext cx="979152" cy="18875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4157" y="1145391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Management – 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3" y="1720850"/>
            <a:ext cx="8254473" cy="4240213"/>
          </a:xfrm>
        </p:spPr>
      </p:pic>
      <p:sp>
        <p:nvSpPr>
          <p:cNvPr id="7" name="Rectangle 6"/>
          <p:cNvSpPr/>
          <p:nvPr/>
        </p:nvSpPr>
        <p:spPr>
          <a:xfrm>
            <a:off x="9419076" y="2929421"/>
            <a:ext cx="343490" cy="28792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85" y="1623724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837843"/>
            <a:ext cx="4894609" cy="551310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Calibri" panose="020F0502020204030204" pitchFamily="34" charset="0"/>
              </a:rPr>
              <a:t>Managing Web Content</a:t>
            </a:r>
            <a:endParaRPr lang="en-US" sz="2800" b="0" dirty="0">
              <a:latin typeface="+mn-lt"/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49032" y="4083145"/>
            <a:ext cx="1323975" cy="31039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1240" y="107793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26" y="2328736"/>
            <a:ext cx="10385543" cy="23028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BF8D2E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b="0" dirty="0">
                <a:latin typeface="+mn-lt"/>
              </a:rPr>
              <a:t>A new version of the website software (</a:t>
            </a:r>
            <a:r>
              <a:rPr lang="en-US" sz="3200" b="0" dirty="0" err="1">
                <a:latin typeface="+mn-lt"/>
              </a:rPr>
              <a:t>Liferay</a:t>
            </a:r>
            <a:r>
              <a:rPr lang="en-US" sz="3200" b="0" dirty="0">
                <a:latin typeface="+mn-lt"/>
              </a:rPr>
              <a:t> 7.2) is coming with an improved admin interface and new tools and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1436" y="1164311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31" y="1793665"/>
            <a:ext cx="2451375" cy="1642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4130" y="2343285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633" y="1963025"/>
            <a:ext cx="7323876" cy="377275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35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17691" y="110233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73" y="1824057"/>
            <a:ext cx="8320216" cy="4194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7691" y="3517752"/>
            <a:ext cx="702315" cy="181826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63873" y="116699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Filtering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814820"/>
            <a:ext cx="8320216" cy="41940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98607" y="2940866"/>
            <a:ext cx="844097" cy="19453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11576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Filtering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740930"/>
            <a:ext cx="8320216" cy="41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3927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731688"/>
            <a:ext cx="8320216" cy="4194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37951" y="2765681"/>
            <a:ext cx="333351" cy="19453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61246" y="3117690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1A2E5A"/>
                </a:solidFill>
              </a:rPr>
              <a:t>Slide showing editing a News item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0233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94" y="1620016"/>
            <a:ext cx="9206880" cy="4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839979"/>
            <a:ext cx="8238168" cy="40518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0912" y="1182916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Creating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9478833" y="2290111"/>
            <a:ext cx="348908" cy="395531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8978" y="1224869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Current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86" y="1952293"/>
            <a:ext cx="2435184" cy="16314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1420" y="2492676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743" y="2111567"/>
            <a:ext cx="7179779" cy="37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9" y="1546650"/>
            <a:ext cx="8578392" cy="45493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60578" y="109750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781467" y="3735817"/>
            <a:ext cx="933229" cy="22344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9" y="1546651"/>
            <a:ext cx="8578392" cy="45493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60578" y="109750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289756" y="4442827"/>
            <a:ext cx="820331" cy="22344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579" y="2027491"/>
            <a:ext cx="8229600" cy="40050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</a:rPr>
              <a:t>This Presentation will: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Review some of the Country Coordinator, Partner and Teacher Admin tasks highlighting changes to the admin interface.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Show what’s changed and what hasn’t.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Demo new features and functionality.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86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6758" y="110479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246" y="1697202"/>
            <a:ext cx="7896704" cy="42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9911" y="1261731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690" y="2089454"/>
            <a:ext cx="4545574" cy="157738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2" idx="3"/>
          </p:cNvCxnSpPr>
          <p:nvPr/>
        </p:nvCxnSpPr>
        <p:spPr>
          <a:xfrm flipV="1">
            <a:off x="2574470" y="2438401"/>
            <a:ext cx="4389748" cy="781597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967" y="3915078"/>
            <a:ext cx="6178498" cy="1765285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623547" y="4762805"/>
            <a:ext cx="784671" cy="25254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0526" y="4578139"/>
            <a:ext cx="13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Turns on this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526" y="303533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Clicking this</a:t>
            </a:r>
          </a:p>
        </p:txBody>
      </p:sp>
    </p:spTree>
    <p:extLst>
      <p:ext uri="{BB962C8B-B14F-4D97-AF65-F5344CB8AC3E}">
        <p14:creationId xmlns:p14="http://schemas.microsoft.com/office/powerpoint/2010/main" val="25145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6006" y="118784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006" y="1835666"/>
            <a:ext cx="8272393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259" y="117977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731" y="1818360"/>
            <a:ext cx="8190740" cy="41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910" y="1883018"/>
            <a:ext cx="7642371" cy="3887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39" y="2677547"/>
            <a:ext cx="1795534" cy="253066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259" y="123518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3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6023" y="118783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39" y="2862272"/>
            <a:ext cx="1795534" cy="2530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900" y="1947874"/>
            <a:ext cx="7910818" cy="3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750" y="1976583"/>
            <a:ext cx="5510390" cy="25215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3244590" y="2828830"/>
            <a:ext cx="3230101" cy="419449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6129" y="2330669"/>
            <a:ext cx="265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A2E5A"/>
                </a:solidFill>
              </a:rPr>
              <a:t>On Desktop:</a:t>
            </a:r>
          </a:p>
          <a:p>
            <a:r>
              <a:rPr lang="en-US" sz="2000" dirty="0">
                <a:solidFill>
                  <a:srgbClr val="1A2E5A"/>
                </a:solidFill>
              </a:rPr>
              <a:t>Roll-over your content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83062"/>
              </p:ext>
            </p:extLst>
          </p:nvPr>
        </p:nvGraphicFramePr>
        <p:xfrm>
          <a:off x="5106100" y="4999839"/>
          <a:ext cx="4496925" cy="56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Image" r:id="rId4" imgW="13663440" imgH="1713960" progId="Photoshop.Image.16">
                  <p:embed/>
                </p:oleObj>
              </mc:Choice>
              <mc:Fallback>
                <p:oleObj name="Image" r:id="rId4" imgW="13663440" imgH="1713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6100" y="4999839"/>
                        <a:ext cx="4496925" cy="565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96129" y="358261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2000" b="1" dirty="0">
                <a:solidFill>
                  <a:srgbClr val="1A2E5A"/>
                </a:solidFill>
              </a:rPr>
              <a:t>On Mobile:</a:t>
            </a:r>
          </a:p>
          <a:p>
            <a:r>
              <a:rPr lang="en-US" sz="2000" dirty="0">
                <a:solidFill>
                  <a:srgbClr val="1A2E5A"/>
                </a:solidFill>
              </a:rPr>
              <a:t>Click on edit controls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57236" y="4413769"/>
            <a:ext cx="5136013" cy="862907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193248" y="5129869"/>
            <a:ext cx="385893" cy="297808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859910" y="1206312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0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93" y="1881842"/>
            <a:ext cx="7642371" cy="4103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25922" y="3140191"/>
            <a:ext cx="4991450" cy="415809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59911" y="116936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5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93" y="1669410"/>
            <a:ext cx="7642371" cy="4103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9911" y="106776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845755"/>
              </p:ext>
            </p:extLst>
          </p:nvPr>
        </p:nvGraphicFramePr>
        <p:xfrm>
          <a:off x="8113845" y="3254928"/>
          <a:ext cx="1003675" cy="99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Image" r:id="rId4" imgW="2221920" imgH="2209320" progId="Photoshop.Image.16">
                  <p:embed/>
                </p:oleObj>
              </mc:Choice>
              <mc:Fallback>
                <p:oleObj name="Image" r:id="rId4" imgW="2221920" imgH="2209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13845" y="3254928"/>
                        <a:ext cx="1003675" cy="997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211127" y="3254927"/>
            <a:ext cx="526474" cy="365727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0995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624" y="1739313"/>
            <a:ext cx="7143110" cy="43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76100" y="2295848"/>
            <a:ext cx="11250248" cy="40050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</a:rPr>
              <a:t>The public view of the website will look and function like the current site.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</a:rPr>
              <a:t>Site structure will remain as is.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6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6885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799652"/>
            <a:ext cx="7038364" cy="42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07663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696753"/>
            <a:ext cx="7147421" cy="431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411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734998"/>
            <a:ext cx="7147421" cy="43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77752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512" y="1780837"/>
            <a:ext cx="7095395" cy="42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427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90" y="1725924"/>
            <a:ext cx="7143109" cy="43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840" y="1779478"/>
            <a:ext cx="8958412" cy="40763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6105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Content/Portlets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760911" y="1762698"/>
            <a:ext cx="360727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440" y="1762707"/>
            <a:ext cx="9168742" cy="41720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2677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12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902" y="1690973"/>
            <a:ext cx="9361097" cy="42596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0636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364960" y="2814468"/>
            <a:ext cx="1119622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66371" y="3830424"/>
            <a:ext cx="1163738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5029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753" y="1753385"/>
            <a:ext cx="9404737" cy="42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758" y="1739950"/>
            <a:ext cx="9245569" cy="42070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8304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327302" y="1767659"/>
            <a:ext cx="251670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0" y="1274963"/>
            <a:ext cx="9007249" cy="47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20300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48" y="1813887"/>
            <a:ext cx="8646489" cy="3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11" y="1989376"/>
            <a:ext cx="8646489" cy="39344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271897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872757" y="3612646"/>
            <a:ext cx="1048623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11" y="1841594"/>
            <a:ext cx="8548031" cy="38925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98003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3112" y="3653616"/>
            <a:ext cx="1526796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41628" y="4114103"/>
            <a:ext cx="186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Selecting Existing Content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8668" y="3221129"/>
            <a:ext cx="217094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41628" y="4912834"/>
            <a:ext cx="186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Creating New Content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664410" y="3850152"/>
            <a:ext cx="296562" cy="409058"/>
          </a:xfrm>
          <a:prstGeom prst="straightConnector1">
            <a:avLst/>
          </a:prstGeom>
          <a:ln w="19050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276" y="3460139"/>
            <a:ext cx="2501392" cy="1639330"/>
          </a:xfrm>
          <a:prstGeom prst="straightConnector1">
            <a:avLst/>
          </a:prstGeom>
          <a:ln w="19050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1992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Editing Blogs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63" y="1806139"/>
            <a:ext cx="6879515" cy="346782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65" y="2838808"/>
            <a:ext cx="3634159" cy="31086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72130" y="3718270"/>
            <a:ext cx="588670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65948" y="111487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Editing Blogs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058" y="1570181"/>
            <a:ext cx="3739442" cy="463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055" y="1943939"/>
            <a:ext cx="5834811" cy="293286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775185" y="3127143"/>
            <a:ext cx="385470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19766" y="113360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Improved Layouts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52" y="2217705"/>
            <a:ext cx="3863248" cy="3217380"/>
          </a:xfrm>
          <a:prstGeom prst="rect">
            <a:avLst/>
          </a:prstGeom>
          <a:ln w="317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806" y="2133730"/>
            <a:ext cx="5302703" cy="33645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349026" y="3372374"/>
            <a:ext cx="570452" cy="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3552" y="1764398"/>
            <a:ext cx="195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Documents Library</a:t>
            </a:r>
          </a:p>
        </p:txBody>
      </p:sp>
    </p:spTree>
    <p:extLst>
      <p:ext uri="{BB962C8B-B14F-4D97-AF65-F5344CB8AC3E}">
        <p14:creationId xmlns:p14="http://schemas.microsoft.com/office/powerpoint/2010/main" val="22616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51824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Improved Layouts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3273" y="3567100"/>
            <a:ext cx="849745" cy="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37" y="2136654"/>
            <a:ext cx="4549814" cy="306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661" y="1929467"/>
            <a:ext cx="5091313" cy="3390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636" y="1691677"/>
            <a:ext cx="17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Message Boards</a:t>
            </a:r>
          </a:p>
        </p:txBody>
      </p:sp>
    </p:spTree>
    <p:extLst>
      <p:ext uri="{BB962C8B-B14F-4D97-AF65-F5344CB8AC3E}">
        <p14:creationId xmlns:p14="http://schemas.microsoft.com/office/powerpoint/2010/main" val="27694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43800" y="2442156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A2E5A"/>
                </a:solidFill>
              </a:rPr>
              <a:t>Web Site Demo</a:t>
            </a:r>
          </a:p>
        </p:txBody>
      </p:sp>
    </p:spTree>
    <p:extLst>
      <p:ext uri="{BB962C8B-B14F-4D97-AF65-F5344CB8AC3E}">
        <p14:creationId xmlns:p14="http://schemas.microsoft.com/office/powerpoint/2010/main" val="22227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9" y="1787804"/>
            <a:ext cx="4789279" cy="4117696"/>
          </a:xfrm>
        </p:spPr>
        <p:txBody>
          <a:bodyPr>
            <a:normAutofit/>
          </a:bodyPr>
          <a:lstStyle/>
          <a:p>
            <a:pPr marL="0" indent="0">
              <a:buClr>
                <a:srgbClr val="BF8D2E"/>
              </a:buClr>
              <a:buNone/>
            </a:pPr>
            <a:endParaRPr lang="en-US" dirty="0" smtClean="0"/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Feedback and more information on how to see the demo – in the Annual Meeting ‘Tech Corner’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Scroll down to </a:t>
            </a:r>
            <a:r>
              <a:rPr lang="en-US" b="1" dirty="0">
                <a:latin typeface="+mn-lt"/>
              </a:rPr>
              <a:t>New GLOBE Website – “</a:t>
            </a:r>
            <a:r>
              <a:rPr lang="en-US" b="1" dirty="0" err="1">
                <a:latin typeface="+mn-lt"/>
              </a:rPr>
              <a:t>Liferay</a:t>
            </a:r>
            <a:r>
              <a:rPr lang="en-US" b="1" dirty="0">
                <a:latin typeface="+mn-lt"/>
              </a:rPr>
              <a:t> 7.2” </a:t>
            </a:r>
            <a:r>
              <a:rPr lang="en-US" dirty="0">
                <a:latin typeface="+mn-lt"/>
              </a:rPr>
              <a:t>to download this presentation.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915" y="1237892"/>
            <a:ext cx="6693117" cy="64295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1676"/>
                </a:solidFill>
                <a:latin typeface="+mn-lt"/>
              </a:rPr>
              <a:t>Virtual Meeting Notes</a:t>
            </a:r>
            <a:endParaRPr lang="en-US" dirty="0">
              <a:solidFill>
                <a:srgbClr val="001676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09" y="2014248"/>
            <a:ext cx="6767935" cy="348010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91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2345" y="2779923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9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 txBox="1">
            <a:spLocks/>
          </p:cNvSpPr>
          <p:nvPr/>
        </p:nvSpPr>
        <p:spPr>
          <a:xfrm>
            <a:off x="1676276" y="1131171"/>
            <a:ext cx="1025166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1E75"/>
                </a:solidFill>
                <a:effectLst/>
                <a:uLnTx/>
                <a:uFillTx/>
                <a:latin typeface="Calibri" panose="020F0502020204030204"/>
              </a:rPr>
              <a:t>Admin Controls: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8D2E"/>
                </a:solidFill>
                <a:effectLst/>
                <a:uLnTx/>
                <a:uFillTx/>
                <a:latin typeface="Calibri" panose="020F0502020204030204"/>
              </a:rPr>
              <a:t>Similar but Some Changes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F8D2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 txBox="1">
            <a:spLocks/>
          </p:cNvSpPr>
          <p:nvPr/>
        </p:nvSpPr>
        <p:spPr>
          <a:xfrm>
            <a:off x="853440" y="2687755"/>
            <a:ext cx="10941396" cy="1662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All current admin functionality will still be available.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But look and feel and location of some admin tools have changed.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8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9D35-9AE3-0F41-BFAE-F8C0841E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35666"/>
            <a:ext cx="5375564" cy="199315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David.Overoye@ssaihq.com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Cornell.Lewis@ssaihq.com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Science Systems &amp; Applications, Inc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86781" y="1440700"/>
            <a:ext cx="7886700" cy="675534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</a:t>
            </a:r>
            <a:r>
              <a:rPr lang="en-US" sz="3100" dirty="0" smtClean="0">
                <a:solidFill>
                  <a:srgbClr val="1A2E5A"/>
                </a:solidFill>
              </a:rPr>
              <a:t>: Current Version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813" y="2207302"/>
            <a:ext cx="8128932" cy="38059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72851" y="2076571"/>
            <a:ext cx="2625754" cy="444617"/>
          </a:xfrm>
          <a:prstGeom prst="rect">
            <a:avLst/>
          </a:prstGeom>
          <a:noFill/>
          <a:ln w="19050">
            <a:solidFill>
              <a:srgbClr val="BE8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935" y="2622336"/>
            <a:ext cx="8409330" cy="24668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26927" y="1328584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Controls: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solidFill>
                  <a:srgbClr val="1A2E5A"/>
                </a:solidFill>
                <a:latin typeface="+mn-lt"/>
              </a:rPr>
              <a:t>Manage Your Information -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Current Version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16161</TotalTime>
  <Words>885</Words>
  <Application>Microsoft Office PowerPoint</Application>
  <PresentationFormat>Widescreen</PresentationFormat>
  <Paragraphs>198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Helvetica Neue</vt:lpstr>
      <vt:lpstr>Wingdings</vt:lpstr>
      <vt:lpstr>Office Theme</vt:lpstr>
      <vt:lpstr>Image</vt:lpstr>
      <vt:lpstr>GLOBE Website - Software Update</vt:lpstr>
      <vt:lpstr>Participate live through our Mobile App!</vt:lpstr>
      <vt:lpstr>New Software Version</vt:lpstr>
      <vt:lpstr>New Software Version</vt:lpstr>
      <vt:lpstr>New Software Version</vt:lpstr>
      <vt:lpstr>PowerPoint Presentation</vt:lpstr>
      <vt:lpstr>PowerPoint Presentation</vt:lpstr>
      <vt:lpstr>Admin Controls: Current Version </vt:lpstr>
      <vt:lpstr>Admin Controls:  Manage Your Information - Current Version </vt:lpstr>
      <vt:lpstr>Admin Controls:  Manage your Information – New Version</vt:lpstr>
      <vt:lpstr>Manage your Information – New Version</vt:lpstr>
      <vt:lpstr>Account Settings – Current Version</vt:lpstr>
      <vt:lpstr>Account Settings – New Version</vt:lpstr>
      <vt:lpstr>Manage and Go To Menus - Current Version </vt:lpstr>
      <vt:lpstr>Manage and Go To Menus - New Version </vt:lpstr>
      <vt:lpstr>Manage and Go To Menus - New Version </vt:lpstr>
      <vt:lpstr>Manage and Go To Menus - New Version </vt:lpstr>
      <vt:lpstr>Manage and Go To Menus - New Version </vt:lpstr>
      <vt:lpstr>Users and Organizations - Current Version</vt:lpstr>
      <vt:lpstr>Users and Organizations - New Version</vt:lpstr>
      <vt:lpstr>Users and Organizations - New Version</vt:lpstr>
      <vt:lpstr>Your Country/Partner Site – Current Version</vt:lpstr>
      <vt:lpstr>Your Country/Partner Site – New Version</vt:lpstr>
      <vt:lpstr>Your Country/Partner Site – New Version</vt:lpstr>
      <vt:lpstr>Your Country/Partner Site – New Version</vt:lpstr>
      <vt:lpstr>Page Management – Current Version </vt:lpstr>
      <vt:lpstr>Page Management – New Version</vt:lpstr>
      <vt:lpstr>Page Management – New Version</vt:lpstr>
      <vt:lpstr>Your Country/Partner Site – New Version</vt:lpstr>
      <vt:lpstr>Managing Web Content – Current Version</vt:lpstr>
      <vt:lpstr>Managing Web Content – New Version</vt:lpstr>
      <vt:lpstr>Filtering Web Content – New Version</vt:lpstr>
      <vt:lpstr>Filtering Web Content – New Version</vt:lpstr>
      <vt:lpstr>Editing a News Story – New Version</vt:lpstr>
      <vt:lpstr>Editing a News Story – New Version</vt:lpstr>
      <vt:lpstr>Creating a News Story – New Version</vt:lpstr>
      <vt:lpstr>Managing Documents and Media – Current Version</vt:lpstr>
      <vt:lpstr>Managing Documents and Media – New Version</vt:lpstr>
      <vt:lpstr>Managing Documents and Media – New Version</vt:lpstr>
      <vt:lpstr>Managing Documents and Media – New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Adding Web Content/Portlets – Current Version</vt:lpstr>
      <vt:lpstr>Adding Web Content/Widgets – Current Version</vt:lpstr>
      <vt:lpstr>Adding Web Content/Widgets – Current Version</vt:lpstr>
      <vt:lpstr>Adding Web Content/Widgets – Current Version</vt:lpstr>
      <vt:lpstr>Adding Web Content/Widgets – New Version</vt:lpstr>
      <vt:lpstr>Adding Web Content/Widgets – New Version</vt:lpstr>
      <vt:lpstr>Adding Web Content/Widgets – New Version</vt:lpstr>
      <vt:lpstr>Adding Web Content/Widgets – New Version</vt:lpstr>
      <vt:lpstr>Adding and Editing Blogs – Current Version</vt:lpstr>
      <vt:lpstr>Adding and Editing Blogs – New Version</vt:lpstr>
      <vt:lpstr>Improved Layouts</vt:lpstr>
      <vt:lpstr>Improved Layouts</vt:lpstr>
      <vt:lpstr>PowerPoint Presentation</vt:lpstr>
      <vt:lpstr>Virtual Meeting Notes</vt:lpstr>
      <vt:lpstr>PowerPoint Presentation</vt:lpstr>
      <vt:lpstr> David.Overoye@ssaihq.com Cornell.Lewis@ssaihq.com  Science Systems &amp; Applications, Inc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aburdick</cp:lastModifiedBy>
  <cp:revision>209</cp:revision>
  <cp:lastPrinted>2018-04-07T17:52:28Z</cp:lastPrinted>
  <dcterms:created xsi:type="dcterms:W3CDTF">2019-01-21T00:24:29Z</dcterms:created>
  <dcterms:modified xsi:type="dcterms:W3CDTF">2020-09-22T00:59:54Z</dcterms:modified>
</cp:coreProperties>
</file>