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73" r:id="rId4"/>
    <p:sldId id="258" r:id="rId5"/>
    <p:sldId id="259" r:id="rId6"/>
    <p:sldId id="260" r:id="rId7"/>
    <p:sldId id="272" r:id="rId8"/>
    <p:sldId id="261" r:id="rId9"/>
    <p:sldId id="262" r:id="rId10"/>
    <p:sldId id="263" r:id="rId11"/>
    <p:sldId id="264" r:id="rId12"/>
    <p:sldId id="266" r:id="rId13"/>
    <p:sldId id="265" r:id="rId14"/>
    <p:sldId id="281" r:id="rId15"/>
    <p:sldId id="279" r:id="rId16"/>
    <p:sldId id="278" r:id="rId17"/>
    <p:sldId id="275" r:id="rId18"/>
    <p:sldId id="280" r:id="rId19"/>
    <p:sldId id="268" r:id="rId20"/>
    <p:sldId id="269" r:id="rId21"/>
    <p:sldId id="270" r:id="rId22"/>
    <p:sldId id="282"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3" autoAdjust="0"/>
    <p:restoredTop sz="94660"/>
  </p:normalViewPr>
  <p:slideViewPr>
    <p:cSldViewPr snapToGrid="0">
      <p:cViewPr varScale="1">
        <p:scale>
          <a:sx n="71" d="100"/>
          <a:sy n="71" d="100"/>
        </p:scale>
        <p:origin x="9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86A62AA-4D8A-493C-989A-8CE9A37E6C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6DD72-7DD0-4258-9762-4CFD0D728C89}"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79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A62AA-4D8A-493C-989A-8CE9A37E6C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311385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A62AA-4D8A-493C-989A-8CE9A37E6C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6DD72-7DD0-4258-9762-4CFD0D728C8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0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A62AA-4D8A-493C-989A-8CE9A37E6C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311315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A62AA-4D8A-493C-989A-8CE9A37E6C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6DD72-7DD0-4258-9762-4CFD0D728C89}"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75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6A62AA-4D8A-493C-989A-8CE9A37E6C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7603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6A62AA-4D8A-493C-989A-8CE9A37E6C84}"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220679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6A62AA-4D8A-493C-989A-8CE9A37E6C84}"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100724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A62AA-4D8A-493C-989A-8CE9A37E6C84}"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341895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A62AA-4D8A-493C-989A-8CE9A37E6C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6DD72-7DD0-4258-9762-4CFD0D728C89}" type="slidenum">
              <a:rPr lang="en-US" smtClean="0"/>
              <a:t>‹#›</a:t>
            </a:fld>
            <a:endParaRPr lang="en-US"/>
          </a:p>
        </p:txBody>
      </p:sp>
    </p:spTree>
    <p:extLst>
      <p:ext uri="{BB962C8B-B14F-4D97-AF65-F5344CB8AC3E}">
        <p14:creationId xmlns:p14="http://schemas.microsoft.com/office/powerpoint/2010/main" val="377380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A62AA-4D8A-493C-989A-8CE9A37E6C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6DD72-7DD0-4258-9762-4CFD0D728C89}"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89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6A62AA-4D8A-493C-989A-8CE9A37E6C84}" type="datetimeFigureOut">
              <a:rPr lang="en-US" smtClean="0"/>
              <a:t>3/1/2018</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46DD72-7DD0-4258-9762-4CFD0D728C8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9142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990166"/>
            <a:ext cx="9439835" cy="228600"/>
          </a:xfrm>
        </p:spPr>
        <p:txBody>
          <a:bodyPr>
            <a:normAutofit fontScale="90000"/>
          </a:bodyPr>
          <a:lstStyle/>
          <a:p>
            <a:r>
              <a:rPr lang="en-US" sz="6600" b="1" dirty="0" smtClean="0">
                <a:latin typeface="Times New Roman" panose="02020603050405020304" pitchFamily="18" charset="0"/>
                <a:cs typeface="Times New Roman" panose="02020603050405020304" pitchFamily="18" charset="0"/>
              </a:rPr>
              <a:t>GLOBE IVSS - 2018</a:t>
            </a:r>
            <a:endParaRPr lang="en-US" sz="6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37129" y="900953"/>
            <a:ext cx="9910483" cy="4807869"/>
          </a:xfrm>
        </p:spPr>
        <p:txBody>
          <a:bodyPr>
            <a:normAutofit/>
          </a:bodyPr>
          <a:lstStyle/>
          <a:p>
            <a:pPr algn="ctr">
              <a:lnSpc>
                <a:spcPct val="200000"/>
              </a:lnSpc>
            </a:pPr>
            <a:endParaRPr lang="en-US" sz="2800" b="1" dirty="0" smtClean="0">
              <a:latin typeface="Times New Roman" panose="02020603050405020304" pitchFamily="18" charset="0"/>
              <a:cs typeface="Times New Roman" panose="02020603050405020304" pitchFamily="18" charset="0"/>
            </a:endParaRPr>
          </a:p>
          <a:p>
            <a:pPr algn="ctr">
              <a:lnSpc>
                <a:spcPct val="200000"/>
              </a:lnSpc>
            </a:pPr>
            <a:endParaRPr lang="en-US" sz="2800" b="1" dirty="0">
              <a:latin typeface="Times New Roman" panose="02020603050405020304" pitchFamily="18" charset="0"/>
              <a:cs typeface="Times New Roman" panose="02020603050405020304" pitchFamily="18" charset="0"/>
            </a:endParaRPr>
          </a:p>
          <a:p>
            <a:pPr algn="ctr">
              <a:lnSpc>
                <a:spcPct val="200000"/>
              </a:lnSpc>
            </a:pPr>
            <a:r>
              <a:rPr lang="en-US" sz="2800" b="1" dirty="0" smtClean="0">
                <a:latin typeface="Times New Roman" panose="02020603050405020304" pitchFamily="18" charset="0"/>
                <a:cs typeface="Times New Roman" panose="02020603050405020304" pitchFamily="18" charset="0"/>
              </a:rPr>
              <a:t>A </a:t>
            </a:r>
            <a:r>
              <a:rPr lang="en-US" sz="2800" b="1" dirty="0" smtClean="0">
                <a:latin typeface="Times New Roman" panose="02020603050405020304" pitchFamily="18" charset="0"/>
                <a:cs typeface="Times New Roman" panose="02020603050405020304" pitchFamily="18" charset="0"/>
              </a:rPr>
              <a:t>COMPARATIVE STUDY OF VEGETATION COVER UNDER TREES</a:t>
            </a:r>
            <a:endParaRPr lang="en-US" sz="2800" b="1" dirty="0">
              <a:latin typeface="Times New Roman" panose="02020603050405020304" pitchFamily="18" charset="0"/>
              <a:cs typeface="Times New Roman" panose="02020603050405020304" pitchFamily="18" charset="0"/>
            </a:endParaRPr>
          </a:p>
          <a:p>
            <a:pPr algn="just">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2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HYPOTHESIS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800" dirty="0" smtClean="0">
                <a:latin typeface="Times New Roman" panose="02020603050405020304" pitchFamily="18" charset="0"/>
                <a:cs typeface="Times New Roman" panose="02020603050405020304" pitchFamily="18" charset="0"/>
              </a:rPr>
              <a:t>Different types of trees have different effects on grass cover growing under them.</a:t>
            </a:r>
            <a:endParaRPr lang="en-US" sz="48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07872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PROCEDURES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Identify different areas of interest within the school compound.</a:t>
            </a: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Identify the different types of trees within the school environment. </a:t>
            </a:r>
            <a:endParaRPr lang="en-US" sz="3500" dirty="0">
              <a:latin typeface="Times New Roman" panose="02020603050405020304" pitchFamily="18" charset="0"/>
              <a:cs typeface="Times New Roman" panose="02020603050405020304" pitchFamily="18" charset="0"/>
            </a:endParaRP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Ascertain the atmospheric temperature under the different trees on Mondays, </a:t>
            </a:r>
            <a:r>
              <a:rPr lang="en-US" sz="3500" dirty="0" smtClean="0">
                <a:latin typeface="Times New Roman" panose="02020603050405020304" pitchFamily="18" charset="0"/>
                <a:cs typeface="Times New Roman" panose="02020603050405020304" pitchFamily="18" charset="0"/>
              </a:rPr>
              <a:t>Tuesdays, Wednesdays, Thursdays </a:t>
            </a:r>
            <a:r>
              <a:rPr lang="en-US" sz="3500" dirty="0" smtClean="0">
                <a:latin typeface="Times New Roman" panose="02020603050405020304" pitchFamily="18" charset="0"/>
                <a:cs typeface="Times New Roman" panose="02020603050405020304" pitchFamily="18" charset="0"/>
              </a:rPr>
              <a:t>and Fridays at 3p.m for three weeks.</a:t>
            </a:r>
            <a:endParaRPr lang="en-US" sz="3500" dirty="0">
              <a:latin typeface="Times New Roman" panose="02020603050405020304" pitchFamily="18" charset="0"/>
              <a:cs typeface="Times New Roman" panose="02020603050405020304" pitchFamily="18" charset="0"/>
            </a:endParaRP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Study the nature of the trees roots and leaves. </a:t>
            </a: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Check the amount of leaves on the ground.</a:t>
            </a: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Check the amount of sunlight reaching the grass growing under the trees.</a:t>
            </a: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Measure the air temperature under the trees.</a:t>
            </a: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Observe the grass cover under the trees.</a:t>
            </a:r>
          </a:p>
          <a:p>
            <a:pPr marL="571500" lvl="0" indent="-571500">
              <a:buFont typeface="+mj-lt"/>
              <a:buAutoNum type="romanLcPeriod"/>
            </a:pPr>
            <a:r>
              <a:rPr lang="en-US" sz="3500" dirty="0" smtClean="0">
                <a:latin typeface="Times New Roman" panose="02020603050405020304" pitchFamily="18" charset="0"/>
                <a:cs typeface="Times New Roman" panose="02020603050405020304" pitchFamily="18" charset="0"/>
              </a:rPr>
              <a:t>Record the observations.</a:t>
            </a:r>
          </a:p>
          <a:p>
            <a:pPr marL="571500" lvl="0" indent="-571500">
              <a:buFont typeface="+mj-lt"/>
              <a:buAutoNum type="romanLcPeriod"/>
            </a:pP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50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RESULTS</a:t>
            </a:r>
            <a:endParaRPr lang="en-US" b="1" u="sng"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p:txBody>
          <a:bodyPr>
            <a:normAutofit/>
          </a:bodyPr>
          <a:lstStyle/>
          <a:p>
            <a:r>
              <a:rPr lang="en-US" sz="4400" dirty="0" smtClean="0">
                <a:latin typeface="Times New Roman" panose="02020603050405020304" pitchFamily="18" charset="0"/>
                <a:cs typeface="Times New Roman" panose="02020603050405020304" pitchFamily="18" charset="0"/>
              </a:rPr>
              <a:t>All </a:t>
            </a:r>
            <a:r>
              <a:rPr lang="en-US" sz="4400" dirty="0">
                <a:latin typeface="Times New Roman" panose="02020603050405020304" pitchFamily="18" charset="0"/>
                <a:cs typeface="Times New Roman" panose="02020603050405020304" pitchFamily="18" charset="0"/>
              </a:rPr>
              <a:t>data was taken </a:t>
            </a:r>
            <a:r>
              <a:rPr lang="en-US" sz="4400" dirty="0" smtClean="0">
                <a:latin typeface="Times New Roman" panose="02020603050405020304" pitchFamily="18" charset="0"/>
                <a:cs typeface="Times New Roman" panose="02020603050405020304" pitchFamily="18" charset="0"/>
              </a:rPr>
              <a:t>within the school compound at St. Scholastica Catholic </a:t>
            </a:r>
            <a:r>
              <a:rPr lang="en-US" sz="4400" dirty="0">
                <a:latin typeface="Times New Roman" panose="02020603050405020304" pitchFamily="18" charset="0"/>
                <a:cs typeface="Times New Roman" panose="02020603050405020304" pitchFamily="18" charset="0"/>
              </a:rPr>
              <a:t>S</a:t>
            </a:r>
            <a:r>
              <a:rPr lang="en-US" sz="4400" dirty="0" smtClean="0">
                <a:latin typeface="Times New Roman" panose="02020603050405020304" pitchFamily="18" charset="0"/>
                <a:cs typeface="Times New Roman" panose="02020603050405020304" pitchFamily="18" charset="0"/>
              </a:rPr>
              <a:t>chool, Ruaraka, Nairobi, Kenya.</a:t>
            </a:r>
          </a:p>
          <a:p>
            <a:r>
              <a:rPr lang="en-US" sz="4400" dirty="0" smtClean="0">
                <a:latin typeface="Times New Roman" panose="02020603050405020304" pitchFamily="18" charset="0"/>
                <a:cs typeface="Times New Roman" panose="02020603050405020304" pitchFamily="18" charset="0"/>
              </a:rPr>
              <a:t>Date: 1</a:t>
            </a:r>
            <a:r>
              <a:rPr lang="en-US" sz="4400" baseline="30000" dirty="0" smtClean="0">
                <a:latin typeface="Times New Roman" panose="02020603050405020304" pitchFamily="18" charset="0"/>
                <a:cs typeface="Times New Roman" panose="02020603050405020304" pitchFamily="18" charset="0"/>
              </a:rPr>
              <a:t>st</a:t>
            </a:r>
            <a:r>
              <a:rPr lang="en-US" sz="4400" dirty="0" smtClean="0">
                <a:latin typeface="Times New Roman" panose="02020603050405020304" pitchFamily="18" charset="0"/>
                <a:cs typeface="Times New Roman" panose="02020603050405020304" pitchFamily="18" charset="0"/>
              </a:rPr>
              <a:t> February to 27</a:t>
            </a:r>
            <a:r>
              <a:rPr lang="en-US" sz="4400" baseline="30000" dirty="0" smtClean="0">
                <a:latin typeface="Times New Roman" panose="02020603050405020304" pitchFamily="18" charset="0"/>
                <a:cs typeface="Times New Roman" panose="02020603050405020304" pitchFamily="18" charset="0"/>
              </a:rPr>
              <a:t>th</a:t>
            </a:r>
            <a:r>
              <a:rPr lang="en-US" sz="4400" dirty="0" smtClean="0">
                <a:latin typeface="Times New Roman" panose="02020603050405020304" pitchFamily="18" charset="0"/>
                <a:cs typeface="Times New Roman" panose="02020603050405020304" pitchFamily="18" charset="0"/>
              </a:rPr>
              <a:t> February, 2018.</a:t>
            </a:r>
          </a:p>
          <a:p>
            <a:endParaRPr lang="en-US" dirty="0"/>
          </a:p>
        </p:txBody>
      </p:sp>
    </p:spTree>
    <p:extLst>
      <p:ext uri="{BB962C8B-B14F-4D97-AF65-F5344CB8AC3E}">
        <p14:creationId xmlns:p14="http://schemas.microsoft.com/office/powerpoint/2010/main" val="2614841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4" y="392019"/>
            <a:ext cx="10515600" cy="1325563"/>
          </a:xfrm>
        </p:spPr>
        <p:txBody>
          <a:bodyPr>
            <a:normAutofit/>
          </a:bodyPr>
          <a:lstStyle/>
          <a:p>
            <a:pPr algn="ctr"/>
            <a:r>
              <a:rPr lang="en-US" dirty="0" smtClean="0">
                <a:latin typeface="Times New Roman" panose="02020603050405020304" pitchFamily="18" charset="0"/>
                <a:cs typeface="Times New Roman" panose="02020603050405020304" pitchFamily="18" charset="0"/>
              </a:rPr>
              <a:t>ATMOSPHERIC </a:t>
            </a:r>
            <a:r>
              <a:rPr lang="en-US" dirty="0">
                <a:latin typeface="Times New Roman" panose="02020603050405020304" pitchFamily="18" charset="0"/>
                <a:cs typeface="Times New Roman" panose="02020603050405020304" pitchFamily="18" charset="0"/>
              </a:rPr>
              <a:t>TEMPERATURE IN DEGREE </a:t>
            </a:r>
            <a:r>
              <a:rPr lang="en-US" dirty="0" smtClean="0">
                <a:latin typeface="Times New Roman" panose="02020603050405020304" pitchFamily="18" charset="0"/>
                <a:cs typeface="Times New Roman" panose="02020603050405020304" pitchFamily="18" charset="0"/>
              </a:rPr>
              <a:t>CELCIUS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743536" y="2474258"/>
            <a:ext cx="8281066" cy="4022725"/>
          </a:xfrm>
          <a:prstGeom prst="rect">
            <a:avLst/>
          </a:prstGeom>
        </p:spPr>
      </p:pic>
    </p:spTree>
    <p:extLst>
      <p:ext uri="{BB962C8B-B14F-4D97-AF65-F5344CB8AC3E}">
        <p14:creationId xmlns:p14="http://schemas.microsoft.com/office/powerpoint/2010/main" val="218563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67066"/>
          </a:xfrm>
        </p:spPr>
        <p:txBody>
          <a:bodyPr/>
          <a:lstStyle/>
          <a:p>
            <a:r>
              <a:rPr lang="en-US" dirty="0" smtClean="0"/>
              <a:t>Broad leaved trees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4128" y="1452282"/>
            <a:ext cx="4860036" cy="51502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112" y="1442430"/>
            <a:ext cx="4967612" cy="5150226"/>
          </a:xfrm>
          <a:prstGeom prst="rect">
            <a:avLst/>
          </a:prstGeom>
        </p:spPr>
      </p:pic>
      <p:sp>
        <p:nvSpPr>
          <p:cNvPr id="6" name="TextBox 5"/>
          <p:cNvSpPr txBox="1"/>
          <p:nvPr/>
        </p:nvSpPr>
        <p:spPr>
          <a:xfrm>
            <a:off x="2553192" y="6233176"/>
            <a:ext cx="26239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Figure 1. mango tree</a:t>
            </a:r>
          </a:p>
        </p:txBody>
      </p:sp>
      <p:sp>
        <p:nvSpPr>
          <p:cNvPr id="8" name="TextBox 7"/>
          <p:cNvSpPr txBox="1"/>
          <p:nvPr/>
        </p:nvSpPr>
        <p:spPr>
          <a:xfrm>
            <a:off x="6925236" y="6233176"/>
            <a:ext cx="279698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Figure 2. berry tree</a:t>
            </a:r>
            <a:endParaRPr lang="en-US" dirty="0"/>
          </a:p>
        </p:txBody>
      </p:sp>
    </p:spTree>
    <p:extLst>
      <p:ext uri="{BB962C8B-B14F-4D97-AF65-F5344CB8AC3E}">
        <p14:creationId xmlns:p14="http://schemas.microsoft.com/office/powerpoint/2010/main" val="388140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26704"/>
          </a:xfrm>
        </p:spPr>
        <p:txBody>
          <a:bodyPr>
            <a:normAutofit/>
          </a:bodyPr>
          <a:lstStyle/>
          <a:p>
            <a:r>
              <a:rPr lang="en-US" dirty="0" smtClean="0"/>
              <a:t>Narrow leaved trees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443" y="1748118"/>
            <a:ext cx="4811896" cy="45612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988" y="1748118"/>
            <a:ext cx="4908175" cy="4561242"/>
          </a:xfrm>
          <a:prstGeom prst="rect">
            <a:avLst/>
          </a:prstGeom>
        </p:spPr>
      </p:pic>
      <p:sp>
        <p:nvSpPr>
          <p:cNvPr id="6" name="TextBox 5"/>
          <p:cNvSpPr txBox="1"/>
          <p:nvPr/>
        </p:nvSpPr>
        <p:spPr>
          <a:xfrm>
            <a:off x="2003613" y="5419164"/>
            <a:ext cx="232281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Figure 3. a narrow leaved tree</a:t>
            </a:r>
            <a:endParaRPr lang="en-US" dirty="0"/>
          </a:p>
        </p:txBody>
      </p:sp>
      <p:sp>
        <p:nvSpPr>
          <p:cNvPr id="7" name="TextBox 6"/>
          <p:cNvSpPr txBox="1"/>
          <p:nvPr/>
        </p:nvSpPr>
        <p:spPr>
          <a:xfrm>
            <a:off x="8175811" y="5603830"/>
            <a:ext cx="20305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Figure 4. pine tree</a:t>
            </a:r>
            <a:endParaRPr lang="en-US" dirty="0"/>
          </a:p>
        </p:txBody>
      </p:sp>
    </p:spTree>
    <p:extLst>
      <p:ext uri="{BB962C8B-B14F-4D97-AF65-F5344CB8AC3E}">
        <p14:creationId xmlns:p14="http://schemas.microsoft.com/office/powerpoint/2010/main" val="318077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999" y="2400568"/>
            <a:ext cx="9720072" cy="692255"/>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28" y="1694330"/>
            <a:ext cx="4623636" cy="45881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163" y="1721224"/>
            <a:ext cx="4860036" cy="4588137"/>
          </a:xfrm>
          <a:prstGeom prst="rect">
            <a:avLst/>
          </a:prstGeom>
        </p:spPr>
      </p:pic>
      <p:sp>
        <p:nvSpPr>
          <p:cNvPr id="6" name="TextBox 5"/>
          <p:cNvSpPr txBox="1"/>
          <p:nvPr/>
        </p:nvSpPr>
        <p:spPr>
          <a:xfrm>
            <a:off x="1530141" y="5940029"/>
            <a:ext cx="282388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f</a:t>
            </a:r>
            <a:r>
              <a:rPr lang="en-US" dirty="0" smtClean="0"/>
              <a:t>igure 8.  </a:t>
            </a:r>
            <a:endParaRPr lang="en-US" dirty="0"/>
          </a:p>
        </p:txBody>
      </p:sp>
      <p:sp>
        <p:nvSpPr>
          <p:cNvPr id="8" name="TextBox 7"/>
          <p:cNvSpPr txBox="1"/>
          <p:nvPr/>
        </p:nvSpPr>
        <p:spPr>
          <a:xfrm>
            <a:off x="7003092" y="5929271"/>
            <a:ext cx="262217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Figure 9. Jacaranda tree</a:t>
            </a:r>
            <a:endParaRPr lang="en-US" dirty="0"/>
          </a:p>
        </p:txBody>
      </p:sp>
    </p:spTree>
    <p:extLst>
      <p:ext uri="{BB962C8B-B14F-4D97-AF65-F5344CB8AC3E}">
        <p14:creationId xmlns:p14="http://schemas.microsoft.com/office/powerpoint/2010/main" val="299108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29" name="Content Placeholder 28"/>
          <p:cNvSpPr>
            <a:spLocks noGrp="1"/>
          </p:cNvSpPr>
          <p:nvPr>
            <p:ph idx="1"/>
          </p:nvPr>
        </p:nvSpPr>
        <p:spPr>
          <a:xfrm>
            <a:off x="1024126" y="2353236"/>
            <a:ext cx="9720071" cy="3956124"/>
          </a:xfrm>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57" y="1438835"/>
            <a:ext cx="4765905" cy="484497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163" y="1413286"/>
            <a:ext cx="4860036" cy="4896074"/>
          </a:xfrm>
          <a:prstGeom prst="rect">
            <a:avLst/>
          </a:prstGeom>
        </p:spPr>
      </p:pic>
      <p:sp>
        <p:nvSpPr>
          <p:cNvPr id="32" name="TextBox 31"/>
          <p:cNvSpPr txBox="1"/>
          <p:nvPr/>
        </p:nvSpPr>
        <p:spPr>
          <a:xfrm>
            <a:off x="1573306" y="5930153"/>
            <a:ext cx="3294529" cy="3792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Figure 6. Hard wood tree</a:t>
            </a:r>
            <a:endParaRPr lang="en-US" dirty="0"/>
          </a:p>
        </p:txBody>
      </p:sp>
      <p:sp>
        <p:nvSpPr>
          <p:cNvPr id="33" name="TextBox 32"/>
          <p:cNvSpPr txBox="1"/>
          <p:nvPr/>
        </p:nvSpPr>
        <p:spPr>
          <a:xfrm>
            <a:off x="6606404" y="5914479"/>
            <a:ext cx="34155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Figure 7. pine tree</a:t>
            </a:r>
            <a:endParaRPr lang="en-US" dirty="0"/>
          </a:p>
        </p:txBody>
      </p:sp>
    </p:spTree>
    <p:extLst>
      <p:ext uri="{BB962C8B-B14F-4D97-AF65-F5344CB8AC3E}">
        <p14:creationId xmlns:p14="http://schemas.microsoft.com/office/powerpoint/2010/main" val="325414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8313" y="2286000"/>
            <a:ext cx="7151511" cy="40227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5257801" y="6462532"/>
            <a:ext cx="26356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Figure 5. wood tree</a:t>
            </a:r>
            <a:endParaRPr lang="en-US" dirty="0"/>
          </a:p>
        </p:txBody>
      </p:sp>
    </p:spTree>
    <p:extLst>
      <p:ext uri="{BB962C8B-B14F-4D97-AF65-F5344CB8AC3E}">
        <p14:creationId xmlns:p14="http://schemas.microsoft.com/office/powerpoint/2010/main" val="414420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DISCUSSION</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4128" y="1828800"/>
            <a:ext cx="10432766" cy="4697506"/>
          </a:xfrm>
        </p:spPr>
        <p:txBody>
          <a:bodyPr>
            <a:normAutofit fontScale="62500" lnSpcReduction="20000"/>
          </a:bodyPr>
          <a:lstStyle/>
          <a:p>
            <a:pPr>
              <a:lnSpc>
                <a:spcPct val="120000"/>
              </a:lnSpc>
            </a:pPr>
            <a:r>
              <a:rPr lang="en-US" sz="4400" dirty="0" smtClean="0">
                <a:latin typeface="Times New Roman" panose="02020603050405020304" pitchFamily="18" charset="0"/>
                <a:cs typeface="Times New Roman" panose="02020603050405020304" pitchFamily="18" charset="0"/>
              </a:rPr>
              <a:t>Having conducted this study within the same time, during the same season in the same environment, an average atmospheric temperature and same type of soil:</a:t>
            </a:r>
          </a:p>
          <a:p>
            <a:pPr lvl="1">
              <a:lnSpc>
                <a:spcPct val="120000"/>
              </a:lnSpc>
            </a:pP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a:t>
            </a:r>
            <a:r>
              <a:rPr lang="en-US" sz="4000" dirty="0" smtClean="0">
                <a:latin typeface="Times New Roman" panose="02020603050405020304" pitchFamily="18" charset="0"/>
                <a:cs typeface="Times New Roman" panose="02020603050405020304" pitchFamily="18" charset="0"/>
              </a:rPr>
              <a:t>rees with broad leaves like mango </a:t>
            </a:r>
            <a:r>
              <a:rPr lang="en-US" sz="4000" dirty="0" smtClean="0">
                <a:latin typeface="Times New Roman" panose="02020603050405020304" pitchFamily="18" charset="0"/>
                <a:cs typeface="Times New Roman" panose="02020603050405020304" pitchFamily="18" charset="0"/>
              </a:rPr>
              <a:t>and berry trees </a:t>
            </a:r>
            <a:r>
              <a:rPr lang="en-US" sz="4000" dirty="0" smtClean="0">
                <a:latin typeface="Times New Roman" panose="02020603050405020304" pitchFamily="18" charset="0"/>
                <a:cs typeface="Times New Roman" panose="02020603050405020304" pitchFamily="18" charset="0"/>
              </a:rPr>
              <a:t>in </a:t>
            </a:r>
            <a:r>
              <a:rPr lang="en-US" sz="4000" dirty="0" smtClean="0">
                <a:latin typeface="Times New Roman" panose="02020603050405020304" pitchFamily="18" charset="0"/>
                <a:cs typeface="Times New Roman" panose="02020603050405020304" pitchFamily="18" charset="0"/>
              </a:rPr>
              <a:t>figure1 and 2 </a:t>
            </a:r>
            <a:r>
              <a:rPr lang="en-US" sz="4000" dirty="0" smtClean="0">
                <a:latin typeface="Times New Roman" panose="02020603050405020304" pitchFamily="18" charset="0"/>
                <a:cs typeface="Times New Roman" panose="02020603050405020304" pitchFamily="18" charset="0"/>
              </a:rPr>
              <a:t>had little/patched or no grass growing thereunder. Trees with small </a:t>
            </a:r>
            <a:r>
              <a:rPr lang="en-US" sz="4000" dirty="0" smtClean="0">
                <a:latin typeface="Times New Roman" panose="02020603050405020304" pitchFamily="18" charset="0"/>
                <a:cs typeface="Times New Roman" panose="02020603050405020304" pitchFamily="18" charset="0"/>
              </a:rPr>
              <a:t>in figure 3, 4 and 9 had </a:t>
            </a:r>
            <a:r>
              <a:rPr lang="en-US" sz="4000" dirty="0" smtClean="0">
                <a:latin typeface="Times New Roman" panose="02020603050405020304" pitchFamily="18" charset="0"/>
                <a:cs typeface="Times New Roman" panose="02020603050405020304" pitchFamily="18" charset="0"/>
              </a:rPr>
              <a:t>narrow </a:t>
            </a:r>
            <a:r>
              <a:rPr lang="en-US" sz="4000" dirty="0" smtClean="0">
                <a:latin typeface="Times New Roman" panose="02020603050405020304" pitchFamily="18" charset="0"/>
                <a:cs typeface="Times New Roman" panose="02020603050405020304" pitchFamily="18" charset="0"/>
              </a:rPr>
              <a:t>leave</a:t>
            </a:r>
            <a:r>
              <a:rPr lang="en-US" sz="4000" dirty="0" smtClean="0">
                <a:latin typeface="Times New Roman" panose="02020603050405020304" pitchFamily="18" charset="0"/>
                <a:cs typeface="Times New Roman" panose="02020603050405020304" pitchFamily="18" charset="0"/>
              </a:rPr>
              <a:t>s </a:t>
            </a:r>
            <a:r>
              <a:rPr lang="en-US" sz="4000" dirty="0">
                <a:latin typeface="Times New Roman" panose="02020603050405020304" pitchFamily="18" charset="0"/>
                <a:cs typeface="Times New Roman" panose="02020603050405020304" pitchFamily="18" charset="0"/>
              </a:rPr>
              <a:t>h</a:t>
            </a:r>
            <a:r>
              <a:rPr lang="en-US" sz="4000" dirty="0" smtClean="0">
                <a:latin typeface="Times New Roman" panose="02020603050405020304" pitchFamily="18" charset="0"/>
                <a:cs typeface="Times New Roman" panose="02020603050405020304" pitchFamily="18" charset="0"/>
              </a:rPr>
              <a:t>ence had </a:t>
            </a:r>
            <a:r>
              <a:rPr lang="en-US" sz="4000" dirty="0" smtClean="0">
                <a:latin typeface="Times New Roman" panose="02020603050405020304" pitchFamily="18" charset="0"/>
                <a:cs typeface="Times New Roman" panose="02020603050405020304" pitchFamily="18" charset="0"/>
              </a:rPr>
              <a:t>a fairly distributed grass cover under them. </a:t>
            </a:r>
            <a:endParaRPr lang="en-US" sz="4000" dirty="0">
              <a:latin typeface="Times New Roman" panose="02020603050405020304" pitchFamily="18" charset="0"/>
              <a:cs typeface="Times New Roman" panose="02020603050405020304" pitchFamily="18" charset="0"/>
            </a:endParaRPr>
          </a:p>
          <a:p>
            <a:pPr lvl="1">
              <a:lnSpc>
                <a:spcPct val="120000"/>
              </a:lnSpc>
            </a:pPr>
            <a:r>
              <a:rPr lang="en-US" sz="4000" dirty="0" smtClean="0">
                <a:latin typeface="Times New Roman" panose="02020603050405020304" pitchFamily="18" charset="0"/>
                <a:cs typeface="Times New Roman" panose="02020603050405020304" pitchFamily="18" charset="0"/>
              </a:rPr>
              <a:t>Notably broad leaves may have affected the vegetation cover(grass) by obstructing direct sunlight from reaching the grass. The same trees </a:t>
            </a:r>
            <a:r>
              <a:rPr lang="en-US" sz="4000" dirty="0" smtClean="0">
                <a:latin typeface="Times New Roman" panose="02020603050405020304" pitchFamily="18" charset="0"/>
                <a:cs typeface="Times New Roman" panose="02020603050405020304" pitchFamily="18" charset="0"/>
              </a:rPr>
              <a:t>ha</a:t>
            </a:r>
            <a:r>
              <a:rPr lang="en-US" sz="4000" dirty="0" smtClean="0">
                <a:latin typeface="Times New Roman" panose="02020603050405020304" pitchFamily="18" charset="0"/>
                <a:cs typeface="Times New Roman" panose="02020603050405020304" pitchFamily="18" charset="0"/>
              </a:rPr>
              <a:t>d </a:t>
            </a:r>
            <a:r>
              <a:rPr lang="en-US" sz="4000" dirty="0" smtClean="0">
                <a:latin typeface="Times New Roman" panose="02020603050405020304" pitchFamily="18" charset="0"/>
                <a:cs typeface="Times New Roman" panose="02020603050405020304" pitchFamily="18" charset="0"/>
              </a:rPr>
              <a:t>shed a lot of leaves which were lying on the ground thus mulching the soil hence making it hard for the grass to grow with ease.</a:t>
            </a:r>
          </a:p>
          <a:p>
            <a:pPr lvl="1">
              <a:lnSpc>
                <a:spcPct val="120000"/>
              </a:lnSpc>
            </a:pPr>
            <a:endParaRPr lang="en-US" dirty="0"/>
          </a:p>
        </p:txBody>
      </p:sp>
    </p:spTree>
    <p:extLst>
      <p:ext uri="{BB962C8B-B14F-4D97-AF65-F5344CB8AC3E}">
        <p14:creationId xmlns:p14="http://schemas.microsoft.com/office/powerpoint/2010/main" val="165330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otGrid">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New Roman" panose="02020603050405020304" pitchFamily="18" charset="0"/>
                <a:cs typeface="Times New Roman" panose="02020603050405020304" pitchFamily="18" charset="0"/>
              </a:rPr>
              <a:t>STUDENTS </a:t>
            </a:r>
            <a:r>
              <a:rPr lang="en-US" b="1" u="sng" dirty="0" smtClean="0">
                <a:latin typeface="Times New Roman" panose="02020603050405020304" pitchFamily="18" charset="0"/>
                <a:cs typeface="Times New Roman" panose="02020603050405020304" pitchFamily="18" charset="0"/>
              </a:rPr>
              <a:t>NAMES</a:t>
            </a:r>
            <a:endParaRPr lang="en-US" dirty="0"/>
          </a:p>
        </p:txBody>
      </p:sp>
      <p:sp useBgFill="1">
        <p:nvSpPr>
          <p:cNvPr id="3" name="Content Placeholder 2"/>
          <p:cNvSpPr>
            <a:spLocks noGrp="1"/>
          </p:cNvSpPr>
          <p:nvPr>
            <p:ph idx="1"/>
          </p:nvPr>
        </p:nvSpPr>
        <p:spPr>
          <a:xfrm>
            <a:off x="-125505" y="1954306"/>
            <a:ext cx="12478870" cy="4903693"/>
          </a:xfrm>
        </p:spPr>
        <p:txBody>
          <a:bodyPr>
            <a:normAutofit fontScale="55000" lnSpcReduction="20000"/>
          </a:bodyPr>
          <a:lstStyle/>
          <a:p>
            <a:pPr marL="0" indent="0" algn="ctr">
              <a:buNone/>
            </a:pPr>
            <a:endParaRPr lang="en-US" u="sng"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John Martin </a:t>
            </a:r>
            <a:r>
              <a:rPr lang="en-US" sz="2200" b="1" dirty="0" err="1" smtClean="0">
                <a:latin typeface="Times New Roman" panose="02020603050405020304" pitchFamily="18" charset="0"/>
                <a:cs typeface="Times New Roman" panose="02020603050405020304" pitchFamily="18" charset="0"/>
              </a:rPr>
              <a:t>Mudambo</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err="1" smtClean="0">
                <a:latin typeface="Times New Roman" panose="02020603050405020304" pitchFamily="18" charset="0"/>
                <a:cs typeface="Times New Roman" panose="02020603050405020304" pitchFamily="18" charset="0"/>
              </a:rPr>
              <a:t>Joyann</a:t>
            </a:r>
            <a:r>
              <a:rPr lang="en-US" sz="2200" b="1" dirty="0" smtClean="0">
                <a:latin typeface="Times New Roman" panose="02020603050405020304" pitchFamily="18" charset="0"/>
                <a:cs typeface="Times New Roman" panose="02020603050405020304" pitchFamily="18" charset="0"/>
              </a:rPr>
              <a:t> Makena</a:t>
            </a: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Titus </a:t>
            </a:r>
            <a:r>
              <a:rPr lang="en-US" sz="2200" b="1" dirty="0" err="1" smtClean="0">
                <a:latin typeface="Times New Roman" panose="02020603050405020304" pitchFamily="18" charset="0"/>
                <a:cs typeface="Times New Roman" panose="02020603050405020304" pitchFamily="18" charset="0"/>
              </a:rPr>
              <a:t>Kasanda</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Matthew </a:t>
            </a:r>
            <a:r>
              <a:rPr lang="en-US" sz="2200" b="1" dirty="0" err="1" smtClean="0">
                <a:latin typeface="Times New Roman" panose="02020603050405020304" pitchFamily="18" charset="0"/>
                <a:cs typeface="Times New Roman" panose="02020603050405020304" pitchFamily="18" charset="0"/>
              </a:rPr>
              <a:t>Kwena</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Jude </a:t>
            </a:r>
            <a:r>
              <a:rPr lang="en-US" sz="2200" b="1" dirty="0" err="1" smtClean="0">
                <a:latin typeface="Times New Roman" panose="02020603050405020304" pitchFamily="18" charset="0"/>
                <a:cs typeface="Times New Roman" panose="02020603050405020304" pitchFamily="18" charset="0"/>
              </a:rPr>
              <a:t>Kigen</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Isaac </a:t>
            </a:r>
            <a:r>
              <a:rPr lang="en-US" sz="2200" b="1" dirty="0" err="1" smtClean="0">
                <a:latin typeface="Times New Roman" panose="02020603050405020304" pitchFamily="18" charset="0"/>
                <a:cs typeface="Times New Roman" panose="02020603050405020304" pitchFamily="18" charset="0"/>
              </a:rPr>
              <a:t>Otinga</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Robert </a:t>
            </a:r>
            <a:r>
              <a:rPr lang="en-US" sz="2200" b="1" dirty="0" err="1" smtClean="0">
                <a:latin typeface="Times New Roman" panose="02020603050405020304" pitchFamily="18" charset="0"/>
                <a:cs typeface="Times New Roman" panose="02020603050405020304" pitchFamily="18" charset="0"/>
              </a:rPr>
              <a:t>Ondigo</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err="1" smtClean="0">
                <a:latin typeface="Times New Roman" panose="02020603050405020304" pitchFamily="18" charset="0"/>
                <a:cs typeface="Times New Roman" panose="02020603050405020304" pitchFamily="18" charset="0"/>
              </a:rPr>
              <a:t>Lanise</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Ogega</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Keziah </a:t>
            </a:r>
            <a:r>
              <a:rPr lang="en-US" sz="2200" b="1" dirty="0" err="1" smtClean="0">
                <a:latin typeface="Times New Roman" panose="02020603050405020304" pitchFamily="18" charset="0"/>
                <a:cs typeface="Times New Roman" panose="02020603050405020304" pitchFamily="18" charset="0"/>
              </a:rPr>
              <a:t>Wambui</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Becky </a:t>
            </a:r>
            <a:r>
              <a:rPr lang="en-US" sz="2200" b="1" dirty="0" err="1" smtClean="0">
                <a:latin typeface="Times New Roman" panose="02020603050405020304" pitchFamily="18" charset="0"/>
                <a:cs typeface="Times New Roman" panose="02020603050405020304" pitchFamily="18" charset="0"/>
              </a:rPr>
              <a:t>Adalia</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Henry </a:t>
            </a:r>
            <a:r>
              <a:rPr lang="en-US" sz="2200" b="1" dirty="0" err="1" smtClean="0">
                <a:latin typeface="Times New Roman" panose="02020603050405020304" pitchFamily="18" charset="0"/>
                <a:cs typeface="Times New Roman" panose="02020603050405020304" pitchFamily="18" charset="0"/>
              </a:rPr>
              <a:t>Wanyoike</a:t>
            </a:r>
            <a:endParaRPr lang="en-US" sz="2200" b="1" dirty="0" smtClean="0">
              <a:latin typeface="Times New Roman" panose="02020603050405020304" pitchFamily="18" charset="0"/>
              <a:cs typeface="Times New Roman" panose="02020603050405020304" pitchFamily="18" charset="0"/>
            </a:endParaRPr>
          </a:p>
          <a:p>
            <a:pPr marL="1541463" indent="-519113">
              <a:buFont typeface="Courier New" panose="02070309020205020404" pitchFamily="49" charset="0"/>
              <a:buChar char="o"/>
            </a:pPr>
            <a:r>
              <a:rPr lang="en-US" sz="2200" b="1" dirty="0" smtClean="0">
                <a:latin typeface="Times New Roman" panose="02020603050405020304" pitchFamily="18" charset="0"/>
                <a:cs typeface="Times New Roman" panose="02020603050405020304" pitchFamily="18" charset="0"/>
              </a:rPr>
              <a:t>Charles Kamau</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2207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Discussion…… </a:t>
            </a:r>
            <a:r>
              <a:rPr lang="en-US" b="1" u="sng" cap="none" dirty="0" smtClean="0">
                <a:latin typeface="Times New Roman" panose="02020603050405020304" pitchFamily="18" charset="0"/>
                <a:cs typeface="Times New Roman" panose="02020603050405020304" pitchFamily="18" charset="0"/>
              </a:rPr>
              <a:t>continued</a:t>
            </a:r>
            <a:endParaRPr lang="en-US" b="1" u="sng"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4128" y="1846729"/>
            <a:ext cx="10414837" cy="4679577"/>
          </a:xfrm>
        </p:spPr>
        <p:txBody>
          <a:bodyPr>
            <a:normAutofit fontScale="77500" lnSpcReduction="20000"/>
          </a:bodyPr>
          <a:lstStyle/>
          <a:p>
            <a:pPr>
              <a:lnSpc>
                <a:spcPct val="120000"/>
              </a:lnSpc>
            </a:pPr>
            <a:r>
              <a:rPr lang="en-US" sz="4100" dirty="0" smtClean="0">
                <a:latin typeface="Arial Narrow" panose="020B0606020202030204" pitchFamily="34" charset="0"/>
                <a:cs typeface="Times New Roman" panose="02020603050405020304" pitchFamily="18" charset="0"/>
              </a:rPr>
              <a:t>The </a:t>
            </a:r>
            <a:r>
              <a:rPr lang="en-US" sz="4100" dirty="0" smtClean="0">
                <a:latin typeface="Arial Narrow" panose="020B0606020202030204" pitchFamily="34" charset="0"/>
                <a:cs typeface="Times New Roman" panose="02020603050405020304" pitchFamily="18" charset="0"/>
              </a:rPr>
              <a:t>broad </a:t>
            </a:r>
            <a:r>
              <a:rPr lang="en-US" sz="4100" dirty="0" smtClean="0">
                <a:latin typeface="Arial Narrow" panose="020B0606020202030204" pitchFamily="34" charset="0"/>
                <a:cs typeface="Times New Roman" panose="02020603050405020304" pitchFamily="18" charset="0"/>
              </a:rPr>
              <a:t>leaves hold a lot of rain water which fall as heavy drops hence compacting the soil particles together, making it hard for the growth of the grass under the trees.</a:t>
            </a:r>
            <a:endParaRPr lang="en-US" sz="4100" dirty="0">
              <a:latin typeface="Arial Narrow" panose="020B0606020202030204" pitchFamily="34" charset="0"/>
              <a:cs typeface="Times New Roman" panose="02020603050405020304" pitchFamily="18" charset="0"/>
            </a:endParaRPr>
          </a:p>
          <a:p>
            <a:pPr>
              <a:lnSpc>
                <a:spcPct val="120000"/>
              </a:lnSpc>
            </a:pPr>
            <a:r>
              <a:rPr lang="en-US" sz="4100" dirty="0" smtClean="0">
                <a:latin typeface="Arial Narrow" panose="020B0606020202030204" pitchFamily="34" charset="0"/>
              </a:rPr>
              <a:t>There was better penetration of light for trees with narrow leaves which probably enabled the grass to grow with ease.</a:t>
            </a:r>
          </a:p>
          <a:p>
            <a:pPr>
              <a:lnSpc>
                <a:spcPct val="120000"/>
              </a:lnSpc>
            </a:pPr>
            <a:r>
              <a:rPr lang="en-US" sz="4100" dirty="0" smtClean="0">
                <a:latin typeface="Arial Narrow" panose="020B0606020202030204" pitchFamily="34" charset="0"/>
              </a:rPr>
              <a:t>T</a:t>
            </a:r>
            <a:r>
              <a:rPr lang="en-US" sz="4100" dirty="0" smtClean="0">
                <a:latin typeface="Arial Narrow" panose="020B0606020202030204" pitchFamily="34" charset="0"/>
              </a:rPr>
              <a:t>he </a:t>
            </a:r>
            <a:r>
              <a:rPr lang="en-US" sz="4100" dirty="0" smtClean="0">
                <a:latin typeface="Arial Narrow" panose="020B0606020202030204" pitchFamily="34" charset="0"/>
              </a:rPr>
              <a:t>soil was also loose which may have allowed easy penetration of roots since the small leaves could not hold a lot of water which would fall as heavy drops hence compacting the soli particles together.</a:t>
            </a:r>
          </a:p>
          <a:p>
            <a:endParaRPr lang="en-US" sz="4800" dirty="0"/>
          </a:p>
        </p:txBody>
      </p:sp>
    </p:spTree>
    <p:extLst>
      <p:ext uri="{BB962C8B-B14F-4D97-AF65-F5344CB8AC3E}">
        <p14:creationId xmlns:p14="http://schemas.microsoft.com/office/powerpoint/2010/main" val="3564190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4128" y="1721224"/>
            <a:ext cx="10809284" cy="4588136"/>
          </a:xfrm>
        </p:spPr>
        <p:txBody>
          <a:bodyPr>
            <a:normAutofit lnSpcReduction="10000"/>
          </a:bodyPr>
          <a:lstStyle/>
          <a:p>
            <a:pPr>
              <a:lnSpc>
                <a:spcPct val="150000"/>
              </a:lnSpc>
            </a:pPr>
            <a:r>
              <a:rPr lang="en-US" dirty="0" smtClean="0">
                <a:latin typeface="Times New Roman" panose="02020603050405020304" pitchFamily="18" charset="0"/>
                <a:cs typeface="Times New Roman" panose="02020603050405020304" pitchFamily="18" charset="0"/>
              </a:rPr>
              <a:t>We finally conclude that:</a:t>
            </a:r>
          </a:p>
          <a:p>
            <a:pPr>
              <a:lnSpc>
                <a:spcPct val="150000"/>
              </a:lnSpc>
            </a:pPr>
            <a:r>
              <a:rPr lang="en-US" dirty="0" smtClean="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Sunlight </a:t>
            </a:r>
            <a:r>
              <a:rPr lang="en-US" dirty="0" smtClean="0">
                <a:latin typeface="Times New Roman" panose="02020603050405020304" pitchFamily="18" charset="0"/>
                <a:cs typeface="Times New Roman" panose="02020603050405020304" pitchFamily="18" charset="0"/>
              </a:rPr>
              <a:t>has a direct effect on plant cover.</a:t>
            </a:r>
          </a:p>
          <a:p>
            <a:pPr>
              <a:lnSpc>
                <a:spcPct val="150000"/>
              </a:lnSpc>
            </a:pPr>
            <a:r>
              <a:rPr lang="en-US" dirty="0" smtClean="0">
                <a:latin typeface="Times New Roman" panose="02020603050405020304" pitchFamily="18" charset="0"/>
                <a:cs typeface="Times New Roman" panose="02020603050405020304" pitchFamily="18" charset="0"/>
              </a:rPr>
              <a:t>2. The </a:t>
            </a:r>
            <a:r>
              <a:rPr lang="en-US" dirty="0" smtClean="0">
                <a:latin typeface="Times New Roman" panose="02020603050405020304" pitchFamily="18" charset="0"/>
                <a:cs typeface="Times New Roman" panose="02020603050405020304" pitchFamily="18" charset="0"/>
              </a:rPr>
              <a:t>type of leaves a plant has affect the amount of grass cover under a given tree.</a:t>
            </a:r>
          </a:p>
          <a:p>
            <a:pPr>
              <a:lnSpc>
                <a:spcPct val="150000"/>
              </a:lnSpc>
            </a:pPr>
            <a:r>
              <a:rPr lang="en-US" dirty="0" smtClean="0">
                <a:latin typeface="Times New Roman" panose="02020603050405020304" pitchFamily="18" charset="0"/>
                <a:cs typeface="Times New Roman" panose="02020603050405020304" pitchFamily="18" charset="0"/>
              </a:rPr>
              <a:t>3. Trees </a:t>
            </a:r>
            <a:r>
              <a:rPr lang="en-US" dirty="0" smtClean="0">
                <a:latin typeface="Times New Roman" panose="02020603050405020304" pitchFamily="18" charset="0"/>
                <a:cs typeface="Times New Roman" panose="02020603050405020304" pitchFamily="18" charset="0"/>
              </a:rPr>
              <a:t>with broad leaves shed a lot of leaves during the dry season due to high rate of transpiration. This high rate of transpiration could also have made the roots to absorb a lot of water from the ground making the ground drier than in those areas with trees that have  narrow leaves.</a:t>
            </a:r>
          </a:p>
          <a:p>
            <a:pPr>
              <a:lnSpc>
                <a:spcPct val="150000"/>
              </a:lnSpc>
            </a:pP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question was thereby answered duly.</a:t>
            </a:r>
          </a:p>
          <a:p>
            <a:endParaRPr lang="en-US" dirty="0"/>
          </a:p>
        </p:txBody>
      </p:sp>
    </p:spTree>
    <p:extLst>
      <p:ext uri="{BB962C8B-B14F-4D97-AF65-F5344CB8AC3E}">
        <p14:creationId xmlns:p14="http://schemas.microsoft.com/office/powerpoint/2010/main" val="266625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We recommend that:</a:t>
            </a:r>
          </a:p>
          <a:p>
            <a:pPr>
              <a:buFont typeface="Wingdings" panose="05000000000000000000" pitchFamily="2" charset="2"/>
              <a:buChar char="Ø"/>
            </a:pPr>
            <a:r>
              <a:rPr lang="en-US" dirty="0" smtClean="0"/>
              <a:t>People who want to use ground vegetation/grass cover in their homesteads or compounds to plant narrow leaved trees since they have less effect on grass growing under them.</a:t>
            </a:r>
          </a:p>
          <a:p>
            <a:pPr>
              <a:buFont typeface="Wingdings" panose="05000000000000000000" pitchFamily="2" charset="2"/>
              <a:buChar char="Ø"/>
            </a:pPr>
            <a:r>
              <a:rPr lang="en-US" dirty="0" smtClean="0"/>
              <a:t>We encourage farmers who want to plant other ground covering crops to plant narrow leaved trees since they are not likely to affect the growth of </a:t>
            </a:r>
            <a:r>
              <a:rPr lang="en-US" smtClean="0"/>
              <a:t>crops negatively</a:t>
            </a:r>
            <a:r>
              <a:rPr lang="en-US" dirty="0" smtClean="0"/>
              <a:t>.</a:t>
            </a:r>
          </a:p>
          <a:p>
            <a:pPr>
              <a:buFont typeface="Wingdings" panose="05000000000000000000" pitchFamily="2" charset="2"/>
              <a:buChar char="Ø"/>
            </a:pPr>
            <a:r>
              <a:rPr lang="en-US" dirty="0" smtClean="0"/>
              <a:t>In  dry areas, narrow leaved trees should be planted because they don’t absorb and loose a lot of water. This makes the soil maintain its moisture for a longer time. </a:t>
            </a:r>
            <a:endParaRPr lang="en-US" dirty="0"/>
          </a:p>
        </p:txBody>
      </p:sp>
    </p:spTree>
    <p:extLst>
      <p:ext uri="{BB962C8B-B14F-4D97-AF65-F5344CB8AC3E}">
        <p14:creationId xmlns:p14="http://schemas.microsoft.com/office/powerpoint/2010/main" val="56916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BIBLIOGRAPHY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Kenya Literature Bureau, Primary Science.  Book 5, </a:t>
            </a:r>
            <a:r>
              <a:rPr lang="en-US" dirty="0" err="1" smtClean="0"/>
              <a:t>pg</a:t>
            </a:r>
            <a:r>
              <a:rPr lang="en-US" dirty="0" smtClean="0"/>
              <a:t> 31-38 Ministry of Education, Kenya</a:t>
            </a:r>
          </a:p>
          <a:p>
            <a:pPr marL="514350" indent="-514350">
              <a:buFont typeface="+mj-lt"/>
              <a:buAutoNum type="arabicPeriod"/>
            </a:pPr>
            <a:r>
              <a:rPr lang="en-US" dirty="0" smtClean="0"/>
              <a:t>Kenya Literature Bureau, Primary Science. Book 8,  </a:t>
            </a:r>
            <a:r>
              <a:rPr lang="en-US" dirty="0" err="1" smtClean="0"/>
              <a:t>pg</a:t>
            </a:r>
            <a:r>
              <a:rPr lang="en-US" dirty="0" smtClean="0"/>
              <a:t> 32 -38, Ministry of Education, </a:t>
            </a:r>
            <a:r>
              <a:rPr lang="en-US" dirty="0"/>
              <a:t>K</a:t>
            </a:r>
            <a:r>
              <a:rPr lang="en-US" dirty="0" smtClean="0"/>
              <a:t>enya</a:t>
            </a:r>
            <a:endParaRPr lang="en-US" dirty="0"/>
          </a:p>
        </p:txBody>
      </p:sp>
    </p:spTree>
    <p:extLst>
      <p:ext uri="{BB962C8B-B14F-4D97-AF65-F5344CB8AC3E}">
        <p14:creationId xmlns:p14="http://schemas.microsoft.com/office/powerpoint/2010/main" val="105079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TEACHERS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u="sng"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Eric Nzioka </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teacher</a:t>
            </a: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Amos </a:t>
            </a:r>
            <a:r>
              <a:rPr lang="en-US" b="1" dirty="0" err="1">
                <a:latin typeface="Times New Roman" panose="02020603050405020304" pitchFamily="18" charset="0"/>
                <a:cs typeface="Times New Roman" panose="02020603050405020304" pitchFamily="18" charset="0"/>
              </a:rPr>
              <a:t>Kaui</a:t>
            </a:r>
            <a:r>
              <a:rPr lang="en-US" b="1" dirty="0">
                <a:latin typeface="Times New Roman" panose="02020603050405020304" pitchFamily="18" charset="0"/>
                <a:cs typeface="Times New Roman" panose="02020603050405020304" pitchFamily="18" charset="0"/>
              </a:rPr>
              <a:t> – teacher</a:t>
            </a:r>
          </a:p>
          <a:p>
            <a:pPr marL="0" lv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b="1" dirty="0">
                <a:solidFill>
                  <a:schemeClr val="accent2"/>
                </a:solidFill>
                <a:latin typeface="Times New Roman" panose="02020603050405020304" pitchFamily="18" charset="0"/>
                <a:cs typeface="Times New Roman" panose="02020603050405020304" pitchFamily="18" charset="0"/>
              </a:rPr>
              <a:t>St. Scholastica Catholic School</a:t>
            </a:r>
            <a:r>
              <a:rPr lang="en-US" dirty="0">
                <a:solidFill>
                  <a:schemeClr val="accent2"/>
                </a:solidFill>
                <a:latin typeface="Times New Roman" panose="02020603050405020304" pitchFamily="18" charset="0"/>
                <a:cs typeface="Times New Roman" panose="02020603050405020304" pitchFamily="18" charset="0"/>
              </a:rPr>
              <a:t> </a:t>
            </a:r>
            <a:r>
              <a:rPr lang="en-US" b="1" dirty="0">
                <a:solidFill>
                  <a:schemeClr val="accent2"/>
                </a:solidFill>
                <a:latin typeface="Times New Roman" panose="02020603050405020304" pitchFamily="18" charset="0"/>
                <a:cs typeface="Times New Roman" panose="02020603050405020304" pitchFamily="18" charset="0"/>
              </a:rPr>
              <a:t>– Ruaraka</a:t>
            </a:r>
          </a:p>
          <a:p>
            <a:pPr marL="0" indent="0" algn="ctr">
              <a:buNone/>
            </a:pPr>
            <a:r>
              <a:rPr lang="en-US" b="1" dirty="0">
                <a:solidFill>
                  <a:schemeClr val="accent2"/>
                </a:solidFill>
                <a:latin typeface="Times New Roman" panose="02020603050405020304" pitchFamily="18" charset="0"/>
                <a:cs typeface="Times New Roman" panose="02020603050405020304" pitchFamily="18" charset="0"/>
              </a:rPr>
              <a:t> Nairobi- Kenya</a:t>
            </a:r>
            <a:endParaRPr lang="en-US" dirty="0"/>
          </a:p>
        </p:txBody>
      </p:sp>
    </p:spTree>
    <p:extLst>
      <p:ext uri="{BB962C8B-B14F-4D97-AF65-F5344CB8AC3E}">
        <p14:creationId xmlns:p14="http://schemas.microsoft.com/office/powerpoint/2010/main" val="192091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Table of </a:t>
            </a:r>
            <a:r>
              <a:rPr lang="en-US" b="1" dirty="0" smtClean="0">
                <a:latin typeface="Times New Roman" panose="02020603050405020304" pitchFamily="18" charset="0"/>
                <a:cs typeface="Times New Roman" panose="02020603050405020304" pitchFamily="18" charset="0"/>
              </a:rPr>
              <a:t>contents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5"/>
            <a:r>
              <a:rPr lang="en-US" sz="2800" dirty="0" smtClean="0">
                <a:latin typeface="Times New Roman" panose="02020603050405020304" pitchFamily="18" charset="0"/>
                <a:cs typeface="Times New Roman" panose="02020603050405020304" pitchFamily="18" charset="0"/>
              </a:rPr>
              <a:t>Abstract</a:t>
            </a:r>
          </a:p>
          <a:p>
            <a:pPr lvl="5"/>
            <a:r>
              <a:rPr lang="en-US" sz="2800" dirty="0" smtClean="0">
                <a:latin typeface="Times New Roman" panose="02020603050405020304" pitchFamily="18" charset="0"/>
                <a:cs typeface="Times New Roman" panose="02020603050405020304" pitchFamily="18" charset="0"/>
              </a:rPr>
              <a:t>Purpose</a:t>
            </a:r>
          </a:p>
          <a:p>
            <a:pPr lvl="5"/>
            <a:r>
              <a:rPr lang="en-US" sz="2800" dirty="0" smtClean="0">
                <a:latin typeface="Times New Roman" panose="02020603050405020304" pitchFamily="18" charset="0"/>
                <a:cs typeface="Times New Roman" panose="02020603050405020304" pitchFamily="18" charset="0"/>
              </a:rPr>
              <a:t>Problem</a:t>
            </a:r>
          </a:p>
          <a:p>
            <a:pPr lvl="5"/>
            <a:r>
              <a:rPr lang="en-US" sz="2800" dirty="0" smtClean="0">
                <a:latin typeface="Times New Roman" panose="02020603050405020304" pitchFamily="18" charset="0"/>
                <a:cs typeface="Times New Roman" panose="02020603050405020304" pitchFamily="18" charset="0"/>
              </a:rPr>
              <a:t>Hypothesis</a:t>
            </a:r>
          </a:p>
          <a:p>
            <a:pPr lvl="5"/>
            <a:r>
              <a:rPr lang="en-US" sz="2800" dirty="0" smtClean="0">
                <a:latin typeface="Times New Roman" panose="02020603050405020304" pitchFamily="18" charset="0"/>
                <a:cs typeface="Times New Roman" panose="02020603050405020304" pitchFamily="18" charset="0"/>
              </a:rPr>
              <a:t>Procedures</a:t>
            </a:r>
          </a:p>
          <a:p>
            <a:pPr lvl="5"/>
            <a:r>
              <a:rPr lang="en-US" sz="2800" dirty="0" smtClean="0">
                <a:latin typeface="Times New Roman" panose="02020603050405020304" pitchFamily="18" charset="0"/>
                <a:cs typeface="Times New Roman" panose="02020603050405020304" pitchFamily="18" charset="0"/>
              </a:rPr>
              <a:t>Results </a:t>
            </a:r>
          </a:p>
          <a:p>
            <a:pPr lvl="5"/>
            <a:r>
              <a:rPr lang="en-US" sz="2800" dirty="0" smtClean="0">
                <a:latin typeface="Times New Roman" panose="02020603050405020304" pitchFamily="18" charset="0"/>
                <a:cs typeface="Times New Roman" panose="02020603050405020304" pitchFamily="18" charset="0"/>
              </a:rPr>
              <a:t>Conclusion</a:t>
            </a:r>
          </a:p>
          <a:p>
            <a:pPr lvl="5"/>
            <a:r>
              <a:rPr lang="en-US" sz="2800" dirty="0" smtClean="0">
                <a:latin typeface="Times New Roman" panose="02020603050405020304" pitchFamily="18" charset="0"/>
                <a:cs typeface="Times New Roman" panose="02020603050405020304" pitchFamily="18" charset="0"/>
              </a:rPr>
              <a:t>Bibliography.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953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ABSTRACT</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r>
              <a:rPr lang="en-US" sz="8000" dirty="0" smtClean="0">
                <a:latin typeface="Times New Roman" panose="02020603050405020304" pitchFamily="18" charset="0"/>
                <a:cs typeface="Times New Roman" panose="02020603050405020304" pitchFamily="18" charset="0"/>
              </a:rPr>
              <a:t>The objective of this research is to find out why the vegetation cover is different under different trees yet within the same environment</a:t>
            </a:r>
            <a:endParaRPr lang="en-US" sz="8000" dirty="0">
              <a:latin typeface="Times New Roman" panose="02020603050405020304" pitchFamily="18" charset="0"/>
              <a:cs typeface="Times New Roman" panose="02020603050405020304" pitchFamily="18" charset="0"/>
            </a:endParaRPr>
          </a:p>
          <a:p>
            <a:r>
              <a:rPr lang="en-US" sz="8000" dirty="0">
                <a:latin typeface="Times New Roman" panose="02020603050405020304" pitchFamily="18" charset="0"/>
                <a:cs typeface="Times New Roman" panose="02020603050405020304" pitchFamily="18" charset="0"/>
              </a:rPr>
              <a:t>This </a:t>
            </a:r>
            <a:r>
              <a:rPr lang="en-US" sz="8000" dirty="0" smtClean="0">
                <a:latin typeface="Times New Roman" panose="02020603050405020304" pitchFamily="18" charset="0"/>
                <a:cs typeface="Times New Roman" panose="02020603050405020304" pitchFamily="18" charset="0"/>
              </a:rPr>
              <a:t>is a research </a:t>
            </a:r>
            <a:r>
              <a:rPr lang="en-US" sz="8000" dirty="0" smtClean="0">
                <a:latin typeface="Times New Roman" panose="02020603050405020304" pitchFamily="18" charset="0"/>
                <a:cs typeface="Times New Roman" panose="02020603050405020304" pitchFamily="18" charset="0"/>
              </a:rPr>
              <a:t>analysis of the observations of the different areas under research.</a:t>
            </a:r>
            <a:endParaRPr lang="en-US" dirty="0"/>
          </a:p>
        </p:txBody>
      </p:sp>
    </p:spTree>
    <p:extLst>
      <p:ext uri="{BB962C8B-B14F-4D97-AF65-F5344CB8AC3E}">
        <p14:creationId xmlns:p14="http://schemas.microsoft.com/office/powerpoint/2010/main" val="349311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ABSTRACT ….continued</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4128" y="2286000"/>
            <a:ext cx="9720071" cy="4370294"/>
          </a:xfrm>
        </p:spPr>
        <p:txBody>
          <a:bodyPr>
            <a:noAutofit/>
          </a:bodyPr>
          <a:lstStyle/>
          <a:p>
            <a:r>
              <a:rPr lang="en-US" sz="3600" dirty="0">
                <a:latin typeface="Times New Roman" panose="02020603050405020304" pitchFamily="18" charset="0"/>
                <a:cs typeface="Times New Roman" panose="02020603050405020304" pitchFamily="18" charset="0"/>
              </a:rPr>
              <a:t>The </a:t>
            </a:r>
            <a:r>
              <a:rPr lang="en-US" sz="3600" dirty="0" smtClean="0">
                <a:latin typeface="Times New Roman" panose="02020603050405020304" pitchFamily="18" charset="0"/>
                <a:cs typeface="Times New Roman" panose="02020603050405020304" pitchFamily="18" charset="0"/>
              </a:rPr>
              <a:t>observations were made during the month of February 2018. </a:t>
            </a:r>
          </a:p>
          <a:p>
            <a:r>
              <a:rPr lang="en-US" sz="3600" dirty="0" smtClean="0">
                <a:latin typeface="Times New Roman" panose="02020603050405020304" pitchFamily="18" charset="0"/>
                <a:cs typeface="Times New Roman" panose="02020603050405020304" pitchFamily="18" charset="0"/>
              </a:rPr>
              <a:t>During </a:t>
            </a:r>
            <a:r>
              <a:rPr lang="en-US" sz="3600" dirty="0">
                <a:latin typeface="Times New Roman" panose="02020603050405020304" pitchFamily="18" charset="0"/>
                <a:cs typeface="Times New Roman" panose="02020603050405020304" pitchFamily="18" charset="0"/>
              </a:rPr>
              <a:t>this time, </a:t>
            </a:r>
            <a:r>
              <a:rPr lang="en-US" sz="3600" dirty="0" smtClean="0">
                <a:latin typeface="Times New Roman" panose="02020603050405020304" pitchFamily="18" charset="0"/>
                <a:cs typeface="Times New Roman" panose="02020603050405020304" pitchFamily="18" charset="0"/>
              </a:rPr>
              <a:t>the atmospheric temperatures are high ranging between 26c and </a:t>
            </a:r>
            <a:r>
              <a:rPr lang="en-US" sz="3600" dirty="0" smtClean="0">
                <a:latin typeface="Times New Roman" panose="02020603050405020304" pitchFamily="18" charset="0"/>
                <a:cs typeface="Times New Roman" panose="02020603050405020304" pitchFamily="18" charset="0"/>
              </a:rPr>
              <a:t>29</a:t>
            </a: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Objectively, by the end of this research we should be able to identify the relationship between the </a:t>
            </a:r>
            <a:r>
              <a:rPr lang="en-US" sz="3600" dirty="0" smtClean="0">
                <a:latin typeface="Times New Roman" panose="02020603050405020304" pitchFamily="18" charset="0"/>
                <a:cs typeface="Times New Roman" panose="02020603050405020304" pitchFamily="18" charset="0"/>
              </a:rPr>
              <a:t>factors on study and the possible approaches to curb the problem.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03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ABSTRACT </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Grass cover has a tendency of varying growth owing to the amount of moisture and access to direct sunlight. Any cover on top of the vegetation whether too close in contact or further distanced has a related influence on its general growth.</a:t>
            </a:r>
          </a:p>
        </p:txBody>
      </p:sp>
    </p:spTree>
    <p:extLst>
      <p:ext uri="{BB962C8B-B14F-4D97-AF65-F5344CB8AC3E}">
        <p14:creationId xmlns:p14="http://schemas.microsoft.com/office/powerpoint/2010/main" val="138289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THE PROBLEM</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problem is to draw an informed conclusion on </a:t>
            </a:r>
            <a:r>
              <a:rPr lang="en-US" dirty="0" smtClean="0">
                <a:latin typeface="Times New Roman" panose="02020603050405020304" pitchFamily="18" charset="0"/>
                <a:cs typeface="Times New Roman" panose="02020603050405020304" pitchFamily="18" charset="0"/>
              </a:rPr>
              <a:t>the effect of tree-cover on grass growth under them..</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question is: ‘Can tree cover affect grass growth abilities?’</a:t>
            </a:r>
            <a:endParaRPr lang="en-US" dirty="0"/>
          </a:p>
        </p:txBody>
      </p:sp>
    </p:spTree>
    <p:extLst>
      <p:ext uri="{BB962C8B-B14F-4D97-AF65-F5344CB8AC3E}">
        <p14:creationId xmlns:p14="http://schemas.microsoft.com/office/powerpoint/2010/main" val="298062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anose="02020603050405020304" pitchFamily="18" charset="0"/>
                <a:cs typeface="Times New Roman" panose="02020603050405020304" pitchFamily="18" charset="0"/>
              </a:rPr>
              <a:t>PURPOSE</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800" dirty="0" smtClean="0">
                <a:latin typeface="Times New Roman" panose="02020603050405020304" pitchFamily="18" charset="0"/>
                <a:cs typeface="Times New Roman" panose="02020603050405020304" pitchFamily="18" charset="0"/>
              </a:rPr>
              <a:t>The </a:t>
            </a:r>
            <a:r>
              <a:rPr lang="en-US" sz="4800" dirty="0">
                <a:latin typeface="Times New Roman" panose="02020603050405020304" pitchFamily="18" charset="0"/>
                <a:cs typeface="Times New Roman" panose="02020603050405020304" pitchFamily="18" charset="0"/>
              </a:rPr>
              <a:t>purpose of this study is to find out </a:t>
            </a:r>
            <a:r>
              <a:rPr lang="en-US" sz="4800" dirty="0" smtClean="0">
                <a:latin typeface="Times New Roman" panose="02020603050405020304" pitchFamily="18" charset="0"/>
                <a:cs typeface="Times New Roman" panose="02020603050405020304" pitchFamily="18" charset="0"/>
              </a:rPr>
              <a:t>how different trees affect the growth of grass under them.</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128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431</TotalTime>
  <Words>927</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 Narrow</vt:lpstr>
      <vt:lpstr>Courier New</vt:lpstr>
      <vt:lpstr>Times New Roman</vt:lpstr>
      <vt:lpstr>Tw Cen MT</vt:lpstr>
      <vt:lpstr>Tw Cen MT Condensed</vt:lpstr>
      <vt:lpstr>Wingdings</vt:lpstr>
      <vt:lpstr>Wingdings 3</vt:lpstr>
      <vt:lpstr>Integral</vt:lpstr>
      <vt:lpstr>GLOBE IVSS - 2018</vt:lpstr>
      <vt:lpstr>STUDENTS NAMES</vt:lpstr>
      <vt:lpstr>TEACHERS</vt:lpstr>
      <vt:lpstr>Table of contents</vt:lpstr>
      <vt:lpstr>ABSTRACT</vt:lpstr>
      <vt:lpstr>ABSTRACT ….continued</vt:lpstr>
      <vt:lpstr>ABSTRACT …..</vt:lpstr>
      <vt:lpstr>THE PROBLEM</vt:lpstr>
      <vt:lpstr>PURPOSE</vt:lpstr>
      <vt:lpstr>HYPOTHESIS</vt:lpstr>
      <vt:lpstr>PROCEDURES</vt:lpstr>
      <vt:lpstr>RESULTS</vt:lpstr>
      <vt:lpstr>ATMOSPHERIC TEMPERATURE IN DEGREE CELCIUS</vt:lpstr>
      <vt:lpstr>Broad leaved trees</vt:lpstr>
      <vt:lpstr>Narrow leaved trees</vt:lpstr>
      <vt:lpstr>.</vt:lpstr>
      <vt:lpstr>.</vt:lpstr>
      <vt:lpstr>PowerPoint Presentation</vt:lpstr>
      <vt:lpstr>DISCUSSION</vt:lpstr>
      <vt:lpstr>Discussion…… continued</vt:lpstr>
      <vt:lpstr>CONCLUSION</vt:lpstr>
      <vt:lpstr>recommendations</vt:lpstr>
      <vt:lpstr>BIBLIOGRAPHY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GLOBE IVSS - 2017</dc:title>
  <dc:creator>Eric Nzioka</dc:creator>
  <cp:lastModifiedBy>Eric Nzioka</cp:lastModifiedBy>
  <cp:revision>76</cp:revision>
  <dcterms:created xsi:type="dcterms:W3CDTF">2017-04-05T04:59:28Z</dcterms:created>
  <dcterms:modified xsi:type="dcterms:W3CDTF">2018-03-01T15:58:35Z</dcterms:modified>
</cp:coreProperties>
</file>