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72"/>
  </p:notesMasterIdLst>
  <p:sldIdLst>
    <p:sldId id="257" r:id="rId3"/>
    <p:sldId id="258" r:id="rId4"/>
    <p:sldId id="259" r:id="rId5"/>
    <p:sldId id="354" r:id="rId6"/>
    <p:sldId id="358" r:id="rId7"/>
    <p:sldId id="359" r:id="rId8"/>
    <p:sldId id="355" r:id="rId9"/>
    <p:sldId id="271" r:id="rId10"/>
    <p:sldId id="365" r:id="rId11"/>
    <p:sldId id="366" r:id="rId12"/>
    <p:sldId id="389" r:id="rId13"/>
    <p:sldId id="367" r:id="rId14"/>
    <p:sldId id="368" r:id="rId15"/>
    <p:sldId id="369" r:id="rId16"/>
    <p:sldId id="395" r:id="rId17"/>
    <p:sldId id="370" r:id="rId18"/>
    <p:sldId id="371" r:id="rId19"/>
    <p:sldId id="332" r:id="rId20"/>
    <p:sldId id="341" r:id="rId21"/>
    <p:sldId id="333" r:id="rId22"/>
    <p:sldId id="334" r:id="rId23"/>
    <p:sldId id="336" r:id="rId24"/>
    <p:sldId id="337" r:id="rId25"/>
    <p:sldId id="338" r:id="rId26"/>
    <p:sldId id="342" r:id="rId27"/>
    <p:sldId id="343" r:id="rId28"/>
    <p:sldId id="344" r:id="rId29"/>
    <p:sldId id="345" r:id="rId30"/>
    <p:sldId id="346" r:id="rId31"/>
    <p:sldId id="330" r:id="rId32"/>
    <p:sldId id="372" r:id="rId33"/>
    <p:sldId id="329" r:id="rId34"/>
    <p:sldId id="373" r:id="rId35"/>
    <p:sldId id="302" r:id="rId36"/>
    <p:sldId id="303" r:id="rId37"/>
    <p:sldId id="348" r:id="rId38"/>
    <p:sldId id="350" r:id="rId39"/>
    <p:sldId id="351" r:id="rId40"/>
    <p:sldId id="375" r:id="rId41"/>
    <p:sldId id="352" r:id="rId42"/>
    <p:sldId id="376" r:id="rId43"/>
    <p:sldId id="353" r:id="rId44"/>
    <p:sldId id="292" r:id="rId45"/>
    <p:sldId id="309" r:id="rId46"/>
    <p:sldId id="396" r:id="rId47"/>
    <p:sldId id="377" r:id="rId48"/>
    <p:sldId id="378" r:id="rId49"/>
    <p:sldId id="313" r:id="rId50"/>
    <p:sldId id="315" r:id="rId51"/>
    <p:sldId id="305" r:id="rId52"/>
    <p:sldId id="265" r:id="rId53"/>
    <p:sldId id="268" r:id="rId54"/>
    <p:sldId id="269" r:id="rId55"/>
    <p:sldId id="270" r:id="rId56"/>
    <p:sldId id="380" r:id="rId57"/>
    <p:sldId id="384" r:id="rId58"/>
    <p:sldId id="381" r:id="rId59"/>
    <p:sldId id="382" r:id="rId60"/>
    <p:sldId id="383" r:id="rId61"/>
    <p:sldId id="385" r:id="rId62"/>
    <p:sldId id="386" r:id="rId63"/>
    <p:sldId id="387" r:id="rId64"/>
    <p:sldId id="388" r:id="rId65"/>
    <p:sldId id="391" r:id="rId66"/>
    <p:sldId id="392" r:id="rId67"/>
    <p:sldId id="393" r:id="rId68"/>
    <p:sldId id="394" r:id="rId69"/>
    <p:sldId id="323" r:id="rId70"/>
    <p:sldId id="325"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p15:clr>
            <a:srgbClr val="A4A3A4"/>
          </p15:clr>
        </p15:guide>
        <p15:guide id="2" pos="56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26" autoAdjust="0"/>
    <p:restoredTop sz="99566" autoAdjust="0"/>
  </p:normalViewPr>
  <p:slideViewPr>
    <p:cSldViewPr snapToGrid="0">
      <p:cViewPr varScale="1">
        <p:scale>
          <a:sx n="90" d="100"/>
          <a:sy n="90" d="100"/>
        </p:scale>
        <p:origin x="216" y="62"/>
      </p:cViewPr>
      <p:guideLst>
        <p:guide orient="horz" pos="672"/>
        <p:guide pos="5616"/>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6" d="100"/>
          <a:sy n="66" d="100"/>
        </p:scale>
        <p:origin x="-80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2552F1-F78A-42C2-88C5-2D4233805CB2}" type="datetimeFigureOut">
              <a:rPr lang="en-US" smtClean="0"/>
              <a:pPr/>
              <a:t>10/3/2018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816A12-B608-4332-869E-5F2817ED5655}" type="slidenum">
              <a:rPr lang="en-US" smtClean="0"/>
              <a:pPr/>
              <a:t>‹#›</a:t>
            </a:fld>
            <a:endParaRPr lang="en-US"/>
          </a:p>
        </p:txBody>
      </p:sp>
    </p:spTree>
    <p:extLst>
      <p:ext uri="{BB962C8B-B14F-4D97-AF65-F5344CB8AC3E}">
        <p14:creationId xmlns:p14="http://schemas.microsoft.com/office/powerpoint/2010/main" val="495782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Start</a:t>
            </a:r>
            <a:r>
              <a:rPr lang="en-US" b="1" baseline="0" dirty="0" smtClean="0">
                <a:effectLst/>
              </a:rPr>
              <a:t> at the GLOBE Program Homepage:  www.globe.gov</a:t>
            </a:r>
          </a:p>
          <a:p>
            <a:endParaRPr lang="en-US" b="1" baseline="0" dirty="0" smtClean="0">
              <a:effectLst/>
            </a:endParaRPr>
          </a:p>
          <a:p>
            <a:r>
              <a:rPr lang="en-US" b="1" baseline="0" dirty="0" smtClean="0">
                <a:effectLst/>
              </a:rPr>
              <a:t>*BOLD = first draft of the ‘script’ to accompany use of the </a:t>
            </a:r>
            <a:r>
              <a:rPr lang="en-US" b="1" baseline="0" dirty="0" err="1" smtClean="0">
                <a:effectLst/>
              </a:rPr>
              <a:t>ppt</a:t>
            </a:r>
            <a:r>
              <a:rPr lang="en-US" b="1" baseline="0" dirty="0" smtClean="0">
                <a:effectLst/>
              </a:rPr>
              <a:t> in a </a:t>
            </a:r>
            <a:r>
              <a:rPr lang="en-US" b="1" baseline="0" dirty="0" err="1" smtClean="0">
                <a:effectLst/>
              </a:rPr>
              <a:t>pd</a:t>
            </a:r>
            <a:r>
              <a:rPr lang="en-US" b="1" baseline="0" dirty="0" smtClean="0">
                <a:effectLst/>
              </a:rPr>
              <a:t> activity using this slide presentation (or doing these same actions live) with teachers. </a:t>
            </a:r>
            <a:br>
              <a:rPr lang="en-US" b="1" baseline="0" dirty="0" smtClean="0">
                <a:effectLst/>
              </a:rPr>
            </a:br>
            <a:r>
              <a:rPr lang="en-US" b="0" baseline="0" dirty="0" smtClean="0">
                <a:effectLst/>
              </a:rPr>
              <a:t>non-bold = notes/questions about the slide or </a:t>
            </a:r>
            <a:r>
              <a:rPr lang="en-US" b="0" baseline="0" dirty="0" err="1" smtClean="0">
                <a:effectLst/>
              </a:rPr>
              <a:t>vis</a:t>
            </a:r>
            <a:r>
              <a:rPr lang="en-US" b="0" baseline="0" dirty="0" smtClean="0">
                <a:effectLst/>
              </a:rPr>
              <a:t> tool </a:t>
            </a:r>
            <a:r>
              <a:rPr lang="en-US" b="0" baseline="0" dirty="0" err="1" smtClean="0">
                <a:effectLst/>
              </a:rPr>
              <a:t>pr</a:t>
            </a:r>
            <a:r>
              <a:rPr lang="en-US" b="0" baseline="0" dirty="0" smtClean="0">
                <a:effectLst/>
              </a:rPr>
              <a:t> changes to the slides.</a:t>
            </a:r>
            <a:endParaRPr lang="en-US" b="0" dirty="0">
              <a:effectLst/>
            </a:endParaRPr>
          </a:p>
        </p:txBody>
      </p:sp>
      <p:sp>
        <p:nvSpPr>
          <p:cNvPr id="4" name="Slide Number Placeholder 3"/>
          <p:cNvSpPr>
            <a:spLocks noGrp="1"/>
          </p:cNvSpPr>
          <p:nvPr>
            <p:ph type="sldNum" sz="quarter" idx="10"/>
          </p:nvPr>
        </p:nvSpPr>
        <p:spPr/>
        <p:txBody>
          <a:bodyPr/>
          <a:lstStyle/>
          <a:p>
            <a:fld id="{09C973E5-8787-4A76-9B04-51D1C2E8D4E8}" type="slidenum">
              <a:rPr lang="en-US" smtClean="0"/>
              <a:pPr/>
              <a:t>1</a:t>
            </a:fld>
            <a:endParaRPr lang="en-US"/>
          </a:p>
        </p:txBody>
      </p:sp>
    </p:spTree>
    <p:extLst>
      <p:ext uri="{BB962C8B-B14F-4D97-AF65-F5344CB8AC3E}">
        <p14:creationId xmlns:p14="http://schemas.microsoft.com/office/powerpoint/2010/main" val="2785970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11</a:t>
            </a:fld>
            <a:endParaRPr lang="en-US"/>
          </a:p>
        </p:txBody>
      </p:sp>
    </p:spTree>
    <p:extLst>
      <p:ext uri="{BB962C8B-B14F-4D97-AF65-F5344CB8AC3E}">
        <p14:creationId xmlns:p14="http://schemas.microsoft.com/office/powerpoint/2010/main" val="1495816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12</a:t>
            </a:fld>
            <a:endParaRPr lang="en-US"/>
          </a:p>
        </p:txBody>
      </p:sp>
    </p:spTree>
    <p:extLst>
      <p:ext uri="{BB962C8B-B14F-4D97-AF65-F5344CB8AC3E}">
        <p14:creationId xmlns:p14="http://schemas.microsoft.com/office/powerpoint/2010/main" val="2246307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13</a:t>
            </a:fld>
            <a:endParaRPr lang="en-US"/>
          </a:p>
        </p:txBody>
      </p:sp>
    </p:spTree>
    <p:extLst>
      <p:ext uri="{BB962C8B-B14F-4D97-AF65-F5344CB8AC3E}">
        <p14:creationId xmlns:p14="http://schemas.microsoft.com/office/powerpoint/2010/main" val="1818417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14</a:t>
            </a:fld>
            <a:endParaRPr lang="en-US"/>
          </a:p>
        </p:txBody>
      </p:sp>
    </p:spTree>
    <p:extLst>
      <p:ext uri="{BB962C8B-B14F-4D97-AF65-F5344CB8AC3E}">
        <p14:creationId xmlns:p14="http://schemas.microsoft.com/office/powerpoint/2010/main" val="1402851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15</a:t>
            </a:fld>
            <a:endParaRPr lang="en-US"/>
          </a:p>
        </p:txBody>
      </p:sp>
    </p:spTree>
    <p:extLst>
      <p:ext uri="{BB962C8B-B14F-4D97-AF65-F5344CB8AC3E}">
        <p14:creationId xmlns:p14="http://schemas.microsoft.com/office/powerpoint/2010/main" val="3982324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16</a:t>
            </a:fld>
            <a:endParaRPr lang="en-US"/>
          </a:p>
        </p:txBody>
      </p:sp>
    </p:spTree>
    <p:extLst>
      <p:ext uri="{BB962C8B-B14F-4D97-AF65-F5344CB8AC3E}">
        <p14:creationId xmlns:p14="http://schemas.microsoft.com/office/powerpoint/2010/main" val="4043376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17</a:t>
            </a:fld>
            <a:endParaRPr lang="en-US"/>
          </a:p>
        </p:txBody>
      </p:sp>
    </p:spTree>
    <p:extLst>
      <p:ext uri="{BB962C8B-B14F-4D97-AF65-F5344CB8AC3E}">
        <p14:creationId xmlns:p14="http://schemas.microsoft.com/office/powerpoint/2010/main" val="1481972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r>
              <a:rPr lang="en-US" dirty="0" smtClean="0"/>
              <a:t>Hmmm not sure if data type, parameter</a:t>
            </a:r>
            <a:r>
              <a:rPr lang="en-US" baseline="0" dirty="0" smtClean="0"/>
              <a:t> or something else would be best here…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18</a:t>
            </a:fld>
            <a:endParaRPr lang="en-US"/>
          </a:p>
        </p:txBody>
      </p:sp>
    </p:spTree>
    <p:extLst>
      <p:ext uri="{BB962C8B-B14F-4D97-AF65-F5344CB8AC3E}">
        <p14:creationId xmlns:p14="http://schemas.microsoft.com/office/powerpoint/2010/main" val="3404723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19</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20</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a:t>
            </a:r>
            <a:r>
              <a:rPr lang="en-US" b="1" baseline="0" dirty="0" smtClean="0"/>
              <a:t> this tutorial we will explore the GLOBE Visualizations Tool.  The Visualizations tool allows us to look at GLOBE and other data on a world map, define our own data sets, create plots and tables of GLOBE data, and to export raw data for further analysis in other programs.  To open the Visualization tool, mouse over the Explore Science menu and then click on the Finding GLOBE Data Link.</a:t>
            </a:r>
            <a:endParaRPr lang="en-US" b="1" dirty="0" smtClean="0"/>
          </a:p>
        </p:txBody>
      </p:sp>
      <p:sp>
        <p:nvSpPr>
          <p:cNvPr id="4" name="Slide Number Placeholder 3"/>
          <p:cNvSpPr>
            <a:spLocks noGrp="1"/>
          </p:cNvSpPr>
          <p:nvPr>
            <p:ph type="sldNum" sz="quarter" idx="10"/>
          </p:nvPr>
        </p:nvSpPr>
        <p:spPr/>
        <p:txBody>
          <a:bodyPr/>
          <a:lstStyle/>
          <a:p>
            <a:fld id="{09C973E5-8787-4A76-9B04-51D1C2E8D4E8}" type="slidenum">
              <a:rPr lang="en-US" smtClean="0"/>
              <a:pPr/>
              <a:t>2</a:t>
            </a:fld>
            <a:endParaRPr lang="en-US"/>
          </a:p>
        </p:txBody>
      </p:sp>
    </p:spTree>
    <p:extLst>
      <p:ext uri="{BB962C8B-B14F-4D97-AF65-F5344CB8AC3E}">
        <p14:creationId xmlns:p14="http://schemas.microsoft.com/office/powerpoint/2010/main" val="3654261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21</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22</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23</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24</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25</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26</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27</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28</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29</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30</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Next click on the map under GLOBE Data</a:t>
            </a:r>
            <a:r>
              <a:rPr lang="en-US" b="1" baseline="0" dirty="0" smtClean="0"/>
              <a:t> or the visualization tool or Visualize GLOBE Data link.</a:t>
            </a:r>
            <a:endParaRPr lang="en-US" b="1" dirty="0" smtClean="0"/>
          </a:p>
          <a:p>
            <a:endParaRPr lang="en-US" dirty="0" smtClean="0"/>
          </a:p>
          <a:p>
            <a:r>
              <a:rPr lang="en-US" dirty="0" smtClean="0"/>
              <a:t>Changed Select to click on - Suggest</a:t>
            </a:r>
            <a:r>
              <a:rPr lang="en-US" baseline="0" dirty="0" smtClean="0"/>
              <a:t> keeping the mouse instructions consistent – always use “click on” for clicking a link.  But “select” when choosing an item from a drop-down box.</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a:t>
            </a:fld>
            <a:endParaRPr lang="en-US"/>
          </a:p>
        </p:txBody>
      </p:sp>
    </p:spTree>
    <p:extLst>
      <p:ext uri="{BB962C8B-B14F-4D97-AF65-F5344CB8AC3E}">
        <p14:creationId xmlns:p14="http://schemas.microsoft.com/office/powerpoint/2010/main" val="2292054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31</a:t>
            </a:fld>
            <a:endParaRPr lang="en-US"/>
          </a:p>
        </p:txBody>
      </p:sp>
    </p:spTree>
    <p:extLst>
      <p:ext uri="{BB962C8B-B14F-4D97-AF65-F5344CB8AC3E}">
        <p14:creationId xmlns:p14="http://schemas.microsoft.com/office/powerpoint/2010/main" val="236991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Notice when we switched to Measurement View the top option in the Filters Controls changed from a date range to a single date. </a:t>
            </a:r>
            <a:r>
              <a:rPr lang="en-US" b="1" baseline="0" dirty="0" smtClean="0"/>
              <a:t> The map will only display reported data values for one day at a time.</a:t>
            </a:r>
          </a:p>
          <a:p>
            <a:endParaRPr lang="en-US" b="1" dirty="0" smtClean="0"/>
          </a:p>
        </p:txBody>
      </p:sp>
      <p:sp>
        <p:nvSpPr>
          <p:cNvPr id="4" name="Slide Number Placeholder 3"/>
          <p:cNvSpPr>
            <a:spLocks noGrp="1"/>
          </p:cNvSpPr>
          <p:nvPr>
            <p:ph type="sldNum" sz="quarter" idx="10"/>
          </p:nvPr>
        </p:nvSpPr>
        <p:spPr/>
        <p:txBody>
          <a:bodyPr/>
          <a:lstStyle/>
          <a:p>
            <a:fld id="{09C973E5-8787-4A76-9B04-51D1C2E8D4E8}" type="slidenum">
              <a:rPr lang="en-US" smtClean="0"/>
              <a:pPr/>
              <a:t>32</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Notice when we switched to Measurement View the top option in the Filters Controls changed from a date range to a single date. </a:t>
            </a:r>
            <a:r>
              <a:rPr lang="en-US" b="1" baseline="0" dirty="0" smtClean="0"/>
              <a:t> The map will only display reported data values for one day at a time.</a:t>
            </a:r>
          </a:p>
          <a:p>
            <a:endParaRPr lang="en-US" b="1" dirty="0" smtClean="0"/>
          </a:p>
        </p:txBody>
      </p:sp>
      <p:sp>
        <p:nvSpPr>
          <p:cNvPr id="4" name="Slide Number Placeholder 3"/>
          <p:cNvSpPr>
            <a:spLocks noGrp="1"/>
          </p:cNvSpPr>
          <p:nvPr>
            <p:ph type="sldNum" sz="quarter" idx="10"/>
          </p:nvPr>
        </p:nvSpPr>
        <p:spPr/>
        <p:txBody>
          <a:bodyPr/>
          <a:lstStyle/>
          <a:p>
            <a:fld id="{09C973E5-8787-4A76-9B04-51D1C2E8D4E8}" type="slidenum">
              <a:rPr lang="en-US" smtClean="0"/>
              <a:pPr/>
              <a:t>33</a:t>
            </a:fld>
            <a:endParaRPr lang="en-US"/>
          </a:p>
        </p:txBody>
      </p:sp>
    </p:spTree>
    <p:extLst>
      <p:ext uri="{BB962C8B-B14F-4D97-AF65-F5344CB8AC3E}">
        <p14:creationId xmlns:p14="http://schemas.microsoft.com/office/powerpoint/2010/main" val="2551643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34</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35</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36</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37</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38</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39</a:t>
            </a:fld>
            <a:endParaRPr lang="en-US"/>
          </a:p>
        </p:txBody>
      </p:sp>
    </p:spTree>
    <p:extLst>
      <p:ext uri="{BB962C8B-B14F-4D97-AF65-F5344CB8AC3E}">
        <p14:creationId xmlns:p14="http://schemas.microsoft.com/office/powerpoint/2010/main" val="18692603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40</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1" dirty="0" smtClean="0"/>
              <a:t>Now</a:t>
            </a:r>
            <a:r>
              <a:rPr lang="en-US" b="1" baseline="0" dirty="0" smtClean="0"/>
              <a:t> we are looking at the Visualization Tool.  The Welcome box will open each time you reload the tool unless you click the check box next to Don’t Show Again (please don’t do this).  The Welcome box contains a reminder about how to add layers and basic filter options.  It also contains a link to the Help page.  For now, close the Welcome box. </a:t>
            </a:r>
            <a:endParaRPr lang="en-US" b="1" dirty="0" smtClean="0"/>
          </a:p>
          <a:p>
            <a:endParaRPr lang="en-US" dirty="0" smtClean="0"/>
          </a:p>
          <a:p>
            <a:r>
              <a:rPr lang="en-US" dirty="0" smtClean="0"/>
              <a:t>Hmm,</a:t>
            </a:r>
            <a:r>
              <a:rPr lang="en-US" baseline="0" dirty="0" smtClean="0"/>
              <a:t> maybe the original text for this slide is better…it seems funny to say “close the welcome box” but then again we don’t want them to try adding layers until we get to that point….</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4</a:t>
            </a:fld>
            <a:endParaRPr lang="en-US"/>
          </a:p>
        </p:txBody>
      </p:sp>
    </p:spTree>
    <p:extLst>
      <p:ext uri="{BB962C8B-B14F-4D97-AF65-F5344CB8AC3E}">
        <p14:creationId xmlns:p14="http://schemas.microsoft.com/office/powerpoint/2010/main" val="18187186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41</a:t>
            </a:fld>
            <a:endParaRPr lang="en-US"/>
          </a:p>
        </p:txBody>
      </p:sp>
    </p:spTree>
    <p:extLst>
      <p:ext uri="{BB962C8B-B14F-4D97-AF65-F5344CB8AC3E}">
        <p14:creationId xmlns:p14="http://schemas.microsoft.com/office/powerpoint/2010/main" val="3356832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42</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 SLIDE</a:t>
            </a:r>
            <a:r>
              <a:rPr lang="en-US" baseline="0" dirty="0" smtClean="0"/>
              <a:t> 37 and merged text with this slide.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43</a:t>
            </a:fld>
            <a:endParaRPr lang="en-US"/>
          </a:p>
        </p:txBody>
      </p:sp>
    </p:spTree>
    <p:extLst>
      <p:ext uri="{BB962C8B-B14F-4D97-AF65-F5344CB8AC3E}">
        <p14:creationId xmlns:p14="http://schemas.microsoft.com/office/powerpoint/2010/main" val="1583615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 SLIDE</a:t>
            </a:r>
            <a:r>
              <a:rPr lang="en-US" baseline="0" dirty="0" smtClean="0"/>
              <a:t> 37 and merged text with this slide.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44</a:t>
            </a:fld>
            <a:endParaRPr lang="en-US"/>
          </a:p>
        </p:txBody>
      </p:sp>
    </p:spTree>
    <p:extLst>
      <p:ext uri="{BB962C8B-B14F-4D97-AF65-F5344CB8AC3E}">
        <p14:creationId xmlns:p14="http://schemas.microsoft.com/office/powerpoint/2010/main" val="1583615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 SLIDE</a:t>
            </a:r>
            <a:r>
              <a:rPr lang="en-US" baseline="0" dirty="0" smtClean="0"/>
              <a:t> 37 and merged text with this slide.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45</a:t>
            </a:fld>
            <a:endParaRPr lang="en-US"/>
          </a:p>
        </p:txBody>
      </p:sp>
    </p:spTree>
    <p:extLst>
      <p:ext uri="{BB962C8B-B14F-4D97-AF65-F5344CB8AC3E}">
        <p14:creationId xmlns:p14="http://schemas.microsoft.com/office/powerpoint/2010/main" val="1850687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 SLIDE</a:t>
            </a:r>
            <a:r>
              <a:rPr lang="en-US" baseline="0" dirty="0" smtClean="0"/>
              <a:t> 37 and merged text with this slide.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46</a:t>
            </a:fld>
            <a:endParaRPr lang="en-US"/>
          </a:p>
        </p:txBody>
      </p:sp>
    </p:spTree>
    <p:extLst>
      <p:ext uri="{BB962C8B-B14F-4D97-AF65-F5344CB8AC3E}">
        <p14:creationId xmlns:p14="http://schemas.microsoft.com/office/powerpoint/2010/main" val="2862872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 SLIDE</a:t>
            </a:r>
            <a:r>
              <a:rPr lang="en-US" baseline="0" dirty="0" smtClean="0"/>
              <a:t> 37 and merged text with this slide.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47</a:t>
            </a:fld>
            <a:endParaRPr lang="en-US"/>
          </a:p>
        </p:txBody>
      </p:sp>
    </p:spTree>
    <p:extLst>
      <p:ext uri="{BB962C8B-B14F-4D97-AF65-F5344CB8AC3E}">
        <p14:creationId xmlns:p14="http://schemas.microsoft.com/office/powerpoint/2010/main" val="29360986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 SLIDE</a:t>
            </a:r>
            <a:r>
              <a:rPr lang="en-US" baseline="0" dirty="0" smtClean="0"/>
              <a:t> 37 and merged text with this slide.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50</a:t>
            </a:fld>
            <a:endParaRPr lang="en-US"/>
          </a:p>
        </p:txBody>
      </p:sp>
    </p:spTree>
    <p:extLst>
      <p:ext uri="{BB962C8B-B14F-4D97-AF65-F5344CB8AC3E}">
        <p14:creationId xmlns:p14="http://schemas.microsoft.com/office/powerpoint/2010/main" val="15836156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new layer will be added to the map.  Now that there is data on the map, the legend will pop-out of the bottom right corner and the Advanced Features Control will pop-out of the right side of the screen. The Filters Controls will be open by default with the Map Date Range set to the entire history of GLOBE.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 Data Count View each icon on the map represents the number</a:t>
            </a:r>
            <a:r>
              <a:rPr lang="en-US" b="1" baseline="0" dirty="0" smtClean="0"/>
              <a:t> of data reports for that data type at a specific GLOBE site.  Smaller circles are sites with less of that type of data, larger circles are sites with more of that type of data.  Sites that have not reported the visible data types will not show up on the map.</a:t>
            </a:r>
            <a:endParaRPr lang="en-US" b="1" dirty="0" smtClean="0"/>
          </a:p>
          <a:p>
            <a:endParaRPr lang="en-US" dirty="0" smtClean="0"/>
          </a:p>
          <a:p>
            <a:endParaRPr lang="en-US" dirty="0" smtClean="0"/>
          </a:p>
          <a:p>
            <a:r>
              <a:rPr lang="en-US" dirty="0" smtClean="0"/>
              <a:t>Original Text:</a:t>
            </a:r>
          </a:p>
          <a:p>
            <a:r>
              <a:rPr lang="en-US" dirty="0" smtClean="0"/>
              <a:t>3 pop-out boxes are open and Data Layer values for a date range are now shown on the map.</a:t>
            </a:r>
          </a:p>
          <a:p>
            <a:pPr algn="ctr"/>
            <a:r>
              <a:rPr lang="en-US" dirty="0" smtClean="0"/>
              <a:t>The pop-out box to the right, </a:t>
            </a:r>
            <a:r>
              <a:rPr lang="en-US" dirty="0" smtClean="0">
                <a:solidFill>
                  <a:srgbClr val="0070C0"/>
                </a:solidFill>
              </a:rPr>
              <a:t>Filters</a:t>
            </a:r>
            <a:r>
              <a:rPr lang="en-US" dirty="0" smtClean="0"/>
              <a:t>, has </a:t>
            </a:r>
            <a:r>
              <a:rPr lang="en-US" b="1" dirty="0" smtClean="0"/>
              <a:t>Map Date Range </a:t>
            </a:r>
            <a:r>
              <a:rPr lang="en-US" dirty="0" smtClean="0"/>
              <a:t>at the top. </a:t>
            </a:r>
          </a:p>
          <a:p>
            <a:pPr algn="ctr"/>
            <a:r>
              <a:rPr lang="en-US" dirty="0" smtClean="0"/>
              <a:t>The default date range covers the whole history of GLOBE. </a:t>
            </a:r>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51</a:t>
            </a:fld>
            <a:endParaRPr lang="en-US"/>
          </a:p>
        </p:txBody>
      </p:sp>
    </p:spTree>
    <p:extLst>
      <p:ext uri="{BB962C8B-B14F-4D97-AF65-F5344CB8AC3E}">
        <p14:creationId xmlns:p14="http://schemas.microsoft.com/office/powerpoint/2010/main" val="39901282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If</a:t>
            </a:r>
            <a:r>
              <a:rPr lang="en-US" b="1" baseline="0" dirty="0" smtClean="0"/>
              <a:t> your students are looking for GLOBE data to use in their own investigations, then they will likely want to find sites with lots of data over specific time periods.  </a:t>
            </a:r>
          </a:p>
          <a:p>
            <a:endParaRPr lang="en-US" b="1" baseline="0" dirty="0" smtClean="0"/>
          </a:p>
          <a:p>
            <a:r>
              <a:rPr lang="en-US" b="1" baseline="0" dirty="0" smtClean="0"/>
              <a:t>Let’s look at an example of how we might use Filter by Map Date Range in Data Count view to find sites with specific data available.  Narrow the data range to 2010-08-15 – 2013-06-01 and zoom in over North America.  No sites could be represented by the largest circle from the legend over this time period because we are looking at data over fewer than 2500 days.  However, sites with the second largest circle might be good candidates for use in our investigations because they have reported data for every or nearly every day of the last 3 school years.  </a:t>
            </a:r>
            <a:endParaRPr lang="en-US" b="1" dirty="0" smtClean="0"/>
          </a:p>
          <a:p>
            <a:endParaRPr lang="en-US" dirty="0" smtClean="0"/>
          </a:p>
          <a:p>
            <a:endParaRPr lang="en-US" dirty="0" smtClean="0"/>
          </a:p>
          <a:p>
            <a:r>
              <a:rPr lang="en-US" dirty="0" smtClean="0"/>
              <a:t>I changed bigger to larger… not sure if that is “more right” or not.  Grammar websites say bigger and larger are basically synonyms but bigger is more often used for “more important” and larger is more often used to “more</a:t>
            </a:r>
            <a:r>
              <a:rPr lang="en-US" baseline="0" dirty="0" smtClean="0"/>
              <a:t> quantity”.</a:t>
            </a:r>
            <a:endParaRPr lang="en-US"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52</a:t>
            </a:fld>
            <a:endParaRPr lang="en-US"/>
          </a:p>
        </p:txBody>
      </p:sp>
    </p:spTree>
    <p:extLst>
      <p:ext uri="{BB962C8B-B14F-4D97-AF65-F5344CB8AC3E}">
        <p14:creationId xmlns:p14="http://schemas.microsoft.com/office/powerpoint/2010/main" val="2343123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Now</a:t>
            </a:r>
            <a:r>
              <a:rPr lang="en-US" b="1" baseline="0" dirty="0" smtClean="0"/>
              <a:t> let’s review the different sections of the Visualization Window.  Besides the map itself there are 5 sections within the window:</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The Top Bar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Layers Control Pop-out Box (left side)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Advanced Features Control Pop-out Box (right side)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Movement Controls (just left of Advanced Features)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Legend (bottom* only visible if there is at least 1 layer added)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Cursor </a:t>
            </a:r>
            <a:r>
              <a:rPr lang="en-US" b="1" baseline="0" dirty="0" err="1" smtClean="0"/>
              <a:t>Lat</a:t>
            </a:r>
            <a:r>
              <a:rPr lang="en-US" b="1" baseline="0" dirty="0" smtClean="0"/>
              <a:t>/Long report (bottom left)</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Throughout the tutorial we will cover the options available in each section.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Added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needs to be corrected to have the official names of each of these sections.</a:t>
            </a:r>
          </a:p>
        </p:txBody>
      </p:sp>
      <p:sp>
        <p:nvSpPr>
          <p:cNvPr id="4" name="Slide Number Placeholder 3"/>
          <p:cNvSpPr>
            <a:spLocks noGrp="1"/>
          </p:cNvSpPr>
          <p:nvPr>
            <p:ph type="sldNum" sz="quarter" idx="10"/>
          </p:nvPr>
        </p:nvSpPr>
        <p:spPr/>
        <p:txBody>
          <a:bodyPr/>
          <a:lstStyle/>
          <a:p>
            <a:fld id="{09C973E5-8787-4A76-9B04-51D1C2E8D4E8}" type="slidenum">
              <a:rPr lang="en-US" smtClean="0"/>
              <a:pPr/>
              <a:t>5</a:t>
            </a:fld>
            <a:endParaRPr lang="en-US"/>
          </a:p>
        </p:txBody>
      </p:sp>
    </p:spTree>
    <p:extLst>
      <p:ext uri="{BB962C8B-B14F-4D97-AF65-F5344CB8AC3E}">
        <p14:creationId xmlns:p14="http://schemas.microsoft.com/office/powerpoint/2010/main" val="12216969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53</a:t>
            </a:fld>
            <a:endParaRPr lang="en-US"/>
          </a:p>
        </p:txBody>
      </p:sp>
    </p:spTree>
    <p:extLst>
      <p:ext uri="{BB962C8B-B14F-4D97-AF65-F5344CB8AC3E}">
        <p14:creationId xmlns:p14="http://schemas.microsoft.com/office/powerpoint/2010/main" val="14452768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r>
              <a:rPr lang="en-US" dirty="0" smtClean="0"/>
              <a:t>Hmmm not sure if data type, parameter</a:t>
            </a:r>
            <a:r>
              <a:rPr lang="en-US" baseline="0" dirty="0" smtClean="0"/>
              <a:t> or something else would be best here…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54</a:t>
            </a:fld>
            <a:endParaRPr lang="en-US"/>
          </a:p>
        </p:txBody>
      </p:sp>
    </p:spTree>
    <p:extLst>
      <p:ext uri="{BB962C8B-B14F-4D97-AF65-F5344CB8AC3E}">
        <p14:creationId xmlns:p14="http://schemas.microsoft.com/office/powerpoint/2010/main" val="34047236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55</a:t>
            </a:fld>
            <a:endParaRPr lang="en-US"/>
          </a:p>
        </p:txBody>
      </p:sp>
    </p:spTree>
    <p:extLst>
      <p:ext uri="{BB962C8B-B14F-4D97-AF65-F5344CB8AC3E}">
        <p14:creationId xmlns:p14="http://schemas.microsoft.com/office/powerpoint/2010/main" val="35001971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56</a:t>
            </a:fld>
            <a:endParaRPr lang="en-US"/>
          </a:p>
        </p:txBody>
      </p:sp>
    </p:spTree>
    <p:extLst>
      <p:ext uri="{BB962C8B-B14F-4D97-AF65-F5344CB8AC3E}">
        <p14:creationId xmlns:p14="http://schemas.microsoft.com/office/powerpoint/2010/main" val="2923868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57</a:t>
            </a:fld>
            <a:endParaRPr lang="en-US"/>
          </a:p>
        </p:txBody>
      </p:sp>
    </p:spTree>
    <p:extLst>
      <p:ext uri="{BB962C8B-B14F-4D97-AF65-F5344CB8AC3E}">
        <p14:creationId xmlns:p14="http://schemas.microsoft.com/office/powerpoint/2010/main" val="24855401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58</a:t>
            </a:fld>
            <a:endParaRPr lang="en-US"/>
          </a:p>
        </p:txBody>
      </p:sp>
    </p:spTree>
    <p:extLst>
      <p:ext uri="{BB962C8B-B14F-4D97-AF65-F5344CB8AC3E}">
        <p14:creationId xmlns:p14="http://schemas.microsoft.com/office/powerpoint/2010/main" val="9178272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59</a:t>
            </a:fld>
            <a:endParaRPr lang="en-US"/>
          </a:p>
        </p:txBody>
      </p:sp>
    </p:spTree>
    <p:extLst>
      <p:ext uri="{BB962C8B-B14F-4D97-AF65-F5344CB8AC3E}">
        <p14:creationId xmlns:p14="http://schemas.microsoft.com/office/powerpoint/2010/main" val="33836725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60</a:t>
            </a:fld>
            <a:endParaRPr lang="en-US"/>
          </a:p>
        </p:txBody>
      </p:sp>
    </p:spTree>
    <p:extLst>
      <p:ext uri="{BB962C8B-B14F-4D97-AF65-F5344CB8AC3E}">
        <p14:creationId xmlns:p14="http://schemas.microsoft.com/office/powerpoint/2010/main" val="6623506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61</a:t>
            </a:fld>
            <a:endParaRPr lang="en-US"/>
          </a:p>
        </p:txBody>
      </p:sp>
    </p:spTree>
    <p:extLst>
      <p:ext uri="{BB962C8B-B14F-4D97-AF65-F5344CB8AC3E}">
        <p14:creationId xmlns:p14="http://schemas.microsoft.com/office/powerpoint/2010/main" val="14028522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62</a:t>
            </a:fld>
            <a:endParaRPr lang="en-US"/>
          </a:p>
        </p:txBody>
      </p:sp>
    </p:spTree>
    <p:extLst>
      <p:ext uri="{BB962C8B-B14F-4D97-AF65-F5344CB8AC3E}">
        <p14:creationId xmlns:p14="http://schemas.microsoft.com/office/powerpoint/2010/main" val="1875989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Now</a:t>
            </a:r>
            <a:r>
              <a:rPr lang="en-US" b="1" baseline="0" dirty="0" smtClean="0"/>
              <a:t> let’s review the different sections of the Visualization Window.  Besides the map itself there are 5 sections within the window:</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The Top Bar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Layers Control Pop-out Box (left side)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Advanced Features Control Pop-out Box (right side)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Movement Controls (just left of Advanced Features)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Legend (bottom* only visible if there is at least 1 layer added)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Cursor </a:t>
            </a:r>
            <a:r>
              <a:rPr lang="en-US" b="1" baseline="0" dirty="0" err="1" smtClean="0"/>
              <a:t>Lat</a:t>
            </a:r>
            <a:r>
              <a:rPr lang="en-US" b="1" baseline="0" dirty="0" smtClean="0"/>
              <a:t>/Long report (bottom left)</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Throughout the tutorial we will cover the options available in each section.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Added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needs to be corrected to have the official names of each of these sections.</a:t>
            </a:r>
          </a:p>
        </p:txBody>
      </p:sp>
      <p:sp>
        <p:nvSpPr>
          <p:cNvPr id="4" name="Slide Number Placeholder 3"/>
          <p:cNvSpPr>
            <a:spLocks noGrp="1"/>
          </p:cNvSpPr>
          <p:nvPr>
            <p:ph type="sldNum" sz="quarter" idx="10"/>
          </p:nvPr>
        </p:nvSpPr>
        <p:spPr/>
        <p:txBody>
          <a:bodyPr/>
          <a:lstStyle/>
          <a:p>
            <a:fld id="{09C973E5-8787-4A76-9B04-51D1C2E8D4E8}" type="slidenum">
              <a:rPr lang="en-US" smtClean="0"/>
              <a:pPr/>
              <a:t>6</a:t>
            </a:fld>
            <a:endParaRPr lang="en-US"/>
          </a:p>
        </p:txBody>
      </p:sp>
    </p:spTree>
    <p:extLst>
      <p:ext uri="{BB962C8B-B14F-4D97-AF65-F5344CB8AC3E}">
        <p14:creationId xmlns:p14="http://schemas.microsoft.com/office/powerpoint/2010/main" val="1418480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63</a:t>
            </a:fld>
            <a:endParaRPr lang="en-US"/>
          </a:p>
        </p:txBody>
      </p:sp>
    </p:spTree>
    <p:extLst>
      <p:ext uri="{BB962C8B-B14F-4D97-AF65-F5344CB8AC3E}">
        <p14:creationId xmlns:p14="http://schemas.microsoft.com/office/powerpoint/2010/main" val="7732968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64</a:t>
            </a:fld>
            <a:endParaRPr lang="en-US"/>
          </a:p>
        </p:txBody>
      </p:sp>
    </p:spTree>
    <p:extLst>
      <p:ext uri="{BB962C8B-B14F-4D97-AF65-F5344CB8AC3E}">
        <p14:creationId xmlns:p14="http://schemas.microsoft.com/office/powerpoint/2010/main" val="7072924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65</a:t>
            </a:fld>
            <a:endParaRPr lang="en-US"/>
          </a:p>
        </p:txBody>
      </p:sp>
    </p:spTree>
    <p:extLst>
      <p:ext uri="{BB962C8B-B14F-4D97-AF65-F5344CB8AC3E}">
        <p14:creationId xmlns:p14="http://schemas.microsoft.com/office/powerpoint/2010/main" val="16162711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66</a:t>
            </a:fld>
            <a:endParaRPr lang="en-US"/>
          </a:p>
        </p:txBody>
      </p:sp>
    </p:spTree>
    <p:extLst>
      <p:ext uri="{BB962C8B-B14F-4D97-AF65-F5344CB8AC3E}">
        <p14:creationId xmlns:p14="http://schemas.microsoft.com/office/powerpoint/2010/main" val="13412229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67</a:t>
            </a:fld>
            <a:endParaRPr lang="en-US"/>
          </a:p>
        </p:txBody>
      </p:sp>
    </p:spTree>
    <p:extLst>
      <p:ext uri="{BB962C8B-B14F-4D97-AF65-F5344CB8AC3E}">
        <p14:creationId xmlns:p14="http://schemas.microsoft.com/office/powerpoint/2010/main" val="2574977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8</a:t>
            </a:fld>
            <a:endParaRPr lang="en-US"/>
          </a:p>
        </p:txBody>
      </p:sp>
    </p:spTree>
    <p:extLst>
      <p:ext uri="{BB962C8B-B14F-4D97-AF65-F5344CB8AC3E}">
        <p14:creationId xmlns:p14="http://schemas.microsoft.com/office/powerpoint/2010/main" val="1956414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9</a:t>
            </a:fld>
            <a:endParaRPr lang="en-US"/>
          </a:p>
        </p:txBody>
      </p:sp>
    </p:spTree>
    <p:extLst>
      <p:ext uri="{BB962C8B-B14F-4D97-AF65-F5344CB8AC3E}">
        <p14:creationId xmlns:p14="http://schemas.microsoft.com/office/powerpoint/2010/main" val="1192843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10</a:t>
            </a:fld>
            <a:endParaRPr lang="en-US"/>
          </a:p>
        </p:txBody>
      </p:sp>
    </p:spTree>
    <p:extLst>
      <p:ext uri="{BB962C8B-B14F-4D97-AF65-F5344CB8AC3E}">
        <p14:creationId xmlns:p14="http://schemas.microsoft.com/office/powerpoint/2010/main" val="2713403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subTitle" idx="1"/>
          </p:nvPr>
        </p:nvSpPr>
        <p:spPr>
          <a:xfrm>
            <a:off x="990600" y="3816350"/>
            <a:ext cx="7475538" cy="1752600"/>
          </a:xfrm>
        </p:spPr>
        <p:txBody>
          <a:bodyPr/>
          <a:lstStyle>
            <a:lvl1pPr marL="0" indent="0">
              <a:lnSpc>
                <a:spcPct val="95000"/>
              </a:lnSpc>
              <a:buFontTx/>
              <a:buNone/>
              <a:defRPr/>
            </a:lvl1pPr>
          </a:lstStyle>
          <a:p>
            <a:r>
              <a:rPr lang="en-US"/>
              <a:t>Click to edit Master subtitle style</a:t>
            </a:r>
          </a:p>
        </p:txBody>
      </p:sp>
      <p:sp>
        <p:nvSpPr>
          <p:cNvPr id="5123" name="Rectangle 3"/>
          <p:cNvSpPr>
            <a:spLocks noGrp="1" noChangeArrowheads="1"/>
          </p:cNvSpPr>
          <p:nvPr>
            <p:ph type="ctrTitle"/>
          </p:nvPr>
        </p:nvSpPr>
        <p:spPr>
          <a:xfrm>
            <a:off x="685800" y="1581150"/>
            <a:ext cx="7772400" cy="1738313"/>
          </a:xfrm>
        </p:spPr>
        <p:txBody>
          <a:bodyPr/>
          <a:lstStyle>
            <a:lvl1pPr>
              <a:defRPr sz="3600"/>
            </a:lvl1pPr>
          </a:lstStyle>
          <a:p>
            <a:r>
              <a:rPr lang="en-US"/>
              <a:t>Click to edit Master title style</a:t>
            </a:r>
          </a:p>
        </p:txBody>
      </p:sp>
      <p:pic>
        <p:nvPicPr>
          <p:cNvPr id="5124" name="Picture 4"/>
          <p:cNvPicPr>
            <a:picLocks noChangeAspect="1" noChangeArrowheads="1"/>
          </p:cNvPicPr>
          <p:nvPr/>
        </p:nvPicPr>
        <p:blipFill>
          <a:blip r:embed="rId2" cstate="print"/>
          <a:srcRect/>
          <a:stretch>
            <a:fillRect/>
          </a:stretch>
        </p:blipFill>
        <p:spPr bwMode="auto">
          <a:xfrm>
            <a:off x="7639050" y="76200"/>
            <a:ext cx="1276350" cy="254000"/>
          </a:xfrm>
          <a:prstGeom prst="rect">
            <a:avLst/>
          </a:prstGeom>
          <a:noFill/>
          <a:ln w="12700" cap="sq" algn="ctr">
            <a:noFill/>
            <a:miter lim="800000"/>
            <a:headEnd type="none" w="sm" len="sm"/>
            <a:tailEnd type="none" w="sm" len="sm"/>
          </a:ln>
          <a:effectLst/>
        </p:spPr>
      </p:pic>
      <p:pic>
        <p:nvPicPr>
          <p:cNvPr id="6" name="Picture 5" descr="GLOBE-logo.jpg"/>
          <p:cNvPicPr>
            <a:picLocks noChangeAspect="1"/>
          </p:cNvPicPr>
          <p:nvPr userDrawn="1"/>
        </p:nvPicPr>
        <p:blipFill>
          <a:blip r:embed="rId3" cstate="print"/>
          <a:stretch>
            <a:fillRect/>
          </a:stretch>
        </p:blipFill>
        <p:spPr>
          <a:xfrm>
            <a:off x="228600" y="6172200"/>
            <a:ext cx="3429000" cy="53232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r>
              <a:rPr lang="en-US" dirty="0"/>
              <a:t>6/16/06 | </a:t>
            </a:r>
            <a:fld id="{55B3F0EE-1AF4-49B8-B793-435239553703}" type="slidenum">
              <a:rPr lang="en-US"/>
              <a:pPr/>
              <a:t>‹#›</a:t>
            </a:fld>
            <a:endParaRPr lang="en-US" dirty="0"/>
          </a:p>
        </p:txBody>
      </p:sp>
      <p:sp>
        <p:nvSpPr>
          <p:cNvPr id="5" name="Date Placeholder 4"/>
          <p:cNvSpPr>
            <a:spLocks noGrp="1"/>
          </p:cNvSpPr>
          <p:nvPr>
            <p:ph type="dt" sz="half" idx="11"/>
          </p:nvPr>
        </p:nvSpPr>
        <p:spPr/>
        <p:txBody>
          <a:bodyPr/>
          <a:lstStyle>
            <a:lvl1pPr>
              <a:defRPr/>
            </a:lvl1pPr>
          </a:lstStyle>
          <a:p>
            <a:endParaRPr lang="en-US" dirty="0"/>
          </a:p>
        </p:txBody>
      </p:sp>
      <p:sp>
        <p:nvSpPr>
          <p:cNvPr id="6" name="Footer Placeholder 5"/>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19063"/>
            <a:ext cx="2133600" cy="6027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19063"/>
            <a:ext cx="6248400" cy="6027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r>
              <a:rPr lang="en-US" dirty="0"/>
              <a:t>6/16/06 | </a:t>
            </a:r>
            <a:fld id="{E49D04DE-8E15-4C6D-84E6-01EF158E8004}" type="slidenum">
              <a:rPr lang="en-US"/>
              <a:pPr/>
              <a:t>‹#›</a:t>
            </a:fld>
            <a:endParaRPr lang="en-US" dirty="0"/>
          </a:p>
        </p:txBody>
      </p:sp>
      <p:sp>
        <p:nvSpPr>
          <p:cNvPr id="5" name="Date Placeholder 4"/>
          <p:cNvSpPr>
            <a:spLocks noGrp="1"/>
          </p:cNvSpPr>
          <p:nvPr>
            <p:ph type="dt" sz="half" idx="11"/>
          </p:nvPr>
        </p:nvSpPr>
        <p:spPr/>
        <p:txBody>
          <a:bodyPr/>
          <a:lstStyle>
            <a:lvl1pPr>
              <a:defRPr/>
            </a:lvl1pPr>
          </a:lstStyle>
          <a:p>
            <a:endParaRPr lang="en-US" dirty="0"/>
          </a:p>
        </p:txBody>
      </p:sp>
      <p:sp>
        <p:nvSpPr>
          <p:cNvPr id="6" name="Footer Placeholder 5"/>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19063"/>
            <a:ext cx="8534400" cy="866775"/>
          </a:xfrm>
        </p:spPr>
        <p:txBody>
          <a:bodyPr/>
          <a:lstStyle>
            <a:lvl1pPr>
              <a:defRPr>
                <a:solidFill>
                  <a:schemeClr val="accent1">
                    <a:lumMod val="75000"/>
                  </a:schemeClr>
                </a:solidFill>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304800" y="1371600"/>
            <a:ext cx="8534400" cy="4775200"/>
          </a:xfrm>
        </p:spPr>
        <p:txBody>
          <a:bodyPr/>
          <a:lstStyle/>
          <a:p>
            <a:endParaRPr lang="en-US" dirty="0"/>
          </a:p>
        </p:txBody>
      </p:sp>
      <p:sp>
        <p:nvSpPr>
          <p:cNvPr id="4" name="Slide Number Placeholder 3"/>
          <p:cNvSpPr>
            <a:spLocks noGrp="1"/>
          </p:cNvSpPr>
          <p:nvPr>
            <p:ph type="sldNum" sz="quarter" idx="10"/>
          </p:nvPr>
        </p:nvSpPr>
        <p:spPr>
          <a:xfrm>
            <a:off x="7923213" y="6624638"/>
            <a:ext cx="941387" cy="185737"/>
          </a:xfrm>
        </p:spPr>
        <p:txBody>
          <a:bodyPr/>
          <a:lstStyle>
            <a:lvl1pPr>
              <a:defRPr/>
            </a:lvl1pPr>
          </a:lstStyle>
          <a:p>
            <a:r>
              <a:rPr lang="en-US" dirty="0" smtClean="0"/>
              <a:t>9/10/11| </a:t>
            </a:r>
            <a:fld id="{D15508CB-F79E-446D-B3D6-DB01C0DE3B0B}" type="slidenum">
              <a:rPr lang="en-US" smtClean="0"/>
              <a:pPr/>
              <a:t>‹#›</a:t>
            </a:fld>
            <a:endParaRPr lang="en-US" dirty="0"/>
          </a:p>
        </p:txBody>
      </p:sp>
      <p:sp>
        <p:nvSpPr>
          <p:cNvPr id="5" name="Date Placeholder 4"/>
          <p:cNvSpPr>
            <a:spLocks noGrp="1"/>
          </p:cNvSpPr>
          <p:nvPr>
            <p:ph type="dt" sz="half" idx="11"/>
          </p:nvPr>
        </p:nvSpPr>
        <p:spPr>
          <a:xfrm>
            <a:off x="4267200" y="6477000"/>
            <a:ext cx="685800" cy="227013"/>
          </a:xfrm>
        </p:spPr>
        <p:txBody>
          <a:bodyPr/>
          <a:lstStyle>
            <a:lvl1pPr>
              <a:defRPr/>
            </a:lvl1pPr>
          </a:lstStyle>
          <a:p>
            <a:endParaRPr lang="en-US" dirty="0"/>
          </a:p>
        </p:txBody>
      </p:sp>
      <p:sp>
        <p:nvSpPr>
          <p:cNvPr id="6" name="Footer Placeholder 5"/>
          <p:cNvSpPr>
            <a:spLocks noGrp="1"/>
          </p:cNvSpPr>
          <p:nvPr>
            <p:ph type="ftr" sz="quarter" idx="12"/>
          </p:nvPr>
        </p:nvSpPr>
        <p:spPr>
          <a:xfrm>
            <a:off x="152400" y="6629400"/>
            <a:ext cx="1752600" cy="182563"/>
          </a:xfrm>
        </p:spPr>
        <p:txBody>
          <a:bodyPr/>
          <a:lstStyle>
            <a:lvl1pPr>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2"/>
          <p:cNvSpPr>
            <a:spLocks noGrp="1" noChangeArrowheads="1"/>
          </p:cNvSpPr>
          <p:nvPr>
            <p:ph type="subTitle" idx="1"/>
          </p:nvPr>
        </p:nvSpPr>
        <p:spPr>
          <a:xfrm>
            <a:off x="990600" y="3816350"/>
            <a:ext cx="7475538" cy="1752600"/>
          </a:xfrm>
        </p:spPr>
        <p:txBody>
          <a:bodyPr/>
          <a:lstStyle>
            <a:lvl1pPr marL="0" indent="0">
              <a:lnSpc>
                <a:spcPct val="95000"/>
              </a:lnSpc>
              <a:buFontTx/>
              <a:buNone/>
              <a:defRPr/>
            </a:lvl1pPr>
          </a:lstStyle>
          <a:p>
            <a:r>
              <a:rPr lang="en-US"/>
              <a:t>Click to edit Master subtitle style</a:t>
            </a:r>
          </a:p>
        </p:txBody>
      </p:sp>
      <p:sp>
        <p:nvSpPr>
          <p:cNvPr id="8" name="Rectangle 3"/>
          <p:cNvSpPr>
            <a:spLocks noGrp="1" noChangeArrowheads="1"/>
          </p:cNvSpPr>
          <p:nvPr>
            <p:ph type="ctrTitle"/>
          </p:nvPr>
        </p:nvSpPr>
        <p:spPr>
          <a:xfrm>
            <a:off x="685800" y="1581150"/>
            <a:ext cx="7772400" cy="1738313"/>
          </a:xfrm>
        </p:spPr>
        <p:txBody>
          <a:bodyPr/>
          <a:lstStyle>
            <a:lvl1pPr>
              <a:defRPr sz="3600"/>
            </a:lvl1pPr>
          </a:lstStyle>
          <a:p>
            <a:r>
              <a:rPr lang="en-US"/>
              <a:t>Click to edit Master title style</a:t>
            </a:r>
          </a:p>
        </p:txBody>
      </p:sp>
      <p:pic>
        <p:nvPicPr>
          <p:cNvPr id="9" name="Picture 4"/>
          <p:cNvPicPr>
            <a:picLocks noChangeAspect="1" noChangeArrowheads="1"/>
          </p:cNvPicPr>
          <p:nvPr userDrawn="1"/>
        </p:nvPicPr>
        <p:blipFill>
          <a:blip r:embed="rId2" cstate="print"/>
          <a:srcRect/>
          <a:stretch>
            <a:fillRect/>
          </a:stretch>
        </p:blipFill>
        <p:spPr bwMode="auto">
          <a:xfrm>
            <a:off x="7639050" y="76200"/>
            <a:ext cx="1276350" cy="254000"/>
          </a:xfrm>
          <a:prstGeom prst="rect">
            <a:avLst/>
          </a:prstGeom>
          <a:noFill/>
          <a:ln w="12700" cap="sq" algn="ctr">
            <a:noFill/>
            <a:miter lim="800000"/>
            <a:headEnd type="none" w="sm" len="sm"/>
            <a:tailEnd type="none" w="sm" len="sm"/>
          </a:ln>
          <a:effectLst/>
        </p:spPr>
      </p:pic>
      <p:pic>
        <p:nvPicPr>
          <p:cNvPr id="10" name="Picture 9" descr="GLOBE-logo.jpg"/>
          <p:cNvPicPr>
            <a:picLocks noChangeAspect="1"/>
          </p:cNvPicPr>
          <p:nvPr userDrawn="1"/>
        </p:nvPicPr>
        <p:blipFill>
          <a:blip r:embed="rId3" cstate="print"/>
          <a:stretch>
            <a:fillRect/>
          </a:stretch>
        </p:blipFill>
        <p:spPr>
          <a:xfrm>
            <a:off x="228600" y="6172200"/>
            <a:ext cx="3429000" cy="532324"/>
          </a:xfrm>
          <a:prstGeom prst="rect">
            <a:avLst/>
          </a:prstGeom>
        </p:spPr>
      </p:pic>
    </p:spTree>
    <p:extLst>
      <p:ext uri="{BB962C8B-B14F-4D97-AF65-F5344CB8AC3E}">
        <p14:creationId xmlns:p14="http://schemas.microsoft.com/office/powerpoint/2010/main" val="3334627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2F2463-72C7-4D05-93A1-961F961A93EA}" type="datetimeFigureOut">
              <a:rPr lang="en-US" smtClean="0"/>
              <a:pPr/>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3064870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2F2463-72C7-4D05-93A1-961F961A93EA}" type="datetimeFigureOut">
              <a:rPr lang="en-US" smtClean="0"/>
              <a:pPr/>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355750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2F2463-72C7-4D05-93A1-961F961A93EA}" type="datetimeFigureOut">
              <a:rPr lang="en-US" smtClean="0"/>
              <a:pPr/>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1413213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2F2463-72C7-4D05-93A1-961F961A93EA}" type="datetimeFigureOut">
              <a:rPr lang="en-US" smtClean="0"/>
              <a:pPr/>
              <a:t>10/3/2018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1639491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2F2463-72C7-4D05-93A1-961F961A93EA}" type="datetimeFigureOut">
              <a:rPr lang="en-US" smtClean="0"/>
              <a:pPr/>
              <a:t>10/3/2018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2713582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F2463-72C7-4D05-93A1-961F961A93EA}" type="datetimeFigureOut">
              <a:rPr lang="en-US" smtClean="0"/>
              <a:pPr/>
              <a:t>10/3/2018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1043305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r>
              <a:rPr lang="en-US" dirty="0"/>
              <a:t>6/16/06 | </a:t>
            </a:r>
            <a:fld id="{2C5628B8-9408-49E5-A8C8-D3A705B23107}" type="slidenum">
              <a:rPr lang="en-US"/>
              <a:pPr/>
              <a:t>‹#›</a:t>
            </a:fld>
            <a:endParaRPr lang="en-US" dirty="0"/>
          </a:p>
        </p:txBody>
      </p:sp>
      <p:sp>
        <p:nvSpPr>
          <p:cNvPr id="5" name="Date Placeholder 4"/>
          <p:cNvSpPr>
            <a:spLocks noGrp="1"/>
          </p:cNvSpPr>
          <p:nvPr>
            <p:ph type="dt" sz="half" idx="11"/>
          </p:nvPr>
        </p:nvSpPr>
        <p:spPr/>
        <p:txBody>
          <a:bodyPr/>
          <a:lstStyle>
            <a:lvl1pPr>
              <a:defRPr/>
            </a:lvl1pPr>
          </a:lstStyle>
          <a:p>
            <a:endParaRPr lang="en-US" dirty="0"/>
          </a:p>
        </p:txBody>
      </p:sp>
      <p:sp>
        <p:nvSpPr>
          <p:cNvPr id="6" name="Footer Placeholder 5"/>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2F2463-72C7-4D05-93A1-961F961A93EA}" type="datetimeFigureOut">
              <a:rPr lang="en-US" smtClean="0"/>
              <a:pPr/>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1691878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2F2463-72C7-4D05-93A1-961F961A93EA}" type="datetimeFigureOut">
              <a:rPr lang="en-US" smtClean="0"/>
              <a:pPr/>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2544803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2F2463-72C7-4D05-93A1-961F961A93EA}" type="datetimeFigureOut">
              <a:rPr lang="en-US" smtClean="0"/>
              <a:pPr/>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4010673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2F2463-72C7-4D05-93A1-961F961A93EA}" type="datetimeFigureOut">
              <a:rPr lang="en-US" smtClean="0"/>
              <a:pPr/>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1289496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r>
              <a:rPr lang="en-US" dirty="0"/>
              <a:t>6/16/06 | </a:t>
            </a:r>
            <a:fld id="{73427A75-154B-44E7-9DBA-68AB587CD21D}" type="slidenum">
              <a:rPr lang="en-US"/>
              <a:pPr/>
              <a:t>‹#›</a:t>
            </a:fld>
            <a:endParaRPr lang="en-US" dirty="0"/>
          </a:p>
        </p:txBody>
      </p:sp>
      <p:sp>
        <p:nvSpPr>
          <p:cNvPr id="5" name="Date Placeholder 4"/>
          <p:cNvSpPr>
            <a:spLocks noGrp="1"/>
          </p:cNvSpPr>
          <p:nvPr>
            <p:ph type="dt" sz="half" idx="11"/>
          </p:nvPr>
        </p:nvSpPr>
        <p:spPr/>
        <p:txBody>
          <a:bodyPr/>
          <a:lstStyle>
            <a:lvl1pPr>
              <a:defRPr/>
            </a:lvl1pPr>
          </a:lstStyle>
          <a:p>
            <a:endParaRPr lang="en-US" dirty="0"/>
          </a:p>
        </p:txBody>
      </p:sp>
      <p:sp>
        <p:nvSpPr>
          <p:cNvPr id="6" name="Footer Placeholder 5"/>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71600"/>
            <a:ext cx="419100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9100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r>
              <a:rPr lang="en-US" dirty="0"/>
              <a:t>6/16/06 | </a:t>
            </a:r>
            <a:fld id="{23E77980-719F-4246-9F60-102BD5A17166}" type="slidenum">
              <a:rPr lang="en-US"/>
              <a:pPr/>
              <a:t>‹#›</a:t>
            </a:fld>
            <a:endParaRPr lang="en-US" dirty="0"/>
          </a:p>
        </p:txBody>
      </p:sp>
      <p:sp>
        <p:nvSpPr>
          <p:cNvPr id="6" name="Date Placeholder 5"/>
          <p:cNvSpPr>
            <a:spLocks noGrp="1"/>
          </p:cNvSpPr>
          <p:nvPr>
            <p:ph type="dt" sz="half" idx="11"/>
          </p:nvPr>
        </p:nvSpPr>
        <p:spPr/>
        <p:txBody>
          <a:bodyPr/>
          <a:lstStyle>
            <a:lvl1pPr>
              <a:defRPr/>
            </a:lvl1pPr>
          </a:lstStyle>
          <a:p>
            <a:endParaRPr lang="en-US" dirty="0"/>
          </a:p>
        </p:txBody>
      </p:sp>
      <p:sp>
        <p:nvSpPr>
          <p:cNvPr id="7" name="Footer Placeholder 6"/>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r>
              <a:rPr lang="en-US" dirty="0"/>
              <a:t>6/16/06 | </a:t>
            </a:r>
            <a:fld id="{A479D580-C9D0-4333-AAC3-043198673E50}" type="slidenum">
              <a:rPr lang="en-US"/>
              <a:pPr/>
              <a:t>‹#›</a:t>
            </a:fld>
            <a:endParaRPr lang="en-US" dirty="0"/>
          </a:p>
        </p:txBody>
      </p:sp>
      <p:sp>
        <p:nvSpPr>
          <p:cNvPr id="8" name="Date Placeholder 7"/>
          <p:cNvSpPr>
            <a:spLocks noGrp="1"/>
          </p:cNvSpPr>
          <p:nvPr>
            <p:ph type="dt" sz="half" idx="11"/>
          </p:nvPr>
        </p:nvSpPr>
        <p:spPr/>
        <p:txBody>
          <a:bodyPr/>
          <a:lstStyle>
            <a:lvl1pPr>
              <a:defRPr/>
            </a:lvl1pPr>
          </a:lstStyle>
          <a:p>
            <a:endParaRPr lang="en-US" dirty="0"/>
          </a:p>
        </p:txBody>
      </p:sp>
      <p:sp>
        <p:nvSpPr>
          <p:cNvPr id="9" name="Footer Placeholder 8"/>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r>
              <a:rPr lang="en-US" dirty="0"/>
              <a:t>6/16/06 | </a:t>
            </a:r>
            <a:fld id="{10B9C2EB-0593-46EE-86C5-D4526E383CF2}" type="slidenum">
              <a:rPr lang="en-US"/>
              <a:pPr/>
              <a:t>‹#›</a:t>
            </a:fld>
            <a:endParaRPr lang="en-US" dirty="0"/>
          </a:p>
        </p:txBody>
      </p:sp>
      <p:sp>
        <p:nvSpPr>
          <p:cNvPr id="4" name="Date Placeholder 3"/>
          <p:cNvSpPr>
            <a:spLocks noGrp="1"/>
          </p:cNvSpPr>
          <p:nvPr>
            <p:ph type="dt" sz="half" idx="11"/>
          </p:nvPr>
        </p:nvSpPr>
        <p:spPr/>
        <p:txBody>
          <a:bodyPr/>
          <a:lstStyle>
            <a:lvl1pPr>
              <a:defRPr/>
            </a:lvl1pPr>
          </a:lstStyle>
          <a:p>
            <a:endParaRPr lang="en-US" dirty="0"/>
          </a:p>
        </p:txBody>
      </p:sp>
      <p:sp>
        <p:nvSpPr>
          <p:cNvPr id="5" name="Footer Placeholder 4"/>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r>
              <a:rPr lang="en-US" dirty="0"/>
              <a:t>6/16/06 | </a:t>
            </a:r>
            <a:fld id="{7344767B-AE05-438C-AFB2-AC96A4600307}" type="slidenum">
              <a:rPr lang="en-US"/>
              <a:pPr/>
              <a:t>‹#›</a:t>
            </a:fld>
            <a:endParaRPr lang="en-US" dirty="0"/>
          </a:p>
        </p:txBody>
      </p:sp>
      <p:sp>
        <p:nvSpPr>
          <p:cNvPr id="6" name="Date Placeholder 5"/>
          <p:cNvSpPr>
            <a:spLocks noGrp="1"/>
          </p:cNvSpPr>
          <p:nvPr>
            <p:ph type="dt" sz="half" idx="11"/>
          </p:nvPr>
        </p:nvSpPr>
        <p:spPr/>
        <p:txBody>
          <a:bodyPr/>
          <a:lstStyle>
            <a:lvl1pPr>
              <a:defRPr/>
            </a:lvl1pPr>
          </a:lstStyle>
          <a:p>
            <a:endParaRPr lang="en-US" dirty="0"/>
          </a:p>
        </p:txBody>
      </p:sp>
      <p:sp>
        <p:nvSpPr>
          <p:cNvPr id="7" name="Footer Placeholder 6"/>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r>
              <a:rPr lang="en-US" dirty="0"/>
              <a:t>6/16/06 | </a:t>
            </a:r>
            <a:fld id="{EC1D6B7C-085B-49C1-ACE7-0D5123332AE8}" type="slidenum">
              <a:rPr lang="en-US"/>
              <a:pPr/>
              <a:t>‹#›</a:t>
            </a:fld>
            <a:endParaRPr lang="en-US" dirty="0"/>
          </a:p>
        </p:txBody>
      </p:sp>
      <p:sp>
        <p:nvSpPr>
          <p:cNvPr id="6" name="Date Placeholder 5"/>
          <p:cNvSpPr>
            <a:spLocks noGrp="1"/>
          </p:cNvSpPr>
          <p:nvPr>
            <p:ph type="dt" sz="half" idx="11"/>
          </p:nvPr>
        </p:nvSpPr>
        <p:spPr/>
        <p:txBody>
          <a:bodyPr/>
          <a:lstStyle>
            <a:lvl1pPr>
              <a:defRPr/>
            </a:lvl1pPr>
          </a:lstStyle>
          <a:p>
            <a:endParaRPr lang="en-US" dirty="0"/>
          </a:p>
        </p:txBody>
      </p:sp>
      <p:sp>
        <p:nvSpPr>
          <p:cNvPr id="7" name="Footer Placeholder 6"/>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304800" y="1371600"/>
            <a:ext cx="8534400" cy="4775200"/>
          </a:xfrm>
          <a:prstGeom prst="rect">
            <a:avLst/>
          </a:prstGeom>
          <a:noFill/>
          <a:ln w="12700">
            <a:noFill/>
            <a:miter lim="800000"/>
            <a:headEnd/>
            <a:tailEnd/>
          </a:ln>
          <a:effectLst/>
        </p:spPr>
        <p:txBody>
          <a:bodyPr vert="horz" wrap="square" lIns="0"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099" name="Line 3"/>
          <p:cNvSpPr>
            <a:spLocks noChangeShapeType="1"/>
          </p:cNvSpPr>
          <p:nvPr/>
        </p:nvSpPr>
        <p:spPr bwMode="auto">
          <a:xfrm>
            <a:off x="0" y="1035050"/>
            <a:ext cx="9137650" cy="0"/>
          </a:xfrm>
          <a:prstGeom prst="line">
            <a:avLst/>
          </a:prstGeom>
          <a:noFill/>
          <a:ln w="12700">
            <a:solidFill>
              <a:srgbClr val="FF3D00"/>
            </a:solidFill>
            <a:round/>
            <a:headEnd/>
            <a:tailEnd/>
          </a:ln>
          <a:effectLst/>
        </p:spPr>
        <p:txBody>
          <a:bodyPr wrap="none" anchor="ctr"/>
          <a:lstStyle/>
          <a:p>
            <a:endParaRPr lang="en-US" dirty="0"/>
          </a:p>
        </p:txBody>
      </p:sp>
      <p:sp>
        <p:nvSpPr>
          <p:cNvPr id="4100" name="Rectangle 4"/>
          <p:cNvSpPr>
            <a:spLocks noGrp="1" noChangeArrowheads="1"/>
          </p:cNvSpPr>
          <p:nvPr>
            <p:ph type="title"/>
          </p:nvPr>
        </p:nvSpPr>
        <p:spPr bwMode="auto">
          <a:xfrm>
            <a:off x="304800" y="119063"/>
            <a:ext cx="8534400" cy="866775"/>
          </a:xfrm>
          <a:prstGeom prst="rect">
            <a:avLst/>
          </a:prstGeom>
          <a:noFill/>
          <a:ln w="12700">
            <a:noFill/>
            <a:miter lim="800000"/>
            <a:headEnd/>
            <a:tailEnd/>
          </a:ln>
          <a:effectLst/>
        </p:spPr>
        <p:txBody>
          <a:bodyPr vert="horz" wrap="square" lIns="0" tIns="44450" rIns="90487" bIns="44450" numCol="1" anchor="b" anchorCtr="0" compatLnSpc="1">
            <a:prstTxWarp prst="textNoShape">
              <a:avLst/>
            </a:prstTxWarp>
          </a:bodyPr>
          <a:lstStyle/>
          <a:p>
            <a:pPr lvl="0"/>
            <a:r>
              <a:rPr lang="en-US" smtClean="0"/>
              <a:t>Click to edit Master </a:t>
            </a:r>
            <a:br>
              <a:rPr lang="en-US" smtClean="0"/>
            </a:br>
            <a:r>
              <a:rPr lang="en-US" smtClean="0"/>
              <a:t>title style</a:t>
            </a:r>
          </a:p>
        </p:txBody>
      </p:sp>
      <p:sp>
        <p:nvSpPr>
          <p:cNvPr id="4101" name="Rectangle 5"/>
          <p:cNvSpPr>
            <a:spLocks noGrp="1" noChangeArrowheads="1"/>
          </p:cNvSpPr>
          <p:nvPr>
            <p:ph type="sldNum" sz="quarter" idx="4"/>
          </p:nvPr>
        </p:nvSpPr>
        <p:spPr bwMode="auto">
          <a:xfrm>
            <a:off x="7923213" y="6624638"/>
            <a:ext cx="941387" cy="18573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buClrTx/>
              <a:buFontTx/>
              <a:buNone/>
              <a:defRPr sz="1000" b="0"/>
            </a:lvl1pPr>
          </a:lstStyle>
          <a:p>
            <a:r>
              <a:rPr lang="en-US" dirty="0"/>
              <a:t>6/16/06 | </a:t>
            </a:r>
            <a:fld id="{32AB0AB6-2DC6-40C1-8FF3-62E236256A75}" type="slidenum">
              <a:rPr lang="en-US"/>
              <a:pPr/>
              <a:t>‹#›</a:t>
            </a:fld>
            <a:endParaRPr lang="en-US" dirty="0"/>
          </a:p>
        </p:txBody>
      </p:sp>
      <p:sp>
        <p:nvSpPr>
          <p:cNvPr id="4102" name="Rectangle 6"/>
          <p:cNvSpPr>
            <a:spLocks noGrp="1" noChangeArrowheads="1"/>
          </p:cNvSpPr>
          <p:nvPr>
            <p:ph type="dt" sz="half" idx="2"/>
          </p:nvPr>
        </p:nvSpPr>
        <p:spPr bwMode="auto">
          <a:xfrm>
            <a:off x="4267200" y="6477000"/>
            <a:ext cx="685800" cy="22701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buClrTx/>
              <a:buFontTx/>
              <a:buNone/>
              <a:defRPr sz="1000" b="0"/>
            </a:lvl1pPr>
          </a:lstStyle>
          <a:p>
            <a:endParaRPr lang="en-US" dirty="0"/>
          </a:p>
        </p:txBody>
      </p:sp>
      <p:sp>
        <p:nvSpPr>
          <p:cNvPr id="4103" name="Rectangle 7"/>
          <p:cNvSpPr>
            <a:spLocks noGrp="1" noChangeArrowheads="1"/>
          </p:cNvSpPr>
          <p:nvPr>
            <p:ph type="ftr" sz="quarter" idx="3"/>
          </p:nvPr>
        </p:nvSpPr>
        <p:spPr bwMode="auto">
          <a:xfrm>
            <a:off x="152400" y="6629400"/>
            <a:ext cx="1752600" cy="1825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buClrTx/>
              <a:buFontTx/>
              <a:buNone/>
              <a:defRPr sz="1000" b="0"/>
            </a:lvl1pPr>
          </a:lstStyle>
          <a:p>
            <a:endParaRPr lang="en-US" dirty="0"/>
          </a:p>
        </p:txBody>
      </p:sp>
      <p:pic>
        <p:nvPicPr>
          <p:cNvPr id="10" name="Picture 9" descr="GLOBE-logo.jpg"/>
          <p:cNvPicPr>
            <a:picLocks noChangeAspect="1"/>
          </p:cNvPicPr>
          <p:nvPr userDrawn="1"/>
        </p:nvPicPr>
        <p:blipFill>
          <a:blip r:embed="rId14" cstate="print"/>
          <a:stretch>
            <a:fillRect/>
          </a:stretch>
        </p:blipFill>
        <p:spPr>
          <a:xfrm>
            <a:off x="228600" y="6172200"/>
            <a:ext cx="3429000" cy="532324"/>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fontAlgn="base">
        <a:spcBef>
          <a:spcPct val="0"/>
        </a:spcBef>
        <a:spcAft>
          <a:spcPct val="0"/>
        </a:spcAft>
        <a:defRPr sz="3000">
          <a:solidFill>
            <a:schemeClr val="tx2"/>
          </a:solidFill>
          <a:latin typeface="+mj-lt"/>
          <a:ea typeface="+mj-ea"/>
          <a:cs typeface="+mj-cs"/>
        </a:defRPr>
      </a:lvl1pPr>
      <a:lvl2pPr algn="l" rtl="0" fontAlgn="base">
        <a:spcBef>
          <a:spcPct val="0"/>
        </a:spcBef>
        <a:spcAft>
          <a:spcPct val="0"/>
        </a:spcAft>
        <a:defRPr sz="3000">
          <a:solidFill>
            <a:schemeClr val="tx2"/>
          </a:solidFill>
          <a:latin typeface="Arial Black" pitchFamily="34" charset="0"/>
        </a:defRPr>
      </a:lvl2pPr>
      <a:lvl3pPr algn="l" rtl="0" fontAlgn="base">
        <a:spcBef>
          <a:spcPct val="0"/>
        </a:spcBef>
        <a:spcAft>
          <a:spcPct val="0"/>
        </a:spcAft>
        <a:defRPr sz="3000">
          <a:solidFill>
            <a:schemeClr val="tx2"/>
          </a:solidFill>
          <a:latin typeface="Arial Black" pitchFamily="34" charset="0"/>
        </a:defRPr>
      </a:lvl3pPr>
      <a:lvl4pPr algn="l" rtl="0" fontAlgn="base">
        <a:spcBef>
          <a:spcPct val="0"/>
        </a:spcBef>
        <a:spcAft>
          <a:spcPct val="0"/>
        </a:spcAft>
        <a:defRPr sz="3000">
          <a:solidFill>
            <a:schemeClr val="tx2"/>
          </a:solidFill>
          <a:latin typeface="Arial Black" pitchFamily="34" charset="0"/>
        </a:defRPr>
      </a:lvl4pPr>
      <a:lvl5pPr algn="l" rtl="0" fontAlgn="base">
        <a:spcBef>
          <a:spcPct val="0"/>
        </a:spcBef>
        <a:spcAft>
          <a:spcPct val="0"/>
        </a:spcAft>
        <a:defRPr sz="3000">
          <a:solidFill>
            <a:schemeClr val="tx2"/>
          </a:solidFill>
          <a:latin typeface="Arial Black" pitchFamily="34" charset="0"/>
        </a:defRPr>
      </a:lvl5pPr>
      <a:lvl6pPr marL="457200" algn="l" rtl="0" fontAlgn="base">
        <a:spcBef>
          <a:spcPct val="0"/>
        </a:spcBef>
        <a:spcAft>
          <a:spcPct val="0"/>
        </a:spcAft>
        <a:defRPr sz="3000">
          <a:solidFill>
            <a:schemeClr val="tx2"/>
          </a:solidFill>
          <a:latin typeface="Arial Black" pitchFamily="34" charset="0"/>
        </a:defRPr>
      </a:lvl6pPr>
      <a:lvl7pPr marL="914400" algn="l" rtl="0" fontAlgn="base">
        <a:spcBef>
          <a:spcPct val="0"/>
        </a:spcBef>
        <a:spcAft>
          <a:spcPct val="0"/>
        </a:spcAft>
        <a:defRPr sz="3000">
          <a:solidFill>
            <a:schemeClr val="tx2"/>
          </a:solidFill>
          <a:latin typeface="Arial Black" pitchFamily="34" charset="0"/>
        </a:defRPr>
      </a:lvl7pPr>
      <a:lvl8pPr marL="1371600" algn="l" rtl="0" fontAlgn="base">
        <a:spcBef>
          <a:spcPct val="0"/>
        </a:spcBef>
        <a:spcAft>
          <a:spcPct val="0"/>
        </a:spcAft>
        <a:defRPr sz="3000">
          <a:solidFill>
            <a:schemeClr val="tx2"/>
          </a:solidFill>
          <a:latin typeface="Arial Black" pitchFamily="34" charset="0"/>
        </a:defRPr>
      </a:lvl8pPr>
      <a:lvl9pPr marL="1828800" algn="l" rtl="0" fontAlgn="base">
        <a:spcBef>
          <a:spcPct val="0"/>
        </a:spcBef>
        <a:spcAft>
          <a:spcPct val="0"/>
        </a:spcAft>
        <a:defRPr sz="3000">
          <a:solidFill>
            <a:schemeClr val="tx2"/>
          </a:solidFill>
          <a:latin typeface="Arial Black" pitchFamily="34" charset="0"/>
        </a:defRPr>
      </a:lvl9pPr>
    </p:titleStyle>
    <p:bodyStyle>
      <a:lvl1pPr marL="234950" indent="-234950" algn="l" rtl="0" fontAlgn="base">
        <a:spcBef>
          <a:spcPct val="20000"/>
        </a:spcBef>
        <a:spcAft>
          <a:spcPct val="0"/>
        </a:spcAft>
        <a:buClr>
          <a:schemeClr val="tx1"/>
        </a:buClr>
        <a:buSzPct val="150000"/>
        <a:buChar char="•"/>
        <a:defRPr sz="2000" b="1">
          <a:solidFill>
            <a:schemeClr val="tx1"/>
          </a:solidFill>
          <a:latin typeface="+mn-lt"/>
          <a:ea typeface="+mn-ea"/>
          <a:cs typeface="+mn-cs"/>
        </a:defRPr>
      </a:lvl1pPr>
      <a:lvl2pPr marL="517525" indent="-280988" algn="l" rtl="0" fontAlgn="base">
        <a:spcBef>
          <a:spcPct val="20000"/>
        </a:spcBef>
        <a:spcAft>
          <a:spcPct val="0"/>
        </a:spcAft>
        <a:buClr>
          <a:schemeClr val="tx1"/>
        </a:buClr>
        <a:buFont typeface="Arial" charset="0"/>
        <a:buChar char="–"/>
        <a:defRPr b="1">
          <a:solidFill>
            <a:schemeClr val="tx1"/>
          </a:solidFill>
          <a:latin typeface="+mn-lt"/>
        </a:defRPr>
      </a:lvl2pPr>
      <a:lvl3pPr marL="781050" indent="-254000" algn="l" rtl="0" fontAlgn="base">
        <a:spcBef>
          <a:spcPct val="20000"/>
        </a:spcBef>
        <a:spcAft>
          <a:spcPct val="0"/>
        </a:spcAft>
        <a:buClr>
          <a:schemeClr val="tx1"/>
        </a:buClr>
        <a:buSzPct val="125000"/>
        <a:buFont typeface="Arial" charset="0"/>
        <a:buChar char="&gt;"/>
        <a:defRPr sz="1600" b="1">
          <a:solidFill>
            <a:schemeClr val="tx1"/>
          </a:solidFill>
          <a:latin typeface="+mn-lt"/>
        </a:defRPr>
      </a:lvl3pPr>
      <a:lvl4pPr marL="1077913" indent="-295275" algn="l" rtl="0" fontAlgn="base">
        <a:spcBef>
          <a:spcPct val="20000"/>
        </a:spcBef>
        <a:spcAft>
          <a:spcPct val="0"/>
        </a:spcAft>
        <a:buClr>
          <a:schemeClr val="tx1"/>
        </a:buClr>
        <a:buChar char="•"/>
        <a:defRPr sz="1400">
          <a:solidFill>
            <a:schemeClr val="tx1"/>
          </a:solidFill>
          <a:latin typeface="+mn-lt"/>
        </a:defRPr>
      </a:lvl4pPr>
      <a:lvl5pPr marL="2057400" indent="-228600" algn="l" rtl="0" fontAlgn="base">
        <a:spcBef>
          <a:spcPct val="20000"/>
        </a:spcBef>
        <a:spcAft>
          <a:spcPct val="0"/>
        </a:spcAft>
        <a:buSzPct val="100000"/>
        <a:buChar char="»"/>
        <a:defRPr>
          <a:solidFill>
            <a:srgbClr val="0000CC"/>
          </a:solidFill>
          <a:latin typeface="Frutiger 87ExtraBlackCn" pitchFamily="34" charset="0"/>
        </a:defRPr>
      </a:lvl5pPr>
      <a:lvl6pPr marL="2514600" indent="-228600" algn="l" rtl="0" fontAlgn="base">
        <a:spcBef>
          <a:spcPct val="20000"/>
        </a:spcBef>
        <a:spcAft>
          <a:spcPct val="0"/>
        </a:spcAft>
        <a:buSzPct val="100000"/>
        <a:buChar char="»"/>
        <a:defRPr>
          <a:solidFill>
            <a:srgbClr val="0000CC"/>
          </a:solidFill>
          <a:latin typeface="Frutiger 87ExtraBlackCn" pitchFamily="34" charset="0"/>
        </a:defRPr>
      </a:lvl6pPr>
      <a:lvl7pPr marL="2971800" indent="-228600" algn="l" rtl="0" fontAlgn="base">
        <a:spcBef>
          <a:spcPct val="20000"/>
        </a:spcBef>
        <a:spcAft>
          <a:spcPct val="0"/>
        </a:spcAft>
        <a:buSzPct val="100000"/>
        <a:buChar char="»"/>
        <a:defRPr>
          <a:solidFill>
            <a:srgbClr val="0000CC"/>
          </a:solidFill>
          <a:latin typeface="Frutiger 87ExtraBlackCn" pitchFamily="34" charset="0"/>
        </a:defRPr>
      </a:lvl7pPr>
      <a:lvl8pPr marL="3429000" indent="-228600" algn="l" rtl="0" fontAlgn="base">
        <a:spcBef>
          <a:spcPct val="20000"/>
        </a:spcBef>
        <a:spcAft>
          <a:spcPct val="0"/>
        </a:spcAft>
        <a:buSzPct val="100000"/>
        <a:buChar char="»"/>
        <a:defRPr>
          <a:solidFill>
            <a:srgbClr val="0000CC"/>
          </a:solidFill>
          <a:latin typeface="Frutiger 87ExtraBlackCn" pitchFamily="34" charset="0"/>
        </a:defRPr>
      </a:lvl8pPr>
      <a:lvl9pPr marL="3886200" indent="-228600" algn="l" rtl="0" fontAlgn="base">
        <a:spcBef>
          <a:spcPct val="20000"/>
        </a:spcBef>
        <a:spcAft>
          <a:spcPct val="0"/>
        </a:spcAft>
        <a:buSzPct val="100000"/>
        <a:buChar char="»"/>
        <a:defRPr>
          <a:solidFill>
            <a:srgbClr val="0000CC"/>
          </a:solidFill>
          <a:latin typeface="Frutiger 87ExtraBlackCn"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F2463-72C7-4D05-93A1-961F961A93EA}" type="datetimeFigureOut">
              <a:rPr lang="en-US" smtClean="0"/>
              <a:pPr/>
              <a:t>10/3/2018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5D17D-BEAA-4FAF-89B3-4480BB3F9BF7}" type="slidenum">
              <a:rPr lang="en-US" smtClean="0"/>
              <a:pPr/>
              <a:t>‹#›</a:t>
            </a:fld>
            <a:endParaRPr lang="en-US"/>
          </a:p>
        </p:txBody>
      </p:sp>
    </p:spTree>
    <p:extLst>
      <p:ext uri="{BB962C8B-B14F-4D97-AF65-F5344CB8AC3E}">
        <p14:creationId xmlns:p14="http://schemas.microsoft.com/office/powerpoint/2010/main" val="4007588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42.jp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5.jp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6.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6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74.png"/><Relationship Id="rId4" Type="http://schemas.openxmlformats.org/officeDocument/2006/relationships/notesSlide" Target="../notesSlides/notesSlide63.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4.xml"/><Relationship Id="rId1" Type="http://schemas.openxmlformats.org/officeDocument/2006/relationships/slideLayout" Target="../slideLayouts/slideLayout19.xml"/><Relationship Id="rId4" Type="http://schemas.openxmlformats.org/officeDocument/2006/relationships/image" Target="../media/image7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hyperlink" Target="http://vis.globe.gov/GLOBE/"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8986" y="152400"/>
            <a:ext cx="4995214" cy="461665"/>
          </a:xfrm>
          <a:prstGeom prst="rect">
            <a:avLst/>
          </a:prstGeom>
          <a:noFill/>
        </p:spPr>
        <p:txBody>
          <a:bodyPr wrap="none" rtlCol="0">
            <a:spAutoFit/>
          </a:bodyPr>
          <a:lstStyle/>
          <a:p>
            <a:r>
              <a:rPr lang="en-US" sz="2400" b="1" dirty="0" smtClean="0"/>
              <a:t>Using the GLOBE Visualization System</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5348377"/>
          </a:xfrm>
          <a:prstGeom prst="rect">
            <a:avLst/>
          </a:prstGeom>
        </p:spPr>
      </p:pic>
    </p:spTree>
    <p:extLst>
      <p:ext uri="{BB962C8B-B14F-4D97-AF65-F5344CB8AC3E}">
        <p14:creationId xmlns:p14="http://schemas.microsoft.com/office/powerpoint/2010/main" val="20441958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76200"/>
            <a:ext cx="8915400" cy="646331"/>
          </a:xfrm>
          <a:prstGeom prst="rect">
            <a:avLst/>
          </a:prstGeom>
          <a:noFill/>
        </p:spPr>
        <p:txBody>
          <a:bodyPr wrap="square" rtlCol="0">
            <a:spAutoFit/>
          </a:bodyPr>
          <a:lstStyle/>
          <a:p>
            <a:pPr marL="230188" lvl="1"/>
            <a:r>
              <a:rPr lang="en-US" dirty="0" smtClean="0"/>
              <a:t>Select the protocol layer(s) to add to the map (you can add multiple layers). For the tutorial, select Max Daily Temp and ‘Submit’.</a:t>
            </a:r>
          </a:p>
        </p:txBody>
      </p:sp>
      <p:sp>
        <p:nvSpPr>
          <p:cNvPr id="6" name="Rectangle 5"/>
          <p:cNvSpPr/>
          <p:nvPr/>
        </p:nvSpPr>
        <p:spPr>
          <a:xfrm>
            <a:off x="0" y="1295400"/>
            <a:ext cx="533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6200" y="3429000"/>
            <a:ext cx="3276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6095999"/>
          </a:xfrm>
          <a:prstGeom prst="rect">
            <a:avLst/>
          </a:prstGeom>
        </p:spPr>
      </p:pic>
      <p:sp>
        <p:nvSpPr>
          <p:cNvPr id="7" name="Oval 6"/>
          <p:cNvSpPr/>
          <p:nvPr/>
        </p:nvSpPr>
        <p:spPr>
          <a:xfrm>
            <a:off x="250934" y="3733800"/>
            <a:ext cx="2720866"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362200" y="2895600"/>
            <a:ext cx="762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219200"/>
            <a:ext cx="1480797" cy="577872"/>
          </a:xfrm>
          <a:prstGeom prst="rect">
            <a:avLst/>
          </a:prstGeom>
        </p:spPr>
      </p:pic>
    </p:spTree>
    <p:extLst>
      <p:ext uri="{BB962C8B-B14F-4D97-AF65-F5344CB8AC3E}">
        <p14:creationId xmlns:p14="http://schemas.microsoft.com/office/powerpoint/2010/main" val="16853213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905000"/>
            <a:ext cx="2390775" cy="3375984"/>
          </a:xfrm>
          <a:prstGeom prst="rect">
            <a:avLst/>
          </a:prstGeom>
        </p:spPr>
      </p:pic>
      <p:sp>
        <p:nvSpPr>
          <p:cNvPr id="3" name="TextBox 2"/>
          <p:cNvSpPr txBox="1"/>
          <p:nvPr/>
        </p:nvSpPr>
        <p:spPr>
          <a:xfrm>
            <a:off x="152400" y="152400"/>
            <a:ext cx="8839200" cy="646331"/>
          </a:xfrm>
          <a:prstGeom prst="rect">
            <a:avLst/>
          </a:prstGeom>
          <a:noFill/>
        </p:spPr>
        <p:txBody>
          <a:bodyPr wrap="square" rtlCol="0">
            <a:spAutoFit/>
          </a:bodyPr>
          <a:lstStyle/>
          <a:p>
            <a:r>
              <a:rPr lang="en-US" dirty="0" smtClean="0"/>
              <a:t>If there’s a lot of data, you may get an in-progress icon. Please wait until the system finishes before clicking or performing additional operations.</a:t>
            </a:r>
            <a:endParaRPr lang="en-US" dirty="0"/>
          </a:p>
        </p:txBody>
      </p:sp>
      <p:sp>
        <p:nvSpPr>
          <p:cNvPr id="5" name="Rectangle 4"/>
          <p:cNvSpPr/>
          <p:nvPr/>
        </p:nvSpPr>
        <p:spPr>
          <a:xfrm>
            <a:off x="3429000" y="4191000"/>
            <a:ext cx="5334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1676400" y="798731"/>
            <a:ext cx="1828800" cy="33324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1844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8765"/>
            <a:ext cx="9144000" cy="5919235"/>
          </a:xfrm>
          <a:prstGeom prst="rect">
            <a:avLst/>
          </a:prstGeom>
        </p:spPr>
      </p:pic>
      <p:sp>
        <p:nvSpPr>
          <p:cNvPr id="3" name="TextBox 2"/>
          <p:cNvSpPr txBox="1"/>
          <p:nvPr/>
        </p:nvSpPr>
        <p:spPr>
          <a:xfrm>
            <a:off x="152400" y="152400"/>
            <a:ext cx="8839200" cy="646331"/>
          </a:xfrm>
          <a:prstGeom prst="rect">
            <a:avLst/>
          </a:prstGeom>
          <a:noFill/>
        </p:spPr>
        <p:txBody>
          <a:bodyPr wrap="square" rtlCol="0">
            <a:spAutoFit/>
          </a:bodyPr>
          <a:lstStyle/>
          <a:p>
            <a:r>
              <a:rPr lang="en-US" dirty="0" smtClean="0"/>
              <a:t>The Max Daily Temperature layer is added to the map.  The map shows sites that have maximum </a:t>
            </a:r>
            <a:r>
              <a:rPr lang="en-US" dirty="0"/>
              <a:t>air temperature </a:t>
            </a:r>
            <a:r>
              <a:rPr lang="en-US" dirty="0" smtClean="0"/>
              <a:t>measurements for </a:t>
            </a:r>
            <a:r>
              <a:rPr lang="en-US" dirty="0"/>
              <a:t>the current day</a:t>
            </a:r>
            <a:r>
              <a:rPr lang="en-US" dirty="0" smtClean="0"/>
              <a:t>.  </a:t>
            </a:r>
            <a:endParaRPr lang="en-US" dirty="0"/>
          </a:p>
        </p:txBody>
      </p:sp>
      <p:sp>
        <p:nvSpPr>
          <p:cNvPr id="9" name="Oval 8"/>
          <p:cNvSpPr/>
          <p:nvPr/>
        </p:nvSpPr>
        <p:spPr>
          <a:xfrm>
            <a:off x="-22124" y="1905000"/>
            <a:ext cx="2536723"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1295400"/>
            <a:ext cx="1143001" cy="435429"/>
          </a:xfrm>
          <a:prstGeom prst="rect">
            <a:avLst/>
          </a:prstGeom>
        </p:spPr>
      </p:pic>
      <p:sp>
        <p:nvSpPr>
          <p:cNvPr id="5" name="Rectangle 4"/>
          <p:cNvSpPr/>
          <p:nvPr/>
        </p:nvSpPr>
        <p:spPr>
          <a:xfrm>
            <a:off x="4038600" y="1219200"/>
            <a:ext cx="762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312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152400"/>
            <a:ext cx="8839200" cy="646331"/>
          </a:xfrm>
          <a:prstGeom prst="rect">
            <a:avLst/>
          </a:prstGeom>
          <a:noFill/>
        </p:spPr>
        <p:txBody>
          <a:bodyPr wrap="square" rtlCol="0">
            <a:spAutoFit/>
          </a:bodyPr>
          <a:lstStyle/>
          <a:p>
            <a:r>
              <a:rPr lang="en-US" dirty="0" smtClean="0"/>
              <a:t>Open the legend to see the measurement values of the site icons.  The colors </a:t>
            </a:r>
            <a:r>
              <a:rPr lang="en-US" dirty="0"/>
              <a:t>in the scale correspond to the possible data values for that data type</a:t>
            </a:r>
            <a:r>
              <a:rPr lang="en-US" dirty="0" smtClean="0"/>
              <a: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2982"/>
            <a:ext cx="9144000" cy="5991218"/>
          </a:xfrm>
          <a:prstGeom prst="rect">
            <a:avLst/>
          </a:prstGeom>
        </p:spPr>
      </p:pic>
      <p:sp>
        <p:nvSpPr>
          <p:cNvPr id="6" name="Oval 5"/>
          <p:cNvSpPr/>
          <p:nvPr/>
        </p:nvSpPr>
        <p:spPr>
          <a:xfrm>
            <a:off x="8229600" y="5943600"/>
            <a:ext cx="1012723"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5638800" y="685800"/>
            <a:ext cx="2895600" cy="5105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1317171"/>
            <a:ext cx="1143001" cy="435429"/>
          </a:xfrm>
          <a:prstGeom prst="rect">
            <a:avLst/>
          </a:prstGeom>
        </p:spPr>
      </p:pic>
    </p:spTree>
    <p:extLst>
      <p:ext uri="{BB962C8B-B14F-4D97-AF65-F5344CB8AC3E}">
        <p14:creationId xmlns:p14="http://schemas.microsoft.com/office/powerpoint/2010/main" val="2291976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152400"/>
            <a:ext cx="8839200" cy="646331"/>
          </a:xfrm>
          <a:prstGeom prst="rect">
            <a:avLst/>
          </a:prstGeom>
          <a:noFill/>
        </p:spPr>
        <p:txBody>
          <a:bodyPr wrap="square" rtlCol="0">
            <a:spAutoFit/>
          </a:bodyPr>
          <a:lstStyle/>
          <a:p>
            <a:r>
              <a:rPr lang="en-US" dirty="0" smtClean="0"/>
              <a:t>Click on the date window to change the map date. For the tutorial, change the date to April 4, 2013.</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569678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492" y="1453485"/>
            <a:ext cx="2407367" cy="221288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4928" y="1292882"/>
            <a:ext cx="1186543" cy="452016"/>
          </a:xfrm>
          <a:prstGeom prst="rect">
            <a:avLst/>
          </a:prstGeom>
        </p:spPr>
      </p:pic>
      <p:sp>
        <p:nvSpPr>
          <p:cNvPr id="6" name="Oval 5"/>
          <p:cNvSpPr/>
          <p:nvPr/>
        </p:nvSpPr>
        <p:spPr>
          <a:xfrm>
            <a:off x="4114800" y="1143000"/>
            <a:ext cx="1066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81061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152400"/>
            <a:ext cx="8839200" cy="646331"/>
          </a:xfrm>
          <a:prstGeom prst="rect">
            <a:avLst/>
          </a:prstGeom>
          <a:noFill/>
        </p:spPr>
        <p:txBody>
          <a:bodyPr wrap="square" rtlCol="0">
            <a:spAutoFit/>
          </a:bodyPr>
          <a:lstStyle/>
          <a:p>
            <a:r>
              <a:rPr lang="en-US" dirty="0" smtClean="0"/>
              <a:t>A small protocol icon will appear on the calendar indicating which day has measurements. In this example, a max daily temperature measurement occurred everyday in April.</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569678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492" y="1453485"/>
            <a:ext cx="2407367" cy="221288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4928" y="1292882"/>
            <a:ext cx="1186543" cy="452016"/>
          </a:xfrm>
          <a:prstGeom prst="rect">
            <a:avLst/>
          </a:prstGeom>
        </p:spPr>
      </p:pic>
      <p:sp>
        <p:nvSpPr>
          <p:cNvPr id="6" name="Oval 5"/>
          <p:cNvSpPr/>
          <p:nvPr/>
        </p:nvSpPr>
        <p:spPr>
          <a:xfrm>
            <a:off x="4301614" y="1841091"/>
            <a:ext cx="535857" cy="4596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55535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 y="886067"/>
            <a:ext cx="9144000" cy="5362333"/>
          </a:xfrm>
          <a:prstGeom prst="rect">
            <a:avLst/>
          </a:prstGeom>
        </p:spPr>
      </p:pic>
      <p:sp>
        <p:nvSpPr>
          <p:cNvPr id="3" name="TextBox 2"/>
          <p:cNvSpPr txBox="1"/>
          <p:nvPr/>
        </p:nvSpPr>
        <p:spPr>
          <a:xfrm>
            <a:off x="76200" y="228600"/>
            <a:ext cx="8839200" cy="369332"/>
          </a:xfrm>
          <a:prstGeom prst="rect">
            <a:avLst/>
          </a:prstGeom>
          <a:noFill/>
        </p:spPr>
        <p:txBody>
          <a:bodyPr wrap="square" rtlCol="0">
            <a:spAutoFit/>
          </a:bodyPr>
          <a:lstStyle/>
          <a:p>
            <a:r>
              <a:rPr lang="en-US" dirty="0" smtClean="0"/>
              <a:t>Zoom in to the U.S. and then click on the measurement icon in the state of Oregon</a:t>
            </a:r>
            <a:endParaRPr lang="en-US" dirty="0"/>
          </a:p>
        </p:txBody>
      </p:sp>
      <p:sp>
        <p:nvSpPr>
          <p:cNvPr id="6" name="Oval 5"/>
          <p:cNvSpPr/>
          <p:nvPr/>
        </p:nvSpPr>
        <p:spPr>
          <a:xfrm>
            <a:off x="3429000" y="29718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240972"/>
            <a:ext cx="1143000" cy="435428"/>
          </a:xfrm>
          <a:prstGeom prst="rect">
            <a:avLst/>
          </a:prstGeom>
        </p:spPr>
      </p:pic>
    </p:spTree>
    <p:extLst>
      <p:ext uri="{BB962C8B-B14F-4D97-AF65-F5344CB8AC3E}">
        <p14:creationId xmlns:p14="http://schemas.microsoft.com/office/powerpoint/2010/main" val="34473238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152400"/>
            <a:ext cx="9144000" cy="646331"/>
          </a:xfrm>
          <a:prstGeom prst="rect">
            <a:avLst/>
          </a:prstGeom>
          <a:noFill/>
        </p:spPr>
        <p:txBody>
          <a:bodyPr wrap="square" rtlCol="0">
            <a:spAutoFit/>
          </a:bodyPr>
          <a:lstStyle/>
          <a:p>
            <a:r>
              <a:rPr lang="en-US" dirty="0" smtClean="0"/>
              <a:t>The site information window will open showing the </a:t>
            </a:r>
            <a:r>
              <a:rPr lang="en-US" dirty="0"/>
              <a:t>measurement data at this </a:t>
            </a:r>
            <a:r>
              <a:rPr lang="en-US" dirty="0" smtClean="0"/>
              <a:t>site. Note: The layer/filter menu closes but you can open it by clicking on the menu arrow icon at the top left.</a:t>
            </a:r>
            <a:endParaRPr lang="en-US" dirty="0"/>
          </a:p>
        </p:txBody>
      </p:sp>
      <p:sp>
        <p:nvSpPr>
          <p:cNvPr id="6" name="Oval 5"/>
          <p:cNvSpPr/>
          <p:nvPr/>
        </p:nvSpPr>
        <p:spPr>
          <a:xfrm>
            <a:off x="3429000" y="29718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384"/>
            <a:ext cx="9144000" cy="5249631"/>
          </a:xfrm>
          <a:prstGeom prst="rect">
            <a:avLst/>
          </a:prstGeom>
        </p:spPr>
      </p:pic>
      <p:sp>
        <p:nvSpPr>
          <p:cNvPr id="7" name="Oval 6"/>
          <p:cNvSpPr/>
          <p:nvPr/>
        </p:nvSpPr>
        <p:spPr>
          <a:xfrm>
            <a:off x="-152400" y="1143000"/>
            <a:ext cx="762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7457" y="1206500"/>
            <a:ext cx="990600" cy="377371"/>
          </a:xfrm>
          <a:prstGeom prst="rect">
            <a:avLst/>
          </a:prstGeom>
        </p:spPr>
      </p:pic>
    </p:spTree>
    <p:extLst>
      <p:ext uri="{BB962C8B-B14F-4D97-AF65-F5344CB8AC3E}">
        <p14:creationId xmlns:p14="http://schemas.microsoft.com/office/powerpoint/2010/main" val="468813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590800"/>
            <a:ext cx="4651890" cy="2857590"/>
          </a:xfrm>
          <a:prstGeom prst="rect">
            <a:avLst/>
          </a:prstGeom>
          <a:ln w="6350">
            <a:solidFill>
              <a:schemeClr val="bg1">
                <a:lumMod val="75000"/>
              </a:schemeClr>
            </a:solidFill>
          </a:ln>
        </p:spPr>
      </p:pic>
      <p:sp>
        <p:nvSpPr>
          <p:cNvPr id="3" name="TextBox 2"/>
          <p:cNvSpPr txBox="1"/>
          <p:nvPr/>
        </p:nvSpPr>
        <p:spPr>
          <a:xfrm>
            <a:off x="334537" y="361890"/>
            <a:ext cx="8497229" cy="400110"/>
          </a:xfrm>
          <a:prstGeom prst="rect">
            <a:avLst/>
          </a:prstGeom>
          <a:noFill/>
        </p:spPr>
        <p:txBody>
          <a:bodyPr wrap="square" rtlCol="0">
            <a:spAutoFit/>
          </a:bodyPr>
          <a:lstStyle/>
          <a:p>
            <a:pPr algn="ctr"/>
            <a:r>
              <a:rPr lang="en-US" sz="2000" b="1" dirty="0" smtClean="0"/>
              <a:t>Measurements Site Info Window: </a:t>
            </a:r>
          </a:p>
        </p:txBody>
      </p:sp>
      <p:sp>
        <p:nvSpPr>
          <p:cNvPr id="4" name="TextBox 3"/>
          <p:cNvSpPr txBox="1"/>
          <p:nvPr/>
        </p:nvSpPr>
        <p:spPr>
          <a:xfrm>
            <a:off x="152400" y="1894982"/>
            <a:ext cx="1841204" cy="1200329"/>
          </a:xfrm>
          <a:prstGeom prst="rect">
            <a:avLst/>
          </a:prstGeom>
          <a:noFill/>
        </p:spPr>
        <p:txBody>
          <a:bodyPr wrap="square" rtlCol="0">
            <a:spAutoFit/>
          </a:bodyPr>
          <a:lstStyle/>
          <a:p>
            <a:r>
              <a:rPr lang="en-US" dirty="0" smtClean="0"/>
              <a:t>Click this icon </a:t>
            </a:r>
            <a:r>
              <a:rPr lang="en-US" dirty="0"/>
              <a:t>t</a:t>
            </a:r>
            <a:r>
              <a:rPr lang="en-US" dirty="0" smtClean="0"/>
              <a:t>o view data tables for all of your data</a:t>
            </a:r>
          </a:p>
        </p:txBody>
      </p:sp>
      <p:sp>
        <p:nvSpPr>
          <p:cNvPr id="6" name="TextBox 5"/>
          <p:cNvSpPr txBox="1"/>
          <p:nvPr/>
        </p:nvSpPr>
        <p:spPr>
          <a:xfrm>
            <a:off x="5971478" y="1452367"/>
            <a:ext cx="2029522" cy="923330"/>
          </a:xfrm>
          <a:prstGeom prst="rect">
            <a:avLst/>
          </a:prstGeom>
          <a:noFill/>
        </p:spPr>
        <p:txBody>
          <a:bodyPr wrap="square" rtlCol="0">
            <a:spAutoFit/>
          </a:bodyPr>
          <a:lstStyle/>
          <a:p>
            <a:r>
              <a:rPr lang="en-US" dirty="0" smtClean="0"/>
              <a:t>Click this icon to view the plot data in a table</a:t>
            </a:r>
            <a:endParaRPr lang="en-US" dirty="0"/>
          </a:p>
        </p:txBody>
      </p:sp>
      <p:sp>
        <p:nvSpPr>
          <p:cNvPr id="7" name="TextBox 6"/>
          <p:cNvSpPr txBox="1"/>
          <p:nvPr/>
        </p:nvSpPr>
        <p:spPr>
          <a:xfrm>
            <a:off x="6934200" y="4038600"/>
            <a:ext cx="2133600" cy="1200329"/>
          </a:xfrm>
          <a:prstGeom prst="rect">
            <a:avLst/>
          </a:prstGeom>
          <a:noFill/>
        </p:spPr>
        <p:txBody>
          <a:bodyPr wrap="square" rtlCol="0">
            <a:spAutoFit/>
          </a:bodyPr>
          <a:lstStyle/>
          <a:p>
            <a:r>
              <a:rPr lang="en-US" dirty="0" smtClean="0"/>
              <a:t>Roll-over a plot point to see measurement</a:t>
            </a:r>
          </a:p>
          <a:p>
            <a:r>
              <a:rPr lang="en-US" dirty="0" smtClean="0"/>
              <a:t>value and date</a:t>
            </a:r>
          </a:p>
        </p:txBody>
      </p:sp>
      <p:cxnSp>
        <p:nvCxnSpPr>
          <p:cNvPr id="9" name="Straight Arrow Connector 8"/>
          <p:cNvCxnSpPr/>
          <p:nvPr/>
        </p:nvCxnSpPr>
        <p:spPr>
          <a:xfrm flipH="1" flipV="1">
            <a:off x="5410200" y="4065981"/>
            <a:ext cx="1524000" cy="20121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248400" y="2286000"/>
            <a:ext cx="180976" cy="96048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828800" y="4820997"/>
            <a:ext cx="381000" cy="3561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2400" y="4715470"/>
            <a:ext cx="1922193" cy="923330"/>
          </a:xfrm>
          <a:prstGeom prst="rect">
            <a:avLst/>
          </a:prstGeom>
          <a:noFill/>
        </p:spPr>
        <p:txBody>
          <a:bodyPr wrap="none" rtlCol="0">
            <a:spAutoFit/>
          </a:bodyPr>
          <a:lstStyle/>
          <a:p>
            <a:r>
              <a:rPr lang="en-US" dirty="0" smtClean="0"/>
              <a:t>Measurement info</a:t>
            </a:r>
          </a:p>
          <a:p>
            <a:r>
              <a:rPr lang="en-US" dirty="0"/>
              <a:t>f</a:t>
            </a:r>
            <a:r>
              <a:rPr lang="en-US" dirty="0" smtClean="0"/>
              <a:t>or the selected</a:t>
            </a:r>
          </a:p>
          <a:p>
            <a:r>
              <a:rPr lang="en-US" dirty="0" smtClean="0"/>
              <a:t>data type</a:t>
            </a:r>
          </a:p>
        </p:txBody>
      </p:sp>
      <p:cxnSp>
        <p:nvCxnSpPr>
          <p:cNvPr id="34" name="Straight Arrow Connector 33"/>
          <p:cNvCxnSpPr/>
          <p:nvPr/>
        </p:nvCxnSpPr>
        <p:spPr>
          <a:xfrm>
            <a:off x="838200" y="2895600"/>
            <a:ext cx="1371600" cy="3914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124200" y="5715000"/>
            <a:ext cx="2618859" cy="369332"/>
          </a:xfrm>
          <a:prstGeom prst="rect">
            <a:avLst/>
          </a:prstGeom>
          <a:noFill/>
        </p:spPr>
        <p:txBody>
          <a:bodyPr wrap="square" rtlCol="0">
            <a:spAutoFit/>
          </a:bodyPr>
          <a:lstStyle/>
          <a:p>
            <a:r>
              <a:rPr lang="en-US" dirty="0" smtClean="0"/>
              <a:t>Change plot time range</a:t>
            </a:r>
            <a:endParaRPr lang="en-US" dirty="0"/>
          </a:p>
        </p:txBody>
      </p:sp>
      <p:cxnSp>
        <p:nvCxnSpPr>
          <p:cNvPr id="39" name="Straight Arrow Connector 38"/>
          <p:cNvCxnSpPr/>
          <p:nvPr/>
        </p:nvCxnSpPr>
        <p:spPr>
          <a:xfrm flipV="1">
            <a:off x="4583151" y="5337153"/>
            <a:ext cx="522249" cy="43045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6200" y="3572470"/>
            <a:ext cx="1841202" cy="923330"/>
          </a:xfrm>
          <a:prstGeom prst="rect">
            <a:avLst/>
          </a:prstGeom>
          <a:noFill/>
        </p:spPr>
        <p:txBody>
          <a:bodyPr wrap="square" rtlCol="0">
            <a:spAutoFit/>
          </a:bodyPr>
          <a:lstStyle/>
          <a:p>
            <a:r>
              <a:rPr lang="en-US" dirty="0" smtClean="0"/>
              <a:t>Data at this site can be found in this date range</a:t>
            </a:r>
          </a:p>
        </p:txBody>
      </p:sp>
      <p:cxnSp>
        <p:nvCxnSpPr>
          <p:cNvPr id="23" name="Straight Arrow Connector 22"/>
          <p:cNvCxnSpPr/>
          <p:nvPr/>
        </p:nvCxnSpPr>
        <p:spPr>
          <a:xfrm flipV="1">
            <a:off x="1714500" y="4160996"/>
            <a:ext cx="457200" cy="6192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934200" y="2743200"/>
            <a:ext cx="1821366" cy="1200329"/>
          </a:xfrm>
          <a:prstGeom prst="rect">
            <a:avLst/>
          </a:prstGeom>
          <a:noFill/>
        </p:spPr>
        <p:txBody>
          <a:bodyPr wrap="square" rtlCol="0">
            <a:spAutoFit/>
          </a:bodyPr>
          <a:lstStyle/>
          <a:p>
            <a:r>
              <a:rPr lang="en-US" dirty="0" smtClean="0"/>
              <a:t>Click this icon to add the site to a multi-site time series plot</a:t>
            </a:r>
            <a:endParaRPr lang="en-US" dirty="0"/>
          </a:p>
        </p:txBody>
      </p:sp>
      <p:cxnSp>
        <p:nvCxnSpPr>
          <p:cNvPr id="35" name="Straight Arrow Connector 34"/>
          <p:cNvCxnSpPr/>
          <p:nvPr/>
        </p:nvCxnSpPr>
        <p:spPr>
          <a:xfrm flipH="1">
            <a:off x="6477000" y="3151581"/>
            <a:ext cx="457200" cy="35361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934200" y="5449669"/>
            <a:ext cx="2133600" cy="646331"/>
          </a:xfrm>
          <a:prstGeom prst="rect">
            <a:avLst/>
          </a:prstGeom>
          <a:noFill/>
        </p:spPr>
        <p:txBody>
          <a:bodyPr wrap="square" rtlCol="0">
            <a:spAutoFit/>
          </a:bodyPr>
          <a:lstStyle/>
          <a:p>
            <a:r>
              <a:rPr lang="en-US" dirty="0" smtClean="0"/>
              <a:t>Click  the zoom </a:t>
            </a:r>
            <a:r>
              <a:rPr lang="en-US" dirty="0"/>
              <a:t>icon for a larger </a:t>
            </a:r>
            <a:r>
              <a:rPr lang="en-US" dirty="0" smtClean="0"/>
              <a:t>plot view</a:t>
            </a:r>
          </a:p>
        </p:txBody>
      </p:sp>
      <p:cxnSp>
        <p:nvCxnSpPr>
          <p:cNvPr id="41" name="Straight Arrow Connector 40"/>
          <p:cNvCxnSpPr/>
          <p:nvPr/>
        </p:nvCxnSpPr>
        <p:spPr>
          <a:xfrm flipH="1" flipV="1">
            <a:off x="6529738" y="4724400"/>
            <a:ext cx="480662" cy="81906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814753" y="1487999"/>
            <a:ext cx="2029522" cy="646331"/>
          </a:xfrm>
          <a:prstGeom prst="rect">
            <a:avLst/>
          </a:prstGeom>
          <a:noFill/>
        </p:spPr>
        <p:txBody>
          <a:bodyPr wrap="square" rtlCol="0">
            <a:spAutoFit/>
          </a:bodyPr>
          <a:lstStyle/>
          <a:p>
            <a:r>
              <a:rPr lang="en-US" dirty="0" smtClean="0"/>
              <a:t>Click this icon to go to the school page</a:t>
            </a:r>
            <a:endParaRPr lang="en-US" dirty="0"/>
          </a:p>
        </p:txBody>
      </p:sp>
      <p:cxnSp>
        <p:nvCxnSpPr>
          <p:cNvPr id="26" name="Straight Arrow Connector 25"/>
          <p:cNvCxnSpPr/>
          <p:nvPr/>
        </p:nvCxnSpPr>
        <p:spPr>
          <a:xfrm>
            <a:off x="3829514" y="2014904"/>
            <a:ext cx="62539" cy="5758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092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5420139"/>
          </a:xfrm>
          <a:prstGeom prst="rect">
            <a:avLst/>
          </a:prstGeom>
        </p:spPr>
      </p:pic>
      <p:sp>
        <p:nvSpPr>
          <p:cNvPr id="3" name="TextBox 2"/>
          <p:cNvSpPr txBox="1"/>
          <p:nvPr/>
        </p:nvSpPr>
        <p:spPr>
          <a:xfrm>
            <a:off x="76200" y="260866"/>
            <a:ext cx="8915400" cy="646331"/>
          </a:xfrm>
          <a:prstGeom prst="rect">
            <a:avLst/>
          </a:prstGeom>
          <a:noFill/>
        </p:spPr>
        <p:txBody>
          <a:bodyPr wrap="square" rtlCol="0">
            <a:spAutoFit/>
          </a:bodyPr>
          <a:lstStyle/>
          <a:p>
            <a:r>
              <a:rPr lang="en-US" dirty="0" smtClean="0"/>
              <a:t>You can look at any measurement data at this site by selecting a data type in the drop-down menu.  </a:t>
            </a:r>
            <a:endParaRPr lang="en-US" dirty="0"/>
          </a:p>
        </p:txBody>
      </p:sp>
      <p:sp>
        <p:nvSpPr>
          <p:cNvPr id="5" name="Rectangle 4"/>
          <p:cNvSpPr/>
          <p:nvPr/>
        </p:nvSpPr>
        <p:spPr>
          <a:xfrm>
            <a:off x="2133600" y="3276600"/>
            <a:ext cx="1524000" cy="15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4085" y="1467757"/>
            <a:ext cx="1195389" cy="455386"/>
          </a:xfrm>
          <a:prstGeom prst="rect">
            <a:avLst/>
          </a:prstGeom>
        </p:spPr>
      </p:pic>
      <p:cxnSp>
        <p:nvCxnSpPr>
          <p:cNvPr id="6" name="Straight Arrow Connector 5"/>
          <p:cNvCxnSpPr>
            <a:stCxn id="3" idx="2"/>
          </p:cNvCxnSpPr>
          <p:nvPr/>
        </p:nvCxnSpPr>
        <p:spPr>
          <a:xfrm flipH="1">
            <a:off x="3505200" y="907197"/>
            <a:ext cx="1028700" cy="22932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680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5250581"/>
          </a:xfrm>
          <a:prstGeom prst="rect">
            <a:avLst/>
          </a:prstGeom>
        </p:spPr>
      </p:pic>
      <p:sp>
        <p:nvSpPr>
          <p:cNvPr id="3" name="TextBox 2"/>
          <p:cNvSpPr txBox="1"/>
          <p:nvPr/>
        </p:nvSpPr>
        <p:spPr>
          <a:xfrm>
            <a:off x="373812" y="152400"/>
            <a:ext cx="7484806" cy="646331"/>
          </a:xfrm>
          <a:prstGeom prst="rect">
            <a:avLst/>
          </a:prstGeom>
          <a:noFill/>
        </p:spPr>
        <p:txBody>
          <a:bodyPr wrap="none" rtlCol="0">
            <a:spAutoFit/>
          </a:bodyPr>
          <a:lstStyle/>
          <a:p>
            <a:r>
              <a:rPr lang="en-US" dirty="0" smtClean="0"/>
              <a:t>Hold the mouse over the </a:t>
            </a:r>
            <a:r>
              <a:rPr lang="en-US" dirty="0" smtClean="0">
                <a:solidFill>
                  <a:schemeClr val="accent1"/>
                </a:solidFill>
              </a:rPr>
              <a:t>GLOBE Data </a:t>
            </a:r>
            <a:r>
              <a:rPr lang="en-US" dirty="0" smtClean="0"/>
              <a:t>menu, then click on </a:t>
            </a:r>
            <a:r>
              <a:rPr lang="en-US" dirty="0" smtClean="0">
                <a:solidFill>
                  <a:srgbClr val="0070C0"/>
                </a:solidFill>
              </a:rPr>
              <a:t>Visualize Data. Or, </a:t>
            </a:r>
          </a:p>
          <a:p>
            <a:r>
              <a:rPr lang="en-US" dirty="0" smtClean="0">
                <a:solidFill>
                  <a:srgbClr val="0070C0"/>
                </a:solidFill>
              </a:rPr>
              <a:t>use the quick link shown below.</a:t>
            </a:r>
            <a:endParaRPr lang="en-US" dirty="0">
              <a:solidFill>
                <a:srgbClr val="0070C0"/>
              </a:solidFill>
            </a:endParaRPr>
          </a:p>
        </p:txBody>
      </p:sp>
      <p:cxnSp>
        <p:nvCxnSpPr>
          <p:cNvPr id="7" name="Straight Arrow Connector 6"/>
          <p:cNvCxnSpPr/>
          <p:nvPr/>
        </p:nvCxnSpPr>
        <p:spPr>
          <a:xfrm>
            <a:off x="4419600" y="532031"/>
            <a:ext cx="240802" cy="13729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429000" y="685800"/>
            <a:ext cx="3276600" cy="472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900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66800"/>
            <a:ext cx="9144000" cy="5493099"/>
          </a:xfrm>
          <a:prstGeom prst="rect">
            <a:avLst/>
          </a:prstGeom>
        </p:spPr>
      </p:pic>
      <p:sp>
        <p:nvSpPr>
          <p:cNvPr id="3" name="TextBox 2"/>
          <p:cNvSpPr txBox="1"/>
          <p:nvPr/>
        </p:nvSpPr>
        <p:spPr>
          <a:xfrm>
            <a:off x="76200" y="76200"/>
            <a:ext cx="9144000" cy="923330"/>
          </a:xfrm>
          <a:prstGeom prst="rect">
            <a:avLst/>
          </a:prstGeom>
          <a:noFill/>
        </p:spPr>
        <p:txBody>
          <a:bodyPr wrap="square" rtlCol="0">
            <a:spAutoFit/>
          </a:bodyPr>
          <a:lstStyle/>
          <a:p>
            <a:r>
              <a:rPr lang="en-US" dirty="0" smtClean="0"/>
              <a:t>Click on the table icon next to the Atmosphere title. You can either view data tables for the selected data type (Air Temperature Dailies) or all of the Atmosphere data. </a:t>
            </a:r>
          </a:p>
          <a:p>
            <a:r>
              <a:rPr lang="en-US" dirty="0" smtClean="0"/>
              <a:t>Select Air Temperature Dailies.  </a:t>
            </a:r>
            <a:endParaRPr lang="en-US" dirty="0"/>
          </a:p>
        </p:txBody>
      </p:sp>
      <p:sp>
        <p:nvSpPr>
          <p:cNvPr id="5" name="Rectangle 4"/>
          <p:cNvSpPr/>
          <p:nvPr/>
        </p:nvSpPr>
        <p:spPr>
          <a:xfrm>
            <a:off x="2209800" y="2916751"/>
            <a:ext cx="285749" cy="2836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2495549" y="1066800"/>
            <a:ext cx="1924051" cy="184995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828" y="1482271"/>
            <a:ext cx="1195389" cy="455386"/>
          </a:xfrm>
          <a:prstGeom prst="rect">
            <a:avLst/>
          </a:prstGeom>
        </p:spPr>
      </p:pic>
    </p:spTree>
    <p:extLst>
      <p:ext uri="{BB962C8B-B14F-4D97-AF65-F5344CB8AC3E}">
        <p14:creationId xmlns:p14="http://schemas.microsoft.com/office/powerpoint/2010/main" val="32821143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76200"/>
            <a:ext cx="8839200" cy="923330"/>
          </a:xfrm>
          <a:prstGeom prst="rect">
            <a:avLst/>
          </a:prstGeom>
          <a:noFill/>
        </p:spPr>
        <p:txBody>
          <a:bodyPr wrap="square" rtlCol="0">
            <a:spAutoFit/>
          </a:bodyPr>
          <a:lstStyle/>
          <a:p>
            <a:r>
              <a:rPr lang="en-US" dirty="0" smtClean="0"/>
              <a:t>Note that this table gives values for local solar noon and minimum and maximum daily temperature. Clicking the button at the bottom will export the data in </a:t>
            </a:r>
          </a:p>
          <a:p>
            <a:r>
              <a:rPr lang="en-US" dirty="0" smtClean="0"/>
              <a:t>a comma delimited format. Close this window.</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5730"/>
            <a:ext cx="9144000" cy="5706070"/>
          </a:xfrm>
          <a:prstGeom prst="rect">
            <a:avLst/>
          </a:prstGeom>
        </p:spPr>
      </p:pic>
    </p:spTree>
    <p:extLst>
      <p:ext uri="{BB962C8B-B14F-4D97-AF65-F5344CB8AC3E}">
        <p14:creationId xmlns:p14="http://schemas.microsoft.com/office/powerpoint/2010/main" val="15710933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4930"/>
            <a:ext cx="9144000" cy="5493099"/>
          </a:xfrm>
          <a:prstGeom prst="rect">
            <a:avLst/>
          </a:prstGeom>
        </p:spPr>
      </p:pic>
      <p:sp>
        <p:nvSpPr>
          <p:cNvPr id="5" name="TextBox 4"/>
          <p:cNvSpPr txBox="1"/>
          <p:nvPr/>
        </p:nvSpPr>
        <p:spPr>
          <a:xfrm>
            <a:off x="457200" y="228600"/>
            <a:ext cx="7696200" cy="369332"/>
          </a:xfrm>
          <a:prstGeom prst="rect">
            <a:avLst/>
          </a:prstGeom>
          <a:noFill/>
        </p:spPr>
        <p:txBody>
          <a:bodyPr wrap="square" rtlCol="0">
            <a:spAutoFit/>
          </a:bodyPr>
          <a:lstStyle/>
          <a:p>
            <a:pPr algn="ctr"/>
            <a:r>
              <a:rPr lang="en-US" dirty="0" smtClean="0"/>
              <a:t>Next, check the button to see all of the atmosphere data in a table view. </a:t>
            </a:r>
            <a:endParaRPr lang="en-US" dirty="0"/>
          </a:p>
        </p:txBody>
      </p:sp>
      <p:sp>
        <p:nvSpPr>
          <p:cNvPr id="6" name="Rectangle 5"/>
          <p:cNvSpPr/>
          <p:nvPr/>
        </p:nvSpPr>
        <p:spPr>
          <a:xfrm>
            <a:off x="2457450" y="3124200"/>
            <a:ext cx="104775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2457450" y="597932"/>
            <a:ext cx="438150" cy="24239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827" y="1293586"/>
            <a:ext cx="1195389" cy="455386"/>
          </a:xfrm>
          <a:prstGeom prst="rect">
            <a:avLst/>
          </a:prstGeom>
        </p:spPr>
      </p:pic>
    </p:spTree>
    <p:extLst>
      <p:ext uri="{BB962C8B-B14F-4D97-AF65-F5344CB8AC3E}">
        <p14:creationId xmlns:p14="http://schemas.microsoft.com/office/powerpoint/2010/main" val="35896306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8035"/>
            <a:ext cx="9144000" cy="5769709"/>
          </a:xfrm>
          <a:prstGeom prst="rect">
            <a:avLst/>
          </a:prstGeom>
        </p:spPr>
      </p:pic>
      <p:sp>
        <p:nvSpPr>
          <p:cNvPr id="5" name="TextBox 4"/>
          <p:cNvSpPr txBox="1"/>
          <p:nvPr/>
        </p:nvSpPr>
        <p:spPr>
          <a:xfrm>
            <a:off x="381000" y="24705"/>
            <a:ext cx="7696200" cy="923330"/>
          </a:xfrm>
          <a:prstGeom prst="rect">
            <a:avLst/>
          </a:prstGeom>
          <a:noFill/>
        </p:spPr>
        <p:txBody>
          <a:bodyPr wrap="square" rtlCol="0">
            <a:spAutoFit/>
          </a:bodyPr>
          <a:lstStyle/>
          <a:p>
            <a:r>
              <a:rPr lang="en-US" dirty="0" smtClean="0"/>
              <a:t>Now, all of your data is displayed in the table (this may take awhile). If you right click any column header (desktop only), a window will open to allow you to filter the data columns. </a:t>
            </a:r>
            <a:endParaRPr lang="en-US" dirty="0"/>
          </a:p>
        </p:txBody>
      </p:sp>
      <p:sp>
        <p:nvSpPr>
          <p:cNvPr id="6" name="Rectangle 5"/>
          <p:cNvSpPr/>
          <p:nvPr/>
        </p:nvSpPr>
        <p:spPr>
          <a:xfrm>
            <a:off x="6324600" y="1371600"/>
            <a:ext cx="2362200" cy="2057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5791200" y="859691"/>
            <a:ext cx="457200" cy="51190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8515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066800"/>
            <a:ext cx="9144000" cy="5493099"/>
          </a:xfrm>
          <a:prstGeom prst="rect">
            <a:avLst/>
          </a:prstGeom>
        </p:spPr>
      </p:pic>
      <p:sp>
        <p:nvSpPr>
          <p:cNvPr id="5" name="TextBox 4"/>
          <p:cNvSpPr txBox="1"/>
          <p:nvPr/>
        </p:nvSpPr>
        <p:spPr>
          <a:xfrm>
            <a:off x="457200" y="76200"/>
            <a:ext cx="7696200" cy="923330"/>
          </a:xfrm>
          <a:prstGeom prst="rect">
            <a:avLst/>
          </a:prstGeom>
          <a:noFill/>
        </p:spPr>
        <p:txBody>
          <a:bodyPr wrap="square" rtlCol="0">
            <a:spAutoFit/>
          </a:bodyPr>
          <a:lstStyle/>
          <a:p>
            <a:r>
              <a:rPr lang="en-US" dirty="0" smtClean="0"/>
              <a:t>To compare this site data to other sites, you can add the site to a multi-site time series plot by clicking on this button. Keep the plot range at 30 days </a:t>
            </a:r>
          </a:p>
          <a:p>
            <a:r>
              <a:rPr lang="en-US" dirty="0" smtClean="0"/>
              <a:t>and then select the button</a:t>
            </a:r>
            <a:endParaRPr lang="en-US" dirty="0"/>
          </a:p>
        </p:txBody>
      </p:sp>
      <p:sp>
        <p:nvSpPr>
          <p:cNvPr id="6" name="Rectangle 5"/>
          <p:cNvSpPr/>
          <p:nvPr/>
        </p:nvSpPr>
        <p:spPr>
          <a:xfrm>
            <a:off x="6858000" y="3200400"/>
            <a:ext cx="30480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5638800" y="860677"/>
            <a:ext cx="1219200" cy="227245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9571" y="1482271"/>
            <a:ext cx="1252541" cy="477158"/>
          </a:xfrm>
          <a:prstGeom prst="rect">
            <a:avLst/>
          </a:prstGeom>
        </p:spPr>
      </p:pic>
    </p:spTree>
    <p:extLst>
      <p:ext uri="{BB962C8B-B14F-4D97-AF65-F5344CB8AC3E}">
        <p14:creationId xmlns:p14="http://schemas.microsoft.com/office/powerpoint/2010/main" val="31357896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9876"/>
            <a:ext cx="9144000" cy="4682857"/>
          </a:xfrm>
          <a:prstGeom prst="rect">
            <a:avLst/>
          </a:prstGeom>
        </p:spPr>
      </p:pic>
      <p:sp>
        <p:nvSpPr>
          <p:cNvPr id="5" name="TextBox 4"/>
          <p:cNvSpPr txBox="1"/>
          <p:nvPr/>
        </p:nvSpPr>
        <p:spPr>
          <a:xfrm>
            <a:off x="457200" y="191869"/>
            <a:ext cx="8153400" cy="646331"/>
          </a:xfrm>
          <a:prstGeom prst="rect">
            <a:avLst/>
          </a:prstGeom>
          <a:noFill/>
        </p:spPr>
        <p:txBody>
          <a:bodyPr wrap="square" rtlCol="0">
            <a:spAutoFit/>
          </a:bodyPr>
          <a:lstStyle/>
          <a:p>
            <a:pPr algn="ctr"/>
            <a:r>
              <a:rPr lang="en-US" dirty="0" smtClean="0"/>
              <a:t>The site is added to the Multi-Site Plots list with the date range from the site plot pre-selected. You can change the dates by clicking on the date fields or by using the slider. </a:t>
            </a:r>
            <a:endParaRPr lang="en-US" dirty="0"/>
          </a:p>
        </p:txBody>
      </p:sp>
      <p:sp>
        <p:nvSpPr>
          <p:cNvPr id="6" name="Rectangle 5"/>
          <p:cNvSpPr/>
          <p:nvPr/>
        </p:nvSpPr>
        <p:spPr>
          <a:xfrm>
            <a:off x="436034" y="2216498"/>
            <a:ext cx="1435099" cy="361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1600" y="3352799"/>
            <a:ext cx="1617133"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2666" y="1492772"/>
            <a:ext cx="304800" cy="361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85483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6215"/>
            <a:ext cx="9144000" cy="4634985"/>
          </a:xfrm>
          <a:prstGeom prst="rect">
            <a:avLst/>
          </a:prstGeom>
        </p:spPr>
      </p:pic>
      <p:sp>
        <p:nvSpPr>
          <p:cNvPr id="5" name="TextBox 4"/>
          <p:cNvSpPr txBox="1"/>
          <p:nvPr/>
        </p:nvSpPr>
        <p:spPr>
          <a:xfrm>
            <a:off x="457200" y="76200"/>
            <a:ext cx="7696200" cy="923330"/>
          </a:xfrm>
          <a:prstGeom prst="rect">
            <a:avLst/>
          </a:prstGeom>
          <a:noFill/>
        </p:spPr>
        <p:txBody>
          <a:bodyPr wrap="square" rtlCol="0">
            <a:spAutoFit/>
          </a:bodyPr>
          <a:lstStyle/>
          <a:p>
            <a:r>
              <a:rPr lang="en-US" dirty="0" smtClean="0"/>
              <a:t>Now let’s select another site. Close the site info window of the U.S. site and then select one of the sites in France. Again click on the icon to add the site to the multi-site  time series plot.</a:t>
            </a:r>
            <a:endParaRPr lang="en-US" dirty="0"/>
          </a:p>
        </p:txBody>
      </p:sp>
      <p:sp>
        <p:nvSpPr>
          <p:cNvPr id="6" name="Rectangle 5"/>
          <p:cNvSpPr/>
          <p:nvPr/>
        </p:nvSpPr>
        <p:spPr>
          <a:xfrm>
            <a:off x="7865533" y="2879543"/>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5105400" y="838200"/>
            <a:ext cx="2709333" cy="199813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6991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0815"/>
            <a:ext cx="9144000" cy="4651917"/>
          </a:xfrm>
          <a:prstGeom prst="rect">
            <a:avLst/>
          </a:prstGeom>
        </p:spPr>
      </p:pic>
      <p:sp>
        <p:nvSpPr>
          <p:cNvPr id="5" name="TextBox 4"/>
          <p:cNvSpPr txBox="1"/>
          <p:nvPr/>
        </p:nvSpPr>
        <p:spPr>
          <a:xfrm>
            <a:off x="457200" y="228600"/>
            <a:ext cx="7696200" cy="646331"/>
          </a:xfrm>
          <a:prstGeom prst="rect">
            <a:avLst/>
          </a:prstGeom>
          <a:noFill/>
        </p:spPr>
        <p:txBody>
          <a:bodyPr wrap="square" rtlCol="0">
            <a:spAutoFit/>
          </a:bodyPr>
          <a:lstStyle/>
          <a:p>
            <a:r>
              <a:rPr lang="en-US" dirty="0" smtClean="0"/>
              <a:t>The second site is now added. Now click on the ‘Plot All’ button to view the time series plot.</a:t>
            </a:r>
            <a:endParaRPr lang="en-US" dirty="0"/>
          </a:p>
        </p:txBody>
      </p:sp>
      <p:sp>
        <p:nvSpPr>
          <p:cNvPr id="6" name="Rectangle 5"/>
          <p:cNvSpPr/>
          <p:nvPr/>
        </p:nvSpPr>
        <p:spPr>
          <a:xfrm>
            <a:off x="160866" y="2872624"/>
            <a:ext cx="1465609" cy="2939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1371600" y="762000"/>
            <a:ext cx="762000" cy="21106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90433" y="4965700"/>
            <a:ext cx="523875"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685800" y="874931"/>
            <a:ext cx="3505200" cy="40272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657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5715000"/>
          </a:xfrm>
          <a:prstGeom prst="rect">
            <a:avLst/>
          </a:prstGeom>
        </p:spPr>
      </p:pic>
      <p:sp>
        <p:nvSpPr>
          <p:cNvPr id="6" name="Rectangle 5"/>
          <p:cNvSpPr/>
          <p:nvPr/>
        </p:nvSpPr>
        <p:spPr>
          <a:xfrm>
            <a:off x="8439150" y="1524000"/>
            <a:ext cx="400050" cy="1714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76200"/>
            <a:ext cx="8675648" cy="1200329"/>
          </a:xfrm>
          <a:prstGeom prst="rect">
            <a:avLst/>
          </a:prstGeom>
          <a:noFill/>
        </p:spPr>
        <p:txBody>
          <a:bodyPr wrap="square" rtlCol="0">
            <a:spAutoFit/>
          </a:bodyPr>
          <a:lstStyle/>
          <a:p>
            <a:r>
              <a:rPr lang="en-US" dirty="0" smtClean="0"/>
              <a:t>Here is the result. A maximum of 6 datasets can be added to the plot list</a:t>
            </a:r>
            <a:r>
              <a:rPr lang="en-US" dirty="0"/>
              <a:t> </a:t>
            </a:r>
            <a:r>
              <a:rPr lang="en-US" dirty="0" smtClean="0"/>
              <a:t>and the maximum plot date range recommended is 5 years. Clicking </a:t>
            </a:r>
            <a:r>
              <a:rPr lang="en-US" dirty="0"/>
              <a:t>the print button will print out a copy of this graph.</a:t>
            </a:r>
          </a:p>
          <a:p>
            <a:pPr algn="ctr"/>
            <a:endParaRPr lang="en-US" dirty="0" smtClean="0"/>
          </a:p>
        </p:txBody>
      </p:sp>
      <p:cxnSp>
        <p:nvCxnSpPr>
          <p:cNvPr id="11" name="Straight Arrow Connector 10"/>
          <p:cNvCxnSpPr/>
          <p:nvPr/>
        </p:nvCxnSpPr>
        <p:spPr>
          <a:xfrm>
            <a:off x="6553200" y="699790"/>
            <a:ext cx="1834957" cy="9099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7698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66" y="1347260"/>
            <a:ext cx="2362201" cy="411908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2600" y="1323338"/>
            <a:ext cx="5867400" cy="4004861"/>
          </a:xfrm>
          <a:prstGeom prst="rect">
            <a:avLst/>
          </a:prstGeom>
        </p:spPr>
      </p:pic>
      <p:cxnSp>
        <p:nvCxnSpPr>
          <p:cNvPr id="11" name="Straight Arrow Connector 10"/>
          <p:cNvCxnSpPr/>
          <p:nvPr/>
        </p:nvCxnSpPr>
        <p:spPr>
          <a:xfrm flipH="1">
            <a:off x="575735" y="982133"/>
            <a:ext cx="211665" cy="36999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67630" y="76200"/>
            <a:ext cx="8675648" cy="923330"/>
          </a:xfrm>
          <a:prstGeom prst="rect">
            <a:avLst/>
          </a:prstGeom>
          <a:noFill/>
          <a:ln>
            <a:noFill/>
          </a:ln>
        </p:spPr>
        <p:txBody>
          <a:bodyPr wrap="square" rtlCol="0">
            <a:spAutoFit/>
          </a:bodyPr>
          <a:lstStyle/>
          <a:p>
            <a:r>
              <a:rPr lang="en-US" dirty="0" smtClean="0"/>
              <a:t>By default,</a:t>
            </a:r>
            <a:r>
              <a:rPr lang="en-US" dirty="0">
                <a:solidFill>
                  <a:srgbClr val="0070C0"/>
                </a:solidFill>
              </a:rPr>
              <a:t> </a:t>
            </a:r>
            <a:r>
              <a:rPr lang="en-US" dirty="0" smtClean="0"/>
              <a:t>the</a:t>
            </a:r>
            <a:r>
              <a:rPr lang="en-US" dirty="0" smtClean="0">
                <a:solidFill>
                  <a:srgbClr val="0070C0"/>
                </a:solidFill>
              </a:rPr>
              <a:t> use Auto Y-axis</a:t>
            </a:r>
            <a:r>
              <a:rPr lang="en-US" dirty="0" smtClean="0"/>
              <a:t> box is checked so the software adjusts the y-axes individually to spread the data vertically on the graph. You can elect to un-check the Auto Y-axis and manually adjust the Y-axis for each site.</a:t>
            </a:r>
          </a:p>
        </p:txBody>
      </p:sp>
      <p:sp>
        <p:nvSpPr>
          <p:cNvPr id="10" name="Rectangle 9"/>
          <p:cNvSpPr/>
          <p:nvPr/>
        </p:nvSpPr>
        <p:spPr>
          <a:xfrm>
            <a:off x="350602" y="4715933"/>
            <a:ext cx="944797" cy="2370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1380067" y="990600"/>
            <a:ext cx="423334" cy="240453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40068" y="3437466"/>
            <a:ext cx="1097199" cy="2370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9854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4261"/>
            <a:ext cx="9144000" cy="5851478"/>
          </a:xfrm>
          <a:prstGeom prst="rect">
            <a:avLst/>
          </a:prstGeom>
        </p:spPr>
      </p:pic>
      <p:sp>
        <p:nvSpPr>
          <p:cNvPr id="3" name="TextBox 2"/>
          <p:cNvSpPr txBox="1"/>
          <p:nvPr/>
        </p:nvSpPr>
        <p:spPr>
          <a:xfrm>
            <a:off x="609600" y="139742"/>
            <a:ext cx="7772400" cy="646331"/>
          </a:xfrm>
          <a:prstGeom prst="rect">
            <a:avLst/>
          </a:prstGeom>
          <a:noFill/>
        </p:spPr>
        <p:txBody>
          <a:bodyPr wrap="square" rtlCol="0">
            <a:spAutoFit/>
          </a:bodyPr>
          <a:lstStyle/>
          <a:p>
            <a:r>
              <a:rPr lang="en-US" dirty="0" smtClean="0"/>
              <a:t>Click on </a:t>
            </a:r>
            <a:r>
              <a:rPr lang="en-US" dirty="0" smtClean="0">
                <a:solidFill>
                  <a:srgbClr val="0070C0"/>
                </a:solidFill>
              </a:rPr>
              <a:t>Enter the Visualization System </a:t>
            </a:r>
            <a:r>
              <a:rPr lang="en-US" dirty="0" smtClean="0"/>
              <a:t>link. This page also contains a link to this tutorial.</a:t>
            </a:r>
          </a:p>
        </p:txBody>
      </p:sp>
      <p:sp>
        <p:nvSpPr>
          <p:cNvPr id="6" name="Rectangle 5"/>
          <p:cNvSpPr/>
          <p:nvPr/>
        </p:nvSpPr>
        <p:spPr>
          <a:xfrm>
            <a:off x="2819400" y="3124200"/>
            <a:ext cx="2286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384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268248"/>
            <a:ext cx="8915400" cy="369332"/>
          </a:xfrm>
          <a:prstGeom prst="rect">
            <a:avLst/>
          </a:prstGeom>
          <a:noFill/>
        </p:spPr>
        <p:txBody>
          <a:bodyPr wrap="square" rtlCol="0">
            <a:spAutoFit/>
          </a:bodyPr>
          <a:lstStyle/>
          <a:p>
            <a:pPr algn="ctr"/>
            <a:r>
              <a:rPr lang="en-US" dirty="0"/>
              <a:t>Here is </a:t>
            </a:r>
            <a:r>
              <a:rPr lang="en-US" dirty="0" smtClean="0"/>
              <a:t>the data table showing the two sites.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002080"/>
          </a:xfrm>
          <a:prstGeom prst="rect">
            <a:avLst/>
          </a:prstGeom>
        </p:spPr>
      </p:pic>
    </p:spTree>
    <p:extLst>
      <p:ext uri="{BB962C8B-B14F-4D97-AF65-F5344CB8AC3E}">
        <p14:creationId xmlns:p14="http://schemas.microsoft.com/office/powerpoint/2010/main" val="39080987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421" y="1090612"/>
            <a:ext cx="2374779" cy="4014788"/>
          </a:xfrm>
          <a:prstGeom prst="rect">
            <a:avLst/>
          </a:prstGeom>
        </p:spPr>
      </p:pic>
      <p:sp>
        <p:nvSpPr>
          <p:cNvPr id="8" name="TextBox 7"/>
          <p:cNvSpPr txBox="1"/>
          <p:nvPr/>
        </p:nvSpPr>
        <p:spPr>
          <a:xfrm>
            <a:off x="241354" y="223691"/>
            <a:ext cx="8675648" cy="369332"/>
          </a:xfrm>
          <a:prstGeom prst="rect">
            <a:avLst/>
          </a:prstGeom>
          <a:noFill/>
          <a:ln>
            <a:noFill/>
          </a:ln>
        </p:spPr>
        <p:txBody>
          <a:bodyPr wrap="square" rtlCol="0">
            <a:spAutoFit/>
          </a:bodyPr>
          <a:lstStyle/>
          <a:p>
            <a:pPr algn="ctr"/>
            <a:r>
              <a:rPr lang="en-US" dirty="0" smtClean="0"/>
              <a:t>Click ‘Stacked Plot’ to plot the two sites on separate graphs</a:t>
            </a:r>
          </a:p>
        </p:txBody>
      </p:sp>
      <p:sp>
        <p:nvSpPr>
          <p:cNvPr id="10" name="Rectangle 9"/>
          <p:cNvSpPr/>
          <p:nvPr/>
        </p:nvSpPr>
        <p:spPr>
          <a:xfrm>
            <a:off x="1295711" y="4367642"/>
            <a:ext cx="892958" cy="1714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1157148"/>
            <a:ext cx="5956969" cy="4176852"/>
          </a:xfrm>
          <a:prstGeom prst="rect">
            <a:avLst/>
          </a:prstGeom>
        </p:spPr>
      </p:pic>
    </p:spTree>
    <p:extLst>
      <p:ext uri="{BB962C8B-B14F-4D97-AF65-F5344CB8AC3E}">
        <p14:creationId xmlns:p14="http://schemas.microsoft.com/office/powerpoint/2010/main" val="26624788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706" y="67270"/>
            <a:ext cx="8550605" cy="923330"/>
          </a:xfrm>
          <a:prstGeom prst="rect">
            <a:avLst/>
          </a:prstGeom>
          <a:noFill/>
        </p:spPr>
        <p:txBody>
          <a:bodyPr wrap="square" rtlCol="0">
            <a:spAutoFit/>
          </a:bodyPr>
          <a:lstStyle/>
          <a:p>
            <a:r>
              <a:rPr lang="en-US" dirty="0" smtClean="0"/>
              <a:t>The Filters box </a:t>
            </a:r>
            <a:r>
              <a:rPr lang="en-US" dirty="0"/>
              <a:t>is </a:t>
            </a:r>
            <a:r>
              <a:rPr lang="en-US" dirty="0" smtClean="0"/>
              <a:t>where you refine which </a:t>
            </a:r>
            <a:r>
              <a:rPr lang="en-US" dirty="0"/>
              <a:t>data </a:t>
            </a:r>
            <a:r>
              <a:rPr lang="en-US" dirty="0" smtClean="0"/>
              <a:t>is shown on </a:t>
            </a:r>
            <a:r>
              <a:rPr lang="en-US" dirty="0"/>
              <a:t>the </a:t>
            </a:r>
            <a:r>
              <a:rPr lang="en-US" dirty="0" smtClean="0"/>
              <a:t>map. Click on the filter icon at the left. You can limit the map to display only data at a specific location </a:t>
            </a:r>
            <a:br>
              <a:rPr lang="en-US" dirty="0" smtClean="0"/>
            </a:br>
            <a:r>
              <a:rPr lang="en-US" dirty="0" smtClean="0"/>
              <a:t>(such as a country) or at a specific elevation range.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219200"/>
            <a:ext cx="3644137" cy="5105400"/>
          </a:xfrm>
          <a:prstGeom prst="rect">
            <a:avLst/>
          </a:prstGeom>
        </p:spPr>
      </p:pic>
      <p:sp>
        <p:nvSpPr>
          <p:cNvPr id="6" name="Rectangle 5"/>
          <p:cNvSpPr/>
          <p:nvPr/>
        </p:nvSpPr>
        <p:spPr>
          <a:xfrm>
            <a:off x="2895600" y="12954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1377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706" y="67270"/>
            <a:ext cx="8550605" cy="646331"/>
          </a:xfrm>
          <a:prstGeom prst="rect">
            <a:avLst/>
          </a:prstGeom>
          <a:noFill/>
        </p:spPr>
        <p:txBody>
          <a:bodyPr wrap="square" rtlCol="0">
            <a:spAutoFit/>
          </a:bodyPr>
          <a:lstStyle/>
          <a:p>
            <a:r>
              <a:rPr lang="en-US" dirty="0"/>
              <a:t>Let’s first display only </a:t>
            </a:r>
            <a:r>
              <a:rPr lang="en-US" dirty="0" smtClean="0"/>
              <a:t>schools </a:t>
            </a:r>
            <a:r>
              <a:rPr lang="en-US" dirty="0"/>
              <a:t>in a country, select ‘Places’ in the Location/Site filter and then enter in Spain.</a:t>
            </a:r>
            <a:endParaRPr 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43000"/>
            <a:ext cx="3644137" cy="5105400"/>
          </a:xfrm>
          <a:prstGeom prst="rect">
            <a:avLst/>
          </a:prstGeom>
        </p:spPr>
      </p:pic>
      <p:sp>
        <p:nvSpPr>
          <p:cNvPr id="6" name="Rectangle 5"/>
          <p:cNvSpPr/>
          <p:nvPr/>
        </p:nvSpPr>
        <p:spPr>
          <a:xfrm>
            <a:off x="762000" y="3581400"/>
            <a:ext cx="3124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1143000"/>
            <a:ext cx="3567853" cy="5042683"/>
          </a:xfrm>
          <a:prstGeom prst="rect">
            <a:avLst/>
          </a:prstGeom>
        </p:spPr>
      </p:pic>
    </p:spTree>
    <p:extLst>
      <p:ext uri="{BB962C8B-B14F-4D97-AF65-F5344CB8AC3E}">
        <p14:creationId xmlns:p14="http://schemas.microsoft.com/office/powerpoint/2010/main" val="15229265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6200"/>
            <a:ext cx="9144000" cy="646331"/>
          </a:xfrm>
          <a:prstGeom prst="rect">
            <a:avLst/>
          </a:prstGeom>
          <a:noFill/>
        </p:spPr>
        <p:txBody>
          <a:bodyPr wrap="square" rtlCol="0">
            <a:spAutoFit/>
          </a:bodyPr>
          <a:lstStyle/>
          <a:p>
            <a:r>
              <a:rPr lang="en-US" dirty="0" smtClean="0"/>
              <a:t>The map will zoom into the selected place and only display sites in Spain. Select the back arrow to return to the main Site or Location menu.</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9144000" cy="5779698"/>
          </a:xfrm>
          <a:prstGeom prst="rect">
            <a:avLst/>
          </a:prstGeom>
        </p:spPr>
      </p:pic>
      <p:sp>
        <p:nvSpPr>
          <p:cNvPr id="6" name="Rectangle 5"/>
          <p:cNvSpPr/>
          <p:nvPr/>
        </p:nvSpPr>
        <p:spPr>
          <a:xfrm>
            <a:off x="76200" y="2057400"/>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342" y="1199243"/>
            <a:ext cx="1195389" cy="455386"/>
          </a:xfrm>
          <a:prstGeom prst="rect">
            <a:avLst/>
          </a:prstGeom>
        </p:spPr>
      </p:pic>
    </p:spTree>
    <p:extLst>
      <p:ext uri="{BB962C8B-B14F-4D97-AF65-F5344CB8AC3E}">
        <p14:creationId xmlns:p14="http://schemas.microsoft.com/office/powerpoint/2010/main" val="23203209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75" y="1581807"/>
            <a:ext cx="2083378" cy="32004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2253" y="1600200"/>
            <a:ext cx="6758609" cy="3886200"/>
          </a:xfrm>
          <a:prstGeom prst="rect">
            <a:avLst/>
          </a:prstGeom>
        </p:spPr>
      </p:pic>
      <p:sp>
        <p:nvSpPr>
          <p:cNvPr id="3" name="TextBox 2"/>
          <p:cNvSpPr txBox="1"/>
          <p:nvPr/>
        </p:nvSpPr>
        <p:spPr>
          <a:xfrm>
            <a:off x="228600" y="301704"/>
            <a:ext cx="8686800" cy="923330"/>
          </a:xfrm>
          <a:prstGeom prst="rect">
            <a:avLst/>
          </a:prstGeom>
          <a:noFill/>
        </p:spPr>
        <p:txBody>
          <a:bodyPr wrap="square" rtlCol="0">
            <a:spAutoFit/>
          </a:bodyPr>
          <a:lstStyle/>
          <a:p>
            <a:r>
              <a:rPr lang="en-US" dirty="0"/>
              <a:t>You can also filter data sites using the ‘Drawing on Map’ </a:t>
            </a:r>
            <a:r>
              <a:rPr lang="en-US" dirty="0" smtClean="0"/>
              <a:t>option.  Click on the ‘Drawing on Map’ option.  Turn on the tool and then draw a polygon around the site you want to isolate.</a:t>
            </a:r>
          </a:p>
        </p:txBody>
      </p:sp>
      <p:sp>
        <p:nvSpPr>
          <p:cNvPr id="5" name="Rectangle 4"/>
          <p:cNvSpPr/>
          <p:nvPr/>
        </p:nvSpPr>
        <p:spPr>
          <a:xfrm>
            <a:off x="381000" y="3733799"/>
            <a:ext cx="1676400" cy="2956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4800600" y="942201"/>
            <a:ext cx="304800" cy="27915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676400" y="942201"/>
            <a:ext cx="1752600" cy="27449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4886" y="1845128"/>
            <a:ext cx="809172" cy="308256"/>
          </a:xfrm>
          <a:prstGeom prst="rect">
            <a:avLst/>
          </a:prstGeom>
        </p:spPr>
      </p:pic>
    </p:spTree>
    <p:extLst>
      <p:ext uri="{BB962C8B-B14F-4D97-AF65-F5344CB8AC3E}">
        <p14:creationId xmlns:p14="http://schemas.microsoft.com/office/powerpoint/2010/main" val="23203209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 y="0"/>
            <a:ext cx="8915400" cy="1200329"/>
          </a:xfrm>
          <a:prstGeom prst="rect">
            <a:avLst/>
          </a:prstGeom>
          <a:noFill/>
        </p:spPr>
        <p:txBody>
          <a:bodyPr wrap="square" rtlCol="0">
            <a:spAutoFit/>
          </a:bodyPr>
          <a:lstStyle/>
          <a:p>
            <a:r>
              <a:rPr lang="en-US" dirty="0" smtClean="0"/>
              <a:t>You can also search for a particular school by name. Return to the Site or Location menu and select ‘Choose Site by School’. Type in ‘IES </a:t>
            </a:r>
            <a:r>
              <a:rPr lang="en-US" dirty="0" err="1" smtClean="0"/>
              <a:t>Cardenal</a:t>
            </a:r>
            <a:r>
              <a:rPr lang="en-US" dirty="0" smtClean="0"/>
              <a:t>‘ in the school name field. The system will auto-complete to show a list of schools that have that name in the title.  Select ‘IEC </a:t>
            </a:r>
            <a:r>
              <a:rPr lang="en-US" dirty="0" err="1" smtClean="0"/>
              <a:t>Cardenal</a:t>
            </a:r>
            <a:r>
              <a:rPr lang="en-US" dirty="0" smtClean="0"/>
              <a:t> Pardo </a:t>
            </a:r>
            <a:r>
              <a:rPr lang="en-US" dirty="0" err="1" smtClean="0"/>
              <a:t>Tavera</a:t>
            </a:r>
            <a:r>
              <a:rPr lang="en-US" dirty="0" smtClean="0"/>
              <a:t>’ and the site ‘</a:t>
            </a:r>
            <a:r>
              <a:rPr lang="en-US" dirty="0" err="1" smtClean="0"/>
              <a:t>Casteta</a:t>
            </a:r>
            <a:r>
              <a:rPr lang="en-US" dirty="0" smtClean="0"/>
              <a:t>: ATM-02’</a:t>
            </a:r>
            <a:r>
              <a:rPr lang="en-US" dirty="0"/>
              <a:t> </a:t>
            </a:r>
            <a:r>
              <a:rPr lang="en-US" dirty="0" smtClean="0"/>
              <a:t>and Submit.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5410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857" y="1670957"/>
            <a:ext cx="1195389" cy="455386"/>
          </a:xfrm>
          <a:prstGeom prst="rect">
            <a:avLst/>
          </a:prstGeom>
        </p:spPr>
      </p:pic>
    </p:spTree>
    <p:extLst>
      <p:ext uri="{BB962C8B-B14F-4D97-AF65-F5344CB8AC3E}">
        <p14:creationId xmlns:p14="http://schemas.microsoft.com/office/powerpoint/2010/main" val="12173853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 y="76200"/>
            <a:ext cx="8991600" cy="923330"/>
          </a:xfrm>
          <a:prstGeom prst="rect">
            <a:avLst/>
          </a:prstGeom>
          <a:noFill/>
        </p:spPr>
        <p:txBody>
          <a:bodyPr wrap="square" rtlCol="0">
            <a:spAutoFit/>
          </a:bodyPr>
          <a:lstStyle/>
          <a:p>
            <a:r>
              <a:rPr lang="en-US" dirty="0" smtClean="0"/>
              <a:t>The site information window of the selected site will open. Note how the site icon is a small red dot. This indicates that no </a:t>
            </a:r>
            <a:r>
              <a:rPr lang="en-US" dirty="0"/>
              <a:t>data </a:t>
            </a:r>
            <a:r>
              <a:rPr lang="en-US" dirty="0" smtClean="0"/>
              <a:t>for the added protocol layer(s) </a:t>
            </a:r>
            <a:r>
              <a:rPr lang="en-US" dirty="0"/>
              <a:t>was entered on the </a:t>
            </a:r>
            <a:r>
              <a:rPr lang="en-US" dirty="0" smtClean="0"/>
              <a:t>measurement date selected (2013-04-03).</a:t>
            </a:r>
            <a:endParaRPr lang="en-US" dirty="0"/>
          </a:p>
        </p:txBody>
      </p:sp>
      <p:sp>
        <p:nvSpPr>
          <p:cNvPr id="6" name="Rectangle 5"/>
          <p:cNvSpPr/>
          <p:nvPr/>
        </p:nvSpPr>
        <p:spPr>
          <a:xfrm>
            <a:off x="381000" y="2371724"/>
            <a:ext cx="1600200" cy="295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33700" y="2362200"/>
            <a:ext cx="4191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4400" y="1286233"/>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 y="1066800"/>
            <a:ext cx="9144000" cy="5715000"/>
          </a:xfrm>
          <a:prstGeom prst="rect">
            <a:avLst/>
          </a:prstGeom>
        </p:spPr>
      </p:pic>
      <p:sp>
        <p:nvSpPr>
          <p:cNvPr id="11" name="Rectangle 10"/>
          <p:cNvSpPr/>
          <p:nvPr/>
        </p:nvSpPr>
        <p:spPr>
          <a:xfrm>
            <a:off x="3200400" y="5419397"/>
            <a:ext cx="228600" cy="2956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762000" y="838200"/>
            <a:ext cx="2381250" cy="458119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857" y="1460499"/>
            <a:ext cx="1195389" cy="455386"/>
          </a:xfrm>
          <a:prstGeom prst="rect">
            <a:avLst/>
          </a:prstGeom>
        </p:spPr>
      </p:pic>
    </p:spTree>
    <p:extLst>
      <p:ext uri="{BB962C8B-B14F-4D97-AF65-F5344CB8AC3E}">
        <p14:creationId xmlns:p14="http://schemas.microsoft.com/office/powerpoint/2010/main" val="32822950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2875" y="152400"/>
            <a:ext cx="8915400" cy="646331"/>
          </a:xfrm>
          <a:prstGeom prst="rect">
            <a:avLst/>
          </a:prstGeom>
          <a:noFill/>
        </p:spPr>
        <p:txBody>
          <a:bodyPr wrap="square" rtlCol="0">
            <a:spAutoFit/>
          </a:bodyPr>
          <a:lstStyle/>
          <a:p>
            <a:r>
              <a:rPr lang="en-US" dirty="0" smtClean="0"/>
              <a:t>Let’s search for another school. Type in ‘</a:t>
            </a:r>
            <a:r>
              <a:rPr lang="en-US" dirty="0" err="1" smtClean="0"/>
              <a:t>Itaca</a:t>
            </a:r>
            <a:r>
              <a:rPr lang="en-US" dirty="0" smtClean="0"/>
              <a:t>‘ in the school name field </a:t>
            </a:r>
          </a:p>
          <a:p>
            <a:r>
              <a:rPr lang="en-US" dirty="0"/>
              <a:t>s</a:t>
            </a:r>
            <a:r>
              <a:rPr lang="en-US" dirty="0" smtClean="0"/>
              <a:t>elect ‘IEC </a:t>
            </a:r>
            <a:r>
              <a:rPr lang="en-US" dirty="0" err="1" smtClean="0"/>
              <a:t>Itaca</a:t>
            </a:r>
            <a:r>
              <a:rPr lang="en-US" dirty="0" smtClean="0"/>
              <a:t>’ and then the site ‘Atmosphere Site 07: ATM-07’. </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58464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857" y="1308100"/>
            <a:ext cx="1195389" cy="455386"/>
          </a:xfrm>
          <a:prstGeom prst="rect">
            <a:avLst/>
          </a:prstGeom>
        </p:spPr>
      </p:pic>
    </p:spTree>
    <p:extLst>
      <p:ext uri="{BB962C8B-B14F-4D97-AF65-F5344CB8AC3E}">
        <p14:creationId xmlns:p14="http://schemas.microsoft.com/office/powerpoint/2010/main" val="36641290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4300" y="115669"/>
            <a:ext cx="8915400" cy="646331"/>
          </a:xfrm>
          <a:prstGeom prst="rect">
            <a:avLst/>
          </a:prstGeom>
          <a:noFill/>
        </p:spPr>
        <p:txBody>
          <a:bodyPr wrap="square" rtlCol="0">
            <a:spAutoFit/>
          </a:bodyPr>
          <a:lstStyle/>
          <a:p>
            <a:r>
              <a:rPr lang="en-US" dirty="0"/>
              <a:t>The </a:t>
            </a:r>
            <a:r>
              <a:rPr lang="en-US" dirty="0" smtClean="0"/>
              <a:t>site info window is </a:t>
            </a:r>
            <a:r>
              <a:rPr lang="en-US" dirty="0"/>
              <a:t>now pointing at a Max Daily Temperature </a:t>
            </a:r>
            <a:r>
              <a:rPr lang="en-US" dirty="0" smtClean="0"/>
              <a:t>icon because temperature data was recorded on the current date.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3330"/>
            <a:ext cx="9144000" cy="5846481"/>
          </a:xfrm>
          <a:prstGeom prst="rect">
            <a:avLst/>
          </a:prstGeom>
        </p:spPr>
      </p:pic>
      <p:sp>
        <p:nvSpPr>
          <p:cNvPr id="5" name="Rectangle 4"/>
          <p:cNvSpPr/>
          <p:nvPr/>
        </p:nvSpPr>
        <p:spPr>
          <a:xfrm>
            <a:off x="3733800" y="5486400"/>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828" y="1308100"/>
            <a:ext cx="1195389" cy="455386"/>
          </a:xfrm>
          <a:prstGeom prst="rect">
            <a:avLst/>
          </a:prstGeom>
        </p:spPr>
      </p:pic>
    </p:spTree>
    <p:extLst>
      <p:ext uri="{BB962C8B-B14F-4D97-AF65-F5344CB8AC3E}">
        <p14:creationId xmlns:p14="http://schemas.microsoft.com/office/powerpoint/2010/main" val="863844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76200"/>
            <a:ext cx="8915400" cy="923330"/>
          </a:xfrm>
          <a:prstGeom prst="rect">
            <a:avLst/>
          </a:prstGeom>
          <a:noFill/>
        </p:spPr>
        <p:txBody>
          <a:bodyPr wrap="square" rtlCol="0">
            <a:spAutoFit/>
          </a:bodyPr>
          <a:lstStyle/>
          <a:p>
            <a:r>
              <a:rPr lang="en-US" dirty="0" smtClean="0"/>
              <a:t>This is the GLOBE Visualization Landing Page. The help tab is the default tab when you first come to Vis. There are getting started steps, links to quick demonstrations and this complete tutorial. Check the ‘Don’t show again’ to default to the layer screen for future visits.</a:t>
            </a:r>
            <a:endParaRPr lang="en-US" dirty="0"/>
          </a:p>
        </p:txBody>
      </p:sp>
      <p:sp>
        <p:nvSpPr>
          <p:cNvPr id="7" name="Rectangle 6"/>
          <p:cNvSpPr/>
          <p:nvPr/>
        </p:nvSpPr>
        <p:spPr>
          <a:xfrm>
            <a:off x="228600" y="2057401"/>
            <a:ext cx="2514600" cy="2514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9144000" cy="5146782"/>
          </a:xfrm>
          <a:prstGeom prst="rect">
            <a:avLst/>
          </a:prstGeom>
        </p:spPr>
      </p:pic>
      <p:sp>
        <p:nvSpPr>
          <p:cNvPr id="9" name="Rectangle 8"/>
          <p:cNvSpPr/>
          <p:nvPr/>
        </p:nvSpPr>
        <p:spPr>
          <a:xfrm>
            <a:off x="-76200" y="1905000"/>
            <a:ext cx="2286000" cy="2362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545242"/>
            <a:ext cx="921879" cy="359758"/>
          </a:xfrm>
          <a:prstGeom prst="rect">
            <a:avLst/>
          </a:prstGeom>
        </p:spPr>
      </p:pic>
    </p:spTree>
    <p:extLst>
      <p:ext uri="{BB962C8B-B14F-4D97-AF65-F5344CB8AC3E}">
        <p14:creationId xmlns:p14="http://schemas.microsoft.com/office/powerpoint/2010/main" val="30256939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7719"/>
            <a:ext cx="9144000" cy="5694081"/>
          </a:xfrm>
          <a:prstGeom prst="rect">
            <a:avLst/>
          </a:prstGeom>
        </p:spPr>
      </p:pic>
      <p:sp>
        <p:nvSpPr>
          <p:cNvPr id="3" name="TextBox 2"/>
          <p:cNvSpPr txBox="1"/>
          <p:nvPr/>
        </p:nvSpPr>
        <p:spPr>
          <a:xfrm>
            <a:off x="76200" y="223502"/>
            <a:ext cx="8915400" cy="646331"/>
          </a:xfrm>
          <a:prstGeom prst="rect">
            <a:avLst/>
          </a:prstGeom>
          <a:noFill/>
        </p:spPr>
        <p:txBody>
          <a:bodyPr wrap="square" rtlCol="0">
            <a:spAutoFit/>
          </a:bodyPr>
          <a:lstStyle/>
          <a:p>
            <a:r>
              <a:rPr lang="en-US" dirty="0" smtClean="0"/>
              <a:t>Another way to output data is to view all data of a layer in a table. To do so, click </a:t>
            </a:r>
            <a:r>
              <a:rPr lang="en-US" dirty="0"/>
              <a:t>on the </a:t>
            </a:r>
            <a:r>
              <a:rPr lang="en-US" dirty="0" smtClean="0"/>
              <a:t>‘more’ icon </a:t>
            </a:r>
            <a:r>
              <a:rPr lang="en-US" dirty="0"/>
              <a:t>(the 3 </a:t>
            </a:r>
            <a:r>
              <a:rPr lang="en-US" dirty="0" smtClean="0"/>
              <a:t>dots).</a:t>
            </a:r>
            <a:endParaRPr lang="en-US" dirty="0"/>
          </a:p>
        </p:txBody>
      </p:sp>
      <p:sp>
        <p:nvSpPr>
          <p:cNvPr id="5" name="Rectangle 4"/>
          <p:cNvSpPr/>
          <p:nvPr/>
        </p:nvSpPr>
        <p:spPr>
          <a:xfrm>
            <a:off x="2286000" y="2204067"/>
            <a:ext cx="228600" cy="2552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1600200" y="762000"/>
            <a:ext cx="685800" cy="1371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372" y="1467757"/>
            <a:ext cx="1195389" cy="455386"/>
          </a:xfrm>
          <a:prstGeom prst="rect">
            <a:avLst/>
          </a:prstGeom>
        </p:spPr>
      </p:pic>
    </p:spTree>
    <p:extLst>
      <p:ext uri="{BB962C8B-B14F-4D97-AF65-F5344CB8AC3E}">
        <p14:creationId xmlns:p14="http://schemas.microsoft.com/office/powerpoint/2010/main" val="41028131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5319"/>
            <a:ext cx="9144000" cy="5846481"/>
          </a:xfrm>
          <a:prstGeom prst="rect">
            <a:avLst/>
          </a:prstGeom>
        </p:spPr>
      </p:pic>
      <p:sp>
        <p:nvSpPr>
          <p:cNvPr id="3" name="TextBox 2"/>
          <p:cNvSpPr txBox="1"/>
          <p:nvPr/>
        </p:nvSpPr>
        <p:spPr>
          <a:xfrm>
            <a:off x="76200" y="214203"/>
            <a:ext cx="8915400" cy="646331"/>
          </a:xfrm>
          <a:prstGeom prst="rect">
            <a:avLst/>
          </a:prstGeom>
          <a:noFill/>
        </p:spPr>
        <p:txBody>
          <a:bodyPr wrap="square" rtlCol="0">
            <a:spAutoFit/>
          </a:bodyPr>
          <a:lstStyle/>
          <a:p>
            <a:r>
              <a:rPr lang="en-US" dirty="0" smtClean="0"/>
              <a:t> A </a:t>
            </a:r>
            <a:r>
              <a:rPr lang="en-US" dirty="0"/>
              <a:t>selection pop-up box appears.  Click on </a:t>
            </a:r>
            <a:r>
              <a:rPr lang="en-US" b="1" dirty="0">
                <a:solidFill>
                  <a:schemeClr val="accent1"/>
                </a:solidFill>
              </a:rPr>
              <a:t>View Layer Table.  </a:t>
            </a:r>
            <a:r>
              <a:rPr lang="en-US" dirty="0"/>
              <a:t>In this example we used the </a:t>
            </a:r>
            <a:r>
              <a:rPr lang="en-US" dirty="0" smtClean="0"/>
              <a:t>Place </a:t>
            </a:r>
            <a:r>
              <a:rPr lang="en-US" dirty="0"/>
              <a:t>filter to just show U.S. sites.</a:t>
            </a:r>
            <a:r>
              <a:rPr lang="en-US" b="1" dirty="0">
                <a:solidFill>
                  <a:schemeClr val="accent1"/>
                </a:solidFill>
              </a:rPr>
              <a:t> </a:t>
            </a:r>
            <a:r>
              <a:rPr lang="en-US" dirty="0" smtClean="0"/>
              <a:t>Note – data can also be downloaded to a .</a:t>
            </a:r>
            <a:r>
              <a:rPr lang="en-US" dirty="0" err="1" smtClean="0"/>
              <a:t>kmz</a:t>
            </a:r>
            <a:r>
              <a:rPr lang="en-US" dirty="0" smtClean="0"/>
              <a:t> file </a:t>
            </a:r>
            <a:endParaRPr lang="en-US" dirty="0"/>
          </a:p>
        </p:txBody>
      </p:sp>
      <p:sp>
        <p:nvSpPr>
          <p:cNvPr id="9" name="Rectangle 8"/>
          <p:cNvSpPr/>
          <p:nvPr/>
        </p:nvSpPr>
        <p:spPr>
          <a:xfrm>
            <a:off x="1066800" y="2152650"/>
            <a:ext cx="1219200" cy="742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342" y="1337128"/>
            <a:ext cx="1195389" cy="455386"/>
          </a:xfrm>
          <a:prstGeom prst="rect">
            <a:avLst/>
          </a:prstGeom>
        </p:spPr>
      </p:pic>
    </p:spTree>
    <p:extLst>
      <p:ext uri="{BB962C8B-B14F-4D97-AF65-F5344CB8AC3E}">
        <p14:creationId xmlns:p14="http://schemas.microsoft.com/office/powerpoint/2010/main" val="36084973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76200"/>
            <a:ext cx="8915400" cy="923330"/>
          </a:xfrm>
          <a:prstGeom prst="rect">
            <a:avLst/>
          </a:prstGeom>
          <a:noFill/>
        </p:spPr>
        <p:txBody>
          <a:bodyPr wrap="square" rtlCol="0">
            <a:spAutoFit/>
          </a:bodyPr>
          <a:lstStyle/>
          <a:p>
            <a:r>
              <a:rPr lang="en-US" dirty="0"/>
              <a:t>The </a:t>
            </a:r>
            <a:r>
              <a:rPr lang="en-US" dirty="0" smtClean="0"/>
              <a:t>sites in the U.S. for the layer and measurement date selected are listed in the table and can </a:t>
            </a:r>
            <a:r>
              <a:rPr lang="en-US" dirty="0"/>
              <a:t>be sorted by any </a:t>
            </a:r>
            <a:r>
              <a:rPr lang="en-US" dirty="0" smtClean="0"/>
              <a:t>field name </a:t>
            </a:r>
            <a:r>
              <a:rPr lang="en-US" dirty="0"/>
              <a:t>(School Name, Site Name, etc</a:t>
            </a:r>
            <a:r>
              <a:rPr lang="en-US" dirty="0" smtClean="0"/>
              <a:t>.) and can be exported to a .csv file.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5486400"/>
          </a:xfrm>
          <a:prstGeom prst="rect">
            <a:avLst/>
          </a:prstGeom>
        </p:spPr>
      </p:pic>
    </p:spTree>
    <p:extLst>
      <p:ext uri="{BB962C8B-B14F-4D97-AF65-F5344CB8AC3E}">
        <p14:creationId xmlns:p14="http://schemas.microsoft.com/office/powerpoint/2010/main" val="26048259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736" y="397933"/>
            <a:ext cx="8534399" cy="923330"/>
          </a:xfrm>
          <a:prstGeom prst="rect">
            <a:avLst/>
          </a:prstGeom>
          <a:noFill/>
        </p:spPr>
        <p:txBody>
          <a:bodyPr wrap="square" rtlCol="0">
            <a:spAutoFit/>
          </a:bodyPr>
          <a:lstStyle/>
          <a:p>
            <a:r>
              <a:rPr lang="en-US" dirty="0" smtClean="0"/>
              <a:t>Let’s take a look at Land Cover Classification.  Add the Biosphere &gt; Land Cover Classification Layer. The default view shows measurements entered the past year, but you can change the time interval as shown here.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085" y="1721757"/>
            <a:ext cx="1195389" cy="45538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8083"/>
            <a:ext cx="9144000" cy="4274634"/>
          </a:xfrm>
          <a:prstGeom prst="rect">
            <a:avLst/>
          </a:prstGeom>
        </p:spPr>
      </p:pic>
      <p:sp>
        <p:nvSpPr>
          <p:cNvPr id="6" name="Rectangle 5"/>
          <p:cNvSpPr/>
          <p:nvPr/>
        </p:nvSpPr>
        <p:spPr>
          <a:xfrm>
            <a:off x="152399" y="3008401"/>
            <a:ext cx="550333" cy="7084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685800" y="1464733"/>
            <a:ext cx="1168400" cy="14816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4121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28600"/>
            <a:ext cx="8534399" cy="646331"/>
          </a:xfrm>
          <a:prstGeom prst="rect">
            <a:avLst/>
          </a:prstGeom>
          <a:noFill/>
        </p:spPr>
        <p:txBody>
          <a:bodyPr wrap="square" rtlCol="0">
            <a:spAutoFit/>
          </a:bodyPr>
          <a:lstStyle/>
          <a:p>
            <a:r>
              <a:rPr lang="en-US" dirty="0" smtClean="0"/>
              <a:t>Now, click on a measurement icon</a:t>
            </a:r>
            <a:r>
              <a:rPr lang="en-US" dirty="0"/>
              <a:t> </a:t>
            </a:r>
            <a:r>
              <a:rPr lang="en-US" dirty="0" smtClean="0"/>
              <a:t>and </a:t>
            </a:r>
            <a:r>
              <a:rPr lang="en-US" dirty="0"/>
              <a:t>c</a:t>
            </a:r>
            <a:r>
              <a:rPr lang="en-US" dirty="0" smtClean="0"/>
              <a:t>lick on the Photo tabs to view available photos. Click on a photo to see a larger view.</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53650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2143" y="1387928"/>
            <a:ext cx="1041400" cy="396724"/>
          </a:xfrm>
          <a:prstGeom prst="rect">
            <a:avLst/>
          </a:prstGeom>
        </p:spPr>
      </p:pic>
    </p:spTree>
    <p:extLst>
      <p:ext uri="{BB962C8B-B14F-4D97-AF65-F5344CB8AC3E}">
        <p14:creationId xmlns:p14="http://schemas.microsoft.com/office/powerpoint/2010/main" val="21494121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330202"/>
            <a:ext cx="8534399" cy="646331"/>
          </a:xfrm>
          <a:prstGeom prst="rect">
            <a:avLst/>
          </a:prstGeom>
          <a:noFill/>
        </p:spPr>
        <p:txBody>
          <a:bodyPr wrap="square" rtlCol="0">
            <a:spAutoFit/>
          </a:bodyPr>
          <a:lstStyle/>
          <a:p>
            <a:r>
              <a:rPr lang="en-US" dirty="0" smtClean="0"/>
              <a:t>Three protocols (Land Cover, Cloud cover and Mosquito Habitat Mapper) have a photo layer that shows sites with </a:t>
            </a:r>
            <a:r>
              <a:rPr lang="en-US" dirty="0" smtClean="0"/>
              <a:t>photo </a:t>
            </a:r>
            <a:r>
              <a:rPr lang="en-US" dirty="0" smtClean="0"/>
              <a:t>observations.  Click a site to see </a:t>
            </a:r>
            <a:r>
              <a:rPr lang="en-US" dirty="0" smtClean="0"/>
              <a:t>all of the photos</a:t>
            </a:r>
            <a:r>
              <a:rPr lang="en-US" dirty="0" smtClean="0"/>
              <a: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6350"/>
            <a:ext cx="9144000" cy="4274634"/>
          </a:xfrm>
          <a:prstGeom prst="rect">
            <a:avLst/>
          </a:prstGeom>
        </p:spPr>
      </p:pic>
    </p:spTree>
    <p:extLst>
      <p:ext uri="{BB962C8B-B14F-4D97-AF65-F5344CB8AC3E}">
        <p14:creationId xmlns:p14="http://schemas.microsoft.com/office/powerpoint/2010/main" val="15497027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28600"/>
            <a:ext cx="8534399" cy="646331"/>
          </a:xfrm>
          <a:prstGeom prst="rect">
            <a:avLst/>
          </a:prstGeom>
          <a:noFill/>
        </p:spPr>
        <p:txBody>
          <a:bodyPr wrap="square" rtlCol="0">
            <a:spAutoFit/>
          </a:bodyPr>
          <a:lstStyle/>
          <a:p>
            <a:r>
              <a:rPr lang="en-US" dirty="0" smtClean="0"/>
              <a:t>Some protocol layers have sub-layers to further filter the data. Tree/Shrub Date of Budburst, for example, can be filtered by species.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3577"/>
            <a:ext cx="9144000" cy="5635824"/>
          </a:xfrm>
          <a:prstGeom prst="rect">
            <a:avLst/>
          </a:prstGeom>
        </p:spPr>
      </p:pic>
      <p:cxnSp>
        <p:nvCxnSpPr>
          <p:cNvPr id="5" name="Straight Arrow Connector 4"/>
          <p:cNvCxnSpPr/>
          <p:nvPr/>
        </p:nvCxnSpPr>
        <p:spPr>
          <a:xfrm flipH="1">
            <a:off x="1295400" y="874931"/>
            <a:ext cx="2819400" cy="21730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5685" y="1286328"/>
            <a:ext cx="968829" cy="369077"/>
          </a:xfrm>
          <a:prstGeom prst="rect">
            <a:avLst/>
          </a:prstGeom>
        </p:spPr>
      </p:pic>
    </p:spTree>
    <p:extLst>
      <p:ext uri="{BB962C8B-B14F-4D97-AF65-F5344CB8AC3E}">
        <p14:creationId xmlns:p14="http://schemas.microsoft.com/office/powerpoint/2010/main" val="5386624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791200"/>
          </a:xfrm>
          <a:prstGeom prst="rect">
            <a:avLst/>
          </a:prstGeom>
        </p:spPr>
      </p:pic>
      <p:sp>
        <p:nvSpPr>
          <p:cNvPr id="4" name="TextBox 3"/>
          <p:cNvSpPr txBox="1"/>
          <p:nvPr/>
        </p:nvSpPr>
        <p:spPr>
          <a:xfrm>
            <a:off x="152400" y="223345"/>
            <a:ext cx="8534399" cy="646331"/>
          </a:xfrm>
          <a:prstGeom prst="rect">
            <a:avLst/>
          </a:prstGeom>
          <a:noFill/>
        </p:spPr>
        <p:txBody>
          <a:bodyPr wrap="square" rtlCol="0">
            <a:spAutoFit/>
          </a:bodyPr>
          <a:lstStyle/>
          <a:p>
            <a:r>
              <a:rPr lang="en-US" dirty="0" smtClean="0"/>
              <a:t>Soil characterization layers such as Soil Texture can be filtered by Horizon Number</a:t>
            </a:r>
            <a:r>
              <a:rPr lang="en-US" dirty="0"/>
              <a:t> </a:t>
            </a:r>
            <a:r>
              <a:rPr lang="en-US" dirty="0" smtClean="0"/>
              <a:t>and Value at Depth</a:t>
            </a:r>
            <a:endParaRPr lang="en-US" dirty="0"/>
          </a:p>
        </p:txBody>
      </p:sp>
      <p:cxnSp>
        <p:nvCxnSpPr>
          <p:cNvPr id="5" name="Straight Arrow Connector 4"/>
          <p:cNvCxnSpPr/>
          <p:nvPr/>
        </p:nvCxnSpPr>
        <p:spPr>
          <a:xfrm flipH="1">
            <a:off x="1295400" y="874931"/>
            <a:ext cx="2819400" cy="21730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400" y="1300843"/>
            <a:ext cx="1070429" cy="407782"/>
          </a:xfrm>
          <a:prstGeom prst="rect">
            <a:avLst/>
          </a:prstGeom>
        </p:spPr>
      </p:pic>
    </p:spTree>
    <p:extLst>
      <p:ext uri="{BB962C8B-B14F-4D97-AF65-F5344CB8AC3E}">
        <p14:creationId xmlns:p14="http://schemas.microsoft.com/office/powerpoint/2010/main" val="27361882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76200"/>
            <a:ext cx="8757416" cy="923330"/>
          </a:xfrm>
          <a:prstGeom prst="rect">
            <a:avLst/>
          </a:prstGeom>
          <a:noFill/>
        </p:spPr>
        <p:txBody>
          <a:bodyPr wrap="square" rtlCol="0">
            <a:spAutoFit/>
          </a:bodyPr>
          <a:lstStyle/>
          <a:p>
            <a:pPr algn="ctr"/>
            <a:r>
              <a:rPr lang="en-US" dirty="0" smtClean="0"/>
              <a:t>Cloud Observations and other measurement types (Soil Properties, etc.) utilizes different layer sizes and colors so one can see up to 5 layers at a single site. Since different Cloud Observations can be made at the same site on the same day, layer icons can be hidden.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70711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914" y="1387929"/>
            <a:ext cx="966789" cy="368300"/>
          </a:xfrm>
          <a:prstGeom prst="rect">
            <a:avLst/>
          </a:prstGeom>
        </p:spPr>
      </p:pic>
    </p:spTree>
    <p:extLst>
      <p:ext uri="{BB962C8B-B14F-4D97-AF65-F5344CB8AC3E}">
        <p14:creationId xmlns:p14="http://schemas.microsoft.com/office/powerpoint/2010/main" val="33444948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715000"/>
          </a:xfrm>
          <a:prstGeom prst="rect">
            <a:avLst/>
          </a:prstGeom>
        </p:spPr>
      </p:pic>
      <p:sp>
        <p:nvSpPr>
          <p:cNvPr id="3" name="TextBox 2"/>
          <p:cNvSpPr txBox="1"/>
          <p:nvPr/>
        </p:nvSpPr>
        <p:spPr>
          <a:xfrm>
            <a:off x="152400" y="304800"/>
            <a:ext cx="8757416" cy="369332"/>
          </a:xfrm>
          <a:prstGeom prst="rect">
            <a:avLst/>
          </a:prstGeom>
          <a:noFill/>
        </p:spPr>
        <p:txBody>
          <a:bodyPr wrap="square" rtlCol="0">
            <a:spAutoFit/>
          </a:bodyPr>
          <a:lstStyle/>
          <a:p>
            <a:pPr algn="ctr"/>
            <a:r>
              <a:rPr lang="en-US" dirty="0" smtClean="0"/>
              <a:t>To re-order a layer, click and hold a layer name. Now drag the layer to the new position</a:t>
            </a:r>
            <a:endParaRPr lang="en-US" dirty="0"/>
          </a:p>
        </p:txBody>
      </p:sp>
      <p:cxnSp>
        <p:nvCxnSpPr>
          <p:cNvPr id="6" name="Straight Arrow Connector 5"/>
          <p:cNvCxnSpPr/>
          <p:nvPr/>
        </p:nvCxnSpPr>
        <p:spPr>
          <a:xfrm flipH="1">
            <a:off x="838200" y="674132"/>
            <a:ext cx="2514600" cy="16118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914" y="1387929"/>
            <a:ext cx="966789" cy="368300"/>
          </a:xfrm>
          <a:prstGeom prst="rect">
            <a:avLst/>
          </a:prstGeom>
        </p:spPr>
      </p:pic>
    </p:spTree>
    <p:extLst>
      <p:ext uri="{BB962C8B-B14F-4D97-AF65-F5344CB8AC3E}">
        <p14:creationId xmlns:p14="http://schemas.microsoft.com/office/powerpoint/2010/main" val="33444948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4699"/>
            <a:ext cx="9144000" cy="5146782"/>
          </a:xfrm>
          <a:prstGeom prst="rect">
            <a:avLst/>
          </a:prstGeom>
        </p:spPr>
      </p:pic>
      <p:sp>
        <p:nvSpPr>
          <p:cNvPr id="3" name="TextBox 2"/>
          <p:cNvSpPr txBox="1"/>
          <p:nvPr/>
        </p:nvSpPr>
        <p:spPr>
          <a:xfrm>
            <a:off x="76200" y="164068"/>
            <a:ext cx="8877137" cy="369332"/>
          </a:xfrm>
          <a:prstGeom prst="rect">
            <a:avLst/>
          </a:prstGeom>
          <a:noFill/>
        </p:spPr>
        <p:txBody>
          <a:bodyPr wrap="square" rtlCol="0">
            <a:spAutoFit/>
          </a:bodyPr>
          <a:lstStyle/>
          <a:p>
            <a:r>
              <a:rPr lang="en-US" dirty="0" smtClean="0"/>
              <a:t>Overview of the Visualization Window Features (Desktop view)</a:t>
            </a:r>
          </a:p>
        </p:txBody>
      </p:sp>
      <p:sp>
        <p:nvSpPr>
          <p:cNvPr id="8" name="TextBox 7"/>
          <p:cNvSpPr txBox="1"/>
          <p:nvPr/>
        </p:nvSpPr>
        <p:spPr>
          <a:xfrm>
            <a:off x="6777686" y="3387673"/>
            <a:ext cx="1600200" cy="369332"/>
          </a:xfrm>
          <a:prstGeom prst="rect">
            <a:avLst/>
          </a:prstGeom>
          <a:solidFill>
            <a:schemeClr val="bg1"/>
          </a:solidFill>
          <a:ln>
            <a:solidFill>
              <a:schemeClr val="bg1">
                <a:lumMod val="50000"/>
              </a:schemeClr>
            </a:solidFill>
          </a:ln>
        </p:spPr>
        <p:txBody>
          <a:bodyPr wrap="square" rtlCol="0">
            <a:spAutoFit/>
          </a:bodyPr>
          <a:lstStyle/>
          <a:p>
            <a:r>
              <a:rPr lang="en-US" dirty="0" smtClean="0"/>
              <a:t>Zoom Controls</a:t>
            </a:r>
            <a:endParaRPr lang="en-US" dirty="0"/>
          </a:p>
        </p:txBody>
      </p:sp>
      <p:sp>
        <p:nvSpPr>
          <p:cNvPr id="11" name="TextBox 10"/>
          <p:cNvSpPr txBox="1"/>
          <p:nvPr/>
        </p:nvSpPr>
        <p:spPr>
          <a:xfrm>
            <a:off x="5752723" y="4926702"/>
            <a:ext cx="2074286" cy="369332"/>
          </a:xfrm>
          <a:prstGeom prst="rect">
            <a:avLst/>
          </a:prstGeom>
          <a:solidFill>
            <a:schemeClr val="bg1"/>
          </a:solidFill>
          <a:ln>
            <a:solidFill>
              <a:schemeClr val="bg1">
                <a:lumMod val="50000"/>
              </a:schemeClr>
            </a:solidFill>
          </a:ln>
        </p:spPr>
        <p:txBody>
          <a:bodyPr wrap="none" rtlCol="0">
            <a:spAutoFit/>
          </a:bodyPr>
          <a:lstStyle/>
          <a:p>
            <a:r>
              <a:rPr lang="en-US" dirty="0" smtClean="0"/>
              <a:t> Open/Close Legend</a:t>
            </a:r>
            <a:endParaRPr lang="en-US" dirty="0"/>
          </a:p>
        </p:txBody>
      </p:sp>
      <p:cxnSp>
        <p:nvCxnSpPr>
          <p:cNvPr id="17" name="Straight Arrow Connector 16"/>
          <p:cNvCxnSpPr/>
          <p:nvPr/>
        </p:nvCxnSpPr>
        <p:spPr>
          <a:xfrm flipV="1">
            <a:off x="3748234" y="1245476"/>
            <a:ext cx="327152" cy="278026"/>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flipH="1" flipV="1">
            <a:off x="4742071" y="1649779"/>
            <a:ext cx="469268" cy="256331"/>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flipV="1">
            <a:off x="8377886" y="2767310"/>
            <a:ext cx="381000" cy="587225"/>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31" name="Straight Arrow Connector 30"/>
          <p:cNvCxnSpPr/>
          <p:nvPr/>
        </p:nvCxnSpPr>
        <p:spPr>
          <a:xfrm>
            <a:off x="7874419" y="5197146"/>
            <a:ext cx="766373" cy="148522"/>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flipH="1" flipV="1">
            <a:off x="2101325" y="1453210"/>
            <a:ext cx="489475" cy="604190"/>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2348216" y="4407819"/>
            <a:ext cx="1577114" cy="369332"/>
          </a:xfrm>
          <a:prstGeom prst="rect">
            <a:avLst/>
          </a:prstGeom>
          <a:solidFill>
            <a:schemeClr val="bg1"/>
          </a:solidFill>
          <a:ln>
            <a:solidFill>
              <a:schemeClr val="bg1">
                <a:lumMod val="50000"/>
              </a:schemeClr>
            </a:solidFill>
          </a:ln>
        </p:spPr>
        <p:txBody>
          <a:bodyPr wrap="square" rtlCol="0">
            <a:spAutoFit/>
          </a:bodyPr>
          <a:lstStyle/>
          <a:p>
            <a:r>
              <a:rPr lang="en-US" dirty="0" smtClean="0"/>
              <a:t>Data Site Icons</a:t>
            </a:r>
            <a:endParaRPr lang="en-US" dirty="0"/>
          </a:p>
        </p:txBody>
      </p:sp>
      <p:cxnSp>
        <p:nvCxnSpPr>
          <p:cNvPr id="23" name="Straight Arrow Connector 22"/>
          <p:cNvCxnSpPr/>
          <p:nvPr/>
        </p:nvCxnSpPr>
        <p:spPr>
          <a:xfrm flipV="1">
            <a:off x="3628246" y="4012057"/>
            <a:ext cx="257954" cy="330368"/>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28" name="TextBox 27"/>
          <p:cNvSpPr txBox="1"/>
          <p:nvPr/>
        </p:nvSpPr>
        <p:spPr>
          <a:xfrm>
            <a:off x="5760096" y="2376866"/>
            <a:ext cx="1498021" cy="646331"/>
          </a:xfrm>
          <a:prstGeom prst="rect">
            <a:avLst/>
          </a:prstGeom>
          <a:solidFill>
            <a:schemeClr val="bg1"/>
          </a:solidFill>
          <a:ln>
            <a:solidFill>
              <a:schemeClr val="bg1">
                <a:lumMod val="50000"/>
              </a:schemeClr>
            </a:solidFill>
          </a:ln>
        </p:spPr>
        <p:txBody>
          <a:bodyPr wrap="square" rtlCol="0">
            <a:spAutoFit/>
          </a:bodyPr>
          <a:lstStyle/>
          <a:p>
            <a:r>
              <a:rPr lang="en-US" dirty="0" smtClean="0"/>
              <a:t>Open/Close My Vis menu </a:t>
            </a:r>
            <a:endParaRPr lang="en-US" dirty="0"/>
          </a:p>
        </p:txBody>
      </p:sp>
      <p:sp>
        <p:nvSpPr>
          <p:cNvPr id="30" name="TextBox 29"/>
          <p:cNvSpPr txBox="1"/>
          <p:nvPr/>
        </p:nvSpPr>
        <p:spPr>
          <a:xfrm>
            <a:off x="6533962" y="567343"/>
            <a:ext cx="1465600" cy="307777"/>
          </a:xfrm>
          <a:prstGeom prst="rect">
            <a:avLst/>
          </a:prstGeom>
          <a:noFill/>
        </p:spPr>
        <p:txBody>
          <a:bodyPr wrap="square" rtlCol="0">
            <a:spAutoFit/>
          </a:bodyPr>
          <a:lstStyle/>
          <a:p>
            <a:r>
              <a:rPr lang="en-US" sz="1400" dirty="0" smtClean="0"/>
              <a:t>Sign-in / Sign-out</a:t>
            </a:r>
            <a:endParaRPr lang="en-US" sz="1400" dirty="0"/>
          </a:p>
        </p:txBody>
      </p:sp>
      <p:cxnSp>
        <p:nvCxnSpPr>
          <p:cNvPr id="32" name="Straight Arrow Connector 31"/>
          <p:cNvCxnSpPr/>
          <p:nvPr/>
        </p:nvCxnSpPr>
        <p:spPr>
          <a:xfrm>
            <a:off x="8001000" y="712172"/>
            <a:ext cx="228600" cy="212527"/>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41" name="Straight Arrow Connector 40"/>
          <p:cNvCxnSpPr/>
          <p:nvPr/>
        </p:nvCxnSpPr>
        <p:spPr>
          <a:xfrm flipV="1">
            <a:off x="7315200" y="2236099"/>
            <a:ext cx="1371600" cy="430901"/>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45" name="TextBox 44"/>
          <p:cNvSpPr txBox="1"/>
          <p:nvPr/>
        </p:nvSpPr>
        <p:spPr>
          <a:xfrm>
            <a:off x="2627492" y="2071396"/>
            <a:ext cx="1655767" cy="923330"/>
          </a:xfrm>
          <a:prstGeom prst="rect">
            <a:avLst/>
          </a:prstGeom>
          <a:solidFill>
            <a:schemeClr val="bg1"/>
          </a:solidFill>
          <a:ln>
            <a:solidFill>
              <a:schemeClr val="bg1">
                <a:lumMod val="50000"/>
              </a:schemeClr>
            </a:solidFill>
          </a:ln>
        </p:spPr>
        <p:txBody>
          <a:bodyPr wrap="square" rtlCol="0">
            <a:spAutoFit/>
          </a:bodyPr>
          <a:lstStyle/>
          <a:p>
            <a:r>
              <a:rPr lang="en-US" dirty="0"/>
              <a:t>Open/Close </a:t>
            </a:r>
            <a:r>
              <a:rPr lang="en-US" dirty="0" smtClean="0"/>
              <a:t>Layer and Filter Menus</a:t>
            </a:r>
            <a:endParaRPr lang="en-US" dirty="0"/>
          </a:p>
        </p:txBody>
      </p:sp>
      <p:sp>
        <p:nvSpPr>
          <p:cNvPr id="47" name="TextBox 46"/>
          <p:cNvSpPr txBox="1"/>
          <p:nvPr/>
        </p:nvSpPr>
        <p:spPr>
          <a:xfrm>
            <a:off x="2590800" y="1330447"/>
            <a:ext cx="1117539" cy="369332"/>
          </a:xfrm>
          <a:prstGeom prst="rect">
            <a:avLst/>
          </a:prstGeom>
          <a:solidFill>
            <a:schemeClr val="bg1"/>
          </a:solidFill>
          <a:ln>
            <a:solidFill>
              <a:schemeClr val="bg1">
                <a:lumMod val="50000"/>
              </a:schemeClr>
            </a:solidFill>
          </a:ln>
        </p:spPr>
        <p:txBody>
          <a:bodyPr wrap="square" rtlCol="0">
            <a:spAutoFit/>
          </a:bodyPr>
          <a:lstStyle/>
          <a:p>
            <a:r>
              <a:rPr lang="en-US" dirty="0"/>
              <a:t>Map Type</a:t>
            </a:r>
          </a:p>
        </p:txBody>
      </p:sp>
      <p:sp>
        <p:nvSpPr>
          <p:cNvPr id="50" name="TextBox 49"/>
          <p:cNvSpPr txBox="1"/>
          <p:nvPr/>
        </p:nvSpPr>
        <p:spPr>
          <a:xfrm>
            <a:off x="5273004" y="1699779"/>
            <a:ext cx="1203996" cy="369332"/>
          </a:xfrm>
          <a:prstGeom prst="rect">
            <a:avLst/>
          </a:prstGeom>
          <a:solidFill>
            <a:schemeClr val="bg1"/>
          </a:solidFill>
          <a:ln>
            <a:solidFill>
              <a:schemeClr val="bg1">
                <a:lumMod val="50000"/>
              </a:schemeClr>
            </a:solidFill>
          </a:ln>
        </p:spPr>
        <p:txBody>
          <a:bodyPr wrap="square" rtlCol="0">
            <a:spAutoFit/>
          </a:bodyPr>
          <a:lstStyle/>
          <a:p>
            <a:r>
              <a:rPr lang="en-US" dirty="0"/>
              <a:t>Map Date</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521" y="1240442"/>
            <a:ext cx="921879" cy="359758"/>
          </a:xfrm>
          <a:prstGeom prst="rect">
            <a:avLst/>
          </a:prstGeom>
        </p:spPr>
      </p:pic>
    </p:spTree>
    <p:extLst>
      <p:ext uri="{BB962C8B-B14F-4D97-AF65-F5344CB8AC3E}">
        <p14:creationId xmlns:p14="http://schemas.microsoft.com/office/powerpoint/2010/main" val="15596449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4620"/>
            <a:ext cx="9144000" cy="5900980"/>
          </a:xfrm>
          <a:prstGeom prst="rect">
            <a:avLst/>
          </a:prstGeom>
        </p:spPr>
      </p:pic>
      <p:sp>
        <p:nvSpPr>
          <p:cNvPr id="4" name="TextBox 3"/>
          <p:cNvSpPr txBox="1"/>
          <p:nvPr/>
        </p:nvSpPr>
        <p:spPr>
          <a:xfrm>
            <a:off x="228599" y="50789"/>
            <a:ext cx="8686801" cy="646331"/>
          </a:xfrm>
          <a:prstGeom prst="rect">
            <a:avLst/>
          </a:prstGeom>
          <a:noFill/>
        </p:spPr>
        <p:txBody>
          <a:bodyPr wrap="square" rtlCol="0">
            <a:spAutoFit/>
          </a:bodyPr>
          <a:lstStyle/>
          <a:p>
            <a:r>
              <a:rPr lang="en-US" dirty="0" smtClean="0"/>
              <a:t>On </a:t>
            </a:r>
            <a:r>
              <a:rPr lang="en-US" dirty="0"/>
              <a:t>the </a:t>
            </a:r>
            <a:r>
              <a:rPr lang="en-US" dirty="0">
                <a:solidFill>
                  <a:srgbClr val="0070C0"/>
                </a:solidFill>
              </a:rPr>
              <a:t>Layers</a:t>
            </a:r>
            <a:r>
              <a:rPr lang="en-US" dirty="0"/>
              <a:t> </a:t>
            </a:r>
            <a:r>
              <a:rPr lang="en-US" dirty="0" smtClean="0"/>
              <a:t>menu, </a:t>
            </a:r>
            <a:r>
              <a:rPr lang="en-US" dirty="0"/>
              <a:t>c</a:t>
            </a:r>
            <a:r>
              <a:rPr lang="en-US" dirty="0" smtClean="0"/>
              <a:t>ontours of some data sets may be shown by clicking the </a:t>
            </a:r>
            <a:r>
              <a:rPr lang="en-US" dirty="0" smtClean="0">
                <a:solidFill>
                  <a:srgbClr val="0070C0"/>
                </a:solidFill>
              </a:rPr>
              <a:t>Contours</a:t>
            </a:r>
            <a:r>
              <a:rPr lang="en-US" dirty="0" smtClean="0"/>
              <a:t> box. The contour opacity can be adjusted by clicking on the opacity link. </a:t>
            </a:r>
            <a:endParaRPr lang="en-US" dirty="0"/>
          </a:p>
        </p:txBody>
      </p:sp>
      <p:cxnSp>
        <p:nvCxnSpPr>
          <p:cNvPr id="5" name="Straight Arrow Connector 4"/>
          <p:cNvCxnSpPr/>
          <p:nvPr/>
        </p:nvCxnSpPr>
        <p:spPr>
          <a:xfrm flipH="1">
            <a:off x="2133600" y="697120"/>
            <a:ext cx="914400" cy="13602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6200" y="2209800"/>
            <a:ext cx="1447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658" y="1141187"/>
            <a:ext cx="1023935" cy="390070"/>
          </a:xfrm>
          <a:prstGeom prst="rect">
            <a:avLst/>
          </a:prstGeom>
        </p:spPr>
      </p:pic>
    </p:spTree>
    <p:extLst>
      <p:ext uri="{BB962C8B-B14F-4D97-AF65-F5344CB8AC3E}">
        <p14:creationId xmlns:p14="http://schemas.microsoft.com/office/powerpoint/2010/main" val="21494121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726437"/>
          </a:xfrm>
          <a:prstGeom prst="rect">
            <a:avLst/>
          </a:prstGeom>
        </p:spPr>
      </p:pic>
      <p:sp>
        <p:nvSpPr>
          <p:cNvPr id="3" name="TextBox 2"/>
          <p:cNvSpPr txBox="1"/>
          <p:nvPr/>
        </p:nvSpPr>
        <p:spPr>
          <a:xfrm>
            <a:off x="152400" y="0"/>
            <a:ext cx="8763000" cy="923330"/>
          </a:xfrm>
          <a:prstGeom prst="rect">
            <a:avLst/>
          </a:prstGeom>
          <a:noFill/>
        </p:spPr>
        <p:txBody>
          <a:bodyPr wrap="square" rtlCol="0">
            <a:spAutoFit/>
          </a:bodyPr>
          <a:lstStyle/>
          <a:p>
            <a:r>
              <a:rPr lang="en-US" dirty="0" smtClean="0"/>
              <a:t>Data can also be viewed by looking at data counts – How many measurements were recorded at a site in a given time frame? Click on ‘Data Counts’ at the top to switch the map view. The default date range is 5 years.</a:t>
            </a:r>
            <a:endParaRPr lang="en-US" dirty="0"/>
          </a:p>
        </p:txBody>
      </p:sp>
      <p:cxnSp>
        <p:nvCxnSpPr>
          <p:cNvPr id="6" name="Straight Arrow Connector 5"/>
          <p:cNvCxnSpPr/>
          <p:nvPr/>
        </p:nvCxnSpPr>
        <p:spPr>
          <a:xfrm flipH="1">
            <a:off x="4954693" y="609600"/>
            <a:ext cx="304800" cy="4673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4480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228600"/>
            <a:ext cx="8497229" cy="646331"/>
          </a:xfrm>
          <a:prstGeom prst="rect">
            <a:avLst/>
          </a:prstGeom>
          <a:noFill/>
        </p:spPr>
        <p:txBody>
          <a:bodyPr wrap="square" rtlCol="0">
            <a:spAutoFit/>
          </a:bodyPr>
          <a:lstStyle/>
          <a:p>
            <a:r>
              <a:rPr lang="en-US" dirty="0" smtClean="0"/>
              <a:t>The larger the circle icon, the greater number of measurements reported.  These sites offer better possibilities for study in research projects.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1" y="1066800"/>
            <a:ext cx="9144000" cy="5553205"/>
          </a:xfrm>
          <a:prstGeom prst="rect">
            <a:avLst/>
          </a:prstGeom>
        </p:spPr>
      </p:pic>
    </p:spTree>
    <p:extLst>
      <p:ext uri="{BB962C8B-B14F-4D97-AF65-F5344CB8AC3E}">
        <p14:creationId xmlns:p14="http://schemas.microsoft.com/office/powerpoint/2010/main" val="15062923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4748"/>
            <a:ext cx="9144000" cy="5625011"/>
          </a:xfrm>
          <a:prstGeom prst="rect">
            <a:avLst/>
          </a:prstGeom>
        </p:spPr>
      </p:pic>
      <p:sp>
        <p:nvSpPr>
          <p:cNvPr id="3" name="TextBox 2"/>
          <p:cNvSpPr txBox="1"/>
          <p:nvPr/>
        </p:nvSpPr>
        <p:spPr>
          <a:xfrm>
            <a:off x="0" y="76200"/>
            <a:ext cx="9296400" cy="923330"/>
          </a:xfrm>
          <a:prstGeom prst="rect">
            <a:avLst/>
          </a:prstGeom>
          <a:noFill/>
        </p:spPr>
        <p:txBody>
          <a:bodyPr wrap="square" rtlCol="0">
            <a:spAutoFit/>
          </a:bodyPr>
          <a:lstStyle/>
          <a:p>
            <a:r>
              <a:rPr lang="en-US" dirty="0"/>
              <a:t>Clicking on </a:t>
            </a:r>
            <a:r>
              <a:rPr lang="en-US" dirty="0" smtClean="0"/>
              <a:t>an icon on </a:t>
            </a:r>
            <a:r>
              <a:rPr lang="en-US" dirty="0"/>
              <a:t>the </a:t>
            </a:r>
            <a:r>
              <a:rPr lang="en-US" dirty="0" smtClean="0"/>
              <a:t>map opens a site </a:t>
            </a:r>
            <a:r>
              <a:rPr lang="en-US" dirty="0"/>
              <a:t>i</a:t>
            </a:r>
            <a:r>
              <a:rPr lang="en-US" dirty="0" smtClean="0"/>
              <a:t>nfo window.  Since the map type is Data Counts, that is the default selection. A plot of the selected data type is displayed showing data counts for the last 5 years for the selected site. You can also select </a:t>
            </a:r>
            <a:r>
              <a:rPr lang="en-US" dirty="0"/>
              <a:t>t</a:t>
            </a:r>
            <a:r>
              <a:rPr lang="en-US" dirty="0" smtClean="0"/>
              <a:t>otal years or a custom date range. </a:t>
            </a:r>
          </a:p>
        </p:txBody>
      </p:sp>
      <p:sp>
        <p:nvSpPr>
          <p:cNvPr id="5" name="Rectangle 4"/>
          <p:cNvSpPr/>
          <p:nvPr/>
        </p:nvSpPr>
        <p:spPr>
          <a:xfrm>
            <a:off x="4691380" y="2426975"/>
            <a:ext cx="871220" cy="2400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43600" y="4419600"/>
            <a:ext cx="2209800" cy="2859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7763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201" y="2617025"/>
            <a:ext cx="4717898" cy="280426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34537" y="132080"/>
            <a:ext cx="8497229" cy="923330"/>
          </a:xfrm>
          <a:prstGeom prst="rect">
            <a:avLst/>
          </a:prstGeom>
          <a:noFill/>
        </p:spPr>
        <p:txBody>
          <a:bodyPr wrap="square" rtlCol="0">
            <a:spAutoFit/>
          </a:bodyPr>
          <a:lstStyle/>
          <a:p>
            <a:pPr algn="ctr"/>
            <a:r>
              <a:rPr lang="en-US" dirty="0" smtClean="0"/>
              <a:t>Data Counts Site Info Window: </a:t>
            </a:r>
          </a:p>
          <a:p>
            <a:pPr algn="ctr"/>
            <a:r>
              <a:rPr lang="en-US" dirty="0" smtClean="0"/>
              <a:t>This site info window  gives information </a:t>
            </a:r>
            <a:r>
              <a:rPr lang="en-US" dirty="0"/>
              <a:t> </a:t>
            </a:r>
            <a:r>
              <a:rPr lang="en-US" dirty="0" smtClean="0"/>
              <a:t>about the site and is the </a:t>
            </a:r>
          </a:p>
          <a:p>
            <a:pPr algn="ctr"/>
            <a:r>
              <a:rPr lang="en-US" dirty="0" smtClean="0"/>
              <a:t>gateway to creating tables and plots of site data.</a:t>
            </a:r>
            <a:endParaRPr lang="en-US" dirty="0"/>
          </a:p>
        </p:txBody>
      </p:sp>
      <p:sp>
        <p:nvSpPr>
          <p:cNvPr id="4" name="TextBox 3"/>
          <p:cNvSpPr txBox="1"/>
          <p:nvPr/>
        </p:nvSpPr>
        <p:spPr>
          <a:xfrm>
            <a:off x="152400" y="2991067"/>
            <a:ext cx="1901161" cy="923330"/>
          </a:xfrm>
          <a:prstGeom prst="rect">
            <a:avLst/>
          </a:prstGeom>
          <a:noFill/>
        </p:spPr>
        <p:txBody>
          <a:bodyPr wrap="none" rtlCol="0">
            <a:spAutoFit/>
          </a:bodyPr>
          <a:lstStyle/>
          <a:p>
            <a:r>
              <a:rPr lang="en-US" dirty="0" smtClean="0"/>
              <a:t>Data Type and </a:t>
            </a:r>
          </a:p>
          <a:p>
            <a:r>
              <a:rPr lang="en-US" dirty="0" smtClean="0"/>
              <a:t>(total # </a:t>
            </a:r>
          </a:p>
          <a:p>
            <a:r>
              <a:rPr lang="en-US" dirty="0" smtClean="0"/>
              <a:t>of measurements)</a:t>
            </a:r>
            <a:endParaRPr lang="en-US" dirty="0"/>
          </a:p>
        </p:txBody>
      </p:sp>
      <p:sp>
        <p:nvSpPr>
          <p:cNvPr id="6" name="TextBox 5"/>
          <p:cNvSpPr txBox="1"/>
          <p:nvPr/>
        </p:nvSpPr>
        <p:spPr>
          <a:xfrm>
            <a:off x="6987768" y="1883677"/>
            <a:ext cx="2029522" cy="923330"/>
          </a:xfrm>
          <a:prstGeom prst="rect">
            <a:avLst/>
          </a:prstGeom>
          <a:noFill/>
        </p:spPr>
        <p:txBody>
          <a:bodyPr wrap="square" rtlCol="0">
            <a:spAutoFit/>
          </a:bodyPr>
          <a:lstStyle/>
          <a:p>
            <a:r>
              <a:rPr lang="en-US" dirty="0" smtClean="0"/>
              <a:t>Cycle through sites</a:t>
            </a:r>
          </a:p>
          <a:p>
            <a:r>
              <a:rPr lang="en-US" dirty="0"/>
              <a:t>w</a:t>
            </a:r>
            <a:r>
              <a:rPr lang="en-US" dirty="0" smtClean="0"/>
              <a:t>hose icons are on top of each other  </a:t>
            </a:r>
            <a:endParaRPr lang="en-US" dirty="0"/>
          </a:p>
        </p:txBody>
      </p:sp>
      <p:sp>
        <p:nvSpPr>
          <p:cNvPr id="7" name="TextBox 6"/>
          <p:cNvSpPr txBox="1"/>
          <p:nvPr/>
        </p:nvSpPr>
        <p:spPr>
          <a:xfrm>
            <a:off x="6854102" y="3611318"/>
            <a:ext cx="2163188" cy="1200329"/>
          </a:xfrm>
          <a:prstGeom prst="rect">
            <a:avLst/>
          </a:prstGeom>
          <a:noFill/>
        </p:spPr>
        <p:txBody>
          <a:bodyPr wrap="square" rtlCol="0">
            <a:spAutoFit/>
          </a:bodyPr>
          <a:lstStyle/>
          <a:p>
            <a:r>
              <a:rPr lang="en-US" dirty="0" smtClean="0"/>
              <a:t>Roll-over bar graph to see the total # of measurements</a:t>
            </a:r>
          </a:p>
          <a:p>
            <a:r>
              <a:rPr lang="en-US" dirty="0" smtClean="0"/>
              <a:t>for each interval</a:t>
            </a:r>
            <a:endParaRPr lang="en-US" dirty="0"/>
          </a:p>
        </p:txBody>
      </p:sp>
      <p:cxnSp>
        <p:nvCxnSpPr>
          <p:cNvPr id="9" name="Straight Arrow Connector 8"/>
          <p:cNvCxnSpPr/>
          <p:nvPr/>
        </p:nvCxnSpPr>
        <p:spPr>
          <a:xfrm flipH="1">
            <a:off x="6019800" y="3905637"/>
            <a:ext cx="834303" cy="18199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527499" y="2142627"/>
            <a:ext cx="460269" cy="59922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803099" y="3934483"/>
            <a:ext cx="381000" cy="49157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5068" y="4349861"/>
            <a:ext cx="1705595" cy="1200329"/>
          </a:xfrm>
          <a:prstGeom prst="rect">
            <a:avLst/>
          </a:prstGeom>
          <a:noFill/>
        </p:spPr>
        <p:txBody>
          <a:bodyPr wrap="none" rtlCol="0">
            <a:spAutoFit/>
          </a:bodyPr>
          <a:lstStyle/>
          <a:p>
            <a:r>
              <a:rPr lang="en-US" dirty="0" smtClean="0"/>
              <a:t>Datasets (select</a:t>
            </a:r>
          </a:p>
          <a:p>
            <a:r>
              <a:rPr lang="en-US" dirty="0" smtClean="0"/>
              <a:t>a dataset to </a:t>
            </a:r>
            <a:endParaRPr lang="en-US" dirty="0"/>
          </a:p>
          <a:p>
            <a:r>
              <a:rPr lang="en-US" dirty="0" smtClean="0"/>
              <a:t>change the plot </a:t>
            </a:r>
          </a:p>
          <a:p>
            <a:r>
              <a:rPr lang="en-US" dirty="0" smtClean="0"/>
              <a:t>view ) </a:t>
            </a:r>
          </a:p>
        </p:txBody>
      </p:sp>
      <p:sp>
        <p:nvSpPr>
          <p:cNvPr id="28" name="TextBox 27"/>
          <p:cNvSpPr txBox="1"/>
          <p:nvPr/>
        </p:nvSpPr>
        <p:spPr>
          <a:xfrm>
            <a:off x="4535509" y="1524000"/>
            <a:ext cx="2054793" cy="923330"/>
          </a:xfrm>
          <a:prstGeom prst="rect">
            <a:avLst/>
          </a:prstGeom>
          <a:noFill/>
        </p:spPr>
        <p:txBody>
          <a:bodyPr wrap="none" rtlCol="0">
            <a:spAutoFit/>
          </a:bodyPr>
          <a:lstStyle/>
          <a:p>
            <a:r>
              <a:rPr lang="en-US" dirty="0" smtClean="0"/>
              <a:t>Click icon to go to </a:t>
            </a:r>
          </a:p>
          <a:p>
            <a:r>
              <a:rPr lang="en-US" dirty="0" smtClean="0"/>
              <a:t>school organization </a:t>
            </a:r>
          </a:p>
          <a:p>
            <a:r>
              <a:rPr lang="en-US" dirty="0" smtClean="0"/>
              <a:t>page</a:t>
            </a:r>
            <a:endParaRPr lang="en-US" dirty="0"/>
          </a:p>
        </p:txBody>
      </p:sp>
      <p:cxnSp>
        <p:nvCxnSpPr>
          <p:cNvPr id="30" name="Straight Arrow Connector 29"/>
          <p:cNvCxnSpPr/>
          <p:nvPr/>
        </p:nvCxnSpPr>
        <p:spPr>
          <a:xfrm flipH="1">
            <a:off x="4267200" y="2345342"/>
            <a:ext cx="315951" cy="3216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987093" y="3452732"/>
            <a:ext cx="1197006" cy="1049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610741" y="5585354"/>
            <a:ext cx="2618859" cy="369332"/>
          </a:xfrm>
          <a:prstGeom prst="rect">
            <a:avLst/>
          </a:prstGeom>
          <a:noFill/>
        </p:spPr>
        <p:txBody>
          <a:bodyPr wrap="square" rtlCol="0">
            <a:spAutoFit/>
          </a:bodyPr>
          <a:lstStyle/>
          <a:p>
            <a:r>
              <a:rPr lang="en-US" dirty="0" smtClean="0"/>
              <a:t>Change plot time range</a:t>
            </a:r>
            <a:endParaRPr lang="en-US" dirty="0"/>
          </a:p>
        </p:txBody>
      </p:sp>
      <p:cxnSp>
        <p:nvCxnSpPr>
          <p:cNvPr id="39" name="Straight Arrow Connector 38"/>
          <p:cNvCxnSpPr>
            <a:stCxn id="38" idx="1"/>
          </p:cNvCxnSpPr>
          <p:nvPr/>
        </p:nvCxnSpPr>
        <p:spPr>
          <a:xfrm flipH="1" flipV="1">
            <a:off x="5247669" y="5339565"/>
            <a:ext cx="363072" cy="43045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5259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5562600"/>
          </a:xfrm>
          <a:prstGeom prst="rect">
            <a:avLst/>
          </a:prstGeom>
        </p:spPr>
      </p:pic>
      <p:sp>
        <p:nvSpPr>
          <p:cNvPr id="3" name="TextBox 2"/>
          <p:cNvSpPr txBox="1"/>
          <p:nvPr/>
        </p:nvSpPr>
        <p:spPr>
          <a:xfrm>
            <a:off x="76200" y="71120"/>
            <a:ext cx="8991600" cy="923330"/>
          </a:xfrm>
          <a:prstGeom prst="rect">
            <a:avLst/>
          </a:prstGeom>
          <a:noFill/>
        </p:spPr>
        <p:txBody>
          <a:bodyPr wrap="square" rtlCol="0">
            <a:spAutoFit/>
          </a:bodyPr>
          <a:lstStyle/>
          <a:p>
            <a:r>
              <a:rPr lang="en-US" dirty="0" smtClean="0"/>
              <a:t>Share your layer and filter parameters with others by sending them a URL. When the URL is entered, </a:t>
            </a:r>
            <a:r>
              <a:rPr lang="en-US" dirty="0"/>
              <a:t>t</a:t>
            </a:r>
            <a:r>
              <a:rPr lang="en-US" dirty="0" smtClean="0"/>
              <a:t>he system will load your filter sets automatically. To get the URL, open the ‘My Vis’ tab and click ‘Share’. A popup will appear with the URL. </a:t>
            </a:r>
          </a:p>
        </p:txBody>
      </p:sp>
      <p:sp>
        <p:nvSpPr>
          <p:cNvPr id="5" name="Rectangle 4"/>
          <p:cNvSpPr/>
          <p:nvPr/>
        </p:nvSpPr>
        <p:spPr>
          <a:xfrm>
            <a:off x="8610600" y="2086831"/>
            <a:ext cx="533400" cy="1991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001000" y="1847672"/>
            <a:ext cx="304800" cy="239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a:off x="4724400" y="849561"/>
            <a:ext cx="2330027" cy="28842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3508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104900"/>
            <a:ext cx="4200282" cy="5257800"/>
          </a:xfrm>
          <a:prstGeom prst="rect">
            <a:avLst/>
          </a:prstGeom>
        </p:spPr>
      </p:pic>
      <p:sp>
        <p:nvSpPr>
          <p:cNvPr id="3" name="TextBox 2"/>
          <p:cNvSpPr txBox="1"/>
          <p:nvPr/>
        </p:nvSpPr>
        <p:spPr>
          <a:xfrm>
            <a:off x="457200" y="152400"/>
            <a:ext cx="7997613" cy="646331"/>
          </a:xfrm>
          <a:prstGeom prst="rect">
            <a:avLst/>
          </a:prstGeom>
          <a:noFill/>
        </p:spPr>
        <p:txBody>
          <a:bodyPr wrap="square" rtlCol="0">
            <a:spAutoFit/>
          </a:bodyPr>
          <a:lstStyle/>
          <a:p>
            <a:r>
              <a:rPr lang="en-US" dirty="0" smtClean="0"/>
              <a:t>On your phone and small tablets, click on the My Vis icon in the menu bar to see the share link</a:t>
            </a:r>
          </a:p>
        </p:txBody>
      </p:sp>
      <p:sp>
        <p:nvSpPr>
          <p:cNvPr id="6" name="Rectangle 5"/>
          <p:cNvSpPr/>
          <p:nvPr/>
        </p:nvSpPr>
        <p:spPr>
          <a:xfrm>
            <a:off x="3733800" y="1600844"/>
            <a:ext cx="374634" cy="3803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3124200" y="652941"/>
            <a:ext cx="704834" cy="9039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2230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0374"/>
            <a:ext cx="9144000" cy="5943600"/>
          </a:xfrm>
          <a:prstGeom prst="rect">
            <a:avLst/>
          </a:prstGeom>
        </p:spPr>
      </p:pic>
      <p:sp>
        <p:nvSpPr>
          <p:cNvPr id="3" name="TextBox 2"/>
          <p:cNvSpPr txBox="1"/>
          <p:nvPr/>
        </p:nvSpPr>
        <p:spPr>
          <a:xfrm>
            <a:off x="76200" y="0"/>
            <a:ext cx="8153400" cy="646331"/>
          </a:xfrm>
          <a:prstGeom prst="rect">
            <a:avLst/>
          </a:prstGeom>
          <a:noFill/>
        </p:spPr>
        <p:txBody>
          <a:bodyPr wrap="square" rtlCol="0">
            <a:spAutoFit/>
          </a:bodyPr>
          <a:lstStyle/>
          <a:p>
            <a:r>
              <a:rPr lang="en-US" dirty="0" smtClean="0"/>
              <a:t>If you’d like to save your filter sets, log-in using your GLOBE.gov username and password</a:t>
            </a:r>
          </a:p>
        </p:txBody>
      </p:sp>
      <p:sp>
        <p:nvSpPr>
          <p:cNvPr id="6" name="Rectangle 5"/>
          <p:cNvSpPr/>
          <p:nvPr/>
        </p:nvSpPr>
        <p:spPr>
          <a:xfrm>
            <a:off x="8420100" y="646331"/>
            <a:ext cx="723900" cy="3442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7543800" y="304800"/>
            <a:ext cx="857673" cy="22022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943" y="967014"/>
            <a:ext cx="966786" cy="368299"/>
          </a:xfrm>
          <a:prstGeom prst="rect">
            <a:avLst/>
          </a:prstGeom>
        </p:spPr>
      </p:pic>
    </p:spTree>
    <p:extLst>
      <p:ext uri="{BB962C8B-B14F-4D97-AF65-F5344CB8AC3E}">
        <p14:creationId xmlns:p14="http://schemas.microsoft.com/office/powerpoint/2010/main" val="29809211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5479"/>
            <a:ext cx="9144000" cy="5867400"/>
          </a:xfrm>
          <a:prstGeom prst="rect">
            <a:avLst/>
          </a:prstGeom>
        </p:spPr>
      </p:pic>
      <p:sp>
        <p:nvSpPr>
          <p:cNvPr id="3" name="TextBox 2"/>
          <p:cNvSpPr txBox="1"/>
          <p:nvPr/>
        </p:nvSpPr>
        <p:spPr>
          <a:xfrm>
            <a:off x="152400" y="133142"/>
            <a:ext cx="8153400" cy="646331"/>
          </a:xfrm>
          <a:prstGeom prst="rect">
            <a:avLst/>
          </a:prstGeom>
          <a:noFill/>
        </p:spPr>
        <p:txBody>
          <a:bodyPr wrap="square" rtlCol="0">
            <a:spAutoFit/>
          </a:bodyPr>
          <a:lstStyle/>
          <a:p>
            <a:r>
              <a:rPr lang="en-US" dirty="0" smtClean="0"/>
              <a:t>Once logged-in, click ‘Save’ to save your current filters. Enter a filter name and submit.</a:t>
            </a:r>
          </a:p>
        </p:txBody>
      </p:sp>
      <p:sp>
        <p:nvSpPr>
          <p:cNvPr id="6" name="Rectangle 5"/>
          <p:cNvSpPr/>
          <p:nvPr/>
        </p:nvSpPr>
        <p:spPr>
          <a:xfrm>
            <a:off x="8629650" y="1600200"/>
            <a:ext cx="361950" cy="3442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1066800" y="656883"/>
            <a:ext cx="3162300" cy="30922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343400" y="458000"/>
            <a:ext cx="4191000" cy="1142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753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9144000" cy="5927292"/>
          </a:xfrm>
          <a:prstGeom prst="rect">
            <a:avLst/>
          </a:prstGeom>
        </p:spPr>
      </p:pic>
      <p:sp>
        <p:nvSpPr>
          <p:cNvPr id="3" name="TextBox 2"/>
          <p:cNvSpPr txBox="1"/>
          <p:nvPr/>
        </p:nvSpPr>
        <p:spPr>
          <a:xfrm>
            <a:off x="152400" y="133142"/>
            <a:ext cx="8153400" cy="369332"/>
          </a:xfrm>
          <a:prstGeom prst="rect">
            <a:avLst/>
          </a:prstGeom>
          <a:noFill/>
        </p:spPr>
        <p:txBody>
          <a:bodyPr wrap="square" rtlCol="0">
            <a:spAutoFit/>
          </a:bodyPr>
          <a:lstStyle/>
          <a:p>
            <a:r>
              <a:rPr lang="en-US" dirty="0" smtClean="0"/>
              <a:t>To load a filter set, click the ‘Load’ link.</a:t>
            </a:r>
          </a:p>
        </p:txBody>
      </p:sp>
      <p:sp>
        <p:nvSpPr>
          <p:cNvPr id="6" name="Rectangle 5"/>
          <p:cNvSpPr/>
          <p:nvPr/>
        </p:nvSpPr>
        <p:spPr>
          <a:xfrm>
            <a:off x="8305800" y="1600200"/>
            <a:ext cx="361950" cy="3442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962400" y="457200"/>
            <a:ext cx="4267200" cy="121639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7457" y="1039586"/>
            <a:ext cx="1004888" cy="382814"/>
          </a:xfrm>
          <a:prstGeom prst="rect">
            <a:avLst/>
          </a:prstGeom>
        </p:spPr>
      </p:pic>
    </p:spTree>
    <p:extLst>
      <p:ext uri="{BB962C8B-B14F-4D97-AF65-F5344CB8AC3E}">
        <p14:creationId xmlns:p14="http://schemas.microsoft.com/office/powerpoint/2010/main" val="2117386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464" y="164068"/>
            <a:ext cx="8790873" cy="369332"/>
          </a:xfrm>
          <a:prstGeom prst="rect">
            <a:avLst/>
          </a:prstGeom>
          <a:noFill/>
        </p:spPr>
        <p:txBody>
          <a:bodyPr wrap="square" rtlCol="0">
            <a:spAutoFit/>
          </a:bodyPr>
          <a:lstStyle/>
          <a:p>
            <a:pPr algn="ctr"/>
            <a:r>
              <a:rPr lang="en-US" b="1" dirty="0" smtClean="0"/>
              <a:t>Layer and Filter Menu Icons</a:t>
            </a:r>
          </a:p>
        </p:txBody>
      </p:sp>
      <p:cxnSp>
        <p:nvCxnSpPr>
          <p:cNvPr id="23" name="Straight Arrow Connector 22"/>
          <p:cNvCxnSpPr/>
          <p:nvPr/>
        </p:nvCxnSpPr>
        <p:spPr>
          <a:xfrm flipV="1">
            <a:off x="870475" y="2725470"/>
            <a:ext cx="1" cy="338828"/>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47" name="TextBox 46"/>
          <p:cNvSpPr txBox="1"/>
          <p:nvPr/>
        </p:nvSpPr>
        <p:spPr>
          <a:xfrm>
            <a:off x="504497" y="3008433"/>
            <a:ext cx="1117539" cy="369332"/>
          </a:xfrm>
          <a:prstGeom prst="rect">
            <a:avLst/>
          </a:prstGeom>
          <a:solidFill>
            <a:schemeClr val="bg1"/>
          </a:solidFill>
          <a:ln>
            <a:noFill/>
          </a:ln>
        </p:spPr>
        <p:txBody>
          <a:bodyPr wrap="square" rtlCol="0">
            <a:spAutoFit/>
          </a:bodyPr>
          <a:lstStyle/>
          <a:p>
            <a:r>
              <a:rPr lang="en-US" dirty="0" smtClean="0"/>
              <a:t>Layers</a:t>
            </a:r>
            <a:endParaRPr lang="en-US" dirty="0"/>
          </a:p>
        </p:txBody>
      </p:sp>
      <p:sp>
        <p:nvSpPr>
          <p:cNvPr id="24" name="TextBox 23"/>
          <p:cNvSpPr txBox="1"/>
          <p:nvPr/>
        </p:nvSpPr>
        <p:spPr>
          <a:xfrm>
            <a:off x="1051586" y="3562426"/>
            <a:ext cx="1117539" cy="369332"/>
          </a:xfrm>
          <a:prstGeom prst="rect">
            <a:avLst/>
          </a:prstGeom>
          <a:solidFill>
            <a:schemeClr val="bg1"/>
          </a:solidFill>
          <a:ln>
            <a:noFill/>
          </a:ln>
        </p:spPr>
        <p:txBody>
          <a:bodyPr wrap="square" rtlCol="0">
            <a:spAutoFit/>
          </a:bodyPr>
          <a:lstStyle/>
          <a:p>
            <a:r>
              <a:rPr lang="en-US" dirty="0" smtClean="0"/>
              <a:t>Filters</a:t>
            </a:r>
            <a:endParaRPr lang="en-US" dirty="0"/>
          </a:p>
        </p:txBody>
      </p:sp>
      <p:sp>
        <p:nvSpPr>
          <p:cNvPr id="25" name="TextBox 24"/>
          <p:cNvSpPr txBox="1"/>
          <p:nvPr/>
        </p:nvSpPr>
        <p:spPr>
          <a:xfrm>
            <a:off x="1080202" y="4018161"/>
            <a:ext cx="1714145" cy="646331"/>
          </a:xfrm>
          <a:prstGeom prst="rect">
            <a:avLst/>
          </a:prstGeom>
          <a:solidFill>
            <a:schemeClr val="bg1"/>
          </a:solidFill>
          <a:ln>
            <a:noFill/>
          </a:ln>
        </p:spPr>
        <p:txBody>
          <a:bodyPr wrap="square" rtlCol="0">
            <a:spAutoFit/>
          </a:bodyPr>
          <a:lstStyle/>
          <a:p>
            <a:pPr algn="ctr"/>
            <a:r>
              <a:rPr lang="en-US" dirty="0" smtClean="0"/>
              <a:t>Multi-Site </a:t>
            </a:r>
          </a:p>
          <a:p>
            <a:pPr algn="ctr"/>
            <a:r>
              <a:rPr lang="en-US" dirty="0" smtClean="0"/>
              <a:t>Plots</a:t>
            </a:r>
            <a:endParaRPr lang="en-US" dirty="0"/>
          </a:p>
        </p:txBody>
      </p:sp>
      <p:sp>
        <p:nvSpPr>
          <p:cNvPr id="29" name="TextBox 28"/>
          <p:cNvSpPr txBox="1"/>
          <p:nvPr/>
        </p:nvSpPr>
        <p:spPr>
          <a:xfrm>
            <a:off x="2169125" y="4769185"/>
            <a:ext cx="2816150" cy="646331"/>
          </a:xfrm>
          <a:prstGeom prst="rect">
            <a:avLst/>
          </a:prstGeom>
          <a:solidFill>
            <a:schemeClr val="bg1"/>
          </a:solidFill>
          <a:ln>
            <a:noFill/>
          </a:ln>
        </p:spPr>
        <p:txBody>
          <a:bodyPr wrap="square" rtlCol="0">
            <a:spAutoFit/>
          </a:bodyPr>
          <a:lstStyle/>
          <a:p>
            <a:r>
              <a:rPr lang="en-US" dirty="0" smtClean="0"/>
              <a:t>Base Map, Language and</a:t>
            </a:r>
          </a:p>
          <a:p>
            <a:r>
              <a:rPr lang="en-US" dirty="0"/>
              <a:t>M</a:t>
            </a:r>
            <a:r>
              <a:rPr lang="en-US" dirty="0" smtClean="0"/>
              <a:t>ap </a:t>
            </a:r>
            <a:r>
              <a:rPr lang="en-US" dirty="0"/>
              <a:t>G</a:t>
            </a:r>
            <a:r>
              <a:rPr lang="en-US" dirty="0" smtClean="0"/>
              <a:t>rid </a:t>
            </a:r>
            <a:r>
              <a:rPr lang="en-US" dirty="0"/>
              <a:t>C</a:t>
            </a:r>
            <a:r>
              <a:rPr lang="en-US" dirty="0" smtClean="0"/>
              <a:t>ontrols</a:t>
            </a:r>
            <a:endParaRPr lang="en-US" dirty="0"/>
          </a:p>
        </p:txBody>
      </p:sp>
      <p:sp>
        <p:nvSpPr>
          <p:cNvPr id="33" name="TextBox 32"/>
          <p:cNvSpPr txBox="1"/>
          <p:nvPr/>
        </p:nvSpPr>
        <p:spPr>
          <a:xfrm>
            <a:off x="2688835" y="3064298"/>
            <a:ext cx="2365076" cy="646331"/>
          </a:xfrm>
          <a:prstGeom prst="rect">
            <a:avLst/>
          </a:prstGeom>
          <a:solidFill>
            <a:schemeClr val="bg1"/>
          </a:solidFill>
          <a:ln>
            <a:noFill/>
          </a:ln>
        </p:spPr>
        <p:txBody>
          <a:bodyPr wrap="square" rtlCol="0">
            <a:spAutoFit/>
          </a:bodyPr>
          <a:lstStyle/>
          <a:p>
            <a:r>
              <a:rPr lang="en-US" dirty="0" smtClean="0"/>
              <a:t>Welcome and </a:t>
            </a:r>
          </a:p>
          <a:p>
            <a:r>
              <a:rPr lang="en-US" dirty="0" smtClean="0"/>
              <a:t>Tutorials</a:t>
            </a:r>
            <a:endParaRPr lang="en-US" dirty="0"/>
          </a:p>
        </p:txBody>
      </p:sp>
      <p:cxnSp>
        <p:nvCxnSpPr>
          <p:cNvPr id="34" name="Straight Arrow Connector 33"/>
          <p:cNvCxnSpPr/>
          <p:nvPr/>
        </p:nvCxnSpPr>
        <p:spPr>
          <a:xfrm flipV="1">
            <a:off x="1403875" y="2746689"/>
            <a:ext cx="0" cy="815742"/>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36" name="Straight Arrow Connector 35"/>
          <p:cNvCxnSpPr/>
          <p:nvPr/>
        </p:nvCxnSpPr>
        <p:spPr>
          <a:xfrm flipV="1">
            <a:off x="1937275" y="2746689"/>
            <a:ext cx="0" cy="1271472"/>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37" name="Straight Arrow Connector 36"/>
          <p:cNvCxnSpPr/>
          <p:nvPr/>
        </p:nvCxnSpPr>
        <p:spPr>
          <a:xfrm flipV="1">
            <a:off x="2546875" y="2725470"/>
            <a:ext cx="0" cy="2043715"/>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a:xfrm flipV="1">
            <a:off x="3002105" y="2720402"/>
            <a:ext cx="1" cy="338828"/>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905000"/>
            <a:ext cx="4591050" cy="762000"/>
          </a:xfrm>
          <a:prstGeom prst="rect">
            <a:avLst/>
          </a:prstGeom>
        </p:spPr>
      </p:pic>
      <p:sp>
        <p:nvSpPr>
          <p:cNvPr id="15" name="TextBox 14"/>
          <p:cNvSpPr txBox="1"/>
          <p:nvPr/>
        </p:nvSpPr>
        <p:spPr>
          <a:xfrm>
            <a:off x="3262226" y="957193"/>
            <a:ext cx="3724448" cy="646331"/>
          </a:xfrm>
          <a:prstGeom prst="rect">
            <a:avLst/>
          </a:prstGeom>
          <a:solidFill>
            <a:schemeClr val="bg1"/>
          </a:solidFill>
          <a:ln>
            <a:noFill/>
          </a:ln>
        </p:spPr>
        <p:txBody>
          <a:bodyPr wrap="square" rtlCol="0">
            <a:spAutoFit/>
          </a:bodyPr>
          <a:lstStyle/>
          <a:p>
            <a:r>
              <a:rPr lang="en-US" dirty="0" smtClean="0"/>
              <a:t>My Vis / Sign-in and out </a:t>
            </a:r>
          </a:p>
          <a:p>
            <a:r>
              <a:rPr lang="en-US" dirty="0" smtClean="0"/>
              <a:t>(on phone and small tablets)</a:t>
            </a:r>
            <a:endParaRPr lang="en-US" dirty="0"/>
          </a:p>
        </p:txBody>
      </p:sp>
      <p:cxnSp>
        <p:nvCxnSpPr>
          <p:cNvPr id="16" name="Straight Arrow Connector 15"/>
          <p:cNvCxnSpPr/>
          <p:nvPr/>
        </p:nvCxnSpPr>
        <p:spPr>
          <a:xfrm>
            <a:off x="3577200" y="1572945"/>
            <a:ext cx="1" cy="314166"/>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4570283" y="3060214"/>
            <a:ext cx="2365076" cy="646331"/>
          </a:xfrm>
          <a:prstGeom prst="rect">
            <a:avLst/>
          </a:prstGeom>
          <a:solidFill>
            <a:schemeClr val="bg1"/>
          </a:solidFill>
          <a:ln>
            <a:noFill/>
          </a:ln>
        </p:spPr>
        <p:txBody>
          <a:bodyPr wrap="square" rtlCol="0">
            <a:spAutoFit/>
          </a:bodyPr>
          <a:lstStyle/>
          <a:p>
            <a:r>
              <a:rPr lang="en-US" dirty="0" smtClean="0"/>
              <a:t>Open/close </a:t>
            </a:r>
          </a:p>
          <a:p>
            <a:r>
              <a:rPr lang="en-US" dirty="0" smtClean="0"/>
              <a:t>menu</a:t>
            </a:r>
            <a:endParaRPr lang="en-US" dirty="0"/>
          </a:p>
        </p:txBody>
      </p:sp>
      <p:cxnSp>
        <p:nvCxnSpPr>
          <p:cNvPr id="19" name="Straight Arrow Connector 18"/>
          <p:cNvCxnSpPr/>
          <p:nvPr/>
        </p:nvCxnSpPr>
        <p:spPr>
          <a:xfrm flipV="1">
            <a:off x="4847897" y="2713383"/>
            <a:ext cx="1" cy="338828"/>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839" y="2590800"/>
            <a:ext cx="2546857" cy="3733800"/>
          </a:xfrm>
          <a:prstGeom prst="rect">
            <a:avLst/>
          </a:prstGeom>
          <a:ln w="6350">
            <a:solidFill>
              <a:schemeClr val="bg1">
                <a:lumMod val="75000"/>
              </a:schemeClr>
            </a:solidFill>
          </a:ln>
        </p:spPr>
      </p:pic>
      <p:sp>
        <p:nvSpPr>
          <p:cNvPr id="22" name="Rectangle 21"/>
          <p:cNvSpPr/>
          <p:nvPr/>
        </p:nvSpPr>
        <p:spPr>
          <a:xfrm>
            <a:off x="6342672" y="2819400"/>
            <a:ext cx="2580202" cy="5583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1697931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308"/>
            <a:ext cx="9144000" cy="5927292"/>
          </a:xfrm>
          <a:prstGeom prst="rect">
            <a:avLst/>
          </a:prstGeom>
        </p:spPr>
      </p:pic>
      <p:sp>
        <p:nvSpPr>
          <p:cNvPr id="3" name="TextBox 2"/>
          <p:cNvSpPr txBox="1"/>
          <p:nvPr/>
        </p:nvSpPr>
        <p:spPr>
          <a:xfrm>
            <a:off x="152400" y="72710"/>
            <a:ext cx="8839200" cy="646331"/>
          </a:xfrm>
          <a:prstGeom prst="rect">
            <a:avLst/>
          </a:prstGeom>
          <a:noFill/>
        </p:spPr>
        <p:txBody>
          <a:bodyPr wrap="square" rtlCol="0">
            <a:spAutoFit/>
          </a:bodyPr>
          <a:lstStyle/>
          <a:p>
            <a:r>
              <a:rPr lang="en-US" dirty="0" smtClean="0"/>
              <a:t>A pop-up window will display where you can load, edit, delete and copy the URL of the saved filter set</a:t>
            </a:r>
          </a:p>
        </p:txBody>
      </p:sp>
    </p:spTree>
    <p:extLst>
      <p:ext uri="{BB962C8B-B14F-4D97-AF65-F5344CB8AC3E}">
        <p14:creationId xmlns:p14="http://schemas.microsoft.com/office/powerpoint/2010/main" val="1792059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55139"/>
            <a:ext cx="8839200" cy="1477328"/>
          </a:xfrm>
          <a:prstGeom prst="rect">
            <a:avLst/>
          </a:prstGeom>
          <a:noFill/>
        </p:spPr>
        <p:txBody>
          <a:bodyPr wrap="square" rtlCol="0">
            <a:spAutoFit/>
          </a:bodyPr>
          <a:lstStyle/>
          <a:p>
            <a:r>
              <a:rPr lang="en-US" dirty="0" smtClean="0"/>
              <a:t>When logged-in, you can display just the sites where you have entered data. On the My Vis tab, click the ‘Sites’ checkbox and make sure ‘Show My’ is selected in the drop down menu.  All of your sites will be identified with a red circle on the map. Changing the drop down to ‘Show My Organization’s will display all sites where anyone is your organization(s) has entered data.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0200"/>
            <a:ext cx="9144000" cy="5029200"/>
          </a:xfrm>
          <a:prstGeom prst="rect">
            <a:avLst/>
          </a:prstGeom>
        </p:spPr>
      </p:pic>
      <p:sp>
        <p:nvSpPr>
          <p:cNvPr id="5" name="Rectangle 4"/>
          <p:cNvSpPr/>
          <p:nvPr/>
        </p:nvSpPr>
        <p:spPr>
          <a:xfrm>
            <a:off x="7239000" y="2133600"/>
            <a:ext cx="609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7457" y="1888671"/>
            <a:ext cx="966789" cy="368300"/>
          </a:xfrm>
          <a:prstGeom prst="rect">
            <a:avLst/>
          </a:prstGeom>
        </p:spPr>
      </p:pic>
    </p:spTree>
    <p:extLst>
      <p:ext uri="{BB962C8B-B14F-4D97-AF65-F5344CB8AC3E}">
        <p14:creationId xmlns:p14="http://schemas.microsoft.com/office/powerpoint/2010/main" val="21458523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3" y="1066800"/>
            <a:ext cx="9144000" cy="5486400"/>
          </a:xfrm>
          <a:prstGeom prst="rect">
            <a:avLst/>
          </a:prstGeom>
        </p:spPr>
      </p:pic>
      <p:sp>
        <p:nvSpPr>
          <p:cNvPr id="3" name="TextBox 2"/>
          <p:cNvSpPr txBox="1"/>
          <p:nvPr/>
        </p:nvSpPr>
        <p:spPr>
          <a:xfrm>
            <a:off x="152400" y="76200"/>
            <a:ext cx="8839200" cy="923330"/>
          </a:xfrm>
          <a:prstGeom prst="rect">
            <a:avLst/>
          </a:prstGeom>
          <a:noFill/>
        </p:spPr>
        <p:txBody>
          <a:bodyPr wrap="square" rtlCol="0">
            <a:spAutoFit/>
          </a:bodyPr>
          <a:lstStyle/>
          <a:p>
            <a:r>
              <a:rPr lang="en-US" dirty="0"/>
              <a:t>T</a:t>
            </a:r>
            <a:r>
              <a:rPr lang="en-US" dirty="0" smtClean="0"/>
              <a:t>o see just your sites that have measurements of the active protocol layer(s) for the current map date, click the ‘Measurements’ check box on the My Vis tab. In the example below, only the user’s cloud cover measurements are shown on the map.</a:t>
            </a:r>
          </a:p>
        </p:txBody>
      </p:sp>
      <p:sp>
        <p:nvSpPr>
          <p:cNvPr id="5" name="Rectangle 4"/>
          <p:cNvSpPr/>
          <p:nvPr/>
        </p:nvSpPr>
        <p:spPr>
          <a:xfrm>
            <a:off x="7924800" y="1752600"/>
            <a:ext cx="1143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29200" y="3886200"/>
            <a:ext cx="381000" cy="2912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467" y="1981200"/>
            <a:ext cx="990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3914" y="1402444"/>
            <a:ext cx="966789" cy="368300"/>
          </a:xfrm>
          <a:prstGeom prst="rect">
            <a:avLst/>
          </a:prstGeom>
        </p:spPr>
      </p:pic>
    </p:spTree>
    <p:extLst>
      <p:ext uri="{BB962C8B-B14F-4D97-AF65-F5344CB8AC3E}">
        <p14:creationId xmlns:p14="http://schemas.microsoft.com/office/powerpoint/2010/main" val="41636995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9144000" cy="5812893"/>
          </a:xfrm>
          <a:prstGeom prst="rect">
            <a:avLst/>
          </a:prstGeom>
        </p:spPr>
      </p:pic>
      <p:sp>
        <p:nvSpPr>
          <p:cNvPr id="3" name="TextBox 2"/>
          <p:cNvSpPr txBox="1"/>
          <p:nvPr/>
        </p:nvSpPr>
        <p:spPr>
          <a:xfrm>
            <a:off x="152400" y="76200"/>
            <a:ext cx="8839200" cy="646331"/>
          </a:xfrm>
          <a:prstGeom prst="rect">
            <a:avLst/>
          </a:prstGeom>
          <a:noFill/>
        </p:spPr>
        <p:txBody>
          <a:bodyPr wrap="square" rtlCol="0">
            <a:spAutoFit/>
          </a:bodyPr>
          <a:lstStyle/>
          <a:p>
            <a:r>
              <a:rPr lang="en-US" dirty="0" smtClean="0"/>
              <a:t>Under the ‘More’ menu are additional options – Base maps, language selector (English and Spanish, with more to come), map grid and a </a:t>
            </a:r>
            <a:r>
              <a:rPr lang="en-US" dirty="0" err="1" smtClean="0"/>
              <a:t>lat</a:t>
            </a:r>
            <a:r>
              <a:rPr lang="en-US" dirty="0" smtClean="0"/>
              <a:t>/long cursor position. </a:t>
            </a:r>
          </a:p>
        </p:txBody>
      </p:sp>
      <p:sp>
        <p:nvSpPr>
          <p:cNvPr id="10" name="Rectangle 9"/>
          <p:cNvSpPr/>
          <p:nvPr/>
        </p:nvSpPr>
        <p:spPr>
          <a:xfrm>
            <a:off x="762000" y="1143000"/>
            <a:ext cx="381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907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83457"/>
            <a:ext cx="8839200" cy="646331"/>
          </a:xfrm>
          <a:prstGeom prst="rect">
            <a:avLst/>
          </a:prstGeom>
          <a:noFill/>
        </p:spPr>
        <p:txBody>
          <a:bodyPr wrap="square" rtlCol="0">
            <a:spAutoFit/>
          </a:bodyPr>
          <a:lstStyle/>
          <a:p>
            <a:r>
              <a:rPr lang="en-US" dirty="0" smtClean="0"/>
              <a:t>Want to see your measurements over time?  Click on the movie icon to open the timeline animation tool</a:t>
            </a:r>
          </a:p>
        </p:txBody>
      </p:sp>
      <p:sp>
        <p:nvSpPr>
          <p:cNvPr id="10" name="Rectangle 9"/>
          <p:cNvSpPr/>
          <p:nvPr/>
        </p:nvSpPr>
        <p:spPr>
          <a:xfrm>
            <a:off x="4789714" y="1190170"/>
            <a:ext cx="261257" cy="2467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3695"/>
            <a:ext cx="9144000" cy="5455074"/>
          </a:xfrm>
          <a:prstGeom prst="rect">
            <a:avLst/>
          </a:prstGeom>
        </p:spPr>
      </p:pic>
      <p:cxnSp>
        <p:nvCxnSpPr>
          <p:cNvPr id="6" name="Straight Arrow Connector 5"/>
          <p:cNvCxnSpPr/>
          <p:nvPr/>
        </p:nvCxnSpPr>
        <p:spPr>
          <a:xfrm>
            <a:off x="1879600" y="638137"/>
            <a:ext cx="2873829" cy="59508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814286" y="732971"/>
            <a:ext cx="2402114" cy="535577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775200" y="1190170"/>
            <a:ext cx="261257" cy="2467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21944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98454" y="349714"/>
            <a:ext cx="2741429" cy="400110"/>
          </a:xfrm>
          <a:prstGeom prst="rect">
            <a:avLst/>
          </a:prstGeom>
          <a:noFill/>
        </p:spPr>
        <p:txBody>
          <a:bodyPr wrap="square" rtlCol="0">
            <a:spAutoFit/>
          </a:bodyPr>
          <a:lstStyle/>
          <a:p>
            <a:r>
              <a:rPr lang="en-US" sz="2000" b="1" dirty="0"/>
              <a:t>T</a:t>
            </a:r>
            <a:r>
              <a:rPr lang="en-US" sz="2000" b="1" dirty="0" smtClean="0"/>
              <a:t>imeline animation tool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4871"/>
            <a:ext cx="9144000" cy="982994"/>
          </a:xfrm>
          <a:prstGeom prst="rect">
            <a:avLst/>
          </a:prstGeom>
        </p:spPr>
      </p:pic>
      <p:sp>
        <p:nvSpPr>
          <p:cNvPr id="13" name="TextBox 12"/>
          <p:cNvSpPr txBox="1"/>
          <p:nvPr/>
        </p:nvSpPr>
        <p:spPr>
          <a:xfrm>
            <a:off x="1192423" y="616863"/>
            <a:ext cx="357407" cy="369332"/>
          </a:xfrm>
          <a:prstGeom prst="rect">
            <a:avLst/>
          </a:prstGeom>
          <a:solidFill>
            <a:schemeClr val="bg1"/>
          </a:solidFill>
          <a:ln>
            <a:solidFill>
              <a:schemeClr val="bg1">
                <a:lumMod val="50000"/>
              </a:schemeClr>
            </a:solidFill>
          </a:ln>
        </p:spPr>
        <p:txBody>
          <a:bodyPr wrap="square" rtlCol="0">
            <a:spAutoFit/>
          </a:bodyPr>
          <a:lstStyle/>
          <a:p>
            <a:r>
              <a:rPr lang="en-US" dirty="0"/>
              <a:t>1</a:t>
            </a:r>
          </a:p>
        </p:txBody>
      </p:sp>
      <p:sp>
        <p:nvSpPr>
          <p:cNvPr id="14" name="Content Placeholder 2"/>
          <p:cNvSpPr txBox="1">
            <a:spLocks/>
          </p:cNvSpPr>
          <p:nvPr/>
        </p:nvSpPr>
        <p:spPr>
          <a:xfrm>
            <a:off x="309965" y="2688311"/>
            <a:ext cx="8534400" cy="1133098"/>
          </a:xfrm>
          <a:prstGeom prst="rect">
            <a:avLst/>
          </a:prstGeom>
        </p:spPr>
        <p:txBody>
          <a:bodyPr/>
          <a:lstStyle/>
          <a:p>
            <a:pPr>
              <a:buFont typeface="Arial" pitchFamily="34" charset="0"/>
              <a:buChar char="•"/>
            </a:pPr>
            <a:endParaRPr lang="en-US" dirty="0" smtClean="0"/>
          </a:p>
          <a:p>
            <a:pPr marL="457200" indent="-457200">
              <a:buAutoNum type="arabicPeriod"/>
            </a:pPr>
            <a:r>
              <a:rPr lang="en-US" sz="2000" dirty="0"/>
              <a:t>S</a:t>
            </a:r>
            <a:r>
              <a:rPr lang="en-US" sz="2000" dirty="0" smtClean="0"/>
              <a:t>elect a date range (make sure you have already added the desired protocol layers). Click a date to open the calendar interface.</a:t>
            </a:r>
          </a:p>
          <a:p>
            <a:pPr marL="457200" indent="-457200">
              <a:buAutoNum type="arabicPeriod"/>
            </a:pPr>
            <a:r>
              <a:rPr lang="en-US" sz="2000" dirty="0" smtClean="0"/>
              <a:t>You can also select a date range by moving the date range slider on the timeline.</a:t>
            </a:r>
          </a:p>
          <a:p>
            <a:pPr marL="457200" indent="-457200">
              <a:buAutoNum type="arabicPeriod"/>
            </a:pPr>
            <a:r>
              <a:rPr lang="en-US" sz="2000" dirty="0" smtClean="0"/>
              <a:t>Determine the time interval (each day, 1 day per month or 1 day per year).</a:t>
            </a:r>
          </a:p>
          <a:p>
            <a:pPr marL="457200" indent="-457200">
              <a:buAutoNum type="arabicPeriod"/>
            </a:pPr>
            <a:r>
              <a:rPr lang="en-US" sz="2000" dirty="0" smtClean="0"/>
              <a:t>Press the play button to preview the animation.</a:t>
            </a:r>
          </a:p>
          <a:p>
            <a:pPr marL="457200" indent="-457200">
              <a:buAutoNum type="arabicPeriod"/>
            </a:pPr>
            <a:r>
              <a:rPr lang="en-US" sz="2000" dirty="0" smtClean="0"/>
              <a:t>Press record to create an animation to save to a file.</a:t>
            </a:r>
          </a:p>
          <a:p>
            <a:pPr marL="457200" indent="-457200">
              <a:buAutoNum type="arabicPeriod"/>
            </a:pPr>
            <a:r>
              <a:rPr lang="en-US" sz="2000" dirty="0" smtClean="0"/>
              <a:t>Once recorded, press the download icon to save an animated gif to your computer.</a:t>
            </a:r>
          </a:p>
          <a:p>
            <a:pPr marL="457200" indent="-457200">
              <a:buAutoNum type="arabicPeriod"/>
            </a:pPr>
            <a:endParaRPr lang="en-US" sz="2000" dirty="0"/>
          </a:p>
        </p:txBody>
      </p:sp>
      <p:cxnSp>
        <p:nvCxnSpPr>
          <p:cNvPr id="15" name="Straight Arrow Connector 14"/>
          <p:cNvCxnSpPr/>
          <p:nvPr/>
        </p:nvCxnSpPr>
        <p:spPr>
          <a:xfrm flipH="1">
            <a:off x="1208869" y="1016215"/>
            <a:ext cx="116236" cy="3254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947100" y="2319093"/>
            <a:ext cx="357407" cy="369332"/>
          </a:xfrm>
          <a:prstGeom prst="rect">
            <a:avLst/>
          </a:prstGeom>
          <a:solidFill>
            <a:schemeClr val="bg1"/>
          </a:solidFill>
          <a:ln>
            <a:solidFill>
              <a:schemeClr val="bg1">
                <a:lumMod val="50000"/>
              </a:schemeClr>
            </a:solidFill>
          </a:ln>
        </p:spPr>
        <p:txBody>
          <a:bodyPr wrap="square" rtlCol="0">
            <a:spAutoFit/>
          </a:bodyPr>
          <a:lstStyle/>
          <a:p>
            <a:r>
              <a:rPr lang="en-US" dirty="0" smtClean="0"/>
              <a:t>2</a:t>
            </a:r>
            <a:endParaRPr lang="en-US" dirty="0"/>
          </a:p>
        </p:txBody>
      </p:sp>
      <p:cxnSp>
        <p:nvCxnSpPr>
          <p:cNvPr id="18" name="Straight Arrow Connector 17"/>
          <p:cNvCxnSpPr/>
          <p:nvPr/>
        </p:nvCxnSpPr>
        <p:spPr>
          <a:xfrm flipH="1" flipV="1">
            <a:off x="7917051" y="1966778"/>
            <a:ext cx="165315" cy="3202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708674" y="893249"/>
            <a:ext cx="357407" cy="369332"/>
          </a:xfrm>
          <a:prstGeom prst="rect">
            <a:avLst/>
          </a:prstGeom>
          <a:solidFill>
            <a:schemeClr val="bg1"/>
          </a:solidFill>
          <a:ln>
            <a:solidFill>
              <a:schemeClr val="bg1">
                <a:lumMod val="50000"/>
              </a:schemeClr>
            </a:solidFill>
          </a:ln>
        </p:spPr>
        <p:txBody>
          <a:bodyPr wrap="square" rtlCol="0">
            <a:spAutoFit/>
          </a:bodyPr>
          <a:lstStyle/>
          <a:p>
            <a:r>
              <a:rPr lang="en-US" dirty="0" smtClean="0"/>
              <a:t>3</a:t>
            </a:r>
            <a:endParaRPr lang="en-US" dirty="0"/>
          </a:p>
        </p:txBody>
      </p:sp>
      <p:cxnSp>
        <p:nvCxnSpPr>
          <p:cNvPr id="22" name="Straight Arrow Connector 21"/>
          <p:cNvCxnSpPr/>
          <p:nvPr/>
        </p:nvCxnSpPr>
        <p:spPr>
          <a:xfrm flipH="1">
            <a:off x="2283418" y="1271937"/>
            <a:ext cx="397789" cy="2996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0126" y="2239019"/>
            <a:ext cx="323828" cy="369332"/>
          </a:xfrm>
          <a:prstGeom prst="rect">
            <a:avLst/>
          </a:prstGeom>
          <a:solidFill>
            <a:schemeClr val="bg1"/>
          </a:solidFill>
          <a:ln>
            <a:solidFill>
              <a:schemeClr val="bg1">
                <a:lumMod val="50000"/>
              </a:schemeClr>
            </a:solidFill>
          </a:ln>
        </p:spPr>
        <p:txBody>
          <a:bodyPr wrap="square" rtlCol="0">
            <a:spAutoFit/>
          </a:bodyPr>
          <a:lstStyle/>
          <a:p>
            <a:r>
              <a:rPr lang="en-US" dirty="0"/>
              <a:t>4</a:t>
            </a:r>
          </a:p>
        </p:txBody>
      </p:sp>
      <p:cxnSp>
        <p:nvCxnSpPr>
          <p:cNvPr id="25" name="Straight Arrow Connector 24"/>
          <p:cNvCxnSpPr/>
          <p:nvPr/>
        </p:nvCxnSpPr>
        <p:spPr>
          <a:xfrm flipV="1">
            <a:off x="317715" y="1692975"/>
            <a:ext cx="111072" cy="52435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513" y="5478464"/>
            <a:ext cx="3011487" cy="1100230"/>
          </a:xfrm>
          <a:prstGeom prst="rect">
            <a:avLst/>
          </a:prstGeom>
        </p:spPr>
      </p:pic>
      <p:sp>
        <p:nvSpPr>
          <p:cNvPr id="28" name="TextBox 27"/>
          <p:cNvSpPr txBox="1"/>
          <p:nvPr/>
        </p:nvSpPr>
        <p:spPr>
          <a:xfrm>
            <a:off x="929276" y="2226319"/>
            <a:ext cx="323828" cy="369332"/>
          </a:xfrm>
          <a:prstGeom prst="rect">
            <a:avLst/>
          </a:prstGeom>
          <a:solidFill>
            <a:schemeClr val="bg1"/>
          </a:solidFill>
          <a:ln>
            <a:solidFill>
              <a:schemeClr val="bg1">
                <a:lumMod val="50000"/>
              </a:schemeClr>
            </a:solidFill>
          </a:ln>
        </p:spPr>
        <p:txBody>
          <a:bodyPr wrap="square" rtlCol="0">
            <a:spAutoFit/>
          </a:bodyPr>
          <a:lstStyle/>
          <a:p>
            <a:r>
              <a:rPr lang="en-US" dirty="0" smtClean="0"/>
              <a:t>5</a:t>
            </a:r>
            <a:endParaRPr lang="en-US" dirty="0"/>
          </a:p>
        </p:txBody>
      </p:sp>
      <p:cxnSp>
        <p:nvCxnSpPr>
          <p:cNvPr id="29" name="Straight Arrow Connector 28"/>
          <p:cNvCxnSpPr/>
          <p:nvPr/>
        </p:nvCxnSpPr>
        <p:spPr>
          <a:xfrm flipH="1" flipV="1">
            <a:off x="876300" y="1670050"/>
            <a:ext cx="260565" cy="5345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316626" y="5998219"/>
            <a:ext cx="323828" cy="369332"/>
          </a:xfrm>
          <a:prstGeom prst="rect">
            <a:avLst/>
          </a:prstGeom>
          <a:solidFill>
            <a:schemeClr val="bg1"/>
          </a:solidFill>
          <a:ln>
            <a:solidFill>
              <a:schemeClr val="bg1">
                <a:lumMod val="50000"/>
              </a:schemeClr>
            </a:solidFill>
          </a:ln>
        </p:spPr>
        <p:txBody>
          <a:bodyPr wrap="square" rtlCol="0">
            <a:spAutoFit/>
          </a:bodyPr>
          <a:lstStyle/>
          <a:p>
            <a:r>
              <a:rPr lang="en-US" dirty="0" smtClean="0"/>
              <a:t>6</a:t>
            </a:r>
            <a:endParaRPr lang="en-US" dirty="0"/>
          </a:p>
        </p:txBody>
      </p:sp>
      <p:cxnSp>
        <p:nvCxnSpPr>
          <p:cNvPr id="32" name="Straight Arrow Connector 31"/>
          <p:cNvCxnSpPr/>
          <p:nvPr/>
        </p:nvCxnSpPr>
        <p:spPr>
          <a:xfrm flipV="1">
            <a:off x="1682965" y="6089650"/>
            <a:ext cx="1377735" cy="837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5876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nimated(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5300" y="1038226"/>
            <a:ext cx="8001000" cy="5206206"/>
          </a:xfrm>
          <a:prstGeom prst="rect">
            <a:avLst/>
          </a:prstGeom>
        </p:spPr>
      </p:pic>
      <p:sp>
        <p:nvSpPr>
          <p:cNvPr id="3" name="TextBox 2"/>
          <p:cNvSpPr txBox="1"/>
          <p:nvPr/>
        </p:nvSpPr>
        <p:spPr>
          <a:xfrm>
            <a:off x="1814154" y="489414"/>
            <a:ext cx="6186846" cy="400110"/>
          </a:xfrm>
          <a:prstGeom prst="rect">
            <a:avLst/>
          </a:prstGeom>
          <a:noFill/>
        </p:spPr>
        <p:txBody>
          <a:bodyPr wrap="square" rtlCol="0">
            <a:spAutoFit/>
          </a:bodyPr>
          <a:lstStyle/>
          <a:p>
            <a:r>
              <a:rPr lang="en-US" sz="2000" b="1" dirty="0"/>
              <a:t>T</a:t>
            </a:r>
            <a:r>
              <a:rPr lang="en-US" sz="2000" b="1" dirty="0" smtClean="0"/>
              <a:t>imeline animation tool – sample animated gif file </a:t>
            </a:r>
          </a:p>
        </p:txBody>
      </p:sp>
    </p:spTree>
    <p:extLst>
      <p:ext uri="{BB962C8B-B14F-4D97-AF65-F5344CB8AC3E}">
        <p14:creationId xmlns:p14="http://schemas.microsoft.com/office/powerpoint/2010/main" val="341976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hold" display="0">
                  <p:stCondLst>
                    <p:cond delay="indefinite"/>
                  </p:stCondLst>
                </p:cTn>
                <p:tgtEl>
                  <p:spTgt spid="16"/>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2485"/>
            <a:ext cx="9144000" cy="730129"/>
          </a:xfrm>
          <a:prstGeom prst="rect">
            <a:avLst/>
          </a:prstGeom>
        </p:spPr>
      </p:pic>
      <p:sp>
        <p:nvSpPr>
          <p:cNvPr id="3" name="TextBox 2"/>
          <p:cNvSpPr txBox="1"/>
          <p:nvPr/>
        </p:nvSpPr>
        <p:spPr>
          <a:xfrm>
            <a:off x="2366604" y="521164"/>
            <a:ext cx="4186596" cy="400110"/>
          </a:xfrm>
          <a:prstGeom prst="rect">
            <a:avLst/>
          </a:prstGeom>
          <a:noFill/>
        </p:spPr>
        <p:txBody>
          <a:bodyPr wrap="square" rtlCol="0">
            <a:spAutoFit/>
          </a:bodyPr>
          <a:lstStyle/>
          <a:p>
            <a:r>
              <a:rPr lang="en-US" sz="2000" b="1" dirty="0"/>
              <a:t>T</a:t>
            </a:r>
            <a:r>
              <a:rPr lang="en-US" sz="2000" b="1" dirty="0" smtClean="0"/>
              <a:t>imeline animation tool - continue</a:t>
            </a:r>
          </a:p>
        </p:txBody>
      </p:sp>
      <p:sp>
        <p:nvSpPr>
          <p:cNvPr id="13" name="TextBox 12"/>
          <p:cNvSpPr txBox="1"/>
          <p:nvPr/>
        </p:nvSpPr>
        <p:spPr>
          <a:xfrm>
            <a:off x="3986423" y="2452013"/>
            <a:ext cx="357407" cy="369332"/>
          </a:xfrm>
          <a:prstGeom prst="rect">
            <a:avLst/>
          </a:prstGeom>
          <a:solidFill>
            <a:schemeClr val="bg1"/>
          </a:solidFill>
          <a:ln>
            <a:solidFill>
              <a:schemeClr val="bg1">
                <a:lumMod val="50000"/>
              </a:schemeClr>
            </a:solidFill>
          </a:ln>
        </p:spPr>
        <p:txBody>
          <a:bodyPr wrap="square" rtlCol="0">
            <a:spAutoFit/>
          </a:bodyPr>
          <a:lstStyle/>
          <a:p>
            <a:r>
              <a:rPr lang="en-US" dirty="0" smtClean="0"/>
              <a:t>9</a:t>
            </a:r>
            <a:endParaRPr lang="en-US" dirty="0"/>
          </a:p>
        </p:txBody>
      </p:sp>
      <p:sp>
        <p:nvSpPr>
          <p:cNvPr id="14" name="Content Placeholder 2"/>
          <p:cNvSpPr txBox="1">
            <a:spLocks/>
          </p:cNvSpPr>
          <p:nvPr/>
        </p:nvSpPr>
        <p:spPr>
          <a:xfrm>
            <a:off x="309965" y="2904211"/>
            <a:ext cx="8534400" cy="1133098"/>
          </a:xfrm>
          <a:prstGeom prst="rect">
            <a:avLst/>
          </a:prstGeom>
        </p:spPr>
        <p:txBody>
          <a:bodyPr/>
          <a:lstStyle/>
          <a:p>
            <a:pPr>
              <a:buFont typeface="Arial" pitchFamily="34" charset="0"/>
              <a:buChar char="•"/>
            </a:pPr>
            <a:endParaRPr lang="en-US" dirty="0" smtClean="0"/>
          </a:p>
          <a:p>
            <a:pPr marL="457200" indent="-457200">
              <a:buFont typeface="+mj-lt"/>
              <a:buAutoNum type="arabicPeriod" startAt="7"/>
            </a:pPr>
            <a:r>
              <a:rPr lang="en-US" sz="2000" dirty="0" smtClean="0"/>
              <a:t>Change the current map date by clicking the arrows to go to the next or previous day or click the current day to open a calendar interface.</a:t>
            </a:r>
          </a:p>
          <a:p>
            <a:pPr marL="457200" indent="-457200">
              <a:buAutoNum type="arabicPeriod" startAt="7"/>
            </a:pPr>
            <a:r>
              <a:rPr lang="en-US" sz="2000" dirty="0" smtClean="0"/>
              <a:t>You can also change the map date by adjusting the current date slider bar on the timeline (to see the current date slider bar, click the calendar icon          to close the date range selector).</a:t>
            </a:r>
          </a:p>
          <a:p>
            <a:pPr marL="457200" indent="-457200">
              <a:buAutoNum type="arabicPeriod" startAt="7"/>
            </a:pPr>
            <a:r>
              <a:rPr lang="en-US" sz="2000" dirty="0" smtClean="0"/>
              <a:t>Click the center icon to re-center the map date to the center of the timeline.</a:t>
            </a:r>
          </a:p>
          <a:p>
            <a:pPr marL="457200" indent="-457200">
              <a:buAutoNum type="arabicPeriod" startAt="7"/>
            </a:pPr>
            <a:r>
              <a:rPr lang="en-US" sz="2000" dirty="0" smtClean="0"/>
              <a:t>Press X to close the timeline.</a:t>
            </a:r>
          </a:p>
          <a:p>
            <a:pPr marL="457200" indent="-457200">
              <a:buAutoNum type="arabicPeriod" startAt="7"/>
            </a:pPr>
            <a:endParaRPr lang="en-US" sz="2000" dirty="0"/>
          </a:p>
        </p:txBody>
      </p:sp>
      <p:cxnSp>
        <p:nvCxnSpPr>
          <p:cNvPr id="15" name="Straight Arrow Connector 14"/>
          <p:cNvCxnSpPr/>
          <p:nvPr/>
        </p:nvCxnSpPr>
        <p:spPr>
          <a:xfrm>
            <a:off x="8786355" y="1587715"/>
            <a:ext cx="78245" cy="2410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08900" y="2731843"/>
            <a:ext cx="357407" cy="369332"/>
          </a:xfrm>
          <a:prstGeom prst="rect">
            <a:avLst/>
          </a:prstGeom>
          <a:solidFill>
            <a:schemeClr val="bg1"/>
          </a:solidFill>
          <a:ln>
            <a:solidFill>
              <a:schemeClr val="bg1">
                <a:lumMod val="50000"/>
              </a:schemeClr>
            </a:solidFill>
          </a:ln>
        </p:spPr>
        <p:txBody>
          <a:bodyPr wrap="square" rtlCol="0">
            <a:spAutoFit/>
          </a:bodyPr>
          <a:lstStyle/>
          <a:p>
            <a:r>
              <a:rPr lang="en-US" dirty="0" smtClean="0"/>
              <a:t>8</a:t>
            </a:r>
            <a:endParaRPr lang="en-US" dirty="0"/>
          </a:p>
        </p:txBody>
      </p:sp>
      <p:cxnSp>
        <p:nvCxnSpPr>
          <p:cNvPr id="18" name="Straight Arrow Connector 17"/>
          <p:cNvCxnSpPr/>
          <p:nvPr/>
        </p:nvCxnSpPr>
        <p:spPr>
          <a:xfrm flipH="1" flipV="1">
            <a:off x="6901051" y="2385878"/>
            <a:ext cx="165315" cy="3202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506224" y="1191699"/>
            <a:ext cx="428226" cy="369332"/>
          </a:xfrm>
          <a:prstGeom prst="rect">
            <a:avLst/>
          </a:prstGeom>
          <a:solidFill>
            <a:schemeClr val="bg1"/>
          </a:solidFill>
          <a:ln>
            <a:solidFill>
              <a:schemeClr val="bg1">
                <a:lumMod val="50000"/>
              </a:schemeClr>
            </a:solidFill>
          </a:ln>
        </p:spPr>
        <p:txBody>
          <a:bodyPr wrap="square" rtlCol="0">
            <a:spAutoFit/>
          </a:bodyPr>
          <a:lstStyle/>
          <a:p>
            <a:r>
              <a:rPr lang="en-US" dirty="0" smtClean="0"/>
              <a:t>10</a:t>
            </a:r>
            <a:endParaRPr lang="en-US" dirty="0"/>
          </a:p>
        </p:txBody>
      </p:sp>
      <p:cxnSp>
        <p:nvCxnSpPr>
          <p:cNvPr id="22" name="Straight Arrow Connector 21"/>
          <p:cNvCxnSpPr/>
          <p:nvPr/>
        </p:nvCxnSpPr>
        <p:spPr>
          <a:xfrm flipH="1">
            <a:off x="3740150" y="1519587"/>
            <a:ext cx="395208" cy="32191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142376" y="1146819"/>
            <a:ext cx="323828" cy="369332"/>
          </a:xfrm>
          <a:prstGeom prst="rect">
            <a:avLst/>
          </a:prstGeom>
          <a:solidFill>
            <a:schemeClr val="bg1"/>
          </a:solidFill>
          <a:ln>
            <a:solidFill>
              <a:schemeClr val="bg1">
                <a:lumMod val="50000"/>
              </a:schemeClr>
            </a:solidFill>
          </a:ln>
        </p:spPr>
        <p:txBody>
          <a:bodyPr wrap="square" rtlCol="0">
            <a:spAutoFit/>
          </a:bodyPr>
          <a:lstStyle/>
          <a:p>
            <a:r>
              <a:rPr lang="en-US" dirty="0" smtClean="0"/>
              <a:t>7</a:t>
            </a:r>
            <a:endParaRPr lang="en-US" dirty="0"/>
          </a:p>
        </p:txBody>
      </p:sp>
      <p:cxnSp>
        <p:nvCxnSpPr>
          <p:cNvPr id="29" name="Straight Arrow Connector 28"/>
          <p:cNvCxnSpPr/>
          <p:nvPr/>
        </p:nvCxnSpPr>
        <p:spPr>
          <a:xfrm flipV="1">
            <a:off x="4165600" y="2019301"/>
            <a:ext cx="76201" cy="36829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0" y="4157662"/>
            <a:ext cx="419100" cy="371475"/>
          </a:xfrm>
          <a:prstGeom prst="rect">
            <a:avLst/>
          </a:prstGeom>
        </p:spPr>
      </p:pic>
    </p:spTree>
    <p:extLst>
      <p:ext uri="{BB962C8B-B14F-4D97-AF65-F5344CB8AC3E}">
        <p14:creationId xmlns:p14="http://schemas.microsoft.com/office/powerpoint/2010/main" val="33012769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p:cNvSpPr txBox="1">
            <a:spLocks/>
          </p:cNvSpPr>
          <p:nvPr/>
        </p:nvSpPr>
        <p:spPr>
          <a:xfrm>
            <a:off x="304800" y="381000"/>
            <a:ext cx="8534400" cy="98583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0" cap="none" spc="0" normalizeH="0" baseline="0" noProof="0" dirty="0" smtClean="0">
                <a:ln>
                  <a:noFill/>
                </a:ln>
                <a:solidFill>
                  <a:schemeClr val="tx2"/>
                </a:solidFill>
                <a:effectLst/>
                <a:uLnTx/>
                <a:uFillTx/>
                <a:latin typeface="+mj-lt"/>
                <a:ea typeface="+mj-ea"/>
                <a:cs typeface="+mj-cs"/>
              </a:rPr>
              <a:t>Your Assignment</a:t>
            </a:r>
            <a:endParaRPr kumimoji="0" lang="en-US" sz="3000" b="0" i="0" u="none" strike="noStrike" kern="0" cap="none" spc="0" normalizeH="0" baseline="0" noProof="0" dirty="0">
              <a:ln>
                <a:noFill/>
              </a:ln>
              <a:solidFill>
                <a:schemeClr val="tx2"/>
              </a:solidFill>
              <a:effectLst/>
              <a:uLnTx/>
              <a:uFillTx/>
              <a:latin typeface="+mj-lt"/>
              <a:ea typeface="+mj-ea"/>
              <a:cs typeface="+mj-cs"/>
            </a:endParaRP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sp>
        <p:nvSpPr>
          <p:cNvPr id="6" name="Content Placeholder 2"/>
          <p:cNvSpPr txBox="1">
            <a:spLocks/>
          </p:cNvSpPr>
          <p:nvPr/>
        </p:nvSpPr>
        <p:spPr>
          <a:xfrm>
            <a:off x="457200" y="1168400"/>
            <a:ext cx="8534400" cy="4775200"/>
          </a:xfrm>
          <a:prstGeom prst="rect">
            <a:avLst/>
          </a:prstGeom>
        </p:spPr>
        <p:txBody>
          <a:bodyPr/>
          <a:lstStyle/>
          <a:p>
            <a:pPr>
              <a:buFont typeface="Arial" pitchFamily="34" charset="0"/>
              <a:buChar char="•"/>
            </a:pPr>
            <a:endParaRPr lang="en-US" dirty="0" smtClean="0"/>
          </a:p>
          <a:p>
            <a:pPr marL="342900" indent="-342900">
              <a:buFont typeface="+mj-lt"/>
              <a:buAutoNum type="arabicPeriod"/>
            </a:pPr>
            <a:r>
              <a:rPr lang="en-US" dirty="0" smtClean="0"/>
              <a:t>On April 7, 2004, how many schools in the Czech Republic reported a water pH reading less then 5?</a:t>
            </a:r>
            <a:br>
              <a:rPr lang="en-US" dirty="0" smtClean="0"/>
            </a:br>
            <a:endParaRPr lang="en-US" dirty="0" smtClean="0"/>
          </a:p>
          <a:p>
            <a:pPr marL="342900" indent="-342900">
              <a:buFont typeface="+mj-lt"/>
              <a:buAutoNum type="arabicPeriod"/>
            </a:pPr>
            <a:r>
              <a:rPr lang="en-US" dirty="0" smtClean="0"/>
              <a:t>Which measurement technique did the school(s) use?</a:t>
            </a:r>
            <a:br>
              <a:rPr lang="en-US" dirty="0" smtClean="0"/>
            </a:br>
            <a:endParaRPr lang="en-US" dirty="0" smtClean="0"/>
          </a:p>
          <a:p>
            <a:pPr marL="342900" indent="-342900">
              <a:buFont typeface="+mj-lt"/>
              <a:buAutoNum type="arabicPeriod"/>
            </a:pPr>
            <a:r>
              <a:rPr lang="en-US" dirty="0" smtClean="0"/>
              <a:t>What was the range of pH values reported for this site in 2003 and 2004?</a:t>
            </a:r>
            <a:br>
              <a:rPr lang="en-US" dirty="0" smtClean="0"/>
            </a:br>
            <a:endParaRPr lang="en-US" dirty="0" smtClean="0"/>
          </a:p>
          <a:p>
            <a:pPr marL="342900" indent="-342900">
              <a:buFont typeface="+mj-lt"/>
              <a:buAutoNum type="arabicPeriod"/>
            </a:pPr>
            <a:r>
              <a:rPr lang="en-US" dirty="0" smtClean="0"/>
              <a:t>Pick one Czech school with a pH value less than 5  and another nearby school reporting water pH on April 7, 2004 and plot the data from the two schools for January to May 2004. What does the graph illustrate?</a:t>
            </a:r>
            <a:br>
              <a:rPr lang="en-US" dirty="0" smtClean="0"/>
            </a:br>
            <a:endParaRPr lang="en-US" dirty="0" smtClean="0"/>
          </a:p>
          <a:p>
            <a:pPr marL="342900" indent="-342900">
              <a:buFont typeface="+mj-lt"/>
              <a:buAutoNum type="arabicPeriod"/>
            </a:pPr>
            <a:r>
              <a:rPr lang="en-US" dirty="0" smtClean="0"/>
              <a:t>Which school in Poland has reported the most water pH data?</a:t>
            </a:r>
            <a:br>
              <a:rPr lang="en-US" dirty="0" smtClean="0"/>
            </a:br>
            <a:endParaRPr lang="en-US" dirty="0" smtClean="0"/>
          </a:p>
          <a:p>
            <a:pPr marL="342900" indent="-342900">
              <a:buFont typeface="+mj-lt"/>
              <a:buAutoNum type="arabicPeriod"/>
            </a:pPr>
            <a:r>
              <a:rPr lang="en-US" dirty="0" smtClean="0"/>
              <a:t>Plot water pH, conductivity, and alkalinity for this site for January to May 2004. </a:t>
            </a:r>
            <a:br>
              <a:rPr lang="en-US" dirty="0" smtClean="0"/>
            </a:br>
            <a:r>
              <a:rPr lang="en-US" dirty="0" smtClean="0"/>
              <a:t>What does this graph illustrate?</a:t>
            </a:r>
          </a:p>
          <a:p>
            <a:r>
              <a:rPr lang="en-US" sz="2000" dirty="0" smtClean="0"/>
              <a:t> </a:t>
            </a:r>
            <a:endParaRPr lang="en-US" sz="20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p:cNvSpPr txBox="1">
            <a:spLocks/>
          </p:cNvSpPr>
          <p:nvPr/>
        </p:nvSpPr>
        <p:spPr>
          <a:xfrm>
            <a:off x="304800" y="381000"/>
            <a:ext cx="8534400" cy="98583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0" cap="none" spc="0" normalizeH="0" baseline="0" noProof="0" dirty="0" smtClean="0">
                <a:ln>
                  <a:noFill/>
                </a:ln>
                <a:solidFill>
                  <a:schemeClr val="tx2"/>
                </a:solidFill>
                <a:effectLst/>
                <a:uLnTx/>
                <a:uFillTx/>
                <a:latin typeface="+mj-lt"/>
                <a:ea typeface="+mj-ea"/>
                <a:cs typeface="+mj-cs"/>
              </a:rPr>
              <a:t>Answers</a:t>
            </a:r>
            <a:endParaRPr kumimoji="0" lang="en-US" sz="3000" b="0" i="0" u="none" strike="noStrike" kern="0" cap="none" spc="0" normalizeH="0" baseline="0" noProof="0" dirty="0">
              <a:ln>
                <a:noFill/>
              </a:ln>
              <a:solidFill>
                <a:schemeClr val="tx2"/>
              </a:solidFill>
              <a:effectLst/>
              <a:uLnTx/>
              <a:uFillTx/>
              <a:latin typeface="+mj-lt"/>
              <a:ea typeface="+mj-ea"/>
              <a:cs typeface="+mj-cs"/>
            </a:endParaRP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sp>
        <p:nvSpPr>
          <p:cNvPr id="6" name="Content Placeholder 2"/>
          <p:cNvSpPr txBox="1">
            <a:spLocks/>
          </p:cNvSpPr>
          <p:nvPr/>
        </p:nvSpPr>
        <p:spPr>
          <a:xfrm>
            <a:off x="457200" y="838200"/>
            <a:ext cx="8534400" cy="4775200"/>
          </a:xfrm>
          <a:prstGeom prst="rect">
            <a:avLst/>
          </a:prstGeom>
        </p:spPr>
        <p:txBody>
          <a:bodyPr/>
          <a:lstStyle/>
          <a:p>
            <a:pPr>
              <a:buFont typeface="Arial" pitchFamily="34" charset="0"/>
              <a:buChar char="•"/>
            </a:pPr>
            <a:endParaRPr lang="en-US" dirty="0" smtClean="0"/>
          </a:p>
          <a:p>
            <a:pPr marL="342900" indent="-342900">
              <a:buFont typeface="+mj-lt"/>
              <a:buAutoNum type="arabicPeriod"/>
            </a:pPr>
            <a:r>
              <a:rPr lang="en-US" dirty="0" smtClean="0"/>
              <a:t>One (Filtered by Czech Republic using the place filter and date and then used the ‘View Table Layer’ tool).</a:t>
            </a:r>
            <a:br>
              <a:rPr lang="en-US" dirty="0" smtClean="0"/>
            </a:br>
            <a:endParaRPr lang="en-US" dirty="0" smtClean="0"/>
          </a:p>
          <a:p>
            <a:pPr marL="342900" indent="-342900">
              <a:buFont typeface="+mj-lt"/>
              <a:buAutoNum type="arabicPeriod"/>
            </a:pPr>
            <a:r>
              <a:rPr lang="en-US" dirty="0" smtClean="0"/>
              <a:t>Paper (Clicked on the site on the map, it’s the lightest color icon. Value found in site info window).</a:t>
            </a:r>
            <a:br>
              <a:rPr lang="en-US" dirty="0" smtClean="0"/>
            </a:br>
            <a:endParaRPr lang="en-US" dirty="0" smtClean="0"/>
          </a:p>
          <a:p>
            <a:pPr marL="342900" indent="-342900">
              <a:buFont typeface="+mj-lt"/>
              <a:buAutoNum type="arabicPeriod"/>
            </a:pPr>
            <a:r>
              <a:rPr lang="en-US" dirty="0" smtClean="0"/>
              <a:t>3 – 6 pH units in 2003, 3-6.5 in 2004 (Opened the site information window and clicked on the ‘View data table’ icon to view the data table. Then </a:t>
            </a:r>
            <a:r>
              <a:rPr lang="en-US" dirty="0"/>
              <a:t>s</a:t>
            </a:r>
            <a:r>
              <a:rPr lang="en-US" dirty="0" smtClean="0"/>
              <a:t>elected the data </a:t>
            </a:r>
            <a:r>
              <a:rPr lang="en-US" dirty="0"/>
              <a:t>d</a:t>
            </a:r>
            <a:r>
              <a:rPr lang="en-US" dirty="0" smtClean="0"/>
              <a:t>ate </a:t>
            </a:r>
            <a:r>
              <a:rPr lang="en-US" dirty="0"/>
              <a:t>r</a:t>
            </a:r>
            <a:r>
              <a:rPr lang="en-US" dirty="0" smtClean="0"/>
              <a:t>ange from Jan-Dec 2003 and then for 2004).</a:t>
            </a:r>
            <a:br>
              <a:rPr lang="en-US" dirty="0" smtClean="0"/>
            </a:br>
            <a:endParaRPr lang="en-US" dirty="0" smtClean="0"/>
          </a:p>
          <a:p>
            <a:pPr marL="342900" indent="-342900">
              <a:buFont typeface="+mj-lt"/>
              <a:buAutoNum type="arabicPeriod"/>
            </a:pPr>
            <a:r>
              <a:rPr lang="en-US" dirty="0" smtClean="0"/>
              <a:t>The pH level for the school with the higher pH lever on April 7</a:t>
            </a:r>
            <a:r>
              <a:rPr lang="en-US" baseline="30000" dirty="0" smtClean="0"/>
              <a:t>th</a:t>
            </a:r>
            <a:r>
              <a:rPr lang="en-US" dirty="0" smtClean="0"/>
              <a:t> on was consistently higher from Jan to May</a:t>
            </a:r>
            <a:br>
              <a:rPr lang="en-US" dirty="0" smtClean="0"/>
            </a:br>
            <a:endParaRPr lang="en-US" dirty="0" smtClean="0"/>
          </a:p>
          <a:p>
            <a:pPr marL="342900" indent="-342900">
              <a:buFont typeface="+mj-lt"/>
              <a:buAutoNum type="arabicPeriod"/>
            </a:pPr>
            <a:r>
              <a:rPr lang="pl-PL" dirty="0" smtClean="0">
                <a:hlinkClick r:id="rId2"/>
              </a:rPr>
              <a:t>XI Liceum St. Konarskiego in Wrocław </a:t>
            </a:r>
            <a:r>
              <a:rPr lang="en-US" dirty="0" smtClean="0"/>
              <a:t> (Filtered by Poland, switched to Data Counts map. It has the largest circle) </a:t>
            </a:r>
            <a:br>
              <a:rPr lang="en-US" dirty="0" smtClean="0"/>
            </a:br>
            <a:endParaRPr lang="en-US" dirty="0" smtClean="0"/>
          </a:p>
          <a:p>
            <a:pPr marL="342900" indent="-342900">
              <a:buFont typeface="+mj-lt"/>
              <a:buAutoNum type="arabicPeriod"/>
            </a:pPr>
            <a:r>
              <a:rPr lang="en-US" dirty="0" smtClean="0"/>
              <a:t>The pH remains fairly constant despite significant changes in alkalinity and conductivity (Added each dataset to the plot list by selecting each one in the site info window) </a:t>
            </a:r>
          </a:p>
          <a:p>
            <a:r>
              <a:rPr lang="en-US" sz="2000" dirty="0" smtClean="0"/>
              <a:t> </a:t>
            </a:r>
            <a:endParaRPr lang="en-US"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Basics of the Visualization System</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  Three Steps to Visualize your Data:</a:t>
            </a:r>
          </a:p>
          <a:p>
            <a:pPr marL="573088" lvl="1" indent="-342900">
              <a:buFont typeface="+mj-lt"/>
              <a:buAutoNum type="arabicPeriod"/>
            </a:pPr>
            <a:r>
              <a:rPr lang="en-US" sz="2400" dirty="0" smtClean="0"/>
              <a:t>Select the type of data you want to see (Add Layers)</a:t>
            </a:r>
          </a:p>
          <a:p>
            <a:pPr marL="573088" lvl="1" indent="-342900">
              <a:buFont typeface="+mj-lt"/>
              <a:buAutoNum type="arabicPeriod"/>
            </a:pPr>
            <a:r>
              <a:rPr lang="en-US" sz="2400" dirty="0" smtClean="0"/>
              <a:t>Select the Date you want to see the data for</a:t>
            </a:r>
          </a:p>
          <a:p>
            <a:pPr marL="573088" lvl="1" indent="-342900">
              <a:buFont typeface="+mj-lt"/>
              <a:buAutoNum type="arabicPeriod"/>
            </a:pPr>
            <a:r>
              <a:rPr lang="en-US" sz="2400" dirty="0" smtClean="0"/>
              <a:t>Click on a data point on the map to receive table and graph information</a:t>
            </a:r>
          </a:p>
          <a:p>
            <a:pPr marL="795338" lvl="2" indent="-342900">
              <a:buNone/>
            </a:pPr>
            <a:endParaRPr lang="en-US" b="1" dirty="0" smtClean="0">
              <a:solidFill>
                <a:srgbClr val="FF0000"/>
              </a:solidFill>
            </a:endParaRPr>
          </a:p>
          <a:p>
            <a:pPr marL="341313" indent="-342900"/>
            <a:endParaRPr lang="en-US" b="1" dirty="0" smtClean="0"/>
          </a:p>
          <a:p>
            <a:endParaRPr lang="en-US" dirty="0"/>
          </a:p>
        </p:txBody>
      </p:sp>
      <p:sp>
        <p:nvSpPr>
          <p:cNvPr id="5" name="Slide Number Placeholder 4"/>
          <p:cNvSpPr>
            <a:spLocks noGrp="1"/>
          </p:cNvSpPr>
          <p:nvPr>
            <p:ph type="sldNum" sz="quarter" idx="12"/>
          </p:nvPr>
        </p:nvSpPr>
        <p:spPr/>
        <p:txBody>
          <a:bodyPr/>
          <a:lstStyle/>
          <a:p>
            <a:fld id="{8D57DBB9-07C6-49AB-BFD5-E737C7E241F6}" type="slidenum">
              <a:rPr lang="en-US" smtClean="0"/>
              <a:pPr/>
              <a:t>7</a:t>
            </a:fld>
            <a:endParaRPr lang="en-US"/>
          </a:p>
        </p:txBody>
      </p:sp>
      <p:sp>
        <p:nvSpPr>
          <p:cNvPr id="4" name="Date Placeholder 3"/>
          <p:cNvSpPr>
            <a:spLocks noGrp="1"/>
          </p:cNvSpPr>
          <p:nvPr>
            <p:ph type="dt" sz="half" idx="4294967295"/>
          </p:nvPr>
        </p:nvSpPr>
        <p:spPr>
          <a:xfrm>
            <a:off x="8202613" y="6624638"/>
            <a:ext cx="941387" cy="185737"/>
          </a:xfrm>
          <a:prstGeom prst="rect">
            <a:avLst/>
          </a:prstGeom>
        </p:spPr>
        <p:txBody>
          <a:bodyPr/>
          <a:lstStyle/>
          <a:p>
            <a:fld id="{373724D0-DD0F-42EF-84DE-838DB5D26951}" type="datetime1">
              <a:rPr lang="en-US" smtClean="0"/>
              <a:pPr/>
              <a:t>10/3/2018</a:t>
            </a:fld>
            <a:endParaRPr lang="en-US" dirty="0"/>
          </a:p>
        </p:txBody>
      </p:sp>
    </p:spTree>
    <p:extLst>
      <p:ext uri="{BB962C8B-B14F-4D97-AF65-F5344CB8AC3E}">
        <p14:creationId xmlns:p14="http://schemas.microsoft.com/office/powerpoint/2010/main" val="122079594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5788639"/>
          </a:xfrm>
          <a:prstGeom prst="rect">
            <a:avLst/>
          </a:prstGeom>
        </p:spPr>
      </p:pic>
      <p:sp>
        <p:nvSpPr>
          <p:cNvPr id="3" name="TextBox 2"/>
          <p:cNvSpPr txBox="1"/>
          <p:nvPr/>
        </p:nvSpPr>
        <p:spPr>
          <a:xfrm>
            <a:off x="76200" y="76200"/>
            <a:ext cx="8915400" cy="646331"/>
          </a:xfrm>
          <a:prstGeom prst="rect">
            <a:avLst/>
          </a:prstGeom>
          <a:noFill/>
        </p:spPr>
        <p:txBody>
          <a:bodyPr wrap="square" rtlCol="0">
            <a:spAutoFit/>
          </a:bodyPr>
          <a:lstStyle/>
          <a:p>
            <a:pPr marL="230188" lvl="1"/>
            <a:r>
              <a:rPr lang="en-US" dirty="0" smtClean="0"/>
              <a:t>First, make sure you’re on the ‘Measurements’ map (the measurements icon and text should be white). If not, select it.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803" y="1262743"/>
            <a:ext cx="1589994" cy="620486"/>
          </a:xfrm>
          <a:prstGeom prst="rect">
            <a:avLst/>
          </a:prstGeom>
        </p:spPr>
      </p:pic>
      <p:sp>
        <p:nvSpPr>
          <p:cNvPr id="7" name="Rectangle 6"/>
          <p:cNvSpPr/>
          <p:nvPr/>
        </p:nvSpPr>
        <p:spPr>
          <a:xfrm>
            <a:off x="6019800" y="762000"/>
            <a:ext cx="15240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19988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5788639"/>
          </a:xfrm>
          <a:prstGeom prst="rect">
            <a:avLst/>
          </a:prstGeom>
        </p:spPr>
      </p:pic>
      <p:sp>
        <p:nvSpPr>
          <p:cNvPr id="3" name="TextBox 2"/>
          <p:cNvSpPr txBox="1"/>
          <p:nvPr/>
        </p:nvSpPr>
        <p:spPr>
          <a:xfrm>
            <a:off x="76200" y="76200"/>
            <a:ext cx="8915400" cy="646331"/>
          </a:xfrm>
          <a:prstGeom prst="rect">
            <a:avLst/>
          </a:prstGeom>
          <a:noFill/>
        </p:spPr>
        <p:txBody>
          <a:bodyPr wrap="square" rtlCol="0">
            <a:spAutoFit/>
          </a:bodyPr>
          <a:lstStyle/>
          <a:p>
            <a:pPr marL="230188" lvl="1"/>
            <a:r>
              <a:rPr lang="en-US" dirty="0" smtClean="0"/>
              <a:t>Next, click the Protocol Layers icon and then a sphere category. For this tutorial, select Atmosphere.</a:t>
            </a:r>
          </a:p>
        </p:txBody>
      </p:sp>
      <p:sp>
        <p:nvSpPr>
          <p:cNvPr id="6" name="Rectangle 5"/>
          <p:cNvSpPr/>
          <p:nvPr/>
        </p:nvSpPr>
        <p:spPr>
          <a:xfrm>
            <a:off x="0" y="1295400"/>
            <a:ext cx="533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6200" y="3429000"/>
            <a:ext cx="3276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609600" y="399365"/>
            <a:ext cx="1981200" cy="89603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819400" y="399365"/>
            <a:ext cx="2523067" cy="302963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803" y="1262743"/>
            <a:ext cx="1589994" cy="620486"/>
          </a:xfrm>
          <a:prstGeom prst="rect">
            <a:avLst/>
          </a:prstGeom>
        </p:spPr>
      </p:pic>
    </p:spTree>
    <p:extLst>
      <p:ext uri="{BB962C8B-B14F-4D97-AF65-F5344CB8AC3E}">
        <p14:creationId xmlns:p14="http://schemas.microsoft.com/office/powerpoint/2010/main" val="3932422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Raytheon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aytheon Standard">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0" tIns="44450" rIns="90487"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chemeClr val="tx1"/>
          </a:buClr>
          <a:buSzTx/>
          <a:buFontTx/>
          <a:buChar char="•"/>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0" tIns="44450" rIns="90487"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chemeClr val="tx1"/>
          </a:buClr>
          <a:buSzTx/>
          <a:buFontTx/>
          <a:buChar char="•"/>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Raytheon Standard 1">
        <a:dk1>
          <a:srgbClr val="000000"/>
        </a:dk1>
        <a:lt1>
          <a:srgbClr val="FFFFFF"/>
        </a:lt1>
        <a:dk2>
          <a:srgbClr val="000066"/>
        </a:dk2>
        <a:lt2>
          <a:srgbClr val="666666"/>
        </a:lt2>
        <a:accent1>
          <a:srgbClr val="008000"/>
        </a:accent1>
        <a:accent2>
          <a:srgbClr val="CC9900"/>
        </a:accent2>
        <a:accent3>
          <a:srgbClr val="FFFFFF"/>
        </a:accent3>
        <a:accent4>
          <a:srgbClr val="000000"/>
        </a:accent4>
        <a:accent5>
          <a:srgbClr val="AAC0AA"/>
        </a:accent5>
        <a:accent6>
          <a:srgbClr val="B98A00"/>
        </a:accent6>
        <a:hlink>
          <a:srgbClr val="336699"/>
        </a:hlink>
        <a:folHlink>
          <a:srgbClr val="6600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11762</TotalTime>
  <Words>6879</Words>
  <Application>Microsoft Office PowerPoint</Application>
  <PresentationFormat>On-screen Show (4:3)</PresentationFormat>
  <Paragraphs>421</Paragraphs>
  <Slides>69</Slides>
  <Notes>64</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69</vt:i4>
      </vt:variant>
    </vt:vector>
  </HeadingPairs>
  <TitlesOfParts>
    <vt:vector size="75" baseType="lpstr">
      <vt:lpstr>Arial</vt:lpstr>
      <vt:lpstr>Arial Black</vt:lpstr>
      <vt:lpstr>Calibri</vt:lpstr>
      <vt:lpstr>Frutiger 87ExtraBlackCn</vt:lpstr>
      <vt:lpstr>Raytheon Standard</vt:lpstr>
      <vt:lpstr>Office Theme</vt:lpstr>
      <vt:lpstr>PowerPoint Presentation</vt:lpstr>
      <vt:lpstr>PowerPoint Presentation</vt:lpstr>
      <vt:lpstr>PowerPoint Presentation</vt:lpstr>
      <vt:lpstr>PowerPoint Presentation</vt:lpstr>
      <vt:lpstr>PowerPoint Presentation</vt:lpstr>
      <vt:lpstr>PowerPoint Presentation</vt:lpstr>
      <vt:lpstr>The Basics of the Visualization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Dixon</dc:creator>
  <cp:lastModifiedBy>cornlew</cp:lastModifiedBy>
  <cp:revision>370</cp:revision>
  <dcterms:created xsi:type="dcterms:W3CDTF">2013-06-07T15:40:46Z</dcterms:created>
  <dcterms:modified xsi:type="dcterms:W3CDTF">2018-10-04T00:44:55Z</dcterms:modified>
</cp:coreProperties>
</file>