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90310" autoAdjust="0"/>
  </p:normalViewPr>
  <p:slideViewPr>
    <p:cSldViewPr snapToGrid="0" showGuides="1">
      <p:cViewPr>
        <p:scale>
          <a:sx n="33" d="100"/>
          <a:sy n="33" d="100"/>
        </p:scale>
        <p:origin x="24" y="-660"/>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1.jpg"/><Relationship Id="rId21" Type="http://schemas.openxmlformats.org/officeDocument/2006/relationships/image" Target="../media/image18.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4.jp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jpg"/><Relationship Id="rId20" Type="http://schemas.openxmlformats.org/officeDocument/2006/relationships/image" Target="../media/image17.jpe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hyperlink" Target="https://www.globe.gov/web/s-cool/home/contrail-investigation" TargetMode="External"/><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8.png"/><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9.jpeg"/><Relationship Id="rId27"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AutoShape 13"/>
          <p:cNvSpPr>
            <a:spLocks noChangeArrowheads="1"/>
          </p:cNvSpPr>
          <p:nvPr/>
        </p:nvSpPr>
        <p:spPr bwMode="auto">
          <a:xfrm>
            <a:off x="787400" y="306065"/>
            <a:ext cx="48826738" cy="747580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a:solidFill>
                <a:schemeClr val="bg1"/>
              </a:solidFill>
            </a:endParaRPr>
          </a:p>
        </p:txBody>
      </p:sp>
      <p:sp>
        <p:nvSpPr>
          <p:cNvPr id="2050" name="AutoShape 30"/>
          <p:cNvSpPr>
            <a:spLocks noChangeArrowheads="1"/>
          </p:cNvSpPr>
          <p:nvPr/>
        </p:nvSpPr>
        <p:spPr bwMode="auto">
          <a:xfrm>
            <a:off x="37679436" y="32201221"/>
            <a:ext cx="11934702" cy="322490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1" name="AutoShape 29"/>
          <p:cNvSpPr>
            <a:spLocks noChangeArrowheads="1"/>
          </p:cNvSpPr>
          <p:nvPr/>
        </p:nvSpPr>
        <p:spPr bwMode="auto">
          <a:xfrm>
            <a:off x="12860338" y="7999431"/>
            <a:ext cx="12093448" cy="2753174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238162" y="7994408"/>
            <a:ext cx="12102132" cy="2743171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265052" y="8135464"/>
            <a:ext cx="11288713" cy="2566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Research Methods</a:t>
            </a:r>
            <a:br>
              <a:rPr lang="en-US" altLang="en-US" sz="8000" b="1" dirty="0">
                <a:latin typeface="Helvetica" pitchFamily="2" charset="0"/>
                <a:cs typeface="Cambria"/>
              </a:rPr>
            </a:br>
            <a:endParaRPr lang="en-US" altLang="en-US" sz="8000" b="1" dirty="0">
              <a:latin typeface="Helvetica" pitchFamily="2" charset="0"/>
              <a:cs typeface="Cambria"/>
            </a:endParaRPr>
          </a:p>
        </p:txBody>
      </p:sp>
      <p:sp>
        <p:nvSpPr>
          <p:cNvPr id="2060" name="Text Box 25"/>
          <p:cNvSpPr txBox="1">
            <a:spLocks noChangeArrowheads="1"/>
          </p:cNvSpPr>
          <p:nvPr/>
        </p:nvSpPr>
        <p:spPr bwMode="auto">
          <a:xfrm>
            <a:off x="25536773" y="9420094"/>
            <a:ext cx="9537700" cy="842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algn="l" eaLnBrk="1" hangingPunct="1">
              <a:spcBef>
                <a:spcPct val="50000"/>
              </a:spcBef>
            </a:pPr>
            <a:r>
              <a:rPr lang="en-US" altLang="en-US" sz="4800" b="1" i="1" dirty="0">
                <a:latin typeface="Garamond" panose="02020404030301010803" pitchFamily="18" charset="0"/>
                <a:cs typeface="Cambria"/>
              </a:rPr>
              <a:t>Figure #</a:t>
            </a:r>
            <a:r>
              <a:rPr lang="en-US" altLang="en-US" sz="4800" b="1" i="1" dirty="0" smtClean="0">
                <a:latin typeface="Garamond" panose="02020404030301010803" pitchFamily="18" charset="0"/>
                <a:cs typeface="Cambria"/>
              </a:rPr>
              <a:t>1 and 2: Field Observations</a:t>
            </a:r>
            <a:endParaRPr lang="en-US" altLang="en-US" sz="4800" b="1" i="1" dirty="0">
              <a:latin typeface="Garamond" panose="02020404030301010803" pitchFamily="18" charset="0"/>
              <a:cs typeface="Cambria"/>
            </a:endParaRPr>
          </a:p>
        </p:txBody>
      </p:sp>
      <p:sp>
        <p:nvSpPr>
          <p:cNvPr id="2063" name="Text Box 36"/>
          <p:cNvSpPr txBox="1">
            <a:spLocks noChangeArrowheads="1"/>
          </p:cNvSpPr>
          <p:nvPr/>
        </p:nvSpPr>
        <p:spPr bwMode="auto">
          <a:xfrm>
            <a:off x="13015378" y="9377357"/>
            <a:ext cx="11824566" cy="181821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cmpd="thinThick">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algn="l"/>
            <a:r>
              <a:rPr lang="en-US" altLang="en-US" sz="4800" b="1" dirty="0" smtClean="0">
                <a:latin typeface="Garamond" panose="02020404030301010803" pitchFamily="18" charset="0"/>
                <a:cs typeface="Cambria"/>
              </a:rPr>
              <a:t>Experimental Plan</a:t>
            </a:r>
            <a:endParaRPr lang="en-US" altLang="en-US" sz="4800" b="1" dirty="0">
              <a:latin typeface="Garamond" panose="02020404030301010803" pitchFamily="18" charset="0"/>
              <a:cs typeface="Cambria"/>
            </a:endParaRPr>
          </a:p>
          <a:p>
            <a:pPr marL="514350" indent="-514350" algn="l">
              <a:buFont typeface="+mj-lt"/>
              <a:buAutoNum type="arabicPeriod"/>
            </a:pPr>
            <a:r>
              <a:rPr lang="en-US" sz="3200" dirty="0">
                <a:latin typeface="Garamond" panose="02020404030301010803" pitchFamily="18" charset="0"/>
              </a:rPr>
              <a:t>My classmates collected the Globe Contrail Chart and Cloud Identification Chart.</a:t>
            </a:r>
          </a:p>
          <a:p>
            <a:pPr marL="514350" indent="-514350" algn="l">
              <a:buFont typeface="+mj-lt"/>
              <a:buAutoNum type="arabicPeriod"/>
            </a:pPr>
            <a:r>
              <a:rPr lang="en-US" sz="3200" dirty="0">
                <a:latin typeface="Garamond" panose="02020404030301010803" pitchFamily="18" charset="0"/>
              </a:rPr>
              <a:t>We </a:t>
            </a:r>
            <a:r>
              <a:rPr lang="en-US" sz="3200" dirty="0" smtClean="0">
                <a:latin typeface="Garamond" panose="02020404030301010803" pitchFamily="18" charset="0"/>
              </a:rPr>
              <a:t>went </a:t>
            </a:r>
            <a:r>
              <a:rPr lang="en-US" sz="3200" dirty="0">
                <a:latin typeface="Garamond" panose="02020404030301010803" pitchFamily="18" charset="0"/>
              </a:rPr>
              <a:t>outside in the school field, then we observed the sky to find any visible </a:t>
            </a:r>
            <a:r>
              <a:rPr lang="en-US" sz="3200" dirty="0" smtClean="0">
                <a:latin typeface="Garamond" panose="02020404030301010803" pitchFamily="18" charset="0"/>
              </a:rPr>
              <a:t>clouds </a:t>
            </a:r>
            <a:r>
              <a:rPr lang="en-US" sz="3200" dirty="0">
                <a:latin typeface="Garamond" panose="02020404030301010803" pitchFamily="18" charset="0"/>
              </a:rPr>
              <a:t>and contrails.</a:t>
            </a:r>
          </a:p>
          <a:p>
            <a:pPr marL="514350" indent="-514350" algn="l">
              <a:buFont typeface="+mj-lt"/>
              <a:buAutoNum type="arabicPeriod"/>
            </a:pPr>
            <a:r>
              <a:rPr lang="en-US" sz="3200" dirty="0">
                <a:latin typeface="Garamond" panose="02020404030301010803" pitchFamily="18" charset="0"/>
              </a:rPr>
              <a:t>We recorded data information about what type of clouds, cloud cover percentage, sky color, and </a:t>
            </a:r>
            <a:r>
              <a:rPr lang="en-US" sz="3200" dirty="0" smtClean="0">
                <a:latin typeface="Garamond" panose="02020404030301010803" pitchFamily="18" charset="0"/>
              </a:rPr>
              <a:t>contrails we saw.</a:t>
            </a:r>
            <a:endParaRPr lang="en-US" sz="3200" dirty="0">
              <a:latin typeface="Garamond" panose="02020404030301010803" pitchFamily="18" charset="0"/>
            </a:endParaRPr>
          </a:p>
          <a:p>
            <a:pPr marL="514350" indent="-514350" algn="l">
              <a:buFont typeface="+mj-lt"/>
              <a:buAutoNum type="arabicPeriod"/>
            </a:pPr>
            <a:r>
              <a:rPr lang="en-US" sz="3200" dirty="0">
                <a:latin typeface="Garamond" panose="02020404030301010803" pitchFamily="18" charset="0"/>
              </a:rPr>
              <a:t>We </a:t>
            </a:r>
            <a:r>
              <a:rPr lang="en-US" sz="3200" dirty="0" smtClean="0">
                <a:latin typeface="Garamond" panose="02020404030301010803" pitchFamily="18" charset="0"/>
              </a:rPr>
              <a:t>checked </a:t>
            </a:r>
            <a:r>
              <a:rPr lang="en-US" sz="3200" dirty="0">
                <a:latin typeface="Garamond" panose="02020404030301010803" pitchFamily="18" charset="0"/>
              </a:rPr>
              <a:t>W</a:t>
            </a:r>
            <a:r>
              <a:rPr lang="en-US" sz="3200" dirty="0" smtClean="0">
                <a:latin typeface="Garamond" panose="02020404030301010803" pitchFamily="18" charset="0"/>
              </a:rPr>
              <a:t>eather.com </a:t>
            </a:r>
            <a:r>
              <a:rPr lang="en-US" sz="3200" dirty="0">
                <a:latin typeface="Garamond" panose="02020404030301010803" pitchFamily="18" charset="0"/>
              </a:rPr>
              <a:t>for the temperature </a:t>
            </a:r>
            <a:r>
              <a:rPr lang="en-US" sz="3200" dirty="0" smtClean="0">
                <a:latin typeface="Garamond" panose="02020404030301010803" pitchFamily="18" charset="0"/>
              </a:rPr>
              <a:t>and air </a:t>
            </a:r>
            <a:r>
              <a:rPr lang="en-US" sz="3200" dirty="0">
                <a:latin typeface="Garamond" panose="02020404030301010803" pitchFamily="18" charset="0"/>
              </a:rPr>
              <a:t>pressure.</a:t>
            </a:r>
          </a:p>
          <a:p>
            <a:pPr marL="514350" indent="-514350" algn="l">
              <a:buFont typeface="+mj-lt"/>
              <a:buAutoNum type="arabicPeriod"/>
            </a:pPr>
            <a:r>
              <a:rPr lang="en-US" sz="3200" dirty="0">
                <a:latin typeface="Garamond" panose="02020404030301010803" pitchFamily="18" charset="0"/>
              </a:rPr>
              <a:t>We </a:t>
            </a:r>
            <a:r>
              <a:rPr lang="en-US" sz="3200" dirty="0" smtClean="0">
                <a:latin typeface="Garamond" panose="02020404030301010803" pitchFamily="18" charset="0"/>
              </a:rPr>
              <a:t>went </a:t>
            </a:r>
            <a:r>
              <a:rPr lang="en-US" sz="3200" dirty="0">
                <a:latin typeface="Garamond" panose="02020404030301010803" pitchFamily="18" charset="0"/>
              </a:rPr>
              <a:t>to G</a:t>
            </a:r>
            <a:r>
              <a:rPr lang="en-US" sz="3200" dirty="0" smtClean="0">
                <a:latin typeface="Garamond" panose="02020404030301010803" pitchFamily="18" charset="0"/>
              </a:rPr>
              <a:t>oogle Drive; we </a:t>
            </a:r>
            <a:r>
              <a:rPr lang="en-US" sz="3200" dirty="0">
                <a:latin typeface="Garamond" panose="02020404030301010803" pitchFamily="18" charset="0"/>
              </a:rPr>
              <a:t>recorded data information about clouds, cloud cover percentage, sky color, and </a:t>
            </a:r>
            <a:r>
              <a:rPr lang="en-US" sz="3200" dirty="0" smtClean="0">
                <a:latin typeface="Garamond" panose="02020404030301010803" pitchFamily="18" charset="0"/>
              </a:rPr>
              <a:t>contrails in GLOBE Google Sheet.</a:t>
            </a:r>
            <a:endParaRPr lang="en-US" sz="3200" dirty="0">
              <a:latin typeface="Garamond" panose="02020404030301010803" pitchFamily="18" charset="0"/>
            </a:endParaRPr>
          </a:p>
          <a:p>
            <a:pPr marL="514350" indent="-514350" algn="l">
              <a:buFont typeface="+mj-lt"/>
              <a:buAutoNum type="arabicPeriod"/>
            </a:pPr>
            <a:r>
              <a:rPr lang="en-US" sz="3200" dirty="0">
                <a:latin typeface="Garamond" panose="02020404030301010803" pitchFamily="18" charset="0"/>
              </a:rPr>
              <a:t>We used data from 31 days of </a:t>
            </a:r>
            <a:r>
              <a:rPr lang="en-US" sz="3200" dirty="0" smtClean="0">
                <a:latin typeface="Garamond" panose="02020404030301010803" pitchFamily="18" charset="0"/>
              </a:rPr>
              <a:t>observations </a:t>
            </a:r>
            <a:r>
              <a:rPr lang="en-US" sz="3200" dirty="0">
                <a:latin typeface="Garamond" panose="02020404030301010803" pitchFamily="18" charset="0"/>
              </a:rPr>
              <a:t>to make a graph representing the trend between temperature and contrails</a:t>
            </a:r>
            <a:r>
              <a:rPr lang="en-US" sz="3200" dirty="0" smtClean="0">
                <a:latin typeface="Garamond" panose="02020404030301010803" pitchFamily="18" charset="0"/>
              </a:rPr>
              <a:t>.</a:t>
            </a:r>
            <a:br>
              <a:rPr lang="en-US" sz="3200" dirty="0" smtClean="0">
                <a:latin typeface="Garamond" panose="02020404030301010803" pitchFamily="18" charset="0"/>
              </a:rPr>
            </a:br>
            <a:endParaRPr lang="en-US" sz="800" dirty="0">
              <a:latin typeface="Garamond" panose="02020404030301010803" pitchFamily="18" charset="0"/>
            </a:endParaRPr>
          </a:p>
          <a:p>
            <a:pPr indent="-285750" algn="l"/>
            <a:r>
              <a:rPr lang="en-US" altLang="en-US" sz="4800" b="1" dirty="0" smtClean="0">
                <a:latin typeface="Garamond" panose="02020404030301010803" pitchFamily="18" charset="0"/>
                <a:cs typeface="Cambria"/>
              </a:rPr>
              <a:t>Study Site</a:t>
            </a:r>
            <a:endParaRPr lang="en-US" sz="3200" b="1" dirty="0">
              <a:latin typeface="Garamond" panose="02020404030301010803" pitchFamily="18" charset="0"/>
            </a:endParaRPr>
          </a:p>
          <a:p>
            <a:pPr marL="171450" indent="-457200" algn="l">
              <a:buFont typeface="Arial" panose="020B0604020202020204" pitchFamily="34" charset="0"/>
              <a:buChar char="•"/>
            </a:pPr>
            <a:r>
              <a:rPr lang="en-US" sz="3200" dirty="0">
                <a:latin typeface="Garamond" panose="02020404030301010803" pitchFamily="18" charset="0"/>
              </a:rPr>
              <a:t>Lexington School for the Deaf is located in Queens, New York.</a:t>
            </a:r>
          </a:p>
          <a:p>
            <a:pPr marL="171450" indent="-457200" algn="l">
              <a:buFont typeface="Arial" panose="020B0604020202020204" pitchFamily="34" charset="0"/>
              <a:buChar char="•"/>
            </a:pPr>
            <a:r>
              <a:rPr lang="en-US" sz="3200" dirty="0">
                <a:latin typeface="Garamond" panose="02020404030301010803" pitchFamily="18" charset="0"/>
              </a:rPr>
              <a:t>This is an urban area that is a borough of New York City.</a:t>
            </a:r>
          </a:p>
          <a:p>
            <a:pPr marL="171450" indent="-457200" algn="l">
              <a:buFont typeface="Arial" panose="020B0604020202020204" pitchFamily="34" charset="0"/>
              <a:buChar char="•"/>
            </a:pPr>
            <a:r>
              <a:rPr lang="en-US" sz="3200" dirty="0">
                <a:latin typeface="Garamond" panose="02020404030301010803" pitchFamily="18" charset="0"/>
              </a:rPr>
              <a:t>The school is located in an area that is characterized by typical climate patterns following the four seasons of the northeastern region of the United States of America.</a:t>
            </a:r>
          </a:p>
          <a:p>
            <a:pPr marL="171450" indent="-457200" algn="l">
              <a:buFont typeface="Arial" panose="020B0604020202020204" pitchFamily="34" charset="0"/>
              <a:buChar char="•"/>
            </a:pPr>
            <a:r>
              <a:rPr lang="en-US" sz="3200" dirty="0">
                <a:latin typeface="Garamond" panose="02020404030301010803" pitchFamily="18" charset="0"/>
              </a:rPr>
              <a:t>There are a few trees and buildings that block the view of a small portion of the sky for daily observations while on the school grounds. However, more area of the sky is visible than would typically be possible at an urban school location</a:t>
            </a:r>
            <a:r>
              <a:rPr lang="en-US" sz="3200" dirty="0" smtClean="0">
                <a:latin typeface="Garamond" panose="02020404030301010803" pitchFamily="18" charset="0"/>
              </a:rPr>
              <a:t>.</a:t>
            </a:r>
          </a:p>
          <a:p>
            <a:pPr marL="171450" indent="-457200" algn="l">
              <a:buFont typeface="Arial" panose="020B0604020202020204" pitchFamily="34" charset="0"/>
              <a:buChar char="•"/>
            </a:pPr>
            <a:r>
              <a:rPr lang="en-US" sz="3200" dirty="0">
                <a:latin typeface="Garamond" panose="02020404030301010803" pitchFamily="18" charset="0"/>
              </a:rPr>
              <a:t>Lexington School for the Deaf is located approximately 2 miles from LaGuardia Airport</a:t>
            </a:r>
            <a:r>
              <a:rPr lang="en-US" sz="3200" dirty="0" smtClean="0">
                <a:latin typeface="Garamond" panose="02020404030301010803" pitchFamily="18" charset="0"/>
              </a:rPr>
              <a:t>.</a:t>
            </a:r>
            <a:endParaRPr lang="en-US" sz="3200" dirty="0">
              <a:latin typeface="Garamond" panose="02020404030301010803" pitchFamily="18" charset="0"/>
            </a:endParaRPr>
          </a:p>
          <a:p>
            <a:pPr marL="171450" indent="-457200" algn="l">
              <a:buFont typeface="Arial" panose="020B0604020202020204" pitchFamily="34" charset="0"/>
              <a:buChar char="•"/>
            </a:pPr>
            <a:r>
              <a:rPr lang="en-US" sz="3200" dirty="0">
                <a:latin typeface="Garamond" panose="02020404030301010803" pitchFamily="18" charset="0"/>
              </a:rPr>
              <a:t>Observations were collected in accordance with GLOBE’s Cloud Protocols, including the use of: GLOBE </a:t>
            </a:r>
            <a:r>
              <a:rPr lang="en-US" sz="3200" dirty="0" err="1">
                <a:latin typeface="Garamond" panose="02020404030301010803" pitchFamily="18" charset="0"/>
              </a:rPr>
              <a:t>S’Cool</a:t>
            </a:r>
            <a:r>
              <a:rPr lang="en-US" sz="3200" dirty="0">
                <a:latin typeface="Garamond" panose="02020404030301010803" pitchFamily="18" charset="0"/>
              </a:rPr>
              <a:t> Cloud Identification Chart, GLOBE Contrail Chart, GLOBE Field Guides, and the GLOBE Observer app; to record information about airplanes in the area, the </a:t>
            </a:r>
            <a:r>
              <a:rPr lang="en-US" sz="3200" dirty="0" smtClean="0">
                <a:latin typeface="Garamond" panose="02020404030301010803" pitchFamily="18" charset="0"/>
              </a:rPr>
              <a:t>Flightradar24 </a:t>
            </a:r>
            <a:r>
              <a:rPr lang="en-US" sz="3200" dirty="0">
                <a:latin typeface="Garamond" panose="02020404030301010803" pitchFamily="18" charset="0"/>
              </a:rPr>
              <a:t>app was used.</a:t>
            </a:r>
          </a:p>
          <a:p>
            <a:pPr marL="171450" indent="-457200" algn="l">
              <a:buFont typeface="Arial" panose="020B0604020202020204" pitchFamily="34" charset="0"/>
              <a:buChar char="•"/>
            </a:pPr>
            <a:r>
              <a:rPr lang="en-US" sz="3200" dirty="0">
                <a:latin typeface="Garamond" panose="02020404030301010803" pitchFamily="18" charset="0"/>
              </a:rPr>
              <a:t>Data were organized into a class-wide </a:t>
            </a:r>
            <a:r>
              <a:rPr lang="en-US" sz="3200" dirty="0" err="1">
                <a:latin typeface="Garamond" panose="02020404030301010803" pitchFamily="18" charset="0"/>
              </a:rPr>
              <a:t>GoogleSheet</a:t>
            </a:r>
            <a:r>
              <a:rPr lang="en-US" sz="3200" dirty="0">
                <a:latin typeface="Garamond" panose="02020404030301010803" pitchFamily="18" charset="0"/>
              </a:rPr>
              <a:t>.</a:t>
            </a:r>
          </a:p>
          <a:p>
            <a:pPr marL="171450" indent="-457200" algn="l">
              <a:spcAft>
                <a:spcPts val="1200"/>
              </a:spcAft>
              <a:buFont typeface="Arial" panose="020B0604020202020204" pitchFamily="34" charset="0"/>
              <a:buChar char="•"/>
            </a:pPr>
            <a:r>
              <a:rPr lang="en-US" sz="3200" dirty="0">
                <a:latin typeface="Garamond" panose="02020404030301010803" pitchFamily="18" charset="0"/>
              </a:rPr>
              <a:t>Data were collected as often as possible (weather permitting) during weekdays that school was in session. On Mondays and Fridays, data were collected between 9:30am-11am EST and Tuesday-Thursday data were collected between 1pm-2pm.</a:t>
            </a:r>
          </a:p>
          <a:p>
            <a:pPr algn="l"/>
            <a:endParaRPr lang="en-US" altLang="en-US" sz="700" dirty="0">
              <a:latin typeface="Times New Roman" pitchFamily="18" charset="0"/>
            </a:endParaRPr>
          </a:p>
        </p:txBody>
      </p:sp>
      <p:sp>
        <p:nvSpPr>
          <p:cNvPr id="2065" name="Text Box 39"/>
          <p:cNvSpPr txBox="1">
            <a:spLocks noChangeArrowheads="1"/>
          </p:cNvSpPr>
          <p:nvPr/>
        </p:nvSpPr>
        <p:spPr bwMode="auto">
          <a:xfrm>
            <a:off x="24969112" y="33022114"/>
            <a:ext cx="11756133" cy="99280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cmpd="thinThick">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457200" lvl="1" indent="0" algn="l"/>
            <a:r>
              <a:rPr lang="en-US" altLang="en-US" sz="6000" b="1" dirty="0" smtClean="0">
                <a:latin typeface="Garamond" panose="02020404030301010803" pitchFamily="18" charset="0"/>
                <a:cs typeface="Cambria"/>
              </a:rPr>
              <a:t>Data Analysis</a:t>
            </a:r>
            <a:endParaRPr lang="en-US" sz="6000" dirty="0">
              <a:latin typeface="Garamond" panose="02020404030301010803" pitchFamily="18" charset="0"/>
            </a:endParaRPr>
          </a:p>
        </p:txBody>
      </p:sp>
      <p:sp>
        <p:nvSpPr>
          <p:cNvPr id="2068" name="Text Box 43"/>
          <p:cNvSpPr txBox="1">
            <a:spLocks noChangeArrowheads="1"/>
          </p:cNvSpPr>
          <p:nvPr/>
        </p:nvSpPr>
        <p:spPr bwMode="auto">
          <a:xfrm>
            <a:off x="25900061" y="8094900"/>
            <a:ext cx="11288713" cy="1334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Results</a:t>
            </a:r>
            <a:endParaRPr lang="en-US" altLang="en-US" sz="8000" b="1" dirty="0">
              <a:latin typeface="Garamond" panose="02020404030301010803" pitchFamily="18" charset="0"/>
              <a:cs typeface="Cambria"/>
            </a:endParaRPr>
          </a:p>
        </p:txBody>
      </p:sp>
      <p:sp>
        <p:nvSpPr>
          <p:cNvPr id="29" name="AutoShape 4"/>
          <p:cNvSpPr>
            <a:spLocks noChangeArrowheads="1"/>
          </p:cNvSpPr>
          <p:nvPr/>
        </p:nvSpPr>
        <p:spPr bwMode="auto">
          <a:xfrm>
            <a:off x="656358" y="7994408"/>
            <a:ext cx="11895614" cy="467933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58637" y="8134253"/>
            <a:ext cx="11176821" cy="1323439"/>
          </a:xfrm>
          <a:prstGeom prst="rect">
            <a:avLst/>
          </a:prstGeom>
          <a:noFill/>
        </p:spPr>
        <p:txBody>
          <a:bodyPr wrap="square" rtlCol="0">
            <a:spAutoFit/>
          </a:bodyPr>
          <a:lstStyle/>
          <a:p>
            <a:r>
              <a:rPr lang="en-US" sz="8000" b="1" dirty="0">
                <a:latin typeface="Helvetica" pitchFamily="2" charset="0"/>
                <a:cs typeface="Cambria"/>
              </a:rPr>
              <a:t>Abstract</a:t>
            </a:r>
          </a:p>
        </p:txBody>
      </p:sp>
      <p:sp>
        <p:nvSpPr>
          <p:cNvPr id="30" name="AutoShape 4"/>
          <p:cNvSpPr>
            <a:spLocks noChangeArrowheads="1"/>
          </p:cNvSpPr>
          <p:nvPr/>
        </p:nvSpPr>
        <p:spPr bwMode="auto">
          <a:xfrm>
            <a:off x="609101" y="12792125"/>
            <a:ext cx="12023551" cy="577485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sz="3200" dirty="0"/>
          </a:p>
        </p:txBody>
      </p:sp>
      <p:sp>
        <p:nvSpPr>
          <p:cNvPr id="31" name="TextBox 30"/>
          <p:cNvSpPr txBox="1"/>
          <p:nvPr/>
        </p:nvSpPr>
        <p:spPr>
          <a:xfrm>
            <a:off x="1236949" y="13004663"/>
            <a:ext cx="11176821" cy="1323439"/>
          </a:xfrm>
          <a:prstGeom prst="rect">
            <a:avLst/>
          </a:prstGeom>
          <a:noFill/>
        </p:spPr>
        <p:txBody>
          <a:bodyPr wrap="square" rtlCol="0">
            <a:spAutoFit/>
          </a:bodyPr>
          <a:lstStyle/>
          <a:p>
            <a:r>
              <a:rPr lang="en-US" sz="8000" b="1" dirty="0">
                <a:latin typeface="Helvetica" pitchFamily="2" charset="0"/>
                <a:cs typeface="Cambria"/>
              </a:rPr>
              <a:t>Research Question</a:t>
            </a:r>
            <a:endParaRPr lang="en-US" sz="8000" b="1" dirty="0">
              <a:latin typeface="Garamond" panose="02020404030301010803" pitchFamily="18" charset="0"/>
              <a:cs typeface="Cambria"/>
            </a:endParaRPr>
          </a:p>
        </p:txBody>
      </p:sp>
      <p:sp>
        <p:nvSpPr>
          <p:cNvPr id="32" name="AutoShape 4"/>
          <p:cNvSpPr>
            <a:spLocks noChangeArrowheads="1"/>
          </p:cNvSpPr>
          <p:nvPr/>
        </p:nvSpPr>
        <p:spPr bwMode="auto">
          <a:xfrm>
            <a:off x="554842" y="18655865"/>
            <a:ext cx="12102464" cy="1684581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875591" y="18869450"/>
            <a:ext cx="11288713" cy="1334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Introduction</a:t>
            </a:r>
            <a:endParaRPr lang="en-US" altLang="en-US" sz="8000" b="1" dirty="0">
              <a:latin typeface="Garamond" panose="02020404030301010803" pitchFamily="18" charset="0"/>
              <a:cs typeface="Cambria"/>
            </a:endParaRPr>
          </a:p>
        </p:txBody>
      </p:sp>
      <p:sp>
        <p:nvSpPr>
          <p:cNvPr id="34" name="AutoShape 4"/>
          <p:cNvSpPr>
            <a:spLocks noChangeArrowheads="1"/>
          </p:cNvSpPr>
          <p:nvPr/>
        </p:nvSpPr>
        <p:spPr bwMode="auto">
          <a:xfrm>
            <a:off x="37538025" y="7994408"/>
            <a:ext cx="12356730" cy="163556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sz="6000" b="1" dirty="0"/>
          </a:p>
        </p:txBody>
      </p:sp>
      <p:sp>
        <p:nvSpPr>
          <p:cNvPr id="36" name="AutoShape 4"/>
          <p:cNvSpPr>
            <a:spLocks noChangeArrowheads="1"/>
          </p:cNvSpPr>
          <p:nvPr/>
        </p:nvSpPr>
        <p:spPr bwMode="auto">
          <a:xfrm>
            <a:off x="37596313" y="24445213"/>
            <a:ext cx="12215555" cy="764400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42" name="TextBox 41"/>
          <p:cNvSpPr txBox="1"/>
          <p:nvPr/>
        </p:nvSpPr>
        <p:spPr>
          <a:xfrm>
            <a:off x="588347" y="9566105"/>
            <a:ext cx="11768083" cy="3046988"/>
          </a:xfrm>
          <a:prstGeom prst="rect">
            <a:avLst/>
          </a:prstGeom>
          <a:noFill/>
        </p:spPr>
        <p:txBody>
          <a:bodyPr wrap="square" rtlCol="0">
            <a:spAutoFit/>
          </a:bodyPr>
          <a:lstStyle/>
          <a:p>
            <a:pPr lvl="1" algn="l"/>
            <a:r>
              <a:rPr lang="en-US" sz="3200" dirty="0" smtClean="0">
                <a:latin typeface="Garamond" panose="02020404030301010803" pitchFamily="18" charset="0"/>
                <a:cs typeface="Arial" panose="020B0604020202020204" pitchFamily="34" charset="0"/>
              </a:rPr>
              <a:t>The intent of this research project was to compare the local daily air temperature, as recorded from Weather.com, to the number of contrails observed by a set of students at Lexington School for the Deaf. The hypothesis that more contrails would be observed when the temperature was lower (colder) was not supported by the data collected during this experiment.</a:t>
            </a:r>
            <a:endParaRPr lang="en-US" sz="1050" dirty="0">
              <a:latin typeface="Garamond" panose="02020404030301010803" pitchFamily="18" charset="0"/>
              <a:cs typeface="Arial" panose="020B0604020202020204" pitchFamily="34" charset="0"/>
            </a:endParaRPr>
          </a:p>
        </p:txBody>
      </p:sp>
      <p:sp>
        <p:nvSpPr>
          <p:cNvPr id="28" name="Text Box 19"/>
          <p:cNvSpPr txBox="1">
            <a:spLocks noChangeArrowheads="1"/>
          </p:cNvSpPr>
          <p:nvPr/>
        </p:nvSpPr>
        <p:spPr bwMode="auto">
          <a:xfrm>
            <a:off x="588347" y="26642308"/>
            <a:ext cx="5313299" cy="1015663"/>
          </a:xfrm>
          <a:prstGeom prst="rect">
            <a:avLst/>
          </a:prstGeom>
          <a:noFill/>
          <a:ln w="9525">
            <a:noFill/>
            <a:miter lim="800000"/>
            <a:headEnd/>
            <a:tailEnd/>
          </a:ln>
          <a:effectLst>
            <a:outerShdw blurRad="50800" dist="38100" dir="2700000" algn="tl" rotWithShape="0">
              <a:prstClr val="black">
                <a:alpha val="25000"/>
              </a:prstClr>
            </a:outerShdw>
          </a:effectLst>
        </p:spPr>
        <p:txBody>
          <a:bodyPr wrap="square">
            <a:spAutoFit/>
          </a:bodyPr>
          <a:lstStyle/>
          <a:p>
            <a:pPr algn="l" defTabSz="4389438">
              <a:spcBef>
                <a:spcPct val="50000"/>
              </a:spcBef>
              <a:defRPr/>
            </a:pPr>
            <a:r>
              <a:rPr lang="en-US" sz="6000" b="1" i="1" dirty="0">
                <a:solidFill>
                  <a:srgbClr val="002164"/>
                </a:solidFill>
                <a:latin typeface="Garamond" panose="02020404030301010803" pitchFamily="18" charset="0"/>
                <a:cs typeface="Cambria"/>
              </a:rPr>
              <a:t>Field </a:t>
            </a:r>
            <a:r>
              <a:rPr lang="en-US" sz="6000" b="1" i="1" dirty="0" smtClean="0">
                <a:solidFill>
                  <a:srgbClr val="002164"/>
                </a:solidFill>
                <a:latin typeface="Garamond" panose="02020404030301010803" pitchFamily="18" charset="0"/>
                <a:cs typeface="Cambria"/>
              </a:rPr>
              <a:t>Photos</a:t>
            </a:r>
            <a:endParaRPr lang="en-US" sz="6000" b="1" i="1" dirty="0">
              <a:solidFill>
                <a:srgbClr val="002164"/>
              </a:solidFill>
              <a:latin typeface="Garamond" panose="02020404030301010803" pitchFamily="18" charset="0"/>
              <a:cs typeface="Cambria"/>
            </a:endParaRPr>
          </a:p>
        </p:txBody>
      </p:sp>
      <p:sp>
        <p:nvSpPr>
          <p:cNvPr id="37"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25343496" y="17262036"/>
            <a:ext cx="6129413" cy="30585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algn="l" eaLnBrk="1" hangingPunct="1">
              <a:spcBef>
                <a:spcPct val="50000"/>
              </a:spcBef>
            </a:pPr>
            <a:r>
              <a:rPr lang="en-US" altLang="en-US" sz="4800" b="1" i="1" dirty="0">
                <a:latin typeface="Garamond" panose="02020404030301010803" pitchFamily="18" charset="0"/>
                <a:cs typeface="Cambria"/>
              </a:rPr>
              <a:t>Figure </a:t>
            </a:r>
            <a:r>
              <a:rPr lang="en-US" altLang="en-US" sz="4800" b="1" i="1" dirty="0" smtClean="0">
                <a:latin typeface="Garamond" panose="02020404030301010803" pitchFamily="18" charset="0"/>
                <a:cs typeface="Cambria"/>
              </a:rPr>
              <a:t>#3 and 4: Daily Air Temperature and Number of Contrails Observed</a:t>
            </a:r>
            <a:endParaRPr lang="en-US" altLang="en-US" sz="4800" b="1" i="1" dirty="0">
              <a:latin typeface="Garamond" panose="02020404030301010803" pitchFamily="18" charset="0"/>
              <a:cs typeface="Cambria"/>
            </a:endParaRPr>
          </a:p>
        </p:txBody>
      </p:sp>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6889" t="14696" r="7919" b="9937"/>
          <a:stretch/>
        </p:blipFill>
        <p:spPr>
          <a:xfrm>
            <a:off x="2589638" y="4495410"/>
            <a:ext cx="4621477" cy="2720709"/>
          </a:xfrm>
          <a:prstGeom prst="rect">
            <a:avLst/>
          </a:prstGeom>
        </p:spPr>
      </p:pic>
      <p:sp>
        <p:nvSpPr>
          <p:cNvPr id="56"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13110062" y="27194304"/>
            <a:ext cx="5903106" cy="842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algn="l" eaLnBrk="1" hangingPunct="1">
              <a:spcBef>
                <a:spcPct val="50000"/>
              </a:spcBef>
            </a:pPr>
            <a:r>
              <a:rPr lang="en-US" altLang="en-US" sz="4800" b="1" i="1" dirty="0" smtClean="0">
                <a:latin typeface="Garamond" panose="02020404030301010803" pitchFamily="18" charset="0"/>
                <a:cs typeface="Cambria"/>
              </a:rPr>
              <a:t>Map of Study Site</a:t>
            </a:r>
            <a:endParaRPr lang="en-US" altLang="en-US" sz="4800" b="1" i="1" dirty="0">
              <a:latin typeface="Garamond" panose="02020404030301010803" pitchFamily="18" charset="0"/>
              <a:cs typeface="Cambria"/>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76" y="31142772"/>
            <a:ext cx="2968217" cy="3957621"/>
          </a:xfrm>
          <a:prstGeom prst="rect">
            <a:avLst/>
          </a:prstGeom>
        </p:spPr>
      </p:pic>
      <p:sp>
        <p:nvSpPr>
          <p:cNvPr id="60"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25283576" y="26006991"/>
            <a:ext cx="9537700" cy="842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algn="l" eaLnBrk="1" hangingPunct="1">
              <a:spcBef>
                <a:spcPct val="50000"/>
              </a:spcBef>
            </a:pPr>
            <a:r>
              <a:rPr lang="en-US" altLang="en-US" sz="4800" b="1" i="1" dirty="0">
                <a:latin typeface="Garamond" panose="02020404030301010803" pitchFamily="18" charset="0"/>
                <a:cs typeface="Cambria"/>
              </a:rPr>
              <a:t>Figure </a:t>
            </a:r>
            <a:r>
              <a:rPr lang="en-US" altLang="en-US" sz="4800" b="1" i="1" dirty="0" smtClean="0">
                <a:latin typeface="Garamond" panose="02020404030301010803" pitchFamily="18" charset="0"/>
                <a:cs typeface="Cambria"/>
              </a:rPr>
              <a:t>#5: Graph Analysis</a:t>
            </a:r>
            <a:endParaRPr lang="en-US" altLang="en-US" sz="4800" b="1" i="1" dirty="0">
              <a:latin typeface="Garamond" panose="02020404030301010803" pitchFamily="18" charset="0"/>
              <a:cs typeface="Cambria"/>
            </a:endParaRPr>
          </a:p>
        </p:txBody>
      </p:sp>
      <p:sp>
        <p:nvSpPr>
          <p:cNvPr id="66" name="Text Box 11"/>
          <p:cNvSpPr txBox="1">
            <a:spLocks noChangeArrowheads="1"/>
          </p:cNvSpPr>
          <p:nvPr/>
        </p:nvSpPr>
        <p:spPr bwMode="auto">
          <a:xfrm>
            <a:off x="37471360" y="8094323"/>
            <a:ext cx="12356730" cy="2566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smtClean="0">
                <a:latin typeface="Helvetica" pitchFamily="2" charset="0"/>
                <a:cs typeface="Cambria"/>
              </a:rPr>
              <a:t>Discussion and Conclusions</a:t>
            </a:r>
            <a:endParaRPr lang="en-US" altLang="en-US" sz="8000" b="1" dirty="0">
              <a:latin typeface="Helvetica" pitchFamily="2" charset="0"/>
              <a:cs typeface="Cambria"/>
            </a:endParaRPr>
          </a:p>
        </p:txBody>
      </p:sp>
      <p:sp>
        <p:nvSpPr>
          <p:cNvPr id="67" name="Rectangle 66"/>
          <p:cNvSpPr/>
          <p:nvPr/>
        </p:nvSpPr>
        <p:spPr>
          <a:xfrm>
            <a:off x="37639740" y="10344166"/>
            <a:ext cx="12106027" cy="14557831"/>
          </a:xfrm>
          <a:prstGeom prst="rect">
            <a:avLst/>
          </a:prstGeom>
        </p:spPr>
        <p:txBody>
          <a:bodyPr wrap="square">
            <a:spAutoFit/>
          </a:bodyPr>
          <a:lstStyle/>
          <a:p>
            <a:pPr algn="l">
              <a:spcBef>
                <a:spcPts val="0"/>
              </a:spcBef>
              <a:spcAft>
                <a:spcPts val="1600"/>
              </a:spcAft>
            </a:pPr>
            <a:r>
              <a:rPr lang="en-US" altLang="en-US" sz="4800" b="1" dirty="0" smtClean="0">
                <a:latin typeface="Garamond" panose="02020404030301010803" pitchFamily="18" charset="0"/>
                <a:cs typeface="Cambria"/>
              </a:rPr>
              <a:t>Discussion</a:t>
            </a:r>
            <a:endParaRPr lang="en-US" sz="4800" dirty="0" smtClean="0">
              <a:latin typeface="Garamond" panose="02020404030301010803" pitchFamily="18" charset="0"/>
            </a:endParaRPr>
          </a:p>
          <a:p>
            <a:pPr marL="342900" indent="-342900" algn="l">
              <a:spcBef>
                <a:spcPts val="0"/>
              </a:spcBef>
              <a:spcAft>
                <a:spcPts val="1600"/>
              </a:spcAft>
              <a:buFont typeface="Arial" panose="020B0604020202020204" pitchFamily="34" charset="0"/>
              <a:buChar char="•"/>
            </a:pPr>
            <a:r>
              <a:rPr lang="en-US" sz="3200" dirty="0" smtClean="0">
                <a:latin typeface="Garamond" panose="02020404030301010803" pitchFamily="18" charset="0"/>
              </a:rPr>
              <a:t>We </a:t>
            </a:r>
            <a:r>
              <a:rPr lang="en-US" sz="3200" dirty="0">
                <a:latin typeface="Garamond" panose="02020404030301010803" pitchFamily="18" charset="0"/>
              </a:rPr>
              <a:t>went outside to </a:t>
            </a:r>
            <a:r>
              <a:rPr lang="en-US" sz="3200" dirty="0" smtClean="0">
                <a:latin typeface="Garamond" panose="02020404030301010803" pitchFamily="18" charset="0"/>
              </a:rPr>
              <a:t>record cloud observations </a:t>
            </a:r>
            <a:r>
              <a:rPr lang="en-US" sz="3200" dirty="0">
                <a:latin typeface="Garamond" panose="02020404030301010803" pitchFamily="18" charset="0"/>
              </a:rPr>
              <a:t>and </a:t>
            </a:r>
            <a:r>
              <a:rPr lang="en-US" sz="3200" dirty="0" smtClean="0">
                <a:latin typeface="Garamond" panose="02020404030301010803" pitchFamily="18" charset="0"/>
              </a:rPr>
              <a:t>look for </a:t>
            </a:r>
            <a:r>
              <a:rPr lang="en-US" sz="3200" dirty="0">
                <a:latin typeface="Garamond" panose="02020404030301010803" pitchFamily="18" charset="0"/>
              </a:rPr>
              <a:t>contrails. We </a:t>
            </a:r>
            <a:r>
              <a:rPr lang="en-US" sz="3200" dirty="0" smtClean="0">
                <a:latin typeface="Garamond" panose="02020404030301010803" pitchFamily="18" charset="0"/>
              </a:rPr>
              <a:t>observed</a:t>
            </a:r>
            <a:r>
              <a:rPr lang="en-US" sz="3200" dirty="0">
                <a:latin typeface="Garamond" panose="02020404030301010803" pitchFamily="18" charset="0"/>
              </a:rPr>
              <a:t> the sky </a:t>
            </a:r>
            <a:r>
              <a:rPr lang="en-US" sz="3200" dirty="0" smtClean="0">
                <a:latin typeface="Garamond" panose="02020404030301010803" pitchFamily="18" charset="0"/>
              </a:rPr>
              <a:t>and observed </a:t>
            </a:r>
            <a:r>
              <a:rPr lang="en-US" sz="3200" dirty="0">
                <a:latin typeface="Garamond" panose="02020404030301010803" pitchFamily="18" charset="0"/>
              </a:rPr>
              <a:t>contrails then we recorded data on the </a:t>
            </a:r>
            <a:r>
              <a:rPr lang="en-US" sz="3200" dirty="0" smtClean="0">
                <a:latin typeface="Garamond" panose="02020404030301010803" pitchFamily="18" charset="0"/>
              </a:rPr>
              <a:t>GLOBE </a:t>
            </a:r>
            <a:r>
              <a:rPr lang="en-US" sz="3200" dirty="0">
                <a:latin typeface="Garamond" panose="02020404030301010803" pitchFamily="18" charset="0"/>
              </a:rPr>
              <a:t>chart. </a:t>
            </a:r>
            <a:endParaRPr lang="en-US" sz="3200" dirty="0" smtClean="0">
              <a:latin typeface="Garamond" panose="02020404030301010803" pitchFamily="18" charset="0"/>
            </a:endParaRPr>
          </a:p>
          <a:p>
            <a:pPr marL="342900" indent="-342900" algn="l">
              <a:spcBef>
                <a:spcPts val="0"/>
              </a:spcBef>
              <a:spcAft>
                <a:spcPts val="1600"/>
              </a:spcAft>
              <a:buFont typeface="Arial" panose="020B0604020202020204" pitchFamily="34" charset="0"/>
              <a:buChar char="•"/>
            </a:pPr>
            <a:r>
              <a:rPr lang="en-US" sz="3200" dirty="0" smtClean="0">
                <a:latin typeface="Garamond" panose="02020404030301010803" pitchFamily="18" charset="0"/>
              </a:rPr>
              <a:t>Also</a:t>
            </a:r>
            <a:r>
              <a:rPr lang="en-US" sz="3200" dirty="0">
                <a:latin typeface="Garamond" panose="02020404030301010803" pitchFamily="18" charset="0"/>
              </a:rPr>
              <a:t>, we </a:t>
            </a:r>
            <a:r>
              <a:rPr lang="en-US" sz="3200" dirty="0" smtClean="0">
                <a:latin typeface="Garamond" panose="02020404030301010803" pitchFamily="18" charset="0"/>
              </a:rPr>
              <a:t>used the </a:t>
            </a:r>
            <a:r>
              <a:rPr lang="en-US" sz="3200" dirty="0" err="1">
                <a:latin typeface="Garamond" panose="02020404030301010803" pitchFamily="18" charset="0"/>
              </a:rPr>
              <a:t>Calitoo</a:t>
            </a:r>
            <a:r>
              <a:rPr lang="en-US" sz="3200" dirty="0">
                <a:latin typeface="Garamond" panose="02020404030301010803" pitchFamily="18" charset="0"/>
              </a:rPr>
              <a:t> sun photometer to find the </a:t>
            </a:r>
            <a:r>
              <a:rPr lang="en-US" sz="3200" dirty="0" smtClean="0">
                <a:latin typeface="Garamond" panose="02020404030301010803" pitchFamily="18" charset="0"/>
              </a:rPr>
              <a:t>aerosol optical thickness of the atmosphere </a:t>
            </a:r>
            <a:r>
              <a:rPr lang="en-US" sz="3200" dirty="0">
                <a:latin typeface="Garamond" panose="02020404030301010803" pitchFamily="18" charset="0"/>
              </a:rPr>
              <a:t>and recorded data.</a:t>
            </a:r>
          </a:p>
          <a:p>
            <a:pPr marL="342900" indent="-342900" algn="l">
              <a:spcBef>
                <a:spcPts val="0"/>
              </a:spcBef>
              <a:spcAft>
                <a:spcPts val="1600"/>
              </a:spcAft>
              <a:buFont typeface="Arial" panose="020B0604020202020204" pitchFamily="34" charset="0"/>
              <a:buChar char="•"/>
            </a:pPr>
            <a:r>
              <a:rPr lang="en-US" sz="3200" dirty="0">
                <a:latin typeface="Garamond" panose="02020404030301010803" pitchFamily="18" charset="0"/>
              </a:rPr>
              <a:t>We started </a:t>
            </a:r>
            <a:r>
              <a:rPr lang="en-US" sz="3200" dirty="0" smtClean="0">
                <a:latin typeface="Garamond" panose="02020404030301010803" pitchFamily="18" charset="0"/>
              </a:rPr>
              <a:t>our observations in November </a:t>
            </a:r>
            <a:r>
              <a:rPr lang="en-US" sz="3200" dirty="0">
                <a:latin typeface="Garamond" panose="02020404030301010803" pitchFamily="18" charset="0"/>
              </a:rPr>
              <a:t>2018 to April 2019. Our </a:t>
            </a:r>
            <a:r>
              <a:rPr lang="en-US" sz="3200" dirty="0" smtClean="0">
                <a:latin typeface="Garamond" panose="02020404030301010803" pitchFamily="18" charset="0"/>
              </a:rPr>
              <a:t>goal </a:t>
            </a:r>
            <a:r>
              <a:rPr lang="en-US" sz="3200" dirty="0">
                <a:latin typeface="Garamond" panose="02020404030301010803" pitchFamily="18" charset="0"/>
              </a:rPr>
              <a:t>was to find what type of </a:t>
            </a:r>
            <a:r>
              <a:rPr lang="en-US" sz="3200" dirty="0" smtClean="0">
                <a:latin typeface="Garamond" panose="02020404030301010803" pitchFamily="18" charset="0"/>
              </a:rPr>
              <a:t>air temperature we would see more contrails.</a:t>
            </a:r>
          </a:p>
          <a:p>
            <a:pPr algn="l">
              <a:spcBef>
                <a:spcPts val="0"/>
              </a:spcBef>
              <a:spcAft>
                <a:spcPts val="1600"/>
              </a:spcAft>
            </a:pPr>
            <a:r>
              <a:rPr lang="en-US" altLang="en-US" sz="4800" b="1" dirty="0" smtClean="0">
                <a:latin typeface="Garamond" panose="02020404030301010803" pitchFamily="18" charset="0"/>
                <a:cs typeface="Cambria"/>
              </a:rPr>
              <a:t>Conclusions</a:t>
            </a:r>
            <a:endParaRPr lang="en-US" sz="4800" dirty="0">
              <a:latin typeface="Garamond" panose="02020404030301010803" pitchFamily="18" charset="0"/>
            </a:endParaRPr>
          </a:p>
          <a:p>
            <a:pPr marL="342900" indent="-342900" algn="l">
              <a:spcBef>
                <a:spcPts val="0"/>
              </a:spcBef>
              <a:spcAft>
                <a:spcPts val="1600"/>
              </a:spcAft>
              <a:buFont typeface="Arial" panose="020B0604020202020204" pitchFamily="34" charset="0"/>
              <a:buChar char="•"/>
            </a:pPr>
            <a:r>
              <a:rPr lang="en-US" sz="3200" dirty="0">
                <a:latin typeface="Garamond" panose="02020404030301010803" pitchFamily="18" charset="0"/>
              </a:rPr>
              <a:t>Our </a:t>
            </a:r>
            <a:r>
              <a:rPr lang="en-US" sz="3200" dirty="0" smtClean="0">
                <a:latin typeface="Garamond" panose="02020404030301010803" pitchFamily="18" charset="0"/>
              </a:rPr>
              <a:t>hypothesis states that more </a:t>
            </a:r>
            <a:r>
              <a:rPr lang="en-US" sz="3200" dirty="0">
                <a:latin typeface="Garamond" panose="02020404030301010803" pitchFamily="18" charset="0"/>
              </a:rPr>
              <a:t>contrails </a:t>
            </a:r>
            <a:r>
              <a:rPr lang="en-US" sz="3200" dirty="0" smtClean="0">
                <a:latin typeface="Garamond" panose="02020404030301010803" pitchFamily="18" charset="0"/>
              </a:rPr>
              <a:t>will form </a:t>
            </a:r>
            <a:r>
              <a:rPr lang="en-US" sz="3200" dirty="0">
                <a:latin typeface="Garamond" panose="02020404030301010803" pitchFamily="18" charset="0"/>
              </a:rPr>
              <a:t>during cold </a:t>
            </a:r>
            <a:r>
              <a:rPr lang="en-US" sz="3200" dirty="0" smtClean="0">
                <a:latin typeface="Garamond" panose="02020404030301010803" pitchFamily="18" charset="0"/>
              </a:rPr>
              <a:t>weather but our results do not support this theory. Our data </a:t>
            </a:r>
            <a:r>
              <a:rPr lang="en-US" sz="3200" dirty="0">
                <a:latin typeface="Garamond" panose="02020404030301010803" pitchFamily="18" charset="0"/>
              </a:rPr>
              <a:t>show that </a:t>
            </a:r>
            <a:r>
              <a:rPr lang="en-US" sz="3200" dirty="0" smtClean="0">
                <a:latin typeface="Garamond" panose="02020404030301010803" pitchFamily="18" charset="0"/>
              </a:rPr>
              <a:t>more contrails may form </a:t>
            </a:r>
            <a:r>
              <a:rPr lang="en-US" sz="3200" dirty="0">
                <a:latin typeface="Garamond" panose="02020404030301010803" pitchFamily="18" charset="0"/>
              </a:rPr>
              <a:t>at higher </a:t>
            </a:r>
            <a:r>
              <a:rPr lang="en-US" sz="3200" dirty="0" smtClean="0">
                <a:latin typeface="Garamond" panose="02020404030301010803" pitchFamily="18" charset="0"/>
              </a:rPr>
              <a:t>temperatures. </a:t>
            </a:r>
            <a:r>
              <a:rPr lang="en-US" sz="3200" dirty="0">
                <a:latin typeface="Garamond" panose="02020404030301010803" pitchFamily="18" charset="0"/>
              </a:rPr>
              <a:t>We expect to see more contrails </a:t>
            </a:r>
            <a:r>
              <a:rPr lang="en-US" sz="3200" dirty="0" smtClean="0">
                <a:latin typeface="Garamond" panose="02020404030301010803" pitchFamily="18" charset="0"/>
              </a:rPr>
              <a:t>with increase </a:t>
            </a:r>
            <a:r>
              <a:rPr lang="en-US" sz="3200" dirty="0">
                <a:latin typeface="Garamond" panose="02020404030301010803" pitchFamily="18" charset="0"/>
              </a:rPr>
              <a:t>of temperature because of positive correlation on graph</a:t>
            </a:r>
            <a:r>
              <a:rPr lang="en-US" sz="3200" dirty="0" smtClean="0">
                <a:latin typeface="Garamond" panose="02020404030301010803" pitchFamily="18" charset="0"/>
              </a:rPr>
              <a:t>.</a:t>
            </a:r>
          </a:p>
          <a:p>
            <a:pPr algn="l"/>
            <a:r>
              <a:rPr lang="en-US" altLang="en-US" sz="4800" b="1" dirty="0">
                <a:latin typeface="Garamond" panose="02020404030301010803" pitchFamily="18" charset="0"/>
                <a:cs typeface="Helvetica" panose="020B0604020202020204" pitchFamily="34" charset="0"/>
              </a:rPr>
              <a:t>Error Analysis and Future Steps</a:t>
            </a:r>
            <a:r>
              <a:rPr lang="en-US" altLang="en-US" sz="6000" b="1" dirty="0">
                <a:latin typeface="Helvetica" panose="020B0604020202020204" pitchFamily="34" charset="0"/>
                <a:cs typeface="Helvetica" panose="020B0604020202020204" pitchFamily="34" charset="0"/>
              </a:rPr>
              <a:t> </a:t>
            </a:r>
            <a:endParaRPr lang="en-US" sz="3200" dirty="0">
              <a:latin typeface="Garamond" panose="02020404030301010803" pitchFamily="18" charset="0"/>
            </a:endParaRPr>
          </a:p>
          <a:p>
            <a:pPr marL="571500" indent="-571500" algn="l">
              <a:buFont typeface="Arial" panose="020B0604020202020204" pitchFamily="34" charset="0"/>
              <a:buChar char="•"/>
            </a:pPr>
            <a:r>
              <a:rPr lang="en-US" sz="3200" dirty="0">
                <a:latin typeface="Garamond" panose="02020404030301010803" pitchFamily="18" charset="0"/>
              </a:rPr>
              <a:t>Our data collection only took place during the winter and spring. That is one reason there is not enough data information to support our research project and draw detailed conclusions.</a:t>
            </a:r>
          </a:p>
          <a:p>
            <a:pPr marL="571500" indent="-571500" algn="l">
              <a:buFont typeface="Arial" panose="020B0604020202020204" pitchFamily="34" charset="0"/>
              <a:buChar char="•"/>
            </a:pPr>
            <a:r>
              <a:rPr lang="en-US" sz="3200" dirty="0">
                <a:latin typeface="Garamond" panose="02020404030301010803" pitchFamily="18" charset="0"/>
              </a:rPr>
              <a:t>Students did not have </a:t>
            </a:r>
            <a:r>
              <a:rPr lang="en-US" sz="3200" dirty="0" err="1">
                <a:latin typeface="Garamond" panose="02020404030301010803" pitchFamily="18" charset="0"/>
              </a:rPr>
              <a:t>WiFi</a:t>
            </a:r>
            <a:r>
              <a:rPr lang="en-US" sz="3200" dirty="0">
                <a:latin typeface="Garamond" panose="02020404030301010803" pitchFamily="18" charset="0"/>
              </a:rPr>
              <a:t>  connected to their phone to use during outdoor sky observations during the 4 months of data collection because school does not allow students to connect </a:t>
            </a:r>
            <a:r>
              <a:rPr lang="en-US" sz="3200" dirty="0" err="1">
                <a:latin typeface="Garamond" panose="02020404030301010803" pitchFamily="18" charset="0"/>
              </a:rPr>
              <a:t>WiFi</a:t>
            </a:r>
            <a:r>
              <a:rPr lang="en-US" sz="3200" dirty="0">
                <a:latin typeface="Garamond" panose="02020404030301010803" pitchFamily="18" charset="0"/>
              </a:rPr>
              <a:t>.. We could improve by having access to </a:t>
            </a:r>
            <a:r>
              <a:rPr lang="en-US" sz="3200" dirty="0" err="1">
                <a:latin typeface="Garamond" panose="02020404030301010803" pitchFamily="18" charset="0"/>
              </a:rPr>
              <a:t>WiFi</a:t>
            </a:r>
            <a:r>
              <a:rPr lang="en-US" sz="3200" dirty="0">
                <a:latin typeface="Garamond" panose="02020404030301010803" pitchFamily="18" charset="0"/>
              </a:rPr>
              <a:t> which would allow all students to use the GLOBE Observer app and </a:t>
            </a:r>
            <a:r>
              <a:rPr lang="en-US" sz="3200" dirty="0" smtClean="0">
                <a:latin typeface="Garamond" panose="02020404030301010803" pitchFamily="18" charset="0"/>
              </a:rPr>
              <a:t>Flightradar24 </a:t>
            </a:r>
            <a:r>
              <a:rPr lang="en-US" sz="3200" dirty="0">
                <a:latin typeface="Garamond" panose="02020404030301010803" pitchFamily="18" charset="0"/>
              </a:rPr>
              <a:t>app. This would allow for more uniform data collection.  </a:t>
            </a:r>
          </a:p>
          <a:p>
            <a:pPr marL="342900" indent="-342900" algn="l">
              <a:spcBef>
                <a:spcPts val="0"/>
              </a:spcBef>
              <a:spcAft>
                <a:spcPts val="1600"/>
              </a:spcAft>
              <a:buFont typeface="Arial" panose="020B0604020202020204" pitchFamily="34" charset="0"/>
              <a:buChar char="•"/>
            </a:pPr>
            <a:endParaRPr lang="en-US" sz="3200" dirty="0">
              <a:latin typeface="Garamond" panose="02020404030301010803" pitchFamily="18" charset="0"/>
            </a:endParaRPr>
          </a:p>
        </p:txBody>
      </p:sp>
      <p:sp>
        <p:nvSpPr>
          <p:cNvPr id="4" name="TextBox 3"/>
          <p:cNvSpPr txBox="1"/>
          <p:nvPr/>
        </p:nvSpPr>
        <p:spPr>
          <a:xfrm>
            <a:off x="25802246" y="33834518"/>
            <a:ext cx="11347251" cy="1569660"/>
          </a:xfrm>
          <a:prstGeom prst="rect">
            <a:avLst/>
          </a:prstGeom>
          <a:noFill/>
        </p:spPr>
        <p:txBody>
          <a:bodyPr wrap="square" rtlCol="0">
            <a:spAutoFit/>
          </a:bodyPr>
          <a:lstStyle/>
          <a:p>
            <a:pPr algn="l"/>
            <a:r>
              <a:rPr lang="en-US" sz="3200" dirty="0">
                <a:latin typeface="Garamond" panose="02020404030301010803" pitchFamily="18" charset="0"/>
              </a:rPr>
              <a:t>We saw a trend that suggests a positive </a:t>
            </a:r>
            <a:r>
              <a:rPr lang="en-US" sz="3200" dirty="0" smtClean="0">
                <a:latin typeface="Garamond" panose="02020404030301010803" pitchFamily="18" charset="0"/>
              </a:rPr>
              <a:t>correlation between temperature and number of contrails observed. However, it is not a strong relationship, based on the </a:t>
            </a:r>
            <a:r>
              <a:rPr lang="en-US" sz="3200" dirty="0" smtClean="0">
                <a:latin typeface="Garamond" panose="02020404030301010803" pitchFamily="18" charset="0"/>
              </a:rPr>
              <a:t>R</a:t>
            </a:r>
            <a:r>
              <a:rPr lang="en-US" sz="3200" baseline="30000" dirty="0" smtClean="0">
                <a:latin typeface="Garamond" panose="02020404030301010803" pitchFamily="18" charset="0"/>
              </a:rPr>
              <a:t>2</a:t>
            </a:r>
            <a:r>
              <a:rPr lang="en-US" sz="3200" dirty="0" smtClean="0">
                <a:latin typeface="Garamond" panose="02020404030301010803" pitchFamily="18" charset="0"/>
              </a:rPr>
              <a:t> </a:t>
            </a:r>
            <a:r>
              <a:rPr lang="en-US" sz="3200" dirty="0" smtClean="0">
                <a:latin typeface="Garamond" panose="02020404030301010803" pitchFamily="18" charset="0"/>
              </a:rPr>
              <a:t>linear regression value.</a:t>
            </a:r>
            <a:endParaRPr lang="en-US" sz="3200" dirty="0">
              <a:latin typeface="Garamond" panose="02020404030301010803" pitchFamily="18" charset="0"/>
            </a:endParaRPr>
          </a:p>
        </p:txBody>
      </p:sp>
      <p:sp>
        <p:nvSpPr>
          <p:cNvPr id="8" name="TextBox 7"/>
          <p:cNvSpPr txBox="1"/>
          <p:nvPr/>
        </p:nvSpPr>
        <p:spPr>
          <a:xfrm>
            <a:off x="818020" y="14434559"/>
            <a:ext cx="11417076" cy="5055230"/>
          </a:xfrm>
          <a:prstGeom prst="rect">
            <a:avLst/>
          </a:prstGeom>
          <a:noFill/>
        </p:spPr>
        <p:txBody>
          <a:bodyPr wrap="square" rtlCol="0">
            <a:spAutoFit/>
          </a:bodyPr>
          <a:lstStyle/>
          <a:p>
            <a:pPr algn="l" eaLnBrk="1" hangingPunct="1"/>
            <a:r>
              <a:rPr lang="en-US" altLang="en-US" sz="4800" b="1" dirty="0" smtClean="0">
                <a:latin typeface="Garamond" panose="02020404030301010803" pitchFamily="18" charset="0"/>
                <a:cs typeface="Cambria"/>
              </a:rPr>
              <a:t>Problem</a:t>
            </a:r>
          </a:p>
          <a:p>
            <a:pPr algn="l" eaLnBrk="1" hangingPunct="1"/>
            <a:r>
              <a:rPr lang="en-US" sz="3600" dirty="0" smtClean="0">
                <a:latin typeface="Garamond" panose="02020404030301010803" pitchFamily="18" charset="0"/>
              </a:rPr>
              <a:t>At </a:t>
            </a:r>
            <a:r>
              <a:rPr lang="en-US" sz="3600" dirty="0">
                <a:latin typeface="Garamond" panose="02020404030301010803" pitchFamily="18" charset="0"/>
              </a:rPr>
              <a:t>what type of temperature in the atmosphere do more contrails form</a:t>
            </a:r>
            <a:r>
              <a:rPr lang="en-US" sz="3600" dirty="0" smtClean="0">
                <a:latin typeface="Garamond" panose="02020404030301010803" pitchFamily="18" charset="0"/>
              </a:rPr>
              <a:t>?</a:t>
            </a:r>
          </a:p>
          <a:p>
            <a:pPr algn="l" eaLnBrk="1" hangingPunct="1"/>
            <a:endParaRPr lang="en-US" sz="1050" dirty="0" smtClean="0">
              <a:latin typeface="Garamond" panose="02020404030301010803" pitchFamily="18" charset="0"/>
            </a:endParaRPr>
          </a:p>
          <a:p>
            <a:pPr algn="l" eaLnBrk="1" hangingPunct="1"/>
            <a:r>
              <a:rPr lang="en-US" altLang="en-US" sz="4800" b="1" dirty="0" smtClean="0">
                <a:latin typeface="Garamond" panose="02020404030301010803" pitchFamily="18" charset="0"/>
              </a:rPr>
              <a:t>Hypothesis</a:t>
            </a:r>
          </a:p>
          <a:p>
            <a:pPr algn="l"/>
            <a:r>
              <a:rPr lang="en-US" sz="3600" dirty="0">
                <a:latin typeface="Garamond" panose="02020404030301010803" pitchFamily="18" charset="0"/>
                <a:cs typeface="Helvetica" panose="020B0604020202020204" pitchFamily="34" charset="0"/>
              </a:rPr>
              <a:t>Our hypothesis </a:t>
            </a:r>
            <a:r>
              <a:rPr lang="en-US" sz="3600" dirty="0" smtClean="0">
                <a:latin typeface="Garamond" panose="02020404030301010803" pitchFamily="18" charset="0"/>
                <a:cs typeface="Helvetica" panose="020B0604020202020204" pitchFamily="34" charset="0"/>
              </a:rPr>
              <a:t>is that </a:t>
            </a:r>
            <a:r>
              <a:rPr lang="en-US" sz="3600" dirty="0">
                <a:latin typeface="Garamond" panose="02020404030301010803" pitchFamily="18" charset="0"/>
                <a:cs typeface="Helvetica" panose="020B0604020202020204" pitchFamily="34" charset="0"/>
              </a:rPr>
              <a:t>we think that when </a:t>
            </a:r>
            <a:r>
              <a:rPr lang="en-US" sz="3600" dirty="0" smtClean="0">
                <a:latin typeface="Garamond" panose="02020404030301010803" pitchFamily="18" charset="0"/>
                <a:cs typeface="Helvetica" panose="020B0604020202020204" pitchFamily="34" charset="0"/>
              </a:rPr>
              <a:t>the weather </a:t>
            </a:r>
            <a:r>
              <a:rPr lang="en-US" sz="3600" dirty="0">
                <a:latin typeface="Garamond" panose="02020404030301010803" pitchFamily="18" charset="0"/>
                <a:cs typeface="Helvetica" panose="020B0604020202020204" pitchFamily="34" charset="0"/>
              </a:rPr>
              <a:t>is </a:t>
            </a:r>
            <a:r>
              <a:rPr lang="en-US" sz="3600" dirty="0" smtClean="0">
                <a:latin typeface="Garamond" panose="02020404030301010803" pitchFamily="18" charset="0"/>
                <a:cs typeface="Helvetica" panose="020B0604020202020204" pitchFamily="34" charset="0"/>
              </a:rPr>
              <a:t>colder </a:t>
            </a:r>
            <a:r>
              <a:rPr lang="en-US" sz="3600" dirty="0">
                <a:latin typeface="Garamond" panose="02020404030301010803" pitchFamily="18" charset="0"/>
                <a:cs typeface="Helvetica" panose="020B0604020202020204" pitchFamily="34" charset="0"/>
              </a:rPr>
              <a:t>we </a:t>
            </a:r>
            <a:r>
              <a:rPr lang="en-US" sz="3600" dirty="0" smtClean="0">
                <a:latin typeface="Garamond" panose="02020404030301010803" pitchFamily="18" charset="0"/>
                <a:cs typeface="Helvetica" panose="020B0604020202020204" pitchFamily="34" charset="0"/>
              </a:rPr>
              <a:t>will </a:t>
            </a:r>
            <a:r>
              <a:rPr lang="en-US" sz="3600" dirty="0">
                <a:latin typeface="Garamond" panose="02020404030301010803" pitchFamily="18" charset="0"/>
                <a:cs typeface="Helvetica" panose="020B0604020202020204" pitchFamily="34" charset="0"/>
              </a:rPr>
              <a:t>see more contrails. </a:t>
            </a:r>
          </a:p>
          <a:p>
            <a:r>
              <a:rPr lang="en-US" sz="3600" dirty="0">
                <a:latin typeface="Garamond" panose="02020404030301010803" pitchFamily="18" charset="0"/>
                <a:cs typeface="Helvetica" panose="020B0604020202020204" pitchFamily="34" charset="0"/>
              </a:rPr>
              <a:t/>
            </a:r>
            <a:br>
              <a:rPr lang="en-US" sz="3600" dirty="0">
                <a:latin typeface="Garamond" panose="02020404030301010803" pitchFamily="18" charset="0"/>
                <a:cs typeface="Helvetica" panose="020B0604020202020204" pitchFamily="34" charset="0"/>
              </a:rPr>
            </a:br>
            <a:endParaRPr lang="en-US" altLang="en-US" sz="3600" dirty="0">
              <a:latin typeface="Garamond" panose="02020404030301010803" pitchFamily="18" charset="0"/>
              <a:cs typeface="Helvetica" panose="020B0604020202020204" pitchFamily="34" charset="0"/>
            </a:endParaRPr>
          </a:p>
        </p:txBody>
      </p:sp>
      <p:sp>
        <p:nvSpPr>
          <p:cNvPr id="53" name="TextBox 52"/>
          <p:cNvSpPr txBox="1"/>
          <p:nvPr/>
        </p:nvSpPr>
        <p:spPr>
          <a:xfrm>
            <a:off x="20115008" y="33307808"/>
            <a:ext cx="3830757" cy="2200602"/>
          </a:xfrm>
          <a:prstGeom prst="rect">
            <a:avLst/>
          </a:prstGeom>
          <a:noFill/>
          <a:ln>
            <a:solidFill>
              <a:schemeClr val="tx1"/>
            </a:solidFill>
          </a:ln>
        </p:spPr>
        <p:txBody>
          <a:bodyPr wrap="square" rtlCol="0">
            <a:spAutoFit/>
          </a:bodyPr>
          <a:lstStyle/>
          <a:p>
            <a:pPr algn="l"/>
            <a:r>
              <a:rPr lang="en-US" sz="2800" b="1" dirty="0" smtClean="0">
                <a:latin typeface="Garamond" panose="02020404030301010803" pitchFamily="18" charset="0"/>
              </a:rPr>
              <a:t>Study Site Key:</a:t>
            </a:r>
            <a:br>
              <a:rPr lang="en-US" sz="2800" b="1" dirty="0" smtClean="0">
                <a:latin typeface="Garamond" panose="02020404030301010803" pitchFamily="18" charset="0"/>
              </a:rPr>
            </a:br>
            <a:r>
              <a:rPr lang="en-US" sz="800" b="1" dirty="0" smtClean="0">
                <a:latin typeface="Garamond" panose="02020404030301010803" pitchFamily="18" charset="0"/>
              </a:rPr>
              <a:t/>
            </a:r>
            <a:br>
              <a:rPr lang="en-US" sz="800" b="1" dirty="0" smtClean="0">
                <a:latin typeface="Garamond" panose="02020404030301010803" pitchFamily="18" charset="0"/>
              </a:rPr>
            </a:br>
            <a:endParaRPr lang="en-US" sz="800" b="1" dirty="0" smtClean="0">
              <a:latin typeface="Garamond" panose="02020404030301010803" pitchFamily="18" charset="0"/>
            </a:endParaRPr>
          </a:p>
          <a:p>
            <a:pPr algn="l"/>
            <a:r>
              <a:rPr lang="en-US" sz="2800" dirty="0" smtClean="0">
                <a:latin typeface="Garamond" panose="02020404030301010803" pitchFamily="18" charset="0"/>
              </a:rPr>
              <a:t>	Lexington School 	     for the Deaf</a:t>
            </a:r>
            <a:br>
              <a:rPr lang="en-US" sz="2800" dirty="0" smtClean="0">
                <a:latin typeface="Garamond" panose="02020404030301010803" pitchFamily="18" charset="0"/>
              </a:rPr>
            </a:br>
            <a:r>
              <a:rPr lang="en-US" sz="900" dirty="0" smtClean="0">
                <a:latin typeface="Garamond" panose="02020404030301010803" pitchFamily="18" charset="0"/>
              </a:rPr>
              <a:t> </a:t>
            </a:r>
          </a:p>
          <a:p>
            <a:pPr algn="l"/>
            <a:r>
              <a:rPr lang="en-US" sz="2800" dirty="0" smtClean="0">
                <a:latin typeface="Garamond" panose="02020404030301010803" pitchFamily="18" charset="0"/>
              </a:rPr>
              <a:t>	LaGuardia Airport</a:t>
            </a:r>
            <a:endParaRPr lang="en-US" sz="2800" dirty="0">
              <a:latin typeface="Garamond" panose="02020404030301010803" pitchFamily="18" charset="0"/>
            </a:endParaRPr>
          </a:p>
        </p:txBody>
      </p:sp>
      <p:sp>
        <p:nvSpPr>
          <p:cNvPr id="71" name="5-Point Star 70"/>
          <p:cNvSpPr/>
          <p:nvPr/>
        </p:nvSpPr>
        <p:spPr bwMode="auto">
          <a:xfrm>
            <a:off x="20472096" y="34935941"/>
            <a:ext cx="502457" cy="465131"/>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smtClean="0">
              <a:ln>
                <a:noFill/>
              </a:ln>
              <a:solidFill>
                <a:schemeClr val="tx1"/>
              </a:solidFill>
              <a:effectLst/>
              <a:latin typeface="Arial" charset="0"/>
            </a:endParaRPr>
          </a:p>
        </p:txBody>
      </p:sp>
      <p:pic>
        <p:nvPicPr>
          <p:cNvPr id="72" name="Picture 71"/>
          <p:cNvPicPr>
            <a:picLocks noChangeAspect="1"/>
          </p:cNvPicPr>
          <p:nvPr/>
        </p:nvPicPr>
        <p:blipFill rotWithShape="1">
          <a:blip r:embed="rId5"/>
          <a:srcRect l="67557" t="56885" r="31425" b="38922"/>
          <a:stretch/>
        </p:blipFill>
        <p:spPr>
          <a:xfrm>
            <a:off x="20472096" y="33889606"/>
            <a:ext cx="502261" cy="655491"/>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111" y="27535761"/>
            <a:ext cx="4469927" cy="3352445"/>
          </a:xfrm>
          <a:prstGeom prst="rect">
            <a:avLst/>
          </a:prstGeom>
        </p:spPr>
      </p:pic>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7294" y="31142772"/>
            <a:ext cx="5386999" cy="4040249"/>
          </a:xfrm>
          <a:prstGeom prst="rect">
            <a:avLst/>
          </a:prstGeom>
        </p:spPr>
      </p:pic>
      <p:pic>
        <p:nvPicPr>
          <p:cNvPr id="76" name="Picture 75"/>
          <p:cNvPicPr>
            <a:picLocks noChangeAspect="1"/>
          </p:cNvPicPr>
          <p:nvPr/>
        </p:nvPicPr>
        <p:blipFill rotWithShape="1">
          <a:blip r:embed="rId8" cstate="print">
            <a:extLst>
              <a:ext uri="{28A0092B-C50C-407E-A947-70E740481C1C}">
                <a14:useLocalDpi xmlns:a14="http://schemas.microsoft.com/office/drawing/2010/main" val="0"/>
              </a:ext>
            </a:extLst>
          </a:blip>
          <a:srcRect l="35951" r="31405" b="33561"/>
          <a:stretch/>
        </p:blipFill>
        <p:spPr>
          <a:xfrm>
            <a:off x="9570205" y="31171813"/>
            <a:ext cx="2656979" cy="4055687"/>
          </a:xfrm>
          <a:prstGeom prst="rect">
            <a:avLst/>
          </a:prstGeom>
        </p:spPr>
      </p:pic>
      <p:pic>
        <p:nvPicPr>
          <p:cNvPr id="1026" name="Picture 2" descr="https://lh4.googleusercontent.com/PQ874uuCT4Dxxwg0Q9YVheg-ueqc_ayKKJHFb86eDVrngUriOJKzOOvoX19QqwKejyb5sPT7VsgbvpiZWt6i-xiDlyr3-ixLLeqmSESxf_nJOHItcbRni4HNOTaTXf0gVQ6TFKhTq_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5435" y="20142936"/>
            <a:ext cx="6130804" cy="21857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5.googleusercontent.com/wnHQKHCY07NxHveNvtQD1_7y5KZjsyaBMFcRh2MoZUGrsnpJAexGAyBjqZH2PBWpfuXB-JEvq24H0HZODIMewH_muI-mnGxsuL1LHPSTRx-2s-aanUEdY5iPoIoQ8jXj1ffSGGB7zY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2196" y="22542144"/>
            <a:ext cx="4345432" cy="36637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020" y="27667152"/>
            <a:ext cx="4387616" cy="3290712"/>
          </a:xfrm>
          <a:prstGeom prst="rect">
            <a:avLst/>
          </a:prstGeom>
        </p:spPr>
      </p:pic>
      <p:sp>
        <p:nvSpPr>
          <p:cNvPr id="79" name="Text Box 14"/>
          <p:cNvSpPr txBox="1">
            <a:spLocks noChangeArrowheads="1"/>
          </p:cNvSpPr>
          <p:nvPr/>
        </p:nvSpPr>
        <p:spPr bwMode="auto">
          <a:xfrm>
            <a:off x="1238753" y="347227"/>
            <a:ext cx="47772795" cy="7552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r>
              <a:rPr lang="en-US" altLang="en-US" sz="14000" b="1" dirty="0" smtClean="0">
                <a:latin typeface="Helvetica" pitchFamily="2" charset="0"/>
              </a:rPr>
              <a:t>A Comparison of Daily Air Temperature and Number of Observed Contrails</a:t>
            </a:r>
          </a:p>
          <a:p>
            <a:pPr eaLnBrk="1" hangingPunct="1"/>
            <a:r>
              <a:rPr lang="en-US" altLang="en-US" b="1" dirty="0" err="1" smtClean="0">
                <a:latin typeface="Helvetica" pitchFamily="2" charset="0"/>
              </a:rPr>
              <a:t>Tayqwan</a:t>
            </a:r>
            <a:r>
              <a:rPr lang="en-US" altLang="en-US" b="1" dirty="0" smtClean="0">
                <a:latin typeface="Helvetica" pitchFamily="2" charset="0"/>
              </a:rPr>
              <a:t> R., Omar J.F., </a:t>
            </a:r>
            <a:r>
              <a:rPr lang="en-US" altLang="en-US" b="1" dirty="0" err="1" smtClean="0">
                <a:latin typeface="Helvetica" pitchFamily="2" charset="0"/>
              </a:rPr>
              <a:t>Starlyn</a:t>
            </a:r>
            <a:r>
              <a:rPr lang="en-US" altLang="en-US" b="1" dirty="0" smtClean="0">
                <a:latin typeface="Helvetica" pitchFamily="2" charset="0"/>
              </a:rPr>
              <a:t> C., and Vanessa R.</a:t>
            </a:r>
            <a:endParaRPr lang="en-US" altLang="en-US" b="1" dirty="0">
              <a:latin typeface="Helvetica" pitchFamily="2" charset="0"/>
            </a:endParaRPr>
          </a:p>
          <a:p>
            <a:pPr eaLnBrk="1" hangingPunct="1"/>
            <a:r>
              <a:rPr lang="en-US" altLang="en-US" sz="5400" b="1" i="1" dirty="0" smtClean="0">
                <a:latin typeface="Helvetica" pitchFamily="2" charset="0"/>
              </a:rPr>
              <a:t>Lexington School for the Deaf</a:t>
            </a:r>
            <a:br>
              <a:rPr lang="en-US" altLang="en-US" sz="5400" b="1" i="1" dirty="0" smtClean="0">
                <a:latin typeface="Helvetica" pitchFamily="2" charset="0"/>
              </a:rPr>
            </a:br>
            <a:r>
              <a:rPr lang="en-US" altLang="en-US" sz="5400" b="1" i="1" dirty="0" smtClean="0">
                <a:latin typeface="Helvetica" pitchFamily="2" charset="0"/>
              </a:rPr>
              <a:t>Queens, NY</a:t>
            </a:r>
            <a:endParaRPr lang="en-US" altLang="en-US" dirty="0">
              <a:latin typeface="Helvetica" pitchFamily="2" charset="0"/>
            </a:endParaRPr>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08504" y="3707986"/>
            <a:ext cx="4825050" cy="3856384"/>
          </a:xfrm>
          <a:prstGeom prst="rect">
            <a:avLst/>
          </a:prstGeom>
        </p:spPr>
      </p:pic>
      <p:sp>
        <p:nvSpPr>
          <p:cNvPr id="69"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32064127" y="10647110"/>
            <a:ext cx="5030055" cy="657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3600" b="1" dirty="0" smtClean="0">
                <a:latin typeface="Garamond" panose="02020404030301010803" pitchFamily="18" charset="0"/>
                <a:cs typeface="Cambria"/>
              </a:rPr>
              <a:t>Contrail Observations</a:t>
            </a:r>
            <a:endParaRPr lang="en-US" altLang="en-US" sz="3600" b="1" dirty="0">
              <a:latin typeface="Garamond" panose="02020404030301010803" pitchFamily="18" charset="0"/>
              <a:cs typeface="Cambria"/>
            </a:endParaRPr>
          </a:p>
        </p:txBody>
      </p:sp>
      <p:sp>
        <p:nvSpPr>
          <p:cNvPr id="70"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25839820" y="10223810"/>
            <a:ext cx="5451345"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3600" b="1" dirty="0" smtClean="0">
                <a:latin typeface="Garamond" panose="02020404030301010803" pitchFamily="18" charset="0"/>
                <a:cs typeface="Cambria"/>
              </a:rPr>
              <a:t>Class Google Sheet Data of Clouds and Atmosphere</a:t>
            </a:r>
            <a:endParaRPr lang="en-US" altLang="en-US" sz="3600" b="1" dirty="0">
              <a:latin typeface="Garamond" panose="02020404030301010803" pitchFamily="18" charset="0"/>
              <a:cs typeface="Cambria"/>
            </a:endParaRPr>
          </a:p>
        </p:txBody>
      </p:sp>
      <p:pic>
        <p:nvPicPr>
          <p:cNvPr id="75" name="Content Placeholder 5"/>
          <p:cNvPicPr>
            <a:picLocks noChangeAspect="1"/>
          </p:cNvPicPr>
          <p:nvPr/>
        </p:nvPicPr>
        <p:blipFill rotWithShape="1">
          <a:blip r:embed="rId13"/>
          <a:srcRect l="40499" t="5944" r="44698" b="47270"/>
          <a:stretch/>
        </p:blipFill>
        <p:spPr>
          <a:xfrm>
            <a:off x="31781541" y="11276793"/>
            <a:ext cx="5415831" cy="5870603"/>
          </a:xfrm>
          <a:prstGeom prst="rect">
            <a:avLst/>
          </a:prstGeom>
          <a:ln>
            <a:solidFill>
              <a:schemeClr val="tx1"/>
            </a:solidFill>
          </a:ln>
        </p:spPr>
      </p:pic>
      <p:pic>
        <p:nvPicPr>
          <p:cNvPr id="77" name="Picture 76"/>
          <p:cNvPicPr>
            <a:picLocks noChangeAspect="1"/>
          </p:cNvPicPr>
          <p:nvPr/>
        </p:nvPicPr>
        <p:blipFill rotWithShape="1">
          <a:blip r:embed="rId14"/>
          <a:srcRect l="39416" r="23676"/>
          <a:stretch/>
        </p:blipFill>
        <p:spPr>
          <a:xfrm>
            <a:off x="25417817" y="11399351"/>
            <a:ext cx="6165993" cy="5729978"/>
          </a:xfrm>
          <a:prstGeom prst="rect">
            <a:avLst/>
          </a:prstGeom>
          <a:ln>
            <a:solidFill>
              <a:schemeClr val="tx1"/>
            </a:solidFill>
          </a:ln>
        </p:spPr>
      </p:pic>
      <p:sp>
        <p:nvSpPr>
          <p:cNvPr id="78" name="Text Box 27"/>
          <p:cNvSpPr txBox="1">
            <a:spLocks noChangeArrowheads="1"/>
          </p:cNvSpPr>
          <p:nvPr/>
        </p:nvSpPr>
        <p:spPr bwMode="auto">
          <a:xfrm>
            <a:off x="38035628" y="32274253"/>
            <a:ext cx="1192193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dirty="0">
                <a:latin typeface="Helvetica" pitchFamily="2" charset="0"/>
                <a:cs typeface="Cambria"/>
              </a:rPr>
              <a:t>Bibliography</a:t>
            </a:r>
          </a:p>
        </p:txBody>
      </p:sp>
      <p:sp>
        <p:nvSpPr>
          <p:cNvPr id="80" name="Text Box 38"/>
          <p:cNvSpPr txBox="1">
            <a:spLocks noChangeArrowheads="1"/>
          </p:cNvSpPr>
          <p:nvPr/>
        </p:nvSpPr>
        <p:spPr bwMode="auto">
          <a:xfrm>
            <a:off x="37446428" y="33538417"/>
            <a:ext cx="12167710" cy="265479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numCol="2">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pPr marL="915988" lvl="1" indent="-571500" algn="l">
              <a:buFont typeface="Arial" panose="020B0604020202020204" pitchFamily="34" charset="0"/>
              <a:buChar char="•"/>
            </a:pPr>
            <a:r>
              <a:rPr lang="en-US" sz="2400" dirty="0" smtClean="0">
                <a:latin typeface="Garamond" panose="02020404030301010803" pitchFamily="18" charset="0"/>
              </a:rPr>
              <a:t>GLOBE Cloud Protocols; GLOBE.gov; GLOBE Observer app</a:t>
            </a:r>
          </a:p>
          <a:p>
            <a:pPr marL="915988" lvl="1" indent="-571500" algn="l">
              <a:buFont typeface="Arial" panose="020B0604020202020204" pitchFamily="34" charset="0"/>
              <a:buChar char="•"/>
            </a:pPr>
            <a:r>
              <a:rPr lang="en-US" sz="2400" dirty="0">
                <a:latin typeface="Garamond" panose="02020404030301010803" pitchFamily="18" charset="0"/>
              </a:rPr>
              <a:t>GLOBE Clouds Contrail Investigation - </a:t>
            </a:r>
            <a:r>
              <a:rPr lang="es-PR" sz="2400" dirty="0">
                <a:latin typeface="Garamond" panose="02020404030301010803" pitchFamily="18" charset="0"/>
                <a:hlinkClick r:id="rId15"/>
              </a:rPr>
              <a:t>https://</a:t>
            </a:r>
            <a:r>
              <a:rPr lang="es-PR" sz="2400" dirty="0" smtClean="0">
                <a:latin typeface="Garamond" panose="02020404030301010803" pitchFamily="18" charset="0"/>
                <a:hlinkClick r:id="rId15"/>
              </a:rPr>
              <a:t>www.globe.gov/web/s-cool/home/contrail-investigation</a:t>
            </a:r>
            <a:endParaRPr lang="es-PR" sz="2400" dirty="0" smtClean="0">
              <a:latin typeface="Garamond" panose="02020404030301010803" pitchFamily="18" charset="0"/>
            </a:endParaRPr>
          </a:p>
          <a:p>
            <a:pPr marL="915988" lvl="1" indent="-571500" algn="l">
              <a:buFont typeface="Arial" panose="020B0604020202020204" pitchFamily="34" charset="0"/>
              <a:buChar char="•"/>
            </a:pPr>
            <a:endParaRPr lang="es-PR" sz="2400" dirty="0">
              <a:latin typeface="Garamond" panose="02020404030301010803" pitchFamily="18" charset="0"/>
            </a:endParaRPr>
          </a:p>
          <a:p>
            <a:pPr marL="344488" lvl="1" indent="0" algn="l"/>
            <a:endParaRPr lang="en-US" sz="2400" dirty="0" smtClean="0">
              <a:latin typeface="Garamond" panose="02020404030301010803" pitchFamily="18" charset="0"/>
            </a:endParaRPr>
          </a:p>
          <a:p>
            <a:pPr marL="915988" lvl="1" indent="-571500" algn="l">
              <a:buFont typeface="Arial" panose="020B0604020202020204" pitchFamily="34" charset="0"/>
              <a:buChar char="•"/>
            </a:pPr>
            <a:r>
              <a:rPr lang="en-US" sz="2400" dirty="0" smtClean="0">
                <a:latin typeface="Garamond" panose="02020404030301010803" pitchFamily="18" charset="0"/>
              </a:rPr>
              <a:t>Flightradar24.com</a:t>
            </a:r>
            <a:r>
              <a:rPr lang="en-US" sz="2400" dirty="0" smtClean="0">
                <a:latin typeface="Garamond" panose="02020404030301010803" pitchFamily="18" charset="0"/>
              </a:rPr>
              <a:t>; </a:t>
            </a:r>
            <a:r>
              <a:rPr lang="en-US" sz="2400" dirty="0" smtClean="0">
                <a:latin typeface="Garamond" panose="02020404030301010803" pitchFamily="18" charset="0"/>
              </a:rPr>
              <a:t>Flightradar24 </a:t>
            </a:r>
            <a:r>
              <a:rPr lang="en-US" sz="2400" dirty="0" smtClean="0">
                <a:latin typeface="Garamond" panose="02020404030301010803" pitchFamily="18" charset="0"/>
              </a:rPr>
              <a:t>app</a:t>
            </a:r>
          </a:p>
          <a:p>
            <a:pPr marL="915988" lvl="1" indent="-571500" algn="l">
              <a:buFont typeface="Arial" panose="020B0604020202020204" pitchFamily="34" charset="0"/>
              <a:buChar char="•"/>
            </a:pPr>
            <a:r>
              <a:rPr lang="en-US" sz="2400" dirty="0" smtClean="0">
                <a:latin typeface="Garamond" panose="02020404030301010803" pitchFamily="18" charset="0"/>
              </a:rPr>
              <a:t>Skybrary.com</a:t>
            </a:r>
          </a:p>
          <a:p>
            <a:pPr marL="915988" lvl="1" indent="-571500" algn="l">
              <a:buFont typeface="Arial" panose="020B0604020202020204" pitchFamily="34" charset="0"/>
              <a:buChar char="•"/>
            </a:pPr>
            <a:r>
              <a:rPr lang="en-US" sz="2400" dirty="0" smtClean="0">
                <a:latin typeface="Garamond" panose="02020404030301010803" pitchFamily="18" charset="0"/>
              </a:rPr>
              <a:t>Weather.com</a:t>
            </a:r>
            <a:endParaRPr lang="en-US" sz="2400" dirty="0">
              <a:latin typeface="Garamond" panose="02020404030301010803" pitchFamily="18" charset="0"/>
            </a:endParaRPr>
          </a:p>
        </p:txBody>
      </p:sp>
      <p:pic>
        <p:nvPicPr>
          <p:cNvPr id="82" name="Picture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073899" y="25447957"/>
            <a:ext cx="2463885" cy="2510483"/>
          </a:xfrm>
          <a:prstGeom prst="rect">
            <a:avLst/>
          </a:prstGeom>
        </p:spPr>
      </p:pic>
      <p:pic>
        <p:nvPicPr>
          <p:cNvPr id="83" name="Picture 8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822160" y="25413997"/>
            <a:ext cx="2504658" cy="2364863"/>
          </a:xfrm>
          <a:prstGeom prst="rect">
            <a:avLst/>
          </a:prstGeom>
        </p:spPr>
      </p:pic>
      <p:pic>
        <p:nvPicPr>
          <p:cNvPr id="84" name="Picture 83"/>
          <p:cNvPicPr>
            <a:picLocks noChangeAspect="1"/>
          </p:cNvPicPr>
          <p:nvPr/>
        </p:nvPicPr>
        <p:blipFill rotWithShape="1">
          <a:blip r:embed="rId18">
            <a:extLst>
              <a:ext uri="{28A0092B-C50C-407E-A947-70E740481C1C}">
                <a14:useLocalDpi xmlns:a14="http://schemas.microsoft.com/office/drawing/2010/main" val="0"/>
              </a:ext>
            </a:extLst>
          </a:blip>
          <a:srcRect t="3518" b="70250"/>
          <a:stretch/>
        </p:blipFill>
        <p:spPr>
          <a:xfrm>
            <a:off x="43821973" y="25419865"/>
            <a:ext cx="5262806" cy="2455525"/>
          </a:xfrm>
          <a:prstGeom prst="rect">
            <a:avLst/>
          </a:prstGeom>
        </p:spPr>
      </p:pic>
      <p:pic>
        <p:nvPicPr>
          <p:cNvPr id="89" name="Picture 88"/>
          <p:cNvPicPr>
            <a:picLocks noChangeAspect="1"/>
          </p:cNvPicPr>
          <p:nvPr/>
        </p:nvPicPr>
        <p:blipFill rotWithShape="1">
          <a:blip r:embed="rId5"/>
          <a:srcRect l="57425" t="18811" r="21099" b="15885"/>
          <a:stretch/>
        </p:blipFill>
        <p:spPr>
          <a:xfrm>
            <a:off x="13194955" y="28036822"/>
            <a:ext cx="6909362" cy="7205902"/>
          </a:xfrm>
          <a:prstGeom prst="rect">
            <a:avLst/>
          </a:prstGeom>
          <a:ln>
            <a:solidFill>
              <a:schemeClr val="tx1"/>
            </a:solidFill>
          </a:ln>
        </p:spPr>
      </p:pic>
      <p:sp>
        <p:nvSpPr>
          <p:cNvPr id="90" name="5-Point Star 89"/>
          <p:cNvSpPr/>
          <p:nvPr/>
        </p:nvSpPr>
        <p:spPr bwMode="auto">
          <a:xfrm>
            <a:off x="16764815" y="31564303"/>
            <a:ext cx="560878" cy="495381"/>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smtClean="0">
              <a:ln>
                <a:noFill/>
              </a:ln>
              <a:solidFill>
                <a:schemeClr val="tx1"/>
              </a:solidFill>
              <a:effectLst/>
              <a:latin typeface="Arial" charset="0"/>
            </a:endParaRPr>
          </a:p>
        </p:txBody>
      </p:sp>
      <p:sp>
        <p:nvSpPr>
          <p:cNvPr id="92" name="Text Box 38"/>
          <p:cNvSpPr txBox="1">
            <a:spLocks noChangeArrowheads="1"/>
          </p:cNvSpPr>
          <p:nvPr/>
        </p:nvSpPr>
        <p:spPr bwMode="auto">
          <a:xfrm>
            <a:off x="37453041" y="33041342"/>
            <a:ext cx="13095953" cy="561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pPr marL="344488" lvl="1" indent="0"/>
            <a:r>
              <a:rPr lang="en-US" sz="3200" b="1" dirty="0" smtClean="0">
                <a:latin typeface="Garamond" panose="02020404030301010803" pitchFamily="18" charset="0"/>
                <a:cs typeface="Cambria"/>
              </a:rPr>
              <a:t>References</a:t>
            </a:r>
            <a:endParaRPr lang="en-US" sz="3200" dirty="0">
              <a:latin typeface="Garamond" panose="02020404030301010803" pitchFamily="18" charset="0"/>
            </a:endParaRPr>
          </a:p>
        </p:txBody>
      </p:sp>
      <p:sp>
        <p:nvSpPr>
          <p:cNvPr id="95" name="Text Box 19"/>
          <p:cNvSpPr txBox="1">
            <a:spLocks noChangeArrowheads="1"/>
          </p:cNvSpPr>
          <p:nvPr/>
        </p:nvSpPr>
        <p:spPr bwMode="auto">
          <a:xfrm>
            <a:off x="37755636" y="24567912"/>
            <a:ext cx="11967601" cy="797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defTabSz="4389438" eaLnBrk="0" hangingPunct="0">
              <a:defRPr sz="9600">
                <a:solidFill>
                  <a:schemeClr val="tx1"/>
                </a:solidFill>
                <a:latin typeface="Arial" charset="0"/>
              </a:defRPr>
            </a:lvl1pPr>
            <a:lvl2pPr marL="742950" indent="-285750" defTabSz="4389438" eaLnBrk="0" hangingPunct="0">
              <a:defRPr sz="9600">
                <a:solidFill>
                  <a:schemeClr val="tx1"/>
                </a:solidFill>
                <a:latin typeface="Arial" charset="0"/>
              </a:defRPr>
            </a:lvl2pPr>
            <a:lvl3pPr marL="1143000" indent="-228600" defTabSz="4389438" eaLnBrk="0" hangingPunct="0">
              <a:defRPr sz="9600">
                <a:solidFill>
                  <a:schemeClr val="tx1"/>
                </a:solidFill>
                <a:latin typeface="Arial" charset="0"/>
              </a:defRPr>
            </a:lvl3pPr>
            <a:lvl4pPr marL="1600200" indent="-228600" defTabSz="4389438" eaLnBrk="0" hangingPunct="0">
              <a:defRPr sz="9600">
                <a:solidFill>
                  <a:schemeClr val="tx1"/>
                </a:solidFill>
                <a:latin typeface="Arial" charset="0"/>
              </a:defRPr>
            </a:lvl4pPr>
            <a:lvl5pPr marL="2057400" indent="-228600" defTabSz="4389438" eaLnBrk="0" hangingPunct="0">
              <a:defRPr sz="9600">
                <a:solidFill>
                  <a:schemeClr val="tx1"/>
                </a:solidFill>
                <a:latin typeface="Arial" charset="0"/>
              </a:defRPr>
            </a:lvl5pPr>
            <a:lvl6pPr marL="2514600" indent="-228600" algn="ctr" defTabSz="4389438" eaLnBrk="0" fontAlgn="base" hangingPunct="0">
              <a:spcBef>
                <a:spcPct val="0"/>
              </a:spcBef>
              <a:spcAft>
                <a:spcPct val="0"/>
              </a:spcAft>
              <a:defRPr sz="9600">
                <a:solidFill>
                  <a:schemeClr val="tx1"/>
                </a:solidFill>
                <a:latin typeface="Arial" charset="0"/>
              </a:defRPr>
            </a:lvl6pPr>
            <a:lvl7pPr marL="2971800" indent="-228600" algn="ctr" defTabSz="4389438" eaLnBrk="0" fontAlgn="base" hangingPunct="0">
              <a:spcBef>
                <a:spcPct val="0"/>
              </a:spcBef>
              <a:spcAft>
                <a:spcPct val="0"/>
              </a:spcAft>
              <a:defRPr sz="9600">
                <a:solidFill>
                  <a:schemeClr val="tx1"/>
                </a:solidFill>
                <a:latin typeface="Arial" charset="0"/>
              </a:defRPr>
            </a:lvl7pPr>
            <a:lvl8pPr marL="3429000" indent="-228600" algn="ctr" defTabSz="4389438" eaLnBrk="0" fontAlgn="base" hangingPunct="0">
              <a:spcBef>
                <a:spcPct val="0"/>
              </a:spcBef>
              <a:spcAft>
                <a:spcPct val="0"/>
              </a:spcAft>
              <a:defRPr sz="9600">
                <a:solidFill>
                  <a:schemeClr val="tx1"/>
                </a:solidFill>
                <a:latin typeface="Arial" charset="0"/>
              </a:defRPr>
            </a:lvl8pPr>
            <a:lvl9pPr marL="3886200" indent="-228600" algn="ctr" defTabSz="4389438" eaLnBrk="0" fontAlgn="base" hangingPunct="0">
              <a:spcBef>
                <a:spcPct val="0"/>
              </a:spcBef>
              <a:spcAft>
                <a:spcPct val="0"/>
              </a:spcAft>
              <a:defRPr sz="9600">
                <a:solidFill>
                  <a:schemeClr val="tx1"/>
                </a:solidFill>
                <a:latin typeface="Arial" charset="0"/>
              </a:defRPr>
            </a:lvl9pPr>
          </a:lstStyle>
          <a:p>
            <a:pPr algn="l">
              <a:spcBef>
                <a:spcPts val="0"/>
              </a:spcBef>
              <a:spcAft>
                <a:spcPts val="1200"/>
              </a:spcAft>
            </a:pPr>
            <a:r>
              <a:rPr lang="en-US" altLang="en-US" sz="4800" b="1" dirty="0">
                <a:latin typeface="Garamond" panose="02020404030301010803" pitchFamily="18" charset="0"/>
                <a:cs typeface="Cambria"/>
              </a:rPr>
              <a:t>GLOBE </a:t>
            </a:r>
            <a:r>
              <a:rPr lang="en-US" altLang="en-US" sz="4800" b="1" dirty="0" smtClean="0">
                <a:latin typeface="Garamond" panose="02020404030301010803" pitchFamily="18" charset="0"/>
                <a:cs typeface="Cambria"/>
              </a:rPr>
              <a:t>Badges, Collaborations, and Credits</a:t>
            </a:r>
            <a:endParaRPr lang="en-US" altLang="en-US" sz="4800" b="1" dirty="0">
              <a:latin typeface="Garamond" panose="02020404030301010803" pitchFamily="18" charset="0"/>
              <a:cs typeface="Cambria"/>
            </a:endParaRPr>
          </a:p>
          <a:p>
            <a:pPr algn="l">
              <a:spcBef>
                <a:spcPts val="0"/>
              </a:spcBef>
              <a:spcAft>
                <a:spcPts val="1200"/>
              </a:spcAft>
            </a:pPr>
            <a:endParaRPr lang="en-US" sz="2400" dirty="0" smtClean="0">
              <a:latin typeface="Garamond"/>
              <a:cs typeface="Garamond"/>
            </a:endParaRPr>
          </a:p>
          <a:p>
            <a:pPr algn="l">
              <a:spcBef>
                <a:spcPts val="0"/>
              </a:spcBef>
              <a:spcAft>
                <a:spcPts val="1200"/>
              </a:spcAft>
            </a:pPr>
            <a:endParaRPr lang="en-US" sz="2400" dirty="0">
              <a:latin typeface="Garamond"/>
              <a:cs typeface="Garamond"/>
            </a:endParaRPr>
          </a:p>
          <a:p>
            <a:pPr algn="l">
              <a:spcBef>
                <a:spcPts val="0"/>
              </a:spcBef>
              <a:spcAft>
                <a:spcPts val="1200"/>
              </a:spcAft>
            </a:pPr>
            <a:endParaRPr lang="en-US" sz="2400" dirty="0" smtClean="0">
              <a:latin typeface="Garamond"/>
              <a:cs typeface="Garamond"/>
            </a:endParaRPr>
          </a:p>
          <a:p>
            <a:pPr algn="l">
              <a:spcBef>
                <a:spcPts val="0"/>
              </a:spcBef>
              <a:spcAft>
                <a:spcPts val="1200"/>
              </a:spcAft>
            </a:pPr>
            <a:endParaRPr lang="en-US" sz="2400" dirty="0" smtClean="0">
              <a:latin typeface="Garamond"/>
              <a:cs typeface="Garamond"/>
            </a:endParaRPr>
          </a:p>
          <a:p>
            <a:pPr algn="l">
              <a:spcBef>
                <a:spcPts val="0"/>
              </a:spcBef>
              <a:spcAft>
                <a:spcPts val="1200"/>
              </a:spcAft>
            </a:pPr>
            <a:endParaRPr lang="en-US" sz="2400" dirty="0">
              <a:latin typeface="Garamond"/>
              <a:cs typeface="Garamond"/>
            </a:endParaRPr>
          </a:p>
          <a:p>
            <a:pPr algn="l">
              <a:spcBef>
                <a:spcPts val="0"/>
              </a:spcBef>
              <a:spcAft>
                <a:spcPts val="1200"/>
              </a:spcAft>
            </a:pPr>
            <a:r>
              <a:rPr lang="en-US" sz="2000" dirty="0" smtClean="0">
                <a:latin typeface="Garamond"/>
                <a:cs typeface="Garamond"/>
              </a:rPr>
              <a:t>This research was completed with the help and support of a number of outside participants. This project would not have been possible without our collaborators. We would like to give special thanks to NASA’s Langley Research Center, including but not limited to </a:t>
            </a:r>
            <a:r>
              <a:rPr lang="en-US" sz="2000" dirty="0" err="1" smtClean="0">
                <a:latin typeface="Garamond"/>
                <a:cs typeface="Garamond"/>
              </a:rPr>
              <a:t>Rosalba</a:t>
            </a:r>
            <a:r>
              <a:rPr lang="en-US" sz="2000" dirty="0" smtClean="0">
                <a:latin typeface="Garamond"/>
                <a:cs typeface="Garamond"/>
              </a:rPr>
              <a:t> </a:t>
            </a:r>
            <a:r>
              <a:rPr lang="en-US" sz="2000" dirty="0" err="1" smtClean="0">
                <a:latin typeface="Garamond"/>
                <a:cs typeface="Garamond"/>
              </a:rPr>
              <a:t>Giarratano</a:t>
            </a:r>
            <a:r>
              <a:rPr lang="en-US" sz="2000" dirty="0" smtClean="0">
                <a:latin typeface="Garamond"/>
                <a:cs typeface="Garamond"/>
              </a:rPr>
              <a:t>, </a:t>
            </a:r>
            <a:r>
              <a:rPr lang="en-US" sz="2000" dirty="0" err="1" smtClean="0">
                <a:latin typeface="Garamond" panose="02020404030301010803" pitchFamily="18" charset="0"/>
                <a:cs typeface="Garamond"/>
              </a:rPr>
              <a:t>Maril</a:t>
            </a:r>
            <a:r>
              <a:rPr lang="en-US" sz="2000" dirty="0" err="1" smtClean="0">
                <a:latin typeface="Garamond" panose="02020404030301010803" pitchFamily="18" charset="0"/>
              </a:rPr>
              <a:t>é</a:t>
            </a:r>
            <a:r>
              <a:rPr lang="en-US" sz="2000" dirty="0" smtClean="0">
                <a:latin typeface="Garamond" panose="02020404030301010803" pitchFamily="18" charset="0"/>
                <a:cs typeface="Garamond"/>
              </a:rPr>
              <a:t> Col</a:t>
            </a:r>
            <a:r>
              <a:rPr lang="en-US" sz="2000" dirty="0" smtClean="0">
                <a:latin typeface="Garamond" panose="02020404030301010803" pitchFamily="18" charset="0"/>
              </a:rPr>
              <a:t>ó</a:t>
            </a:r>
            <a:r>
              <a:rPr lang="en-US" sz="2000" dirty="0" smtClean="0">
                <a:latin typeface="Garamond" panose="02020404030301010803" pitchFamily="18" charset="0"/>
                <a:cs typeface="Garamond"/>
              </a:rPr>
              <a:t>n </a:t>
            </a:r>
            <a:r>
              <a:rPr lang="en-US" sz="2000" dirty="0" smtClean="0">
                <a:latin typeface="Garamond"/>
                <a:cs typeface="Garamond"/>
              </a:rPr>
              <a:t>Robles, Dr. Margaret Pippin, William Wood, Christina York, Tina Harte, and Jessica Taylor. We had the great privilege of having a video conference via Zoom with this amazing group of scientists in the spring of 2018 regarding our research and future interests and they have continued to provide support and encouragement.</a:t>
            </a:r>
            <a:endParaRPr lang="en-US" sz="2000" dirty="0">
              <a:latin typeface="Garamond"/>
              <a:cs typeface="Garamond"/>
            </a:endParaRPr>
          </a:p>
          <a:p>
            <a:pPr algn="l">
              <a:spcBef>
                <a:spcPts val="0"/>
              </a:spcBef>
              <a:spcAft>
                <a:spcPts val="1200"/>
              </a:spcAft>
            </a:pPr>
            <a:r>
              <a:rPr lang="en-US" sz="2000" dirty="0" smtClean="0">
                <a:latin typeface="Garamond"/>
                <a:cs typeface="Garamond"/>
              </a:rPr>
              <a:t>We would also like to thank our family at the Lexington School for the Deaf for their continued support and interest in our endeavors. Special thanks to our administrators and staff who have continued to encourage our projects and goals, including but not limited to Don Galloway, Jane Moran, Frank </a:t>
            </a:r>
            <a:r>
              <a:rPr lang="en-US" sz="2000" dirty="0" err="1" smtClean="0">
                <a:latin typeface="Garamond"/>
                <a:cs typeface="Garamond"/>
              </a:rPr>
              <a:t>Dattolo</a:t>
            </a:r>
            <a:r>
              <a:rPr lang="en-US" sz="2000" dirty="0" smtClean="0">
                <a:latin typeface="Garamond"/>
                <a:cs typeface="Garamond"/>
              </a:rPr>
              <a:t>, Cindy </a:t>
            </a:r>
            <a:r>
              <a:rPr lang="en-US" sz="2000" dirty="0" err="1" smtClean="0">
                <a:latin typeface="Garamond"/>
                <a:cs typeface="Garamond"/>
              </a:rPr>
              <a:t>Casson</a:t>
            </a:r>
            <a:r>
              <a:rPr lang="en-US" sz="2000" dirty="0" smtClean="0">
                <a:latin typeface="Garamond"/>
                <a:cs typeface="Garamond"/>
              </a:rPr>
              <a:t>, Amanda </a:t>
            </a:r>
            <a:r>
              <a:rPr lang="en-US" sz="2000" dirty="0" err="1" smtClean="0">
                <a:latin typeface="Garamond"/>
                <a:cs typeface="Garamond"/>
              </a:rPr>
              <a:t>Heinbaugh</a:t>
            </a:r>
            <a:r>
              <a:rPr lang="en-US" sz="2000" dirty="0" smtClean="0">
                <a:latin typeface="Garamond"/>
                <a:cs typeface="Garamond"/>
              </a:rPr>
              <a:t>, Dolly Dominguez, and Bill Moran.</a:t>
            </a:r>
            <a:endParaRPr lang="en-US" sz="2000" dirty="0">
              <a:latin typeface="Garamond"/>
              <a:cs typeface="Garamond"/>
            </a:endParaRPr>
          </a:p>
          <a:p>
            <a:pPr algn="l"/>
            <a:r>
              <a:rPr lang="en-US" sz="2000" dirty="0" smtClean="0">
                <a:latin typeface="Garamond"/>
                <a:cs typeface="Garamond"/>
              </a:rPr>
              <a:t>Last but not least, we would like to thank Jennifer </a:t>
            </a:r>
            <a:r>
              <a:rPr lang="en-US" sz="2000" dirty="0" err="1" smtClean="0">
                <a:latin typeface="Garamond"/>
                <a:cs typeface="Garamond"/>
              </a:rPr>
              <a:t>Bourgeault</a:t>
            </a:r>
            <a:r>
              <a:rPr lang="en-US" sz="2000" dirty="0" smtClean="0">
                <a:latin typeface="Garamond"/>
                <a:cs typeface="Garamond"/>
              </a:rPr>
              <a:t> and Haley </a:t>
            </a:r>
            <a:r>
              <a:rPr lang="en-US" sz="2000" dirty="0" err="1" smtClean="0">
                <a:latin typeface="Garamond"/>
                <a:cs typeface="Garamond"/>
              </a:rPr>
              <a:t>Wicklein</a:t>
            </a:r>
            <a:r>
              <a:rPr lang="en-US" sz="2000" dirty="0" smtClean="0">
                <a:latin typeface="Garamond"/>
                <a:cs typeface="Garamond"/>
              </a:rPr>
              <a:t> of the GLOBE Program for helping us obtain funding and make travel arrangements for our trip to be possible!</a:t>
            </a:r>
            <a:endParaRPr lang="en-US" sz="2000" dirty="0">
              <a:latin typeface="Garamond"/>
              <a:cs typeface="Garamond"/>
            </a:endParaRPr>
          </a:p>
          <a:p>
            <a:pPr lvl="0" algn="l"/>
            <a:r>
              <a:rPr lang="en-US" sz="2400" dirty="0">
                <a:latin typeface="Garamond"/>
                <a:cs typeface="Garamond"/>
              </a:rPr>
              <a:t> </a:t>
            </a:r>
          </a:p>
        </p:txBody>
      </p:sp>
      <p:sp>
        <p:nvSpPr>
          <p:cNvPr id="96" name="TextBox 95"/>
          <p:cNvSpPr txBox="1"/>
          <p:nvPr/>
        </p:nvSpPr>
        <p:spPr>
          <a:xfrm>
            <a:off x="609102" y="23620919"/>
            <a:ext cx="4536188" cy="2739211"/>
          </a:xfrm>
          <a:prstGeom prst="rect">
            <a:avLst/>
          </a:prstGeom>
          <a:noFill/>
        </p:spPr>
        <p:txBody>
          <a:bodyPr wrap="square" rtlCol="0">
            <a:spAutoFit/>
          </a:bodyPr>
          <a:lstStyle/>
          <a:p>
            <a:pPr lvl="1" algn="l"/>
            <a:r>
              <a:rPr lang="en-US" sz="2800" dirty="0" smtClean="0">
                <a:latin typeface="Garamond" panose="02020404030301010803" pitchFamily="18" charset="0"/>
              </a:rPr>
              <a:t>	</a:t>
            </a:r>
          </a:p>
          <a:p>
            <a:pPr marL="571500" indent="-571500" algn="l">
              <a:buFont typeface="Arial" panose="020B0604020202020204" pitchFamily="34" charset="0"/>
              <a:buChar char="•"/>
            </a:pPr>
            <a:r>
              <a:rPr lang="en-US" sz="3600" dirty="0" smtClean="0">
                <a:latin typeface="Garamond" panose="02020404030301010803" pitchFamily="18" charset="0"/>
              </a:rPr>
              <a:t>Airplanes need to be 25,000 feet or higher in the atmosphere to produce a contrail.</a:t>
            </a:r>
          </a:p>
        </p:txBody>
      </p:sp>
      <p:sp>
        <p:nvSpPr>
          <p:cNvPr id="100"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20004969" y="26659653"/>
            <a:ext cx="5200401" cy="657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3600" b="1" dirty="0" smtClean="0">
                <a:latin typeface="Garamond" panose="02020404030301010803" pitchFamily="18" charset="0"/>
                <a:cs typeface="Cambria"/>
              </a:rPr>
              <a:t>GLOBE Observer App</a:t>
            </a:r>
            <a:endParaRPr lang="en-US" altLang="en-US" sz="3600" b="1" dirty="0">
              <a:latin typeface="Garamond" panose="02020404030301010803" pitchFamily="18" charset="0"/>
              <a:cs typeface="Cambria"/>
            </a:endParaRPr>
          </a:p>
        </p:txBody>
      </p:sp>
      <p:pic>
        <p:nvPicPr>
          <p:cNvPr id="6" name="Picture 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34366646" y="23117102"/>
            <a:ext cx="3257120" cy="2442840"/>
          </a:xfrm>
          <a:prstGeom prst="rect">
            <a:avLst/>
          </a:prstGeom>
        </p:spPr>
      </p:pic>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31527729" y="21044628"/>
            <a:ext cx="3622227" cy="2716670"/>
          </a:xfrm>
          <a:prstGeom prst="rect">
            <a:avLst/>
          </a:prstGeom>
        </p:spPr>
      </p:pic>
      <p:pic>
        <p:nvPicPr>
          <p:cNvPr id="11" name="Pictur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4528166" y="20009133"/>
            <a:ext cx="2934080" cy="2200560"/>
          </a:xfrm>
          <a:prstGeom prst="rect">
            <a:avLst/>
          </a:prstGeom>
        </p:spPr>
      </p:pic>
      <p:pic>
        <p:nvPicPr>
          <p:cNvPr id="14" name="Picture 13"/>
          <p:cNvPicPr>
            <a:picLocks noChangeAspect="1"/>
          </p:cNvPicPr>
          <p:nvPr/>
        </p:nvPicPr>
        <p:blipFill rotWithShape="1">
          <a:blip r:embed="rId22" cstate="print">
            <a:extLst>
              <a:ext uri="{28A0092B-C50C-407E-A947-70E740481C1C}">
                <a14:useLocalDpi xmlns:a14="http://schemas.microsoft.com/office/drawing/2010/main" val="0"/>
              </a:ext>
            </a:extLst>
          </a:blip>
          <a:srcRect l="33188" t="29822" r="37193" b="16611"/>
          <a:stretch/>
        </p:blipFill>
        <p:spPr>
          <a:xfrm rot="5400000">
            <a:off x="32907747" y="24103266"/>
            <a:ext cx="1384904" cy="1878532"/>
          </a:xfrm>
          <a:prstGeom prst="rect">
            <a:avLst/>
          </a:prstGeom>
        </p:spPr>
      </p:pic>
      <p:sp>
        <p:nvSpPr>
          <p:cNvPr id="102" name="Text Box 19"/>
          <p:cNvSpPr txBox="1">
            <a:spLocks noChangeArrowheads="1"/>
          </p:cNvSpPr>
          <p:nvPr/>
        </p:nvSpPr>
        <p:spPr bwMode="auto">
          <a:xfrm>
            <a:off x="31741958" y="17480202"/>
            <a:ext cx="5446815" cy="1938992"/>
          </a:xfrm>
          <a:prstGeom prst="rect">
            <a:avLst/>
          </a:prstGeom>
          <a:noFill/>
          <a:ln w="9525">
            <a:noFill/>
            <a:miter lim="800000"/>
            <a:headEnd/>
            <a:tailEnd/>
          </a:ln>
          <a:effectLst>
            <a:outerShdw blurRad="50800" dist="38100" dir="2700000" algn="tl" rotWithShape="0">
              <a:prstClr val="black">
                <a:alpha val="25000"/>
              </a:prstClr>
            </a:outerShdw>
          </a:effectLst>
        </p:spPr>
        <p:txBody>
          <a:bodyPr wrap="square">
            <a:spAutoFit/>
          </a:bodyPr>
          <a:lstStyle/>
          <a:p>
            <a:pPr algn="r" defTabSz="4389438">
              <a:spcBef>
                <a:spcPct val="50000"/>
              </a:spcBef>
              <a:defRPr/>
            </a:pPr>
            <a:r>
              <a:rPr lang="en-US" sz="6000" b="1" i="1" dirty="0" smtClean="0">
                <a:solidFill>
                  <a:srgbClr val="002164"/>
                </a:solidFill>
                <a:latin typeface="Garamond" panose="02020404030301010803" pitchFamily="18" charset="0"/>
                <a:cs typeface="Cambria"/>
              </a:rPr>
              <a:t>Sky and Contrail Photos</a:t>
            </a:r>
            <a:endParaRPr lang="en-US" sz="6000" b="1" i="1" dirty="0">
              <a:solidFill>
                <a:srgbClr val="002164"/>
              </a:solidFill>
              <a:latin typeface="Garamond" panose="02020404030301010803" pitchFamily="18" charset="0"/>
              <a:cs typeface="Cambria"/>
            </a:endParaRPr>
          </a:p>
        </p:txBody>
      </p:sp>
      <p:pic>
        <p:nvPicPr>
          <p:cNvPr id="15" name="Picture 14"/>
          <p:cNvPicPr>
            <a:picLocks noChangeAspect="1"/>
          </p:cNvPicPr>
          <p:nvPr/>
        </p:nvPicPr>
        <p:blipFill rotWithShape="1">
          <a:blip r:embed="rId23">
            <a:extLst>
              <a:ext uri="{28A0092B-C50C-407E-A947-70E740481C1C}">
                <a14:useLocalDpi xmlns:a14="http://schemas.microsoft.com/office/drawing/2010/main" val="0"/>
              </a:ext>
            </a:extLst>
          </a:blip>
          <a:srcRect l="5693" t="2915" r="4591" b="7056"/>
          <a:stretch/>
        </p:blipFill>
        <p:spPr>
          <a:xfrm>
            <a:off x="21565043" y="27356774"/>
            <a:ext cx="3273536" cy="5842882"/>
          </a:xfrm>
          <a:prstGeom prst="rect">
            <a:avLst/>
          </a:prstGeom>
          <a:ln>
            <a:solidFill>
              <a:schemeClr val="tx1"/>
            </a:solidFill>
          </a:ln>
        </p:spPr>
      </p:pic>
      <p:pic>
        <p:nvPicPr>
          <p:cNvPr id="103" name="Picture 102"/>
          <p:cNvPicPr>
            <a:picLocks noChangeAspect="1"/>
          </p:cNvPicPr>
          <p:nvPr/>
        </p:nvPicPr>
        <p:blipFill rotWithShape="1">
          <a:blip r:embed="rId24"/>
          <a:srcRect l="40517" t="21017" r="51340" b="7069"/>
          <a:stretch/>
        </p:blipFill>
        <p:spPr>
          <a:xfrm>
            <a:off x="25795557" y="20224686"/>
            <a:ext cx="1831389" cy="5547248"/>
          </a:xfrm>
          <a:prstGeom prst="rect">
            <a:avLst/>
          </a:prstGeom>
        </p:spPr>
      </p:pic>
      <p:pic>
        <p:nvPicPr>
          <p:cNvPr id="104" name="Picture 103"/>
          <p:cNvPicPr>
            <a:picLocks noChangeAspect="1"/>
          </p:cNvPicPr>
          <p:nvPr/>
        </p:nvPicPr>
        <p:blipFill rotWithShape="1">
          <a:blip r:embed="rId25"/>
          <a:srcRect l="40399" t="16889" r="51340" b="5692"/>
          <a:stretch/>
        </p:blipFill>
        <p:spPr>
          <a:xfrm>
            <a:off x="28461104" y="19603860"/>
            <a:ext cx="1918956" cy="6168073"/>
          </a:xfrm>
          <a:prstGeom prst="rect">
            <a:avLst/>
          </a:prstGeom>
        </p:spPr>
      </p:pic>
      <p:sp>
        <p:nvSpPr>
          <p:cNvPr id="68" name="TextBox 67"/>
          <p:cNvSpPr txBox="1"/>
          <p:nvPr/>
        </p:nvSpPr>
        <p:spPr>
          <a:xfrm>
            <a:off x="5348322" y="23675202"/>
            <a:ext cx="2560197" cy="4047262"/>
          </a:xfrm>
          <a:prstGeom prst="rect">
            <a:avLst/>
          </a:prstGeom>
          <a:noFill/>
          <a:ln>
            <a:solidFill>
              <a:schemeClr val="accent1">
                <a:lumMod val="25000"/>
              </a:schemeClr>
            </a:solidFill>
          </a:ln>
        </p:spPr>
        <p:txBody>
          <a:bodyPr wrap="square" rtlCol="0">
            <a:spAutoFit/>
          </a:bodyPr>
          <a:lstStyle/>
          <a:p>
            <a:pPr marL="571500" indent="-571500" algn="l">
              <a:buFont typeface="Arial" panose="020B0604020202020204" pitchFamily="34" charset="0"/>
              <a:buChar char="•"/>
            </a:pPr>
            <a:endParaRPr lang="en-US" sz="1100" dirty="0" smtClean="0">
              <a:latin typeface="Garamond" panose="02020404030301010803" pitchFamily="18" charset="0"/>
            </a:endParaRPr>
          </a:p>
          <a:p>
            <a:pPr lvl="1" algn="l"/>
            <a:r>
              <a:rPr lang="en-US" sz="1100" dirty="0" smtClean="0">
                <a:latin typeface="Garamond" panose="02020404030301010803" pitchFamily="18" charset="0"/>
              </a:rPr>
              <a:t>	</a:t>
            </a:r>
            <a:endParaRPr lang="en-US" sz="1100" dirty="0" smtClean="0">
              <a:latin typeface="Garamond" panose="02020404030301010803" pitchFamily="18" charset="0"/>
            </a:endParaRPr>
          </a:p>
          <a:p>
            <a:pPr algn="r"/>
            <a:endParaRPr lang="en-US" sz="1100" dirty="0" smtClean="0">
              <a:latin typeface="Garamond" panose="02020404030301010803" pitchFamily="18" charset="0"/>
            </a:endParaRPr>
          </a:p>
          <a:p>
            <a:pPr algn="r"/>
            <a:endParaRPr lang="en-US" sz="1100" dirty="0">
              <a:latin typeface="Garamond" panose="02020404030301010803" pitchFamily="18" charset="0"/>
            </a:endParaRPr>
          </a:p>
          <a:p>
            <a:pPr algn="r"/>
            <a:endParaRPr lang="en-US" sz="1100" dirty="0" smtClean="0">
              <a:latin typeface="Garamond" panose="02020404030301010803" pitchFamily="18" charset="0"/>
            </a:endParaRPr>
          </a:p>
          <a:p>
            <a:pPr algn="r"/>
            <a:endParaRPr lang="en-US" sz="1100" dirty="0">
              <a:latin typeface="Garamond" panose="02020404030301010803" pitchFamily="18" charset="0"/>
            </a:endParaRPr>
          </a:p>
          <a:p>
            <a:r>
              <a:rPr lang="en-US" sz="1100" dirty="0" smtClean="0">
                <a:latin typeface="Garamond" panose="02020404030301010803" pitchFamily="18" charset="0"/>
              </a:rPr>
              <a:t/>
            </a:r>
            <a:br>
              <a:rPr lang="en-US" sz="1100" dirty="0" smtClean="0">
                <a:latin typeface="Garamond" panose="02020404030301010803" pitchFamily="18" charset="0"/>
              </a:rPr>
            </a:br>
            <a:r>
              <a:rPr lang="en-US" sz="3600" dirty="0" smtClean="0">
                <a:latin typeface="Garamond" panose="02020404030301010803" pitchFamily="18" charset="0"/>
              </a:rPr>
              <a:t>Scan this QR Code to see our ASL signs for contrails!</a:t>
            </a:r>
            <a:endParaRPr lang="en-US" sz="3600" dirty="0" smtClean="0">
              <a:latin typeface="Garamond" panose="02020404030301010803" pitchFamily="18" charset="0"/>
            </a:endParaRPr>
          </a:p>
        </p:txBody>
      </p:sp>
      <p:pic>
        <p:nvPicPr>
          <p:cNvPr id="16" name="Picture 2" descr="https://lh5.googleusercontent.com/N6McQErfo_dXTOWk0A3nue1nBr1RSZtl0GvRkRBHBmTDfCLfaf3UgAiZzbi6SOtp3bR1QBOTo89nUfA8a5ymfjfiwLTP-MPTm68Fgu-xGsw-Ok37pU33vsjczc0FX1yKoTUI6Ux5Y9A"/>
          <p:cNvPicPr>
            <a:picLocks noChangeAspect="1" noChangeArrowheads="1"/>
          </p:cNvPicPr>
          <p:nvPr/>
        </p:nvPicPr>
        <p:blipFill rotWithShape="1">
          <a:blip r:embed="rId26">
            <a:extLst>
              <a:ext uri="{28A0092B-C50C-407E-A947-70E740481C1C}">
                <a14:useLocalDpi xmlns:a14="http://schemas.microsoft.com/office/drawing/2010/main" val="0"/>
              </a:ext>
            </a:extLst>
          </a:blip>
          <a:srcRect l="1168" t="3091" r="1731" b="1530"/>
          <a:stretch/>
        </p:blipFill>
        <p:spPr bwMode="auto">
          <a:xfrm>
            <a:off x="26355476" y="26821148"/>
            <a:ext cx="10146890" cy="6164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27" cstate="print">
            <a:extLst>
              <a:ext uri="{28A0092B-C50C-407E-A947-70E740481C1C}">
                <a14:useLocalDpi xmlns:a14="http://schemas.microsoft.com/office/drawing/2010/main" val="0"/>
              </a:ext>
            </a:extLst>
          </a:blip>
          <a:srcRect l="31677" t="18386" r="23748" b="14360"/>
          <a:stretch/>
        </p:blipFill>
        <p:spPr>
          <a:xfrm>
            <a:off x="5376655" y="28090017"/>
            <a:ext cx="2506393" cy="2836181"/>
          </a:xfrm>
          <a:prstGeom prst="rect">
            <a:avLst/>
          </a:prstGeom>
        </p:spPr>
      </p:pic>
      <p:pic>
        <p:nvPicPr>
          <p:cNvPr id="1033" name="Picture 9" descr="https://lh5.googleusercontent.com/tXIoHlj6OnuoFEb5-a-j9LHIv2BVRyzJFBgWPP0CZBDdewLhuaiwyuB4M940d7OA6qx1j_9qDx8MU0GSTCowOwY8458NYDh7-CkTsVOc0tHI2kLzKXpXZ2rtFzdFZJdzGIOr28C5EU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4799" y="20117722"/>
            <a:ext cx="5238767" cy="34822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060898" y="23790032"/>
            <a:ext cx="1042623" cy="10426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10615</TotalTime>
  <Words>603</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Cambria</vt:lpstr>
      <vt:lpstr>Garamond</vt:lpstr>
      <vt:lpstr>Helvetica</vt:lpstr>
      <vt:lpstr>Times New Roman</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Jillian Anderson</cp:lastModifiedBy>
  <cp:revision>155</cp:revision>
  <dcterms:created xsi:type="dcterms:W3CDTF">2008-12-04T00:20:37Z</dcterms:created>
  <dcterms:modified xsi:type="dcterms:W3CDTF">2019-05-23T17:50:31Z</dcterms:modified>
</cp:coreProperties>
</file>