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7" r:id="rId2"/>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074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52" autoAdjust="0"/>
    <p:restoredTop sz="94596" autoAdjust="0"/>
  </p:normalViewPr>
  <p:slideViewPr>
    <p:cSldViewPr snapToGrid="0" snapToObjects="1" showGuides="1">
      <p:cViewPr>
        <p:scale>
          <a:sx n="34" d="100"/>
          <a:sy n="34" d="100"/>
        </p:scale>
        <p:origin x="996" y="1908"/>
      </p:cViewPr>
      <p:guideLst>
        <p:guide orient="horz" pos="3318"/>
        <p:guide orient="horz" pos="288"/>
        <p:guide orient="horz" pos="20160"/>
        <p:guide orient="horz"/>
        <p:guide pos="581"/>
        <p:guide pos="27069"/>
        <p:guide pos="2074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r>
                <a:rPr lang="en-US" sz="2800" dirty="0">
                  <a:solidFill>
                    <a:schemeClr val="bg1"/>
                  </a:solidFill>
                  <a:latin typeface="Trebuchet MS" pitchFamily="34" charset="0"/>
                </a:rPr>
                <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r>
                <a:rPr lang="en-US" sz="2800" b="1" baseline="0" dirty="0">
                  <a:solidFill>
                    <a:schemeClr val="bg1"/>
                  </a:solidFill>
                  <a:latin typeface="Trebuchet MS" pitchFamily="34" charset="0"/>
                </a:rPr>
                <a:t/>
              </a:r>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139"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140"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141"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142"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moh.gov.vn/web/dich-benh/thong-tin-chung/-/asset_publisher/3hfjhpWJ5jW5/content/thong-tin-tinh-hinh-va-hoat-ong-phong-chong-dich-benh-sot-xuat-huyet?inheritRedirect=false&amp;fbclid=IwAR1YwK6Rwt9wPNTgaXdw0MHA0I9GWuSq8IVvZFni_74NbfFu1Rm__QHuAsk" TargetMode="External"/><Relationship Id="rId13" Type="http://schemas.openxmlformats.org/officeDocument/2006/relationships/image" Target="../media/image11.png"/><Relationship Id="rId18" Type="http://schemas.openxmlformats.org/officeDocument/2006/relationships/image" Target="../media/image16.jpg"/><Relationship Id="rId3" Type="http://schemas.openxmlformats.org/officeDocument/2006/relationships/hyperlink" Target="https://www.youtube.com/watch?v=qn1Uu00Ax5g&amp;fbclid=IwAR3UYtWxTpb28U8IO985Zxks3Fqv_N9eetFpTfoP23hH_8aS5uSSkrCPpSk" TargetMode="External"/><Relationship Id="rId21" Type="http://schemas.openxmlformats.org/officeDocument/2006/relationships/image" Target="../media/image19.jpg"/><Relationship Id="rId7" Type="http://schemas.openxmlformats.org/officeDocument/2006/relationships/hyperlink" Target="https://l.facebook.com/l.php?u=https://www.globe.gov/?fbclid=IwAR1tKBG0QUd6hDCFzcdzl8o0qQopRahXkYwbzaVna4ctVRCXrSTmgJZj1Po&amp;h=AT2rwNF5RUaFopov8MRUer_8LlLDVfwN9qvIVsbsr2CWmZBzRluME4gQOAA9eXM19z1oBZ7P9BawEVEoUwIH4cVLgJ4cDUb_s1lxD8fk0QjqIov8N7gsGlM21LQZSPIz_SLmw2aYLTw9nlw7VTlHoA" TargetMode="External"/><Relationship Id="rId12" Type="http://schemas.openxmlformats.org/officeDocument/2006/relationships/hyperlink" Target="https://khoahoc.tv/11-ly-do-muoi-la-loai-nguy-hiem-nhat-tren-trai-dat-53049?fbclid=IwAR2SP_1tptUNe1OlFwuY8ncOZ2uJwuINMbSL5FInDskbwzj4caSADS9gdpI" TargetMode="External"/><Relationship Id="rId17" Type="http://schemas.openxmlformats.org/officeDocument/2006/relationships/image" Target="../media/image15.jpg"/><Relationship Id="rId25" Type="http://schemas.openxmlformats.org/officeDocument/2006/relationships/image" Target="../media/image23.jpg"/><Relationship Id="rId2" Type="http://schemas.openxmlformats.org/officeDocument/2006/relationships/hyperlink" Target="https://www.youtube.com/watch?v=Yw8U_U2_BbU&amp;fbclid=IwAR1XFVUOq4Rj9IsGWI_xKeH0Kej9UhnNUeRf1_jooPwgMrGbzTp8JqFIgFE" TargetMode="External"/><Relationship Id="rId16" Type="http://schemas.openxmlformats.org/officeDocument/2006/relationships/image" Target="../media/image14.pn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hyperlink" Target="https://l.facebook.com/l.php?u=https://baomoi.com/hoc-sinh-lop-11-sang-che-dung-cu-bat-muoi-sieu-re-tu-phe-lieu/c/26766413.epi?fbclid=IwAR0q9NHUdGPVyJZdFAAtH73Gq0eBtRAIRO-h-UPlvL0km2H3fPQKvb4M9Ik&amp;h=AT2rwNF5RUaFopov8MRUer_8LlLDVfwN9qvIVsbsr2CWmZBzRluME4gQOAA9eXM19z1oBZ7P9BawEVEoUwIH4cVLgJ4cDUb_s1lxD8fk0QjqIov8N7gsGlM21LQZSPIz_SLmw2aYLTw9nlw7VTlHoA" TargetMode="External"/><Relationship Id="rId11" Type="http://schemas.openxmlformats.org/officeDocument/2006/relationships/hyperlink" Target="https://l.facebook.com/l.php?u=http://vncdc.gov.vn/vi/tin-tuc-trong-nuoc/2185/chu-dong-phong-chong-benh-viem-nao-vi-rut-trong-mua-he?fbclid=IwAR0cJ8pqfNtwdjp1C8U3pKkj3nwPtj1T0UDPbePCs2ubct1qpxQ25YILV5A&amp;h=AT2rwNF5RUaFopov8MRUer_8LlLDVfwN9qvIVsbsr2CWmZBzRluME4gQOAA9eXM19z1oBZ7P9BawEVEoUwIH4cVLgJ4cDUb_s1lxD8fk0QjqIov8N7gsGlM21LQZSPIz_SLmw2aYLTw9nlw7VTlHoA" TargetMode="External"/><Relationship Id="rId24" Type="http://schemas.openxmlformats.org/officeDocument/2006/relationships/image" Target="../media/image22.png"/><Relationship Id="rId5" Type="http://schemas.openxmlformats.org/officeDocument/2006/relationships/hyperlink" Target="https://l.facebook.com/l.php?u=https://www.youtube.com/watch?v=Y1eGOwLVhTc&amp;fbclid=IwAR3U11R1xtuDO0OENMTE8SnaT0wm-yYlq8cWK4ZliPd-Zg7z8ov8TYemd7E&amp;h=AT2rwNF5RUaFopov8MRUer_8LlLDVfwN9qvIVsbsr2CWmZBzRluME4gQOAA9eXM19z1oBZ7P9BawEVEoUwIH4cVLgJ4cDUb_s1lxD8fk0QjqIov8N7gsGlM21LQZSPIz_SLmw2aYLTw9nlw7VTlHoA" TargetMode="External"/><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hyperlink" Target="http://www.moh.gov.vn/web/dich-benh/phong-chong-dich-benh-virus-zika/-/asset_publisher/70k4gMiVhXR2/content/thong-iep-khuyen-cao-phong-chong-dich-benh-do-vi-rut-zika?inheritRedirect=false&amp;redirect=http://www.moh.gov.vn/web/dich-benh/phong-chong-dich-benh-virus-zika?p_p_id=101_INSTANCE_70k4gMiVhXR2&amp;p_p_lifecycle=0&amp;p_p_state=normal&amp;p_p_mode=view&amp;p_p_col_id=row-0-column-2&amp;p_p_col_count=1&amp;fbclid=IwAR1C_FX_TGI3U02USEp27naxsNrspkxmY7R12BnSCe30JT_MIk82lHJcsMg" TargetMode="External"/><Relationship Id="rId19" Type="http://schemas.openxmlformats.org/officeDocument/2006/relationships/image" Target="../media/image17.jpg"/><Relationship Id="rId4" Type="http://schemas.openxmlformats.org/officeDocument/2006/relationships/hyperlink" Target="https://l.facebook.com/l.php?u=https://www.youtube.com/watch?v=ycBv24djPDM&amp;fbclid=IwAR2IOi-HyRMbMLE-PBv6blLIUTrhVlIvmv1qe8P3rHxHQvZ66MKBBmGqnG0&amp;h=AT2rwNF5RUaFopov8MRUer_8LlLDVfwN9qvIVsbsr2CWmZBzRluME4gQOAA9eXM19z1oBZ7P9BawEVEoUwIH4cVLgJ4cDUb_s1lxD8fk0QjqIov8N7gsGlM21LQZSPIz_SLmw2aYLTw9nlw7VTlHoA" TargetMode="External"/><Relationship Id="rId9" Type="http://schemas.openxmlformats.org/officeDocument/2006/relationships/hyperlink" Target="https://l.facebook.com/l.php?u=http://www.wpro.who.int/vietnam/topics/malaria/vi/?fbclid=IwAR2mJ-z8WIrHrqIRjhW2G8I2F7XImNNxvriVq_VbE1b3_8b-TTbNX9WwFB4&amp;h=AT2rwNF5RUaFopov8MRUer_8LlLDVfwN9qvIVsbsr2CWmZBzRluME4gQOAA9eXM19z1oBZ7P9BawEVEoUwIH4cVLgJ4cDUb_s1lxD8fk0QjqIov8N7gsGlM21LQZSPIz_SLmw2aYLTw9nlw7VTlHoA" TargetMode="External"/><Relationship Id="rId14" Type="http://schemas.openxmlformats.org/officeDocument/2006/relationships/image" Target="../media/image12.png"/><Relationship Id="rId22"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9674" y="6378481"/>
            <a:ext cx="10056813" cy="8925498"/>
          </a:xfrm>
        </p:spPr>
        <p:txBody>
          <a:bodyPr/>
          <a:lstStyle/>
          <a:p>
            <a:r>
              <a:rPr lang="en-US" dirty="0"/>
              <a:t>Mosquitoes are familiar in Vietnam, like other tropical region. Mosquitoes often appear in March and April in Hanoi, Vietnam; mostly between spring and summer when there are high humidity condition. along with high population density, houses with small structure of houses, some people live under the first floor so mosquitoes often fly in the house and mosquitoes appear as a daily habit of people, at night go to sleep, if not using mosquito nets, mosquitoes will buzz uncomfortable, and bite young children. Furthermore last year, in 2018, some classmates in our school have dengue fever in the classroom, making their tired of affecting the health and education and increasing the financial resources for families. With the aim of reducing the number of mosquitoes and larvae, leading to reducing dengue fever to families and communities, increasing awareness for the community about diseases, the research team chose the time of the study to be the beginning of the season to provide effective ways to prevent diseases, study mosquito larvae, identity characteristics of three types of mosquitoes including </a:t>
            </a:r>
            <a:r>
              <a:rPr lang="en-US" dirty="0" err="1"/>
              <a:t>aedes</a:t>
            </a:r>
            <a:r>
              <a:rPr lang="en-US" dirty="0"/>
              <a:t>, </a:t>
            </a:r>
            <a:r>
              <a:rPr lang="en-US" dirty="0" err="1"/>
              <a:t>anophenles</a:t>
            </a:r>
            <a:r>
              <a:rPr lang="en-US" dirty="0"/>
              <a:t> and </a:t>
            </a:r>
            <a:r>
              <a:rPr lang="en-US" dirty="0" err="1"/>
              <a:t>culex</a:t>
            </a:r>
            <a:r>
              <a:rPr lang="en-US" dirty="0"/>
              <a:t>, which are the cause of about 17% of the total cases global infection according to ROB Grenfell </a:t>
            </a:r>
            <a:r>
              <a:rPr lang="en-US" dirty="0" err="1"/>
              <a:t>CISRO</a:t>
            </a:r>
            <a:r>
              <a:rPr lang="en-US" dirty="0"/>
              <a:t>. By spreading out mosquito traps. The study provides a practical, diverse approach to the location, sampling at places such as the school, sewages, and following the methods of sampling, collecting, statistics and consultation community. </a:t>
            </a:r>
            <a:r>
              <a:rPr lang="en-US"/>
              <a:t>Thereby giving the results of mosquito place, recommended prevention of epidemics to different communities.</a:t>
            </a:r>
            <a:endParaRPr lang="en-US" dirty="0"/>
          </a:p>
        </p:txBody>
      </p:sp>
      <p:sp>
        <p:nvSpPr>
          <p:cNvPr id="3" name="Text Placeholder 2"/>
          <p:cNvSpPr>
            <a:spLocks noGrp="1"/>
          </p:cNvSpPr>
          <p:nvPr>
            <p:ph type="body" sz="quarter" idx="11"/>
          </p:nvPr>
        </p:nvSpPr>
        <p:spPr/>
        <p:txBody>
          <a:bodyPr/>
          <a:lstStyle/>
          <a:p>
            <a:r>
              <a:rPr lang="en-US" dirty="0"/>
              <a:t>ABSTRACT</a:t>
            </a:r>
          </a:p>
        </p:txBody>
      </p:sp>
      <p:sp>
        <p:nvSpPr>
          <p:cNvPr id="4" name="Text Placeholder 3"/>
          <p:cNvSpPr>
            <a:spLocks noGrp="1"/>
          </p:cNvSpPr>
          <p:nvPr>
            <p:ph type="body" sz="quarter" idx="20"/>
          </p:nvPr>
        </p:nvSpPr>
        <p:spPr>
          <a:xfrm>
            <a:off x="477827" y="15480742"/>
            <a:ext cx="10050462" cy="754045"/>
          </a:xfrm>
        </p:spPr>
        <p:txBody>
          <a:bodyPr/>
          <a:lstStyle/>
          <a:p>
            <a:r>
              <a:rPr lang="en-US" dirty="0"/>
              <a:t>Research </a:t>
            </a:r>
            <a:r>
              <a:rPr lang="en-US" dirty="0" err="1"/>
              <a:t>object&amp;reason&amp;location</a:t>
            </a:r>
            <a:endParaRPr lang="en-US" dirty="0"/>
          </a:p>
        </p:txBody>
      </p:sp>
      <p:sp>
        <p:nvSpPr>
          <p:cNvPr id="5" name="Text Placeholder 4"/>
          <p:cNvSpPr>
            <a:spLocks noGrp="1"/>
          </p:cNvSpPr>
          <p:nvPr>
            <p:ph type="body" sz="quarter" idx="21"/>
          </p:nvPr>
        </p:nvSpPr>
        <p:spPr>
          <a:xfrm>
            <a:off x="11460161" y="6378481"/>
            <a:ext cx="9266239" cy="14080756"/>
          </a:xfrm>
        </p:spPr>
        <p:txBody>
          <a:bodyPr/>
          <a:lstStyle/>
          <a:p>
            <a:pPr marL="342900" indent="-342900">
              <a:buFont typeface="Arial" panose="020B0604020202020204" pitchFamily="34" charset="0"/>
              <a:buChar char="•"/>
            </a:pPr>
            <a:r>
              <a:rPr lang="en-US" dirty="0"/>
              <a:t>Materials</a:t>
            </a:r>
          </a:p>
          <a:p>
            <a:r>
              <a:rPr lang="en-US" dirty="0"/>
              <a:t>*The process of finding larvae </a:t>
            </a:r>
          </a:p>
          <a:p>
            <a:r>
              <a:rPr lang="en-US" dirty="0"/>
              <a:t>1. Microscope (type attached to the phone) </a:t>
            </a:r>
          </a:p>
          <a:p>
            <a:r>
              <a:rPr lang="en-US" dirty="0"/>
              <a:t>2. Deep white place </a:t>
            </a:r>
          </a:p>
          <a:p>
            <a:r>
              <a:rPr lang="en-US" dirty="0"/>
              <a:t>3. </a:t>
            </a:r>
            <a:r>
              <a:rPr lang="en-US" dirty="0" err="1"/>
              <a:t>Pippet</a:t>
            </a:r>
            <a:r>
              <a:rPr lang="en-US" dirty="0"/>
              <a:t> suction tube</a:t>
            </a:r>
          </a:p>
          <a:p>
            <a:r>
              <a:rPr lang="en-US" dirty="0"/>
              <a:t>4. Raincoat + gloves </a:t>
            </a:r>
          </a:p>
          <a:p>
            <a:r>
              <a:rPr lang="en-US" dirty="0"/>
              <a:t>5. Sample container </a:t>
            </a:r>
          </a:p>
          <a:p>
            <a:r>
              <a:rPr lang="en-US" dirty="0"/>
              <a:t>6. Alcoholic 75 degrees </a:t>
            </a:r>
          </a:p>
          <a:p>
            <a:r>
              <a:rPr lang="en-US" dirty="0"/>
              <a:t>*The process of making mosquito traps </a:t>
            </a:r>
          </a:p>
          <a:p>
            <a:pPr marL="457200" indent="-457200">
              <a:buAutoNum type="alphaUcPeriod"/>
            </a:pPr>
            <a:r>
              <a:rPr lang="en-US" dirty="0"/>
              <a:t>Raw materials </a:t>
            </a:r>
          </a:p>
          <a:p>
            <a:r>
              <a:rPr lang="en-US" dirty="0"/>
              <a:t>1. Instant dry yeast </a:t>
            </a:r>
          </a:p>
          <a:p>
            <a:r>
              <a:rPr lang="en-US" dirty="0"/>
              <a:t>2. Refined sugar </a:t>
            </a:r>
          </a:p>
          <a:p>
            <a:r>
              <a:rPr lang="en-US" dirty="0"/>
              <a:t>3. Warm water </a:t>
            </a:r>
          </a:p>
          <a:p>
            <a:r>
              <a:rPr lang="en-US" dirty="0"/>
              <a:t>4. </a:t>
            </a:r>
            <a:r>
              <a:rPr lang="en-US" dirty="0" err="1"/>
              <a:t>Coca-cola</a:t>
            </a:r>
            <a:r>
              <a:rPr lang="en-US" dirty="0"/>
              <a:t> </a:t>
            </a:r>
          </a:p>
          <a:p>
            <a:r>
              <a:rPr lang="en-US" dirty="0"/>
              <a:t>5. Sugar cane </a:t>
            </a:r>
          </a:p>
          <a:p>
            <a:r>
              <a:rPr lang="en-US" dirty="0"/>
              <a:t>B. Tools </a:t>
            </a:r>
          </a:p>
          <a:p>
            <a:r>
              <a:rPr lang="en-US" dirty="0"/>
              <a:t>-Small electronic balance </a:t>
            </a:r>
          </a:p>
          <a:p>
            <a:r>
              <a:rPr lang="en-US" dirty="0"/>
              <a:t>-Teaspoon </a:t>
            </a:r>
          </a:p>
          <a:p>
            <a:r>
              <a:rPr lang="en-US" dirty="0"/>
              <a:t>-Bottle of assorted plastics (reused)</a:t>
            </a:r>
          </a:p>
          <a:p>
            <a:pPr marL="342900" indent="-342900">
              <a:buFont typeface="Arial" panose="020B0604020202020204" pitchFamily="34" charset="0"/>
              <a:buChar char="•"/>
            </a:pPr>
            <a:r>
              <a:rPr lang="en-US" dirty="0"/>
              <a:t>Method</a:t>
            </a:r>
          </a:p>
          <a:p>
            <a:r>
              <a:rPr lang="en-US" b="1" dirty="0"/>
              <a:t>Step 1: </a:t>
            </a:r>
            <a:r>
              <a:rPr lang="en-US" dirty="0"/>
              <a:t>we went for actual sampling</a:t>
            </a:r>
          </a:p>
          <a:p>
            <a:r>
              <a:rPr lang="en-US" b="1" dirty="0"/>
              <a:t>Step 2: </a:t>
            </a:r>
            <a:r>
              <a:rPr lang="en-US" dirty="0"/>
              <a:t>we observed the sample with a magnifying glass and we used app "Globe observer" to classify the larvae</a:t>
            </a:r>
          </a:p>
          <a:p>
            <a:r>
              <a:rPr lang="en-US" b="1" dirty="0"/>
              <a:t>Step 3: </a:t>
            </a:r>
            <a:r>
              <a:rPr lang="en-US" dirty="0"/>
              <a:t>we did the community consultations</a:t>
            </a:r>
          </a:p>
          <a:p>
            <a:r>
              <a:rPr lang="en-US" b="1" dirty="0"/>
              <a:t>Step 4</a:t>
            </a:r>
            <a:r>
              <a:rPr lang="en-US" dirty="0"/>
              <a:t>: we offered solutions for a future direction: using mosquitoes traps and give away our trap to the community. We also do community education and interview local farmers.</a:t>
            </a:r>
          </a:p>
          <a:p>
            <a:endParaRPr lang="en-US" dirty="0"/>
          </a:p>
          <a:p>
            <a:endParaRPr lang="en-US" dirty="0"/>
          </a:p>
          <a:p>
            <a:endParaRPr lang="en-US" dirty="0"/>
          </a:p>
        </p:txBody>
      </p:sp>
      <p:sp>
        <p:nvSpPr>
          <p:cNvPr id="6" name="Text Placeholder 5"/>
          <p:cNvSpPr>
            <a:spLocks noGrp="1"/>
          </p:cNvSpPr>
          <p:nvPr>
            <p:ph type="body" sz="quarter" idx="22"/>
          </p:nvPr>
        </p:nvSpPr>
        <p:spPr/>
        <p:txBody>
          <a:bodyPr/>
          <a:lstStyle/>
          <a:p>
            <a:r>
              <a:rPr lang="en-US" dirty="0"/>
              <a:t>Materials and method</a:t>
            </a:r>
          </a:p>
        </p:txBody>
      </p:sp>
      <p:sp>
        <p:nvSpPr>
          <p:cNvPr id="7" name="Text Placeholder 6"/>
          <p:cNvSpPr>
            <a:spLocks noGrp="1"/>
          </p:cNvSpPr>
          <p:nvPr>
            <p:ph type="body" sz="quarter" idx="23"/>
          </p:nvPr>
        </p:nvSpPr>
        <p:spPr>
          <a:xfrm>
            <a:off x="22385343" y="6378481"/>
            <a:ext cx="10048874" cy="12387984"/>
          </a:xfrm>
        </p:spPr>
        <p:txBody>
          <a:bodyPr/>
          <a:lstStyle/>
          <a:p>
            <a:r>
              <a:rPr lang="en-US" b="1" dirty="0"/>
              <a:t>After 1 month research, we finally answer our research question and have some result with the community</a:t>
            </a:r>
            <a:endParaRPr lang="en-US" dirty="0"/>
          </a:p>
          <a:p>
            <a:r>
              <a:rPr lang="en-US" b="1" dirty="0"/>
              <a:t>-But, there is also some limitation in our research. Firstly, because this time is the beginning of the disease season, we can't have as deep research as we expected  cause our health guarantee. Secondly because the research process may need more time than we expected, so the results we obtained are not quite as expected. However, we will continue to conduct research for the best results for the community.</a:t>
            </a:r>
            <a:endParaRPr lang="en-US" dirty="0"/>
          </a:p>
          <a:p>
            <a:r>
              <a:rPr lang="en-US" b="1" dirty="0"/>
              <a:t>*Answer to the research question</a:t>
            </a:r>
            <a:endParaRPr lang="en-US" dirty="0"/>
          </a:p>
          <a:p>
            <a:r>
              <a:rPr lang="en-US" i="1" dirty="0"/>
              <a:t>1. Which habitats attract mosquitoes</a:t>
            </a:r>
            <a:endParaRPr lang="en-US" dirty="0"/>
          </a:p>
          <a:p>
            <a:r>
              <a:rPr lang="en-US" dirty="0"/>
              <a:t>We collected a total of 4 adult mosquitoes from the traps we made. Of the two types of traps: wrapped in black and non-black tape, our mosquitoes collected in the first trap so we can conclude that mosquitoes like dark environments, are attracted to CO2 and the smell of glucose.</a:t>
            </a:r>
          </a:p>
          <a:p>
            <a:r>
              <a:rPr lang="en-US" i="1" dirty="0"/>
              <a:t>2. How to limit mosquitoes in our living environment?</a:t>
            </a:r>
            <a:endParaRPr lang="en-US" dirty="0"/>
          </a:p>
          <a:p>
            <a:r>
              <a:rPr lang="en-US" dirty="0"/>
              <a:t>There are three easy step to limit mosquitoes in our living environment:</a:t>
            </a:r>
          </a:p>
          <a:p>
            <a:r>
              <a:rPr lang="en-US" dirty="0"/>
              <a:t>-First, you should reduce stagnant water pond in your living environment.</a:t>
            </a:r>
          </a:p>
          <a:p>
            <a:r>
              <a:rPr lang="en-US" dirty="0"/>
              <a:t>-Secondly, you should plant some aromatherapy such as rosemary,…</a:t>
            </a:r>
          </a:p>
          <a:p>
            <a:r>
              <a:rPr lang="en-US" dirty="0"/>
              <a:t>-Finally, you should turn on light in your house and prevent your living environment from darkness.</a:t>
            </a:r>
          </a:p>
          <a:p>
            <a:r>
              <a:rPr lang="en-US" b="1" dirty="0"/>
              <a:t>*Result for the community</a:t>
            </a:r>
            <a:endParaRPr lang="en-US" dirty="0"/>
          </a:p>
          <a:p>
            <a:r>
              <a:rPr lang="en-US" dirty="0"/>
              <a:t>We gave away our mosquitoes traps (about 25 traps) to the community (our friends, </a:t>
            </a:r>
            <a:r>
              <a:rPr lang="en-US" dirty="0" err="1"/>
              <a:t>famiily</a:t>
            </a:r>
            <a:r>
              <a:rPr lang="en-US" dirty="0"/>
              <a:t>,…)</a:t>
            </a:r>
          </a:p>
          <a:p>
            <a:r>
              <a:rPr lang="en-US" dirty="0"/>
              <a:t>We also did community education communicate so that everyone can know what do mosquitoes cause to human’s health (also theirs)</a:t>
            </a:r>
          </a:p>
          <a:p>
            <a:r>
              <a:rPr lang="en-US" dirty="0"/>
              <a:t>We posted some post on </a:t>
            </a:r>
            <a:r>
              <a:rPr lang="en-US" dirty="0" err="1"/>
              <a:t>facebook</a:t>
            </a:r>
            <a:r>
              <a:rPr lang="en-US" dirty="0"/>
              <a:t> to raise awareness to the community.</a:t>
            </a:r>
          </a:p>
          <a:p>
            <a:r>
              <a:rPr lang="en-US" b="1" dirty="0"/>
              <a:t> </a:t>
            </a:r>
            <a:endParaRPr lang="en-US" dirty="0"/>
          </a:p>
          <a:p>
            <a:endParaRPr lang="en-US" dirty="0"/>
          </a:p>
        </p:txBody>
      </p:sp>
      <p:sp>
        <p:nvSpPr>
          <p:cNvPr id="8" name="Text Placeholder 7"/>
          <p:cNvSpPr>
            <a:spLocks noGrp="1"/>
          </p:cNvSpPr>
          <p:nvPr>
            <p:ph type="body" sz="quarter" idx="24"/>
          </p:nvPr>
        </p:nvSpPr>
        <p:spPr/>
        <p:txBody>
          <a:bodyPr/>
          <a:lstStyle/>
          <a:p>
            <a:r>
              <a:rPr lang="en-US" dirty="0"/>
              <a:t>Result</a:t>
            </a:r>
          </a:p>
        </p:txBody>
      </p:sp>
      <p:sp>
        <p:nvSpPr>
          <p:cNvPr id="9" name="Text Placeholder 8"/>
          <p:cNvSpPr>
            <a:spLocks noGrp="1"/>
          </p:cNvSpPr>
          <p:nvPr>
            <p:ph type="body" sz="quarter" idx="25"/>
          </p:nvPr>
        </p:nvSpPr>
        <p:spPr/>
        <p:txBody>
          <a:bodyPr/>
          <a:lstStyle/>
          <a:p>
            <a:r>
              <a:rPr lang="en-US" dirty="0"/>
              <a:t>Conclusion</a:t>
            </a:r>
          </a:p>
        </p:txBody>
      </p:sp>
      <p:sp>
        <p:nvSpPr>
          <p:cNvPr id="10" name="Text Placeholder 9"/>
          <p:cNvSpPr>
            <a:spLocks noGrp="1"/>
          </p:cNvSpPr>
          <p:nvPr>
            <p:ph type="body" sz="quarter" idx="26"/>
          </p:nvPr>
        </p:nvSpPr>
        <p:spPr>
          <a:xfrm>
            <a:off x="33390292" y="6378481"/>
            <a:ext cx="10047018" cy="3539408"/>
          </a:xfrm>
        </p:spPr>
        <p:txBody>
          <a:bodyPr/>
          <a:lstStyle/>
          <a:p>
            <a:r>
              <a:rPr lang="en-US" dirty="0"/>
              <a:t>-Through the project, although the mosquitoes we caught aren't as many as we expected, we have raise people (schoolmate, family, friends,...) awareness about mosquito and what they cause to the community's health and how to prevent them.-If one family use mosquito trap and catch 2 mosquitoes/day, my class have 55 students means 55 families, we'll prevent </a:t>
            </a:r>
            <a:r>
              <a:rPr lang="en-US" dirty="0" err="1"/>
              <a:t>55x2</a:t>
            </a:r>
            <a:r>
              <a:rPr lang="en-US" dirty="0"/>
              <a:t>=110 mosquitoes My flat has 40 families so that one day we can catch </a:t>
            </a:r>
            <a:r>
              <a:rPr lang="en-US" dirty="0" err="1"/>
              <a:t>40x2</a:t>
            </a:r>
            <a:r>
              <a:rPr lang="en-US" dirty="0"/>
              <a:t>=80. Totally a day with me, my friends and my </a:t>
            </a:r>
            <a:r>
              <a:rPr lang="en-US" dirty="0" err="1"/>
              <a:t>neighbours</a:t>
            </a:r>
            <a:r>
              <a:rPr lang="en-US" dirty="0"/>
              <a:t> catch 80+110=190 mosquitoes!</a:t>
            </a:r>
          </a:p>
        </p:txBody>
      </p:sp>
      <p:sp>
        <p:nvSpPr>
          <p:cNvPr id="11" name="Text Placeholder 10"/>
          <p:cNvSpPr>
            <a:spLocks noGrp="1"/>
          </p:cNvSpPr>
          <p:nvPr>
            <p:ph type="body" sz="quarter" idx="27"/>
          </p:nvPr>
        </p:nvSpPr>
        <p:spPr>
          <a:xfrm>
            <a:off x="33395324" y="9987606"/>
            <a:ext cx="10047018" cy="754045"/>
          </a:xfrm>
        </p:spPr>
        <p:txBody>
          <a:bodyPr/>
          <a:lstStyle/>
          <a:p>
            <a:r>
              <a:rPr lang="en-US" dirty="0"/>
              <a:t>Source</a:t>
            </a:r>
          </a:p>
        </p:txBody>
      </p:sp>
      <p:sp>
        <p:nvSpPr>
          <p:cNvPr id="12" name="Text Placeholder 11"/>
          <p:cNvSpPr>
            <a:spLocks noGrp="1"/>
          </p:cNvSpPr>
          <p:nvPr>
            <p:ph type="body" sz="quarter" idx="28"/>
          </p:nvPr>
        </p:nvSpPr>
        <p:spPr>
          <a:xfrm>
            <a:off x="33395324" y="10981976"/>
            <a:ext cx="10052050" cy="9310219"/>
          </a:xfrm>
        </p:spPr>
        <p:txBody>
          <a:bodyPr/>
          <a:lstStyle/>
          <a:p>
            <a:r>
              <a:rPr lang="en-US" dirty="0"/>
              <a:t>1. </a:t>
            </a:r>
            <a:r>
              <a:rPr lang="en-US" u="sng" dirty="0">
                <a:hlinkClick r:id="rId2"/>
              </a:rPr>
              <a:t>https://www.youtube.com/watch?v=Yw8U_U2_BbU</a:t>
            </a:r>
            <a:r>
              <a:rPr lang="en-US" dirty="0"/>
              <a:t> </a:t>
            </a:r>
            <a:br>
              <a:rPr lang="en-US" dirty="0"/>
            </a:br>
            <a:r>
              <a:rPr lang="en-US" dirty="0"/>
              <a:t>2. </a:t>
            </a:r>
            <a:r>
              <a:rPr lang="en-US" u="sng" dirty="0">
                <a:hlinkClick r:id="rId3"/>
              </a:rPr>
              <a:t>https://www.youtube.com/watch?v=qn1Uu00Ax5g</a:t>
            </a:r>
            <a:r>
              <a:rPr lang="en-US" dirty="0"/>
              <a:t/>
            </a:r>
            <a:br>
              <a:rPr lang="en-US" dirty="0"/>
            </a:br>
            <a:r>
              <a:rPr lang="en-US" dirty="0"/>
              <a:t>3. </a:t>
            </a:r>
            <a:r>
              <a:rPr lang="en-US" u="sng" dirty="0">
                <a:hlinkClick r:id="rId4"/>
              </a:rPr>
              <a:t>https://www.youtube.com/watch?v=ycBv24djPDM</a:t>
            </a:r>
            <a:r>
              <a:rPr lang="en-US" dirty="0"/>
              <a:t/>
            </a:r>
            <a:br>
              <a:rPr lang="en-US" dirty="0"/>
            </a:br>
            <a:r>
              <a:rPr lang="en-US" dirty="0"/>
              <a:t>4. </a:t>
            </a:r>
            <a:r>
              <a:rPr lang="en-US" u="sng" dirty="0">
                <a:hlinkClick r:id="rId5"/>
              </a:rPr>
              <a:t>https://www.youtube.com/watch?v=Y1eGOwLVhTc</a:t>
            </a:r>
            <a:r>
              <a:rPr lang="en-US" dirty="0"/>
              <a:t/>
            </a:r>
            <a:br>
              <a:rPr lang="en-US" dirty="0"/>
            </a:br>
            <a:r>
              <a:rPr lang="en-US" dirty="0"/>
              <a:t>5. </a:t>
            </a:r>
            <a:r>
              <a:rPr lang="en-US" u="sng" dirty="0">
                <a:hlinkClick r:id="rId6"/>
              </a:rPr>
              <a:t>https://baomoi.com/hoc-sinh-lop-11-sang-che-dung-cu-bat-muoi-sieu-re-tu-phe-lieu/c/26766413.epi</a:t>
            </a:r>
            <a:r>
              <a:rPr lang="en-US" dirty="0"/>
              <a:t> </a:t>
            </a:r>
            <a:br>
              <a:rPr lang="en-US" dirty="0"/>
            </a:br>
            <a:r>
              <a:rPr lang="en-US" dirty="0"/>
              <a:t>6. </a:t>
            </a:r>
            <a:r>
              <a:rPr lang="en-US" u="sng" dirty="0">
                <a:hlinkClick r:id="rId7"/>
              </a:rPr>
              <a:t>https://www.globe.gov/</a:t>
            </a:r>
            <a:r>
              <a:rPr lang="en-US" dirty="0"/>
              <a:t/>
            </a:r>
            <a:br>
              <a:rPr lang="en-US" dirty="0"/>
            </a:br>
            <a:r>
              <a:rPr lang="en-US" dirty="0"/>
              <a:t>7. </a:t>
            </a:r>
            <a:r>
              <a:rPr lang="en-US" u="sng" dirty="0">
                <a:hlinkClick r:id="rId8"/>
              </a:rPr>
              <a:t>http://www.moh.gov.vn/web/dich-benh/thong-tin-chung/-/asset_publisher/3hfjhpWJ5jW5/content/thong-tin-tinh-hinh-va-hoat-ong-phong-chong-dich-benh-sot-xuat-huyet?inheritRedirect=false</a:t>
            </a:r>
            <a:r>
              <a:rPr lang="en-US" dirty="0"/>
              <a:t/>
            </a:r>
            <a:br>
              <a:rPr lang="en-US" dirty="0"/>
            </a:br>
            <a:r>
              <a:rPr lang="en-US" dirty="0"/>
              <a:t>8. </a:t>
            </a:r>
            <a:r>
              <a:rPr lang="en-US" u="sng" dirty="0">
                <a:hlinkClick r:id="rId9"/>
              </a:rPr>
              <a:t>http://www.wpro.who.int/vietnam/topics/malaria/vi/</a:t>
            </a:r>
            <a:r>
              <a:rPr lang="en-US" dirty="0"/>
              <a:t/>
            </a:r>
            <a:br>
              <a:rPr lang="en-US" dirty="0"/>
            </a:br>
            <a:r>
              <a:rPr lang="en-US" dirty="0"/>
              <a:t>9. </a:t>
            </a:r>
            <a:r>
              <a:rPr lang="en-US" u="sng" dirty="0">
                <a:hlinkClick r:id="rId10"/>
              </a:rPr>
              <a:t>http://www.moh.gov.vn/web/dich-benh/phong-chong-dich-benh-virus-zika/-/asset_publisher/70k4gMiVhXR2/content/thong-iep-khuyen-cao-phong-chong-dich-benh-do-vi-rut-zika?inheritRedirect=false&amp;redirect=http%3A%2F%2Fwww.moh.gov.vn%2Fweb%2Fdich-benh%2Fphong-chong-dich-benh-virus-zika%3Fp_p_id%3D101_INSTANCE_70k4gMiVhXR2%26p_p_lifecycle%3D0%26p_p_state%3Dnormal%26p_p_mode%3Dview%26p_p_col_id%3Drow-0-column-2%26p_p_col_count%3D1</a:t>
            </a:r>
            <a:r>
              <a:rPr lang="en-US" dirty="0"/>
              <a:t/>
            </a:r>
            <a:br>
              <a:rPr lang="en-US" dirty="0"/>
            </a:br>
            <a:r>
              <a:rPr lang="en-US" dirty="0"/>
              <a:t>10. </a:t>
            </a:r>
            <a:r>
              <a:rPr lang="en-US" u="sng" dirty="0">
                <a:hlinkClick r:id="rId11"/>
              </a:rPr>
              <a:t>http://vncdc.gov.vn/vi/tin-tuc-trong-nuoc/2185/chu-dong-phong-chong-benh-viem-nao-vi-rut-trong-mua-he</a:t>
            </a:r>
            <a:r>
              <a:rPr lang="en-US" dirty="0"/>
              <a:t/>
            </a:r>
            <a:br>
              <a:rPr lang="en-US" dirty="0"/>
            </a:br>
            <a:r>
              <a:rPr lang="en-US" dirty="0"/>
              <a:t>11. </a:t>
            </a:r>
            <a:r>
              <a:rPr lang="en-US" u="sng" dirty="0">
                <a:hlinkClick r:id="rId12"/>
              </a:rPr>
              <a:t>https://khoahoc.tv/11-ly-do-muoi-la-loai-nguy-hiem-nhat-tren-trai-dat-53049</a:t>
            </a:r>
            <a:endParaRPr lang="en-US" dirty="0"/>
          </a:p>
        </p:txBody>
      </p:sp>
      <p:sp>
        <p:nvSpPr>
          <p:cNvPr id="13" name="Text Placeholder 12"/>
          <p:cNvSpPr>
            <a:spLocks noGrp="1"/>
          </p:cNvSpPr>
          <p:nvPr>
            <p:ph type="body" sz="quarter" idx="29"/>
          </p:nvPr>
        </p:nvSpPr>
        <p:spPr>
          <a:xfrm>
            <a:off x="33353379" y="20756866"/>
            <a:ext cx="10047018" cy="754045"/>
          </a:xfrm>
        </p:spPr>
        <p:txBody>
          <a:bodyPr/>
          <a:lstStyle/>
          <a:p>
            <a:r>
              <a:rPr lang="en-US" dirty="0"/>
              <a:t>Discussion</a:t>
            </a:r>
          </a:p>
        </p:txBody>
      </p:sp>
      <p:sp>
        <p:nvSpPr>
          <p:cNvPr id="14" name="Text Placeholder 13"/>
          <p:cNvSpPr>
            <a:spLocks noGrp="1"/>
          </p:cNvSpPr>
          <p:nvPr>
            <p:ph type="body" sz="quarter" idx="30"/>
          </p:nvPr>
        </p:nvSpPr>
        <p:spPr>
          <a:xfrm>
            <a:off x="33390292" y="21641124"/>
            <a:ext cx="10052050" cy="3154688"/>
          </a:xfrm>
        </p:spPr>
        <p:txBody>
          <a:bodyPr/>
          <a:lstStyle/>
          <a:p>
            <a:r>
              <a:rPr lang="en-US" dirty="0"/>
              <a:t>-Continuing to study mosquito larvae, constantly updating images of mosquito larvae characteristics to the Globe app, however in the season there should be facilities such as protective clothing to avoid exposure.-Continue to study the mosquito trap to get more mosquito attracting solution-Community education communication through the Vert </a:t>
            </a:r>
            <a:r>
              <a:rPr lang="en-US" dirty="0" err="1"/>
              <a:t>Xanh</a:t>
            </a:r>
            <a:r>
              <a:rPr lang="en-US" dirty="0"/>
              <a:t> page and events such as Earth Hour ... and extracurricular activities in </a:t>
            </a:r>
            <a:r>
              <a:rPr lang="en-US" dirty="0" err="1"/>
              <a:t>schoolsProvide</a:t>
            </a:r>
            <a:r>
              <a:rPr lang="en-US" dirty="0"/>
              <a:t> measures to kill larvae in schools, spread to households.</a:t>
            </a:r>
          </a:p>
        </p:txBody>
      </p:sp>
      <p:sp>
        <p:nvSpPr>
          <p:cNvPr id="15" name="Text Placeholder 14"/>
          <p:cNvSpPr>
            <a:spLocks noGrp="1"/>
          </p:cNvSpPr>
          <p:nvPr>
            <p:ph type="body" sz="quarter" idx="96"/>
          </p:nvPr>
        </p:nvSpPr>
        <p:spPr>
          <a:xfrm>
            <a:off x="477827" y="16234787"/>
            <a:ext cx="11735944" cy="13926867"/>
          </a:xfrm>
        </p:spPr>
        <p:txBody>
          <a:bodyPr/>
          <a:lstStyle/>
          <a:p>
            <a:pPr marL="342900" indent="-342900">
              <a:buFont typeface="Arial" panose="020B0604020202020204" pitchFamily="34" charset="0"/>
              <a:buChar char="•"/>
            </a:pPr>
            <a:r>
              <a:rPr lang="en-US" dirty="0"/>
              <a:t>Research object</a:t>
            </a:r>
          </a:p>
          <a:p>
            <a:r>
              <a:rPr lang="en-US" dirty="0"/>
              <a:t>We choose 3 types of mosquitoes and mosquitoes larvae to do the research: Culex, </a:t>
            </a:r>
            <a:r>
              <a:rPr lang="en-US" dirty="0" err="1"/>
              <a:t>aedes</a:t>
            </a:r>
            <a:r>
              <a:rPr lang="en-US" dirty="0"/>
              <a:t>, anopheles</a:t>
            </a:r>
          </a:p>
          <a:p>
            <a:endParaRPr lang="en-US" dirty="0"/>
          </a:p>
          <a:p>
            <a:pPr marL="342900" indent="-342900">
              <a:buFont typeface="Arial" panose="020B0604020202020204" pitchFamily="34" charset="0"/>
              <a:buChar char="•"/>
            </a:pPr>
            <a:r>
              <a:rPr lang="en-US" dirty="0"/>
              <a:t>Research </a:t>
            </a:r>
            <a:r>
              <a:rPr lang="en-US" dirty="0" err="1"/>
              <a:t>reson</a:t>
            </a:r>
            <a:endParaRPr lang="en-US" dirty="0"/>
          </a:p>
          <a:p>
            <a:r>
              <a:rPr lang="en-US" dirty="0"/>
              <a:t>-Response the coming disease season</a:t>
            </a:r>
          </a:p>
          <a:p>
            <a:r>
              <a:rPr lang="en-US" dirty="0"/>
              <a:t>-The rate of cases of mosquito-borne diseases is increasing</a:t>
            </a:r>
          </a:p>
          <a:p>
            <a:r>
              <a:rPr lang="en-US" dirty="0"/>
              <a:t>-Vietnam is one of the red-spots of the number of cases of mosquito-related diseases according to WHO</a:t>
            </a:r>
          </a:p>
          <a:p>
            <a:endParaRPr lang="en-US" dirty="0"/>
          </a:p>
          <a:p>
            <a:pPr marL="342900" indent="-342900">
              <a:buFont typeface="Arial" panose="020B0604020202020204" pitchFamily="34" charset="0"/>
              <a:buChar char="•"/>
            </a:pPr>
            <a:r>
              <a:rPr lang="en-US" dirty="0"/>
              <a:t>Research location: Hanoi city (capital city of Vietnam)</a:t>
            </a:r>
          </a:p>
          <a:p>
            <a:r>
              <a:rPr lang="en-US" dirty="0"/>
              <a:t>-Urban of Hanoi: </a:t>
            </a:r>
            <a:r>
              <a:rPr lang="en-US" dirty="0" err="1"/>
              <a:t>Cau</a:t>
            </a:r>
            <a:r>
              <a:rPr lang="en-US" dirty="0"/>
              <a:t> </a:t>
            </a:r>
            <a:r>
              <a:rPr lang="en-US" dirty="0" err="1"/>
              <a:t>Giay</a:t>
            </a:r>
            <a:r>
              <a:rPr lang="en-US" dirty="0"/>
              <a:t> </a:t>
            </a:r>
            <a:r>
              <a:rPr lang="en-US" dirty="0" err="1"/>
              <a:t>Distrcit</a:t>
            </a:r>
            <a:r>
              <a:rPr lang="en-US" dirty="0"/>
              <a:t> consist of 8 wards (population: 269,637 people; density: 19,680 people / </a:t>
            </a:r>
            <a:r>
              <a:rPr lang="en-US" dirty="0" err="1"/>
              <a:t>km²</a:t>
            </a:r>
            <a:r>
              <a:rPr lang="en-US" dirty="0"/>
              <a:t>); main location: </a:t>
            </a:r>
            <a:r>
              <a:rPr lang="en-US" dirty="0" err="1"/>
              <a:t>Nghia</a:t>
            </a:r>
            <a:r>
              <a:rPr lang="en-US" dirty="0"/>
              <a:t> Tan Secondary School.</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-Suburban of Hanoi: Thanh Tri district consist of 15 communes (total of 198,706 people, density: 3,145 people / </a:t>
            </a:r>
            <a:r>
              <a:rPr lang="en-US" dirty="0" err="1"/>
              <a:t>km²</a:t>
            </a:r>
            <a:r>
              <a:rPr lang="en-US" dirty="0"/>
              <a:t>); main location: Chu Van An Secondary School</a:t>
            </a:r>
          </a:p>
          <a:p>
            <a:endParaRPr lang="en-US" dirty="0"/>
          </a:p>
          <a:p>
            <a:endParaRPr lang="en-US" dirty="0"/>
          </a:p>
          <a:p>
            <a:endParaRPr lang="en-US" dirty="0"/>
          </a:p>
          <a:p>
            <a:endParaRPr lang="en-US" dirty="0"/>
          </a:p>
        </p:txBody>
      </p:sp>
      <p:sp>
        <p:nvSpPr>
          <p:cNvPr id="17" name="Text Placeholder 16"/>
          <p:cNvSpPr>
            <a:spLocks noGrp="1"/>
          </p:cNvSpPr>
          <p:nvPr>
            <p:ph type="body" sz="quarter" idx="151"/>
          </p:nvPr>
        </p:nvSpPr>
        <p:spPr>
          <a:xfrm>
            <a:off x="6377920" y="3715194"/>
            <a:ext cx="31998968" cy="1280160"/>
          </a:xfrm>
        </p:spPr>
        <p:txBody>
          <a:bodyPr>
            <a:normAutofit fontScale="47500" lnSpcReduction="20000"/>
          </a:bodyPr>
          <a:lstStyle/>
          <a:p>
            <a:r>
              <a:rPr lang="en-US" dirty="0"/>
              <a:t>Nguyen Quynh Anh – Chu Van An Secondary School</a:t>
            </a:r>
          </a:p>
          <a:p>
            <a:r>
              <a:rPr lang="en-US" dirty="0"/>
              <a:t>Quang Thanh Thu – </a:t>
            </a:r>
            <a:r>
              <a:rPr lang="en-US" dirty="0" err="1"/>
              <a:t>Nghia</a:t>
            </a:r>
            <a:r>
              <a:rPr lang="en-US" dirty="0"/>
              <a:t> Tan Secondary School</a:t>
            </a:r>
          </a:p>
        </p:txBody>
      </p:sp>
      <p:sp>
        <p:nvSpPr>
          <p:cNvPr id="18" name="Text Placeholder 17"/>
          <p:cNvSpPr>
            <a:spLocks noGrp="1"/>
          </p:cNvSpPr>
          <p:nvPr>
            <p:ph type="body" sz="quarter" idx="153"/>
          </p:nvPr>
        </p:nvSpPr>
        <p:spPr>
          <a:xfrm>
            <a:off x="5932592" y="465814"/>
            <a:ext cx="29658670" cy="2695985"/>
          </a:xfrm>
        </p:spPr>
        <p:txBody>
          <a:bodyPr>
            <a:normAutofit fontScale="62500" lnSpcReduction="20000"/>
          </a:bodyPr>
          <a:lstStyle/>
          <a:p>
            <a:r>
              <a:rPr lang="en-US" dirty="0"/>
              <a:t>Initial research on mosquito and mosquito larvae characteristics, comparing mosquitoes in urban and suburban areas of Ha Hoi, Vietnam</a:t>
            </a:r>
          </a:p>
          <a:p>
            <a:endParaRPr lang="en-US" dirty="0"/>
          </a:p>
        </p:txBody>
      </p:sp>
      <p:pic>
        <p:nvPicPr>
          <p:cNvPr id="22" name="Picture 21">
            <a:extLst>
              <a:ext uri="{FF2B5EF4-FFF2-40B4-BE49-F238E27FC236}">
                <a16:creationId xmlns:a16="http://schemas.microsoft.com/office/drawing/2014/main" xmlns="" id="{C39F72E9-6876-49A4-8952-BAAF095753D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8858" y="22281351"/>
            <a:ext cx="4340183" cy="4438824"/>
          </a:xfrm>
          <a:prstGeom prst="rect">
            <a:avLst/>
          </a:prstGeom>
        </p:spPr>
      </p:pic>
      <p:pic>
        <p:nvPicPr>
          <p:cNvPr id="32" name="Picture 31">
            <a:extLst>
              <a:ext uri="{FF2B5EF4-FFF2-40B4-BE49-F238E27FC236}">
                <a16:creationId xmlns:a16="http://schemas.microsoft.com/office/drawing/2014/main" xmlns="" id="{59FFC61C-EE2B-477C-A87D-446E2CCDDA8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72743" y="22281352"/>
            <a:ext cx="4252253" cy="4438823"/>
          </a:xfrm>
          <a:prstGeom prst="rect">
            <a:avLst/>
          </a:prstGeom>
        </p:spPr>
      </p:pic>
      <p:pic>
        <p:nvPicPr>
          <p:cNvPr id="34" name="Picture 33">
            <a:extLst>
              <a:ext uri="{FF2B5EF4-FFF2-40B4-BE49-F238E27FC236}">
                <a16:creationId xmlns:a16="http://schemas.microsoft.com/office/drawing/2014/main" xmlns="" id="{D22FA7C6-8A01-40E2-87A3-ABA1F8AF09A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8858" y="28457661"/>
            <a:ext cx="4278839" cy="3407985"/>
          </a:xfrm>
          <a:prstGeom prst="rect">
            <a:avLst/>
          </a:prstGeom>
        </p:spPr>
      </p:pic>
      <p:pic>
        <p:nvPicPr>
          <p:cNvPr id="36" name="Picture 35">
            <a:extLst>
              <a:ext uri="{FF2B5EF4-FFF2-40B4-BE49-F238E27FC236}">
                <a16:creationId xmlns:a16="http://schemas.microsoft.com/office/drawing/2014/main" xmlns="" id="{C1459865-527B-4734-B992-DBF9C59A688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35514" y="28457661"/>
            <a:ext cx="6524647" cy="3429622"/>
          </a:xfrm>
          <a:prstGeom prst="rect">
            <a:avLst/>
          </a:prstGeom>
        </p:spPr>
      </p:pic>
      <p:sp>
        <p:nvSpPr>
          <p:cNvPr id="37" name="TextBox 36">
            <a:extLst>
              <a:ext uri="{FF2B5EF4-FFF2-40B4-BE49-F238E27FC236}">
                <a16:creationId xmlns:a16="http://schemas.microsoft.com/office/drawing/2014/main" xmlns="" id="{32218B6F-37D5-4A92-8CF3-B3392500B10A}"/>
              </a:ext>
            </a:extLst>
          </p:cNvPr>
          <p:cNvSpPr txBox="1"/>
          <p:nvPr/>
        </p:nvSpPr>
        <p:spPr>
          <a:xfrm>
            <a:off x="16679333" y="7224844"/>
            <a:ext cx="5266267" cy="1415772"/>
          </a:xfrm>
          <a:prstGeom prst="rect">
            <a:avLst/>
          </a:prstGeom>
          <a:noFill/>
        </p:spPr>
        <p:txBody>
          <a:bodyPr wrap="square" rtlCol="0">
            <a:spAutoFit/>
          </a:bodyPr>
          <a:lstStyle/>
          <a:p>
            <a:endParaRPr lang="en-US" dirty="0"/>
          </a:p>
        </p:txBody>
      </p:sp>
      <p:pic>
        <p:nvPicPr>
          <p:cNvPr id="39" name="Picture 38">
            <a:extLst>
              <a:ext uri="{FF2B5EF4-FFF2-40B4-BE49-F238E27FC236}">
                <a16:creationId xmlns:a16="http://schemas.microsoft.com/office/drawing/2014/main" xmlns="" id="{7E6C9E0B-6E1A-4389-858D-1A08EB855FA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969943" y="19110546"/>
            <a:ext cx="5064455" cy="2848756"/>
          </a:xfrm>
          <a:prstGeom prst="rect">
            <a:avLst/>
          </a:prstGeom>
        </p:spPr>
      </p:pic>
      <p:pic>
        <p:nvPicPr>
          <p:cNvPr id="41" name="Picture 40">
            <a:extLst>
              <a:ext uri="{FF2B5EF4-FFF2-40B4-BE49-F238E27FC236}">
                <a16:creationId xmlns:a16="http://schemas.microsoft.com/office/drawing/2014/main" xmlns="" id="{03B9BFF4-D0E7-409D-9717-0945D32A3B4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169042" y="19110546"/>
            <a:ext cx="5064455" cy="2848756"/>
          </a:xfrm>
          <a:prstGeom prst="rect">
            <a:avLst/>
          </a:prstGeom>
        </p:spPr>
      </p:pic>
      <p:pic>
        <p:nvPicPr>
          <p:cNvPr id="43" name="Picture 42">
            <a:extLst>
              <a:ext uri="{FF2B5EF4-FFF2-40B4-BE49-F238E27FC236}">
                <a16:creationId xmlns:a16="http://schemas.microsoft.com/office/drawing/2014/main" xmlns="" id="{DD8F2D23-CD4F-41C6-A1AC-4C6A889009AB}"/>
              </a:ext>
            </a:extLst>
          </p:cNvPr>
          <p:cNvPicPr>
            <a:picLocks noChangeAspect="1"/>
          </p:cNvPicPr>
          <p:nvPr/>
        </p:nvPicPr>
        <p:blipFill rotWithShape="1">
          <a:blip r:embed="rId19">
            <a:extLst>
              <a:ext uri="{28A0092B-C50C-407E-A947-70E740481C1C}">
                <a14:useLocalDpi xmlns:a14="http://schemas.microsoft.com/office/drawing/2010/main" val="0"/>
              </a:ext>
            </a:extLst>
          </a:blip>
          <a:srcRect b="26664"/>
          <a:stretch/>
        </p:blipFill>
        <p:spPr>
          <a:xfrm>
            <a:off x="11969943" y="22250401"/>
            <a:ext cx="3848100" cy="5029408"/>
          </a:xfrm>
          <a:prstGeom prst="rect">
            <a:avLst/>
          </a:prstGeom>
        </p:spPr>
      </p:pic>
      <p:pic>
        <p:nvPicPr>
          <p:cNvPr id="45" name="Picture 44">
            <a:extLst>
              <a:ext uri="{FF2B5EF4-FFF2-40B4-BE49-F238E27FC236}">
                <a16:creationId xmlns:a16="http://schemas.microsoft.com/office/drawing/2014/main" xmlns="" id="{9ECFA761-9454-4CE8-8DD3-0C7024ADAEB5}"/>
              </a:ext>
            </a:extLst>
          </p:cNvPr>
          <p:cNvPicPr>
            <a:picLocks noChangeAspect="1"/>
          </p:cNvPicPr>
          <p:nvPr/>
        </p:nvPicPr>
        <p:blipFill rotWithShape="1">
          <a:blip r:embed="rId20">
            <a:extLst>
              <a:ext uri="{28A0092B-C50C-407E-A947-70E740481C1C}">
                <a14:useLocalDpi xmlns:a14="http://schemas.microsoft.com/office/drawing/2010/main" val="0"/>
              </a:ext>
            </a:extLst>
          </a:blip>
          <a:srcRect r="14207" b="27115"/>
          <a:stretch/>
        </p:blipFill>
        <p:spPr>
          <a:xfrm>
            <a:off x="16093280" y="22281352"/>
            <a:ext cx="3301393" cy="4998457"/>
          </a:xfrm>
          <a:prstGeom prst="rect">
            <a:avLst/>
          </a:prstGeom>
        </p:spPr>
      </p:pic>
      <p:pic>
        <p:nvPicPr>
          <p:cNvPr id="47" name="Picture 46">
            <a:extLst>
              <a:ext uri="{FF2B5EF4-FFF2-40B4-BE49-F238E27FC236}">
                <a16:creationId xmlns:a16="http://schemas.microsoft.com/office/drawing/2014/main" xmlns="" id="{FB890FE4-D2C8-420D-9B76-789AFE83D24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566528" y="11351941"/>
            <a:ext cx="3745938" cy="2809453"/>
          </a:xfrm>
          <a:prstGeom prst="rect">
            <a:avLst/>
          </a:prstGeom>
        </p:spPr>
      </p:pic>
      <p:pic>
        <p:nvPicPr>
          <p:cNvPr id="49" name="Picture 48">
            <a:extLst>
              <a:ext uri="{FF2B5EF4-FFF2-40B4-BE49-F238E27FC236}">
                <a16:creationId xmlns:a16="http://schemas.microsoft.com/office/drawing/2014/main" xmlns="" id="{4FF31B03-38B6-452E-90D0-B4C9429DB17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969943" y="27570908"/>
            <a:ext cx="7635090" cy="4294738"/>
          </a:xfrm>
          <a:prstGeom prst="rect">
            <a:avLst/>
          </a:prstGeom>
        </p:spPr>
      </p:pic>
      <p:pic>
        <p:nvPicPr>
          <p:cNvPr id="53" name="Picture 52">
            <a:extLst>
              <a:ext uri="{FF2B5EF4-FFF2-40B4-BE49-F238E27FC236}">
                <a16:creationId xmlns:a16="http://schemas.microsoft.com/office/drawing/2014/main" xmlns="" id="{797F5119-CF06-46F7-92D5-321651D0A18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2587314" y="18054637"/>
            <a:ext cx="7027702" cy="4226715"/>
          </a:xfrm>
          <a:prstGeom prst="rect">
            <a:avLst/>
          </a:prstGeom>
        </p:spPr>
      </p:pic>
      <p:pic>
        <p:nvPicPr>
          <p:cNvPr id="55" name="Picture 54">
            <a:extLst>
              <a:ext uri="{FF2B5EF4-FFF2-40B4-BE49-F238E27FC236}">
                <a16:creationId xmlns:a16="http://schemas.microsoft.com/office/drawing/2014/main" xmlns="" id="{DE2CA98C-D475-40C5-BBBB-91575AE031C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2587314" y="22756557"/>
            <a:ext cx="7044525" cy="4226715"/>
          </a:xfrm>
          <a:prstGeom prst="rect">
            <a:avLst/>
          </a:prstGeom>
        </p:spPr>
      </p:pic>
      <p:pic>
        <p:nvPicPr>
          <p:cNvPr id="57" name="Picture 56">
            <a:extLst>
              <a:ext uri="{FF2B5EF4-FFF2-40B4-BE49-F238E27FC236}">
                <a16:creationId xmlns:a16="http://schemas.microsoft.com/office/drawing/2014/main" xmlns="" id="{F8D42725-69AB-4E1D-9C06-B6E8B8372626}"/>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2411667" y="27279809"/>
            <a:ext cx="8191065" cy="4607474"/>
          </a:xfrm>
          <a:prstGeom prst="rect">
            <a:avLst/>
          </a:prstGeom>
        </p:spPr>
      </p:pic>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817</TotalTime>
  <Words>1095</Words>
  <Application>Microsoft Office PowerPoint</Application>
  <PresentationFormat>Custom</PresentationFormat>
  <Paragraphs>78</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36x48-Template-V2b</vt:lpstr>
      <vt:lpstr>Image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admin</cp:lastModifiedBy>
  <cp:revision>64</cp:revision>
  <dcterms:created xsi:type="dcterms:W3CDTF">2012-02-03T19:11:35Z</dcterms:created>
  <dcterms:modified xsi:type="dcterms:W3CDTF">2019-04-10T16:48:41Z</dcterms:modified>
</cp:coreProperties>
</file>