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27003375" cy="45005625"/>
  <p:notesSz cx="29684663" cy="476853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 d="100"/>
          <a:sy n="10" d="100"/>
        </p:scale>
        <p:origin x="235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948425" y="3576375"/>
            <a:ext cx="19790750" cy="17881976"/>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968450" y="22650525"/>
            <a:ext cx="23747701" cy="21458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05594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2968450" y="22650525"/>
            <a:ext cx="23747701" cy="21458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9478963" y="3576638"/>
            <a:ext cx="10729912" cy="17881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60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025650" y="15001875"/>
            <a:ext cx="22952075" cy="7500938"/>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051300" y="25503188"/>
            <a:ext cx="18902362" cy="11501437"/>
          </a:xfrm>
          <a:prstGeom prst="rect">
            <a:avLst/>
          </a:prstGeom>
          <a:noFill/>
          <a:ln>
            <a:noFill/>
          </a:ln>
        </p:spPr>
        <p:txBody>
          <a:bodyPr spcFirstLastPara="1" wrap="square" lIns="411475" tIns="205725" rIns="411475" bIns="205725" anchor="t" anchorCtr="0">
            <a:noAutofit/>
          </a:bodyPr>
          <a:lstStyle>
            <a:lvl1pPr lvl="0" algn="ctr">
              <a:spcBef>
                <a:spcPts val="2880"/>
              </a:spcBef>
              <a:spcAft>
                <a:spcPts val="0"/>
              </a:spcAft>
              <a:buSzPts val="12240"/>
              <a:buFont typeface="Noto Sans Symbols"/>
              <a:buNone/>
              <a:defRPr/>
            </a:lvl1pPr>
            <a:lvl2pPr lvl="1" algn="l">
              <a:spcBef>
                <a:spcPts val="360"/>
              </a:spcBef>
              <a:spcAft>
                <a:spcPts val="0"/>
              </a:spcAft>
              <a:buSzPts val="1530"/>
              <a:buChar char="🙣"/>
              <a:defRPr/>
            </a:lvl2pPr>
            <a:lvl3pPr lvl="2" algn="l">
              <a:spcBef>
                <a:spcPts val="360"/>
              </a:spcBef>
              <a:spcAft>
                <a:spcPts val="0"/>
              </a:spcAft>
              <a:buSzPts val="1620"/>
              <a:buChar char="◼"/>
              <a:defRPr/>
            </a:lvl3pPr>
            <a:lvl4pPr lvl="3" algn="l">
              <a:spcBef>
                <a:spcPts val="360"/>
              </a:spcBef>
              <a:spcAft>
                <a:spcPts val="0"/>
              </a:spcAft>
              <a:buSzPts val="1620"/>
              <a:buChar char="🙣"/>
              <a:defRPr/>
            </a:lvl4pPr>
            <a:lvl5pPr lvl="4" algn="l">
              <a:spcBef>
                <a:spcPts val="360"/>
              </a:spcBef>
              <a:spcAft>
                <a:spcPts val="0"/>
              </a:spcAft>
              <a:buSzPts val="1620"/>
              <a:buChar char="◼"/>
              <a:defRPr/>
            </a:lvl5pPr>
            <a:lvl6pPr lvl="5" algn="l">
              <a:spcBef>
                <a:spcPts val="360"/>
              </a:spcBef>
              <a:spcAft>
                <a:spcPts val="0"/>
              </a:spcAft>
              <a:buSzPts val="1620"/>
              <a:buChar char="◼"/>
              <a:defRPr/>
            </a:lvl6pPr>
            <a:lvl7pPr lvl="6" algn="l">
              <a:spcBef>
                <a:spcPts val="360"/>
              </a:spcBef>
              <a:spcAft>
                <a:spcPts val="0"/>
              </a:spcAft>
              <a:buSzPts val="1620"/>
              <a:buChar char="◼"/>
              <a:defRPr/>
            </a:lvl7pPr>
            <a:lvl8pPr lvl="7" algn="l">
              <a:spcBef>
                <a:spcPts val="360"/>
              </a:spcBef>
              <a:spcAft>
                <a:spcPts val="0"/>
              </a:spcAft>
              <a:buSzPts val="1620"/>
              <a:buChar char="◼"/>
              <a:defRPr/>
            </a:lvl8pPr>
            <a:lvl9pPr lvl="8" algn="l">
              <a:spcBef>
                <a:spcPts val="360"/>
              </a:spcBef>
              <a:spcAft>
                <a:spcPts val="0"/>
              </a:spcAft>
              <a:buSzPts val="1620"/>
              <a:buChar char="◼"/>
              <a:defRPr/>
            </a:lvl9pPr>
          </a:lstStyle>
          <a:p>
            <a:endParaRPr/>
          </a:p>
        </p:txBody>
      </p:sp>
      <p:sp>
        <p:nvSpPr>
          <p:cNvPr id="14" name="Google Shape;14;p2"/>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350963" y="1801813"/>
            <a:ext cx="24303037" cy="7500937"/>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1350963" y="10074275"/>
            <a:ext cx="11930062" cy="4198938"/>
          </a:xfrm>
          <a:prstGeom prst="rect">
            <a:avLst/>
          </a:prstGeom>
          <a:noFill/>
          <a:ln>
            <a:noFill/>
          </a:ln>
        </p:spPr>
        <p:txBody>
          <a:bodyPr spcFirstLastPara="1" wrap="square" lIns="411475" tIns="205725" rIns="411475" bIns="205725" anchor="b" anchorCtr="0">
            <a:noAutofit/>
          </a:bodyPr>
          <a:lstStyle>
            <a:lvl1pPr marL="457200" lvl="0" indent="-228600" algn="l">
              <a:spcBef>
                <a:spcPts val="480"/>
              </a:spcBef>
              <a:spcAft>
                <a:spcPts val="0"/>
              </a:spcAft>
              <a:buSzPts val="2040"/>
              <a:buNone/>
              <a:defRPr sz="2400" b="1"/>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SzPts val="1440"/>
              <a:buNone/>
              <a:defRPr sz="1600" b="1"/>
            </a:lvl6pPr>
            <a:lvl7pPr marL="3200400" lvl="6" indent="-228600" algn="l">
              <a:spcBef>
                <a:spcPts val="320"/>
              </a:spcBef>
              <a:spcAft>
                <a:spcPts val="0"/>
              </a:spcAft>
              <a:buSzPts val="1440"/>
              <a:buNone/>
              <a:defRPr sz="1600" b="1"/>
            </a:lvl7pPr>
            <a:lvl8pPr marL="3657600" lvl="7" indent="-228600" algn="l">
              <a:spcBef>
                <a:spcPts val="320"/>
              </a:spcBef>
              <a:spcAft>
                <a:spcPts val="0"/>
              </a:spcAft>
              <a:buSzPts val="1440"/>
              <a:buNone/>
              <a:defRPr sz="1600" b="1"/>
            </a:lvl8pPr>
            <a:lvl9pPr marL="4114800" lvl="8" indent="-228600" algn="l">
              <a:spcBef>
                <a:spcPts val="320"/>
              </a:spcBef>
              <a:spcAft>
                <a:spcPts val="0"/>
              </a:spcAft>
              <a:buSzPts val="1440"/>
              <a:buNone/>
              <a:defRPr sz="1600" b="1"/>
            </a:lvl9pPr>
          </a:lstStyle>
          <a:p>
            <a:endParaRPr/>
          </a:p>
        </p:txBody>
      </p:sp>
      <p:sp>
        <p:nvSpPr>
          <p:cNvPr id="70" name="Google Shape;70;p11"/>
          <p:cNvSpPr txBox="1">
            <a:spLocks noGrp="1"/>
          </p:cNvSpPr>
          <p:nvPr>
            <p:ph type="body" idx="2"/>
          </p:nvPr>
        </p:nvSpPr>
        <p:spPr>
          <a:xfrm>
            <a:off x="1350963" y="14273213"/>
            <a:ext cx="11930062" cy="25930226"/>
          </a:xfrm>
          <a:prstGeom prst="rect">
            <a:avLst/>
          </a:prstGeom>
          <a:noFill/>
          <a:ln>
            <a:noFill/>
          </a:ln>
        </p:spPr>
        <p:txBody>
          <a:bodyPr spcFirstLastPara="1" wrap="square" lIns="411475" tIns="205725" rIns="411475" bIns="205725"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20039" algn="l">
              <a:spcBef>
                <a:spcPts val="320"/>
              </a:spcBef>
              <a:spcAft>
                <a:spcPts val="0"/>
              </a:spcAft>
              <a:buSzPts val="1440"/>
              <a:buChar char="🙣"/>
              <a:defRPr sz="1600"/>
            </a:lvl4pPr>
            <a:lvl5pPr marL="2286000" lvl="4" indent="-320039" algn="l">
              <a:spcBef>
                <a:spcPts val="320"/>
              </a:spcBef>
              <a:spcAft>
                <a:spcPts val="0"/>
              </a:spcAft>
              <a:buSzPts val="1440"/>
              <a:buChar char="◼"/>
              <a:defRPr sz="1600"/>
            </a:lvl5pPr>
            <a:lvl6pPr marL="2743200" lvl="5" indent="-320039" algn="l">
              <a:spcBef>
                <a:spcPts val="320"/>
              </a:spcBef>
              <a:spcAft>
                <a:spcPts val="0"/>
              </a:spcAft>
              <a:buSzPts val="1440"/>
              <a:buChar char="◼"/>
              <a:defRPr sz="1600"/>
            </a:lvl6pPr>
            <a:lvl7pPr marL="3200400" lvl="6" indent="-320039" algn="l">
              <a:spcBef>
                <a:spcPts val="320"/>
              </a:spcBef>
              <a:spcAft>
                <a:spcPts val="0"/>
              </a:spcAft>
              <a:buSzPts val="1440"/>
              <a:buChar char="◼"/>
              <a:defRPr sz="1600"/>
            </a:lvl7pPr>
            <a:lvl8pPr marL="3657600" lvl="7" indent="-320040" algn="l">
              <a:spcBef>
                <a:spcPts val="320"/>
              </a:spcBef>
              <a:spcAft>
                <a:spcPts val="0"/>
              </a:spcAft>
              <a:buSzPts val="1440"/>
              <a:buChar char="◼"/>
              <a:defRPr sz="1600"/>
            </a:lvl8pPr>
            <a:lvl9pPr marL="4114800" lvl="8" indent="-320040" algn="l">
              <a:spcBef>
                <a:spcPts val="320"/>
              </a:spcBef>
              <a:spcAft>
                <a:spcPts val="0"/>
              </a:spcAft>
              <a:buSzPts val="1440"/>
              <a:buChar char="◼"/>
              <a:defRPr sz="1600"/>
            </a:lvl9pPr>
          </a:lstStyle>
          <a:p>
            <a:endParaRPr/>
          </a:p>
        </p:txBody>
      </p:sp>
      <p:sp>
        <p:nvSpPr>
          <p:cNvPr id="71" name="Google Shape;71;p11"/>
          <p:cNvSpPr txBox="1">
            <a:spLocks noGrp="1"/>
          </p:cNvSpPr>
          <p:nvPr>
            <p:ph type="body" idx="3"/>
          </p:nvPr>
        </p:nvSpPr>
        <p:spPr>
          <a:xfrm>
            <a:off x="13717588" y="10074275"/>
            <a:ext cx="11936412" cy="4198938"/>
          </a:xfrm>
          <a:prstGeom prst="rect">
            <a:avLst/>
          </a:prstGeom>
          <a:noFill/>
          <a:ln>
            <a:noFill/>
          </a:ln>
        </p:spPr>
        <p:txBody>
          <a:bodyPr spcFirstLastPara="1" wrap="square" lIns="411475" tIns="205725" rIns="411475" bIns="205725" anchor="b" anchorCtr="0">
            <a:noAutofit/>
          </a:bodyPr>
          <a:lstStyle>
            <a:lvl1pPr marL="457200" lvl="0" indent="-228600" algn="l">
              <a:spcBef>
                <a:spcPts val="480"/>
              </a:spcBef>
              <a:spcAft>
                <a:spcPts val="0"/>
              </a:spcAft>
              <a:buSzPts val="2040"/>
              <a:buNone/>
              <a:defRPr sz="2400" b="1"/>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SzPts val="1440"/>
              <a:buNone/>
              <a:defRPr sz="1600" b="1"/>
            </a:lvl6pPr>
            <a:lvl7pPr marL="3200400" lvl="6" indent="-228600" algn="l">
              <a:spcBef>
                <a:spcPts val="320"/>
              </a:spcBef>
              <a:spcAft>
                <a:spcPts val="0"/>
              </a:spcAft>
              <a:buSzPts val="1440"/>
              <a:buNone/>
              <a:defRPr sz="1600" b="1"/>
            </a:lvl7pPr>
            <a:lvl8pPr marL="3657600" lvl="7" indent="-228600" algn="l">
              <a:spcBef>
                <a:spcPts val="320"/>
              </a:spcBef>
              <a:spcAft>
                <a:spcPts val="0"/>
              </a:spcAft>
              <a:buSzPts val="1440"/>
              <a:buNone/>
              <a:defRPr sz="1600" b="1"/>
            </a:lvl8pPr>
            <a:lvl9pPr marL="4114800" lvl="8" indent="-228600" algn="l">
              <a:spcBef>
                <a:spcPts val="320"/>
              </a:spcBef>
              <a:spcAft>
                <a:spcPts val="0"/>
              </a:spcAft>
              <a:buSzPts val="1440"/>
              <a:buNone/>
              <a:defRPr sz="1600" b="1"/>
            </a:lvl9pPr>
          </a:lstStyle>
          <a:p>
            <a:endParaRPr/>
          </a:p>
        </p:txBody>
      </p:sp>
      <p:sp>
        <p:nvSpPr>
          <p:cNvPr id="72" name="Google Shape;72;p11"/>
          <p:cNvSpPr txBox="1">
            <a:spLocks noGrp="1"/>
          </p:cNvSpPr>
          <p:nvPr>
            <p:ph type="body" idx="4"/>
          </p:nvPr>
        </p:nvSpPr>
        <p:spPr>
          <a:xfrm>
            <a:off x="13717588" y="14273213"/>
            <a:ext cx="11936412" cy="25930226"/>
          </a:xfrm>
          <a:prstGeom prst="rect">
            <a:avLst/>
          </a:prstGeom>
          <a:noFill/>
          <a:ln>
            <a:noFill/>
          </a:ln>
        </p:spPr>
        <p:txBody>
          <a:bodyPr spcFirstLastPara="1" wrap="square" lIns="411475" tIns="205725" rIns="411475" bIns="205725"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20039" algn="l">
              <a:spcBef>
                <a:spcPts val="320"/>
              </a:spcBef>
              <a:spcAft>
                <a:spcPts val="0"/>
              </a:spcAft>
              <a:buSzPts val="1440"/>
              <a:buChar char="🙣"/>
              <a:defRPr sz="1600"/>
            </a:lvl4pPr>
            <a:lvl5pPr marL="2286000" lvl="4" indent="-320039" algn="l">
              <a:spcBef>
                <a:spcPts val="320"/>
              </a:spcBef>
              <a:spcAft>
                <a:spcPts val="0"/>
              </a:spcAft>
              <a:buSzPts val="1440"/>
              <a:buChar char="◼"/>
              <a:defRPr sz="1600"/>
            </a:lvl5pPr>
            <a:lvl6pPr marL="2743200" lvl="5" indent="-320039" algn="l">
              <a:spcBef>
                <a:spcPts val="320"/>
              </a:spcBef>
              <a:spcAft>
                <a:spcPts val="0"/>
              </a:spcAft>
              <a:buSzPts val="1440"/>
              <a:buChar char="◼"/>
              <a:defRPr sz="1600"/>
            </a:lvl6pPr>
            <a:lvl7pPr marL="3200400" lvl="6" indent="-320039" algn="l">
              <a:spcBef>
                <a:spcPts val="320"/>
              </a:spcBef>
              <a:spcAft>
                <a:spcPts val="0"/>
              </a:spcAft>
              <a:buSzPts val="1440"/>
              <a:buChar char="◼"/>
              <a:defRPr sz="1600"/>
            </a:lvl7pPr>
            <a:lvl8pPr marL="3657600" lvl="7" indent="-320040" algn="l">
              <a:spcBef>
                <a:spcPts val="320"/>
              </a:spcBef>
              <a:spcAft>
                <a:spcPts val="0"/>
              </a:spcAft>
              <a:buSzPts val="1440"/>
              <a:buChar char="◼"/>
              <a:defRPr sz="1600"/>
            </a:lvl8pPr>
            <a:lvl9pPr marL="4114800" lvl="8" indent="-320040" algn="l">
              <a:spcBef>
                <a:spcPts val="320"/>
              </a:spcBef>
              <a:spcAft>
                <a:spcPts val="0"/>
              </a:spcAft>
              <a:buSzPts val="1440"/>
              <a:buChar char="◼"/>
              <a:defRPr sz="1600"/>
            </a:lvl9pPr>
          </a:lstStyle>
          <a:p>
            <a:endParaRPr/>
          </a:p>
        </p:txBody>
      </p:sp>
      <p:sp>
        <p:nvSpPr>
          <p:cNvPr id="73" name="Google Shape;73;p11"/>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區段標題" type="secHead">
  <p:cSld name="SECTION_HEADER">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2133600" y="28921075"/>
            <a:ext cx="22952075" cy="8937625"/>
          </a:xfrm>
          <a:prstGeom prst="rect">
            <a:avLst/>
          </a:prstGeom>
          <a:noFill/>
          <a:ln>
            <a:noFill/>
          </a:ln>
        </p:spPr>
        <p:txBody>
          <a:bodyPr spcFirstLastPara="1" wrap="square" lIns="411475" tIns="205725" rIns="411475" bIns="2057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2133600" y="19075400"/>
            <a:ext cx="22952075" cy="9845675"/>
          </a:xfrm>
          <a:prstGeom prst="rect">
            <a:avLst/>
          </a:prstGeom>
          <a:noFill/>
          <a:ln>
            <a:noFill/>
          </a:ln>
        </p:spPr>
        <p:txBody>
          <a:bodyPr spcFirstLastPara="1" wrap="square" lIns="411475" tIns="205725" rIns="411475" bIns="205725" anchor="b" anchorCtr="0">
            <a:noAutofit/>
          </a:bodyPr>
          <a:lstStyle>
            <a:lvl1pPr marL="457200" lvl="0" indent="-228600" algn="l">
              <a:spcBef>
                <a:spcPts val="400"/>
              </a:spcBef>
              <a:spcAft>
                <a:spcPts val="0"/>
              </a:spcAft>
              <a:buSzPts val="1700"/>
              <a:buNone/>
              <a:defRPr sz="2000"/>
            </a:lvl1pPr>
            <a:lvl2pPr marL="914400" lvl="1" indent="-228600" algn="l">
              <a:spcBef>
                <a:spcPts val="360"/>
              </a:spcBef>
              <a:spcAft>
                <a:spcPts val="0"/>
              </a:spcAft>
              <a:buSzPts val="1530"/>
              <a:buNone/>
              <a:defRPr sz="1800"/>
            </a:lvl2pPr>
            <a:lvl3pPr marL="1371600" lvl="2" indent="-228600" algn="l">
              <a:spcBef>
                <a:spcPts val="320"/>
              </a:spcBef>
              <a:spcAft>
                <a:spcPts val="0"/>
              </a:spcAft>
              <a:buSzPts val="1440"/>
              <a:buNone/>
              <a:defRPr sz="1600"/>
            </a:lvl3pPr>
            <a:lvl4pPr marL="1828800" lvl="3" indent="-228600" algn="l">
              <a:spcBef>
                <a:spcPts val="280"/>
              </a:spcBef>
              <a:spcAft>
                <a:spcPts val="0"/>
              </a:spcAft>
              <a:buSzPts val="1260"/>
              <a:buNone/>
              <a:defRPr sz="1400"/>
            </a:lvl4pPr>
            <a:lvl5pPr marL="2286000" lvl="4" indent="-228600" algn="l">
              <a:spcBef>
                <a:spcPts val="280"/>
              </a:spcBef>
              <a:spcAft>
                <a:spcPts val="0"/>
              </a:spcAft>
              <a:buSzPts val="1260"/>
              <a:buNone/>
              <a:defRPr sz="1400"/>
            </a:lvl5pPr>
            <a:lvl6pPr marL="2743200" lvl="5" indent="-228600" algn="l">
              <a:spcBef>
                <a:spcPts val="280"/>
              </a:spcBef>
              <a:spcAft>
                <a:spcPts val="0"/>
              </a:spcAft>
              <a:buSzPts val="1260"/>
              <a:buNone/>
              <a:defRPr sz="1400"/>
            </a:lvl6pPr>
            <a:lvl7pPr marL="3200400" lvl="6" indent="-228600" algn="l">
              <a:spcBef>
                <a:spcPts val="280"/>
              </a:spcBef>
              <a:spcAft>
                <a:spcPts val="0"/>
              </a:spcAft>
              <a:buSzPts val="1260"/>
              <a:buNone/>
              <a:defRPr sz="1400"/>
            </a:lvl7pPr>
            <a:lvl8pPr marL="3657600" lvl="7" indent="-228600" algn="l">
              <a:spcBef>
                <a:spcPts val="280"/>
              </a:spcBef>
              <a:spcAft>
                <a:spcPts val="0"/>
              </a:spcAft>
              <a:buSzPts val="1260"/>
              <a:buNone/>
              <a:defRPr sz="1400"/>
            </a:lvl8pPr>
            <a:lvl9pPr marL="4114800" lvl="8" indent="-228600" algn="l">
              <a:spcBef>
                <a:spcPts val="280"/>
              </a:spcBef>
              <a:spcAft>
                <a:spcPts val="0"/>
              </a:spcAft>
              <a:buSzPts val="1260"/>
              <a:buNone/>
              <a:defRPr sz="1400"/>
            </a:lvl9pPr>
          </a:lstStyle>
          <a:p>
            <a:endParaRPr/>
          </a:p>
        </p:txBody>
      </p:sp>
      <p:sp>
        <p:nvSpPr>
          <p:cNvPr id="79" name="Google Shape;79;p12"/>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90587" y="1500187"/>
            <a:ext cx="25222200" cy="7500937"/>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13"/>
          <p:cNvSpPr txBox="1">
            <a:spLocks noGrp="1"/>
          </p:cNvSpPr>
          <p:nvPr>
            <p:ph type="body" idx="1"/>
          </p:nvPr>
        </p:nvSpPr>
        <p:spPr>
          <a:xfrm>
            <a:off x="890587" y="10501312"/>
            <a:ext cx="25222200" cy="29524326"/>
          </a:xfrm>
          <a:prstGeom prst="rect">
            <a:avLst/>
          </a:prstGeom>
          <a:noFill/>
          <a:ln>
            <a:noFill/>
          </a:ln>
        </p:spPr>
        <p:txBody>
          <a:bodyPr spcFirstLastPara="1" wrap="square" lIns="411475" tIns="205725" rIns="411475" bIns="205725"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85" name="Google Shape;85;p13"/>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文字及兩項物件" type="txAndTwoObj">
  <p:cSld name="TEXT_AND_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0588" y="1500188"/>
            <a:ext cx="25222200" cy="7500937"/>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90588" y="10501313"/>
            <a:ext cx="12534900" cy="29524326"/>
          </a:xfrm>
          <a:prstGeom prst="rect">
            <a:avLst/>
          </a:prstGeom>
          <a:noFill/>
          <a:ln>
            <a:noFill/>
          </a:ln>
        </p:spPr>
        <p:txBody>
          <a:bodyPr spcFirstLastPara="1" wrap="square" lIns="411475" tIns="205725" rIns="411475" bIns="205725"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20" name="Google Shape;20;p3"/>
          <p:cNvSpPr txBox="1">
            <a:spLocks noGrp="1"/>
          </p:cNvSpPr>
          <p:nvPr>
            <p:ph type="body" idx="2"/>
          </p:nvPr>
        </p:nvSpPr>
        <p:spPr>
          <a:xfrm>
            <a:off x="13577888" y="10501313"/>
            <a:ext cx="12534900" cy="14685963"/>
          </a:xfrm>
          <a:prstGeom prst="rect">
            <a:avLst/>
          </a:prstGeom>
          <a:noFill/>
          <a:ln>
            <a:noFill/>
          </a:ln>
        </p:spPr>
        <p:txBody>
          <a:bodyPr spcFirstLastPara="1" wrap="square" lIns="411475" tIns="205725" rIns="411475" bIns="205725"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21" name="Google Shape;21;p3"/>
          <p:cNvSpPr txBox="1">
            <a:spLocks noGrp="1"/>
          </p:cNvSpPr>
          <p:nvPr>
            <p:ph type="body" idx="3"/>
          </p:nvPr>
        </p:nvSpPr>
        <p:spPr>
          <a:xfrm>
            <a:off x="13577888" y="25339675"/>
            <a:ext cx="12534900" cy="14685963"/>
          </a:xfrm>
          <a:prstGeom prst="rect">
            <a:avLst/>
          </a:prstGeom>
          <a:noFill/>
          <a:ln>
            <a:noFill/>
          </a:ln>
        </p:spPr>
        <p:txBody>
          <a:bodyPr spcFirstLastPara="1" wrap="square" lIns="411475" tIns="205725" rIns="411475" bIns="205725"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22" name="Google Shape;22;p3"/>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90587" y="1500187"/>
            <a:ext cx="25222200" cy="7500937"/>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90588" y="10501313"/>
            <a:ext cx="12534900" cy="29524326"/>
          </a:xfrm>
          <a:prstGeom prst="rect">
            <a:avLst/>
          </a:prstGeom>
          <a:noFill/>
          <a:ln>
            <a:noFill/>
          </a:ln>
        </p:spPr>
        <p:txBody>
          <a:bodyPr spcFirstLastPara="1" wrap="square" lIns="411475" tIns="205725" rIns="411475" bIns="205725"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31469" algn="l">
              <a:spcBef>
                <a:spcPts val="360"/>
              </a:spcBef>
              <a:spcAft>
                <a:spcPts val="0"/>
              </a:spcAft>
              <a:buSzPts val="1620"/>
              <a:buChar char="🙣"/>
              <a:defRPr sz="1800"/>
            </a:lvl4pPr>
            <a:lvl5pPr marL="2286000" lvl="4" indent="-331470" algn="l">
              <a:spcBef>
                <a:spcPts val="360"/>
              </a:spcBef>
              <a:spcAft>
                <a:spcPts val="0"/>
              </a:spcAft>
              <a:buSzPts val="1620"/>
              <a:buChar char="◼"/>
              <a:defRPr sz="1800"/>
            </a:lvl5pPr>
            <a:lvl6pPr marL="2743200" lvl="5" indent="-331470" algn="l">
              <a:spcBef>
                <a:spcPts val="360"/>
              </a:spcBef>
              <a:spcAft>
                <a:spcPts val="0"/>
              </a:spcAft>
              <a:buSzPts val="1620"/>
              <a:buChar char="◼"/>
              <a:defRPr sz="1800"/>
            </a:lvl6pPr>
            <a:lvl7pPr marL="3200400" lvl="6" indent="-331470" algn="l">
              <a:spcBef>
                <a:spcPts val="360"/>
              </a:spcBef>
              <a:spcAft>
                <a:spcPts val="0"/>
              </a:spcAft>
              <a:buSzPts val="1620"/>
              <a:buChar char="◼"/>
              <a:defRPr sz="1800"/>
            </a:lvl7pPr>
            <a:lvl8pPr marL="3657600" lvl="7" indent="-331470" algn="l">
              <a:spcBef>
                <a:spcPts val="360"/>
              </a:spcBef>
              <a:spcAft>
                <a:spcPts val="0"/>
              </a:spcAft>
              <a:buSzPts val="1620"/>
              <a:buChar char="◼"/>
              <a:defRPr sz="1800"/>
            </a:lvl8pPr>
            <a:lvl9pPr marL="4114800" lvl="8" indent="-331470" algn="l">
              <a:spcBef>
                <a:spcPts val="360"/>
              </a:spcBef>
              <a:spcAft>
                <a:spcPts val="0"/>
              </a:spcAft>
              <a:buSzPts val="1620"/>
              <a:buChar char="◼"/>
              <a:defRPr sz="1800"/>
            </a:lvl9pPr>
          </a:lstStyle>
          <a:p>
            <a:endParaRPr/>
          </a:p>
        </p:txBody>
      </p:sp>
      <p:sp>
        <p:nvSpPr>
          <p:cNvPr id="28" name="Google Shape;28;p4"/>
          <p:cNvSpPr txBox="1">
            <a:spLocks noGrp="1"/>
          </p:cNvSpPr>
          <p:nvPr>
            <p:ph type="body" idx="2"/>
          </p:nvPr>
        </p:nvSpPr>
        <p:spPr>
          <a:xfrm>
            <a:off x="13577888" y="10501313"/>
            <a:ext cx="12534900" cy="29524326"/>
          </a:xfrm>
          <a:prstGeom prst="rect">
            <a:avLst/>
          </a:prstGeom>
          <a:noFill/>
          <a:ln>
            <a:noFill/>
          </a:ln>
        </p:spPr>
        <p:txBody>
          <a:bodyPr spcFirstLastPara="1" wrap="square" lIns="411475" tIns="205725" rIns="411475" bIns="205725"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31469" algn="l">
              <a:spcBef>
                <a:spcPts val="360"/>
              </a:spcBef>
              <a:spcAft>
                <a:spcPts val="0"/>
              </a:spcAft>
              <a:buSzPts val="1620"/>
              <a:buChar char="🙣"/>
              <a:defRPr sz="1800"/>
            </a:lvl4pPr>
            <a:lvl5pPr marL="2286000" lvl="4" indent="-331470" algn="l">
              <a:spcBef>
                <a:spcPts val="360"/>
              </a:spcBef>
              <a:spcAft>
                <a:spcPts val="0"/>
              </a:spcAft>
              <a:buSzPts val="1620"/>
              <a:buChar char="◼"/>
              <a:defRPr sz="1800"/>
            </a:lvl5pPr>
            <a:lvl6pPr marL="2743200" lvl="5" indent="-331470" algn="l">
              <a:spcBef>
                <a:spcPts val="360"/>
              </a:spcBef>
              <a:spcAft>
                <a:spcPts val="0"/>
              </a:spcAft>
              <a:buSzPts val="1620"/>
              <a:buChar char="◼"/>
              <a:defRPr sz="1800"/>
            </a:lvl6pPr>
            <a:lvl7pPr marL="3200400" lvl="6" indent="-331470" algn="l">
              <a:spcBef>
                <a:spcPts val="360"/>
              </a:spcBef>
              <a:spcAft>
                <a:spcPts val="0"/>
              </a:spcAft>
              <a:buSzPts val="1620"/>
              <a:buChar char="◼"/>
              <a:defRPr sz="1800"/>
            </a:lvl7pPr>
            <a:lvl8pPr marL="3657600" lvl="7" indent="-331470" algn="l">
              <a:spcBef>
                <a:spcPts val="360"/>
              </a:spcBef>
              <a:spcAft>
                <a:spcPts val="0"/>
              </a:spcAft>
              <a:buSzPts val="1620"/>
              <a:buChar char="◼"/>
              <a:defRPr sz="1800"/>
            </a:lvl8pPr>
            <a:lvl9pPr marL="4114800" lvl="8" indent="-331470" algn="l">
              <a:spcBef>
                <a:spcPts val="360"/>
              </a:spcBef>
              <a:spcAft>
                <a:spcPts val="0"/>
              </a:spcAft>
              <a:buSzPts val="1620"/>
              <a:buChar char="◼"/>
              <a:defRPr sz="1800"/>
            </a:lvl9pPr>
          </a:lstStyle>
          <a:p>
            <a:endParaRPr/>
          </a:p>
        </p:txBody>
      </p:sp>
      <p:sp>
        <p:nvSpPr>
          <p:cNvPr id="29" name="Google Shape;29;p4"/>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rot="5400000">
            <a:off x="3697287" y="17610138"/>
            <a:ext cx="38525451" cy="6305550"/>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body" idx="1"/>
          </p:nvPr>
        </p:nvSpPr>
        <p:spPr>
          <a:xfrm rot="5400000">
            <a:off x="-8990013" y="11380789"/>
            <a:ext cx="38525451" cy="18764249"/>
          </a:xfrm>
          <a:prstGeom prst="rect">
            <a:avLst/>
          </a:prstGeom>
          <a:noFill/>
          <a:ln>
            <a:noFill/>
          </a:ln>
        </p:spPr>
        <p:txBody>
          <a:bodyPr spcFirstLastPara="1" wrap="square" lIns="411475" tIns="205725" rIns="411475" bIns="205725"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35" name="Google Shape;35;p5"/>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90587" y="1500187"/>
            <a:ext cx="25222200" cy="7500937"/>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rot="5400000">
            <a:off x="-1260476" y="12652375"/>
            <a:ext cx="29524326" cy="25222200"/>
          </a:xfrm>
          <a:prstGeom prst="rect">
            <a:avLst/>
          </a:prstGeom>
          <a:noFill/>
          <a:ln>
            <a:noFill/>
          </a:ln>
        </p:spPr>
        <p:txBody>
          <a:bodyPr spcFirstLastPara="1" wrap="square" lIns="411475" tIns="205725" rIns="411475" bIns="205725"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41" name="Google Shape;41;p6"/>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5292725" y="31503938"/>
            <a:ext cx="16202024" cy="3719512"/>
          </a:xfrm>
          <a:prstGeom prst="rect">
            <a:avLst/>
          </a:prstGeom>
          <a:noFill/>
          <a:ln>
            <a:noFill/>
          </a:ln>
        </p:spPr>
        <p:txBody>
          <a:bodyPr spcFirstLastPara="1" wrap="square" lIns="411475" tIns="205725" rIns="411475" bIns="2057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a:spLocks noGrp="1"/>
          </p:cNvSpPr>
          <p:nvPr>
            <p:ph type="pic" idx="2"/>
          </p:nvPr>
        </p:nvSpPr>
        <p:spPr>
          <a:xfrm>
            <a:off x="5292725" y="4021138"/>
            <a:ext cx="16202024" cy="27003376"/>
          </a:xfrm>
          <a:prstGeom prst="rect">
            <a:avLst/>
          </a:prstGeom>
          <a:noFill/>
          <a:ln>
            <a:noFill/>
          </a:ln>
        </p:spPr>
        <p:txBody>
          <a:bodyPr spcFirstLastPara="1" wrap="square" lIns="411475" tIns="205725" rIns="411475" bIns="205725" anchor="t" anchorCtr="0">
            <a:noAutofit/>
          </a:bodyPr>
          <a:lstStyle>
            <a:lvl1pPr marR="0" lvl="0" algn="l" rtl="0">
              <a:spcBef>
                <a:spcPts val="640"/>
              </a:spcBef>
              <a:spcAft>
                <a:spcPts val="0"/>
              </a:spcAft>
              <a:buClr>
                <a:schemeClr val="folHlink"/>
              </a:buClr>
              <a:buSzPts val="272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hlink"/>
              </a:buClr>
              <a:buSzPts val="238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folHlink"/>
              </a:buClr>
              <a:buSzPts val="216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hlink"/>
              </a:buClr>
              <a:buSzPts val="18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folHlink"/>
              </a:buClr>
              <a:buSzPts val="18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folHlink"/>
              </a:buClr>
              <a:buSzPts val="18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folHlink"/>
              </a:buClr>
              <a:buSzPts val="18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folHlink"/>
              </a:buClr>
              <a:buSzPts val="18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folHlink"/>
              </a:buClr>
              <a:buSzPts val="18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body" idx="1"/>
          </p:nvPr>
        </p:nvSpPr>
        <p:spPr>
          <a:xfrm>
            <a:off x="5292725" y="35223450"/>
            <a:ext cx="16202024" cy="5281613"/>
          </a:xfrm>
          <a:prstGeom prst="rect">
            <a:avLst/>
          </a:prstGeom>
          <a:noFill/>
          <a:ln>
            <a:noFill/>
          </a:ln>
        </p:spPr>
        <p:txBody>
          <a:bodyPr spcFirstLastPara="1" wrap="square" lIns="411475" tIns="205725" rIns="411475" bIns="205725"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SzPts val="810"/>
              <a:buNone/>
              <a:defRPr sz="900"/>
            </a:lvl6pPr>
            <a:lvl7pPr marL="3200400" lvl="6" indent="-228600" algn="l">
              <a:spcBef>
                <a:spcPts val="180"/>
              </a:spcBef>
              <a:spcAft>
                <a:spcPts val="0"/>
              </a:spcAft>
              <a:buSzPts val="810"/>
              <a:buNone/>
              <a:defRPr sz="900"/>
            </a:lvl7pPr>
            <a:lvl8pPr marL="3657600" lvl="7" indent="-228600" algn="l">
              <a:spcBef>
                <a:spcPts val="180"/>
              </a:spcBef>
              <a:spcAft>
                <a:spcPts val="0"/>
              </a:spcAft>
              <a:buSzPts val="810"/>
              <a:buNone/>
              <a:defRPr sz="900"/>
            </a:lvl8pPr>
            <a:lvl9pPr marL="4114800" lvl="8" indent="-228600" algn="l">
              <a:spcBef>
                <a:spcPts val="180"/>
              </a:spcBef>
              <a:spcAft>
                <a:spcPts val="0"/>
              </a:spcAft>
              <a:buSzPts val="810"/>
              <a:buNone/>
              <a:defRPr sz="900"/>
            </a:lvl9pPr>
          </a:lstStyle>
          <a:p>
            <a:endParaRPr/>
          </a:p>
        </p:txBody>
      </p:sp>
      <p:sp>
        <p:nvSpPr>
          <p:cNvPr id="48" name="Google Shape;48;p7"/>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350963" y="1792288"/>
            <a:ext cx="8883650" cy="7626350"/>
          </a:xfrm>
          <a:prstGeom prst="rect">
            <a:avLst/>
          </a:prstGeom>
          <a:noFill/>
          <a:ln>
            <a:noFill/>
          </a:ln>
        </p:spPr>
        <p:txBody>
          <a:bodyPr spcFirstLastPara="1" wrap="square" lIns="411475" tIns="205725" rIns="411475" bIns="2057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10556875" y="1792288"/>
            <a:ext cx="15097125" cy="38411150"/>
          </a:xfrm>
          <a:prstGeom prst="rect">
            <a:avLst/>
          </a:prstGeom>
          <a:noFill/>
          <a:ln>
            <a:noFill/>
          </a:ln>
        </p:spPr>
        <p:txBody>
          <a:bodyPr spcFirstLastPara="1" wrap="square" lIns="411475" tIns="205725" rIns="411475" bIns="205725" anchor="t" anchorCtr="0">
            <a:no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42900" algn="l">
              <a:spcBef>
                <a:spcPts val="400"/>
              </a:spcBef>
              <a:spcAft>
                <a:spcPts val="0"/>
              </a:spcAft>
              <a:buSzPts val="1800"/>
              <a:buChar char="🙣"/>
              <a:defRPr sz="2000"/>
            </a:lvl4pPr>
            <a:lvl5pPr marL="2286000" lvl="4" indent="-342900" algn="l">
              <a:spcBef>
                <a:spcPts val="400"/>
              </a:spcBef>
              <a:spcAft>
                <a:spcPts val="0"/>
              </a:spcAft>
              <a:buSzPts val="1800"/>
              <a:buChar char="◼"/>
              <a:defRPr sz="2000"/>
            </a:lvl5pPr>
            <a:lvl6pPr marL="2743200" lvl="5" indent="-342900" algn="l">
              <a:spcBef>
                <a:spcPts val="400"/>
              </a:spcBef>
              <a:spcAft>
                <a:spcPts val="0"/>
              </a:spcAft>
              <a:buSzPts val="1800"/>
              <a:buChar char="◼"/>
              <a:defRPr sz="2000"/>
            </a:lvl6pPr>
            <a:lvl7pPr marL="3200400" lvl="6" indent="-342900" algn="l">
              <a:spcBef>
                <a:spcPts val="400"/>
              </a:spcBef>
              <a:spcAft>
                <a:spcPts val="0"/>
              </a:spcAft>
              <a:buSzPts val="1800"/>
              <a:buChar char="◼"/>
              <a:defRPr sz="2000"/>
            </a:lvl7pPr>
            <a:lvl8pPr marL="3657600" lvl="7" indent="-342900" algn="l">
              <a:spcBef>
                <a:spcPts val="400"/>
              </a:spcBef>
              <a:spcAft>
                <a:spcPts val="0"/>
              </a:spcAft>
              <a:buSzPts val="1800"/>
              <a:buChar char="◼"/>
              <a:defRPr sz="2000"/>
            </a:lvl8pPr>
            <a:lvl9pPr marL="4114800" lvl="8" indent="-342900" algn="l">
              <a:spcBef>
                <a:spcPts val="400"/>
              </a:spcBef>
              <a:spcAft>
                <a:spcPts val="0"/>
              </a:spcAft>
              <a:buSzPts val="1800"/>
              <a:buChar char="◼"/>
              <a:defRPr sz="2000"/>
            </a:lvl9pPr>
          </a:lstStyle>
          <a:p>
            <a:endParaRPr/>
          </a:p>
        </p:txBody>
      </p:sp>
      <p:sp>
        <p:nvSpPr>
          <p:cNvPr id="54" name="Google Shape;54;p8"/>
          <p:cNvSpPr txBox="1">
            <a:spLocks noGrp="1"/>
          </p:cNvSpPr>
          <p:nvPr>
            <p:ph type="body" idx="2"/>
          </p:nvPr>
        </p:nvSpPr>
        <p:spPr>
          <a:xfrm>
            <a:off x="1350963" y="9418638"/>
            <a:ext cx="8883650" cy="30784799"/>
          </a:xfrm>
          <a:prstGeom prst="rect">
            <a:avLst/>
          </a:prstGeom>
          <a:noFill/>
          <a:ln>
            <a:noFill/>
          </a:ln>
        </p:spPr>
        <p:txBody>
          <a:bodyPr spcFirstLastPara="1" wrap="square" lIns="411475" tIns="205725" rIns="411475" bIns="205725"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SzPts val="810"/>
              <a:buNone/>
              <a:defRPr sz="900"/>
            </a:lvl6pPr>
            <a:lvl7pPr marL="3200400" lvl="6" indent="-228600" algn="l">
              <a:spcBef>
                <a:spcPts val="180"/>
              </a:spcBef>
              <a:spcAft>
                <a:spcPts val="0"/>
              </a:spcAft>
              <a:buSzPts val="810"/>
              <a:buNone/>
              <a:defRPr sz="900"/>
            </a:lvl7pPr>
            <a:lvl8pPr marL="3657600" lvl="7" indent="-228600" algn="l">
              <a:spcBef>
                <a:spcPts val="180"/>
              </a:spcBef>
              <a:spcAft>
                <a:spcPts val="0"/>
              </a:spcAft>
              <a:buSzPts val="810"/>
              <a:buNone/>
              <a:defRPr sz="900"/>
            </a:lvl8pPr>
            <a:lvl9pPr marL="4114800" lvl="8" indent="-228600" algn="l">
              <a:spcBef>
                <a:spcPts val="180"/>
              </a:spcBef>
              <a:spcAft>
                <a:spcPts val="0"/>
              </a:spcAft>
              <a:buSzPts val="810"/>
              <a:buNone/>
              <a:defRPr sz="900"/>
            </a:lvl9pPr>
          </a:lstStyle>
          <a:p>
            <a:endParaRPr/>
          </a:p>
        </p:txBody>
      </p:sp>
      <p:sp>
        <p:nvSpPr>
          <p:cNvPr id="55" name="Google Shape;55;p8"/>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90587" y="1500187"/>
            <a:ext cx="25222200" cy="7500937"/>
          </a:xfrm>
          <a:prstGeom prst="rect">
            <a:avLst/>
          </a:prstGeom>
          <a:noFill/>
          <a:ln>
            <a:noFill/>
          </a:ln>
        </p:spPr>
        <p:txBody>
          <a:bodyPr spcFirstLastPara="1" wrap="square" lIns="411475" tIns="205725" rIns="411475" bIns="2057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300"/>
              <a:buFont typeface="Arial"/>
              <a:buNone/>
              <a:defRPr sz="63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FFFFFF"/>
            </a:gs>
          </a:gsLst>
          <a:lin ang="540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587" y="1500187"/>
            <a:ext cx="25222200" cy="7500937"/>
          </a:xfrm>
          <a:prstGeom prst="rect">
            <a:avLst/>
          </a:prstGeom>
          <a:noFill/>
          <a:ln>
            <a:noFill/>
          </a:ln>
        </p:spPr>
        <p:txBody>
          <a:bodyPr spcFirstLastPara="1" wrap="square" lIns="411475" tIns="205725" rIns="411475" bIns="205725" anchor="ctr" anchorCtr="0">
            <a:noAutofit/>
          </a:bodyPr>
          <a:lstStyle>
            <a:lvl1pPr marR="0" lvl="0" algn="ctr" rtl="0">
              <a:spcBef>
                <a:spcPts val="0"/>
              </a:spcBef>
              <a:spcAft>
                <a:spcPts val="0"/>
              </a:spcAft>
              <a:buSzPts val="1400"/>
              <a:buNone/>
              <a:defRPr sz="198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98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98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98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98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98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98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98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98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90587" y="10501312"/>
            <a:ext cx="25222200" cy="29524326"/>
          </a:xfrm>
          <a:prstGeom prst="rect">
            <a:avLst/>
          </a:prstGeom>
          <a:noFill/>
          <a:ln>
            <a:noFill/>
          </a:ln>
        </p:spPr>
        <p:txBody>
          <a:bodyPr spcFirstLastPara="1" wrap="square" lIns="411475" tIns="205725" rIns="411475" bIns="205725" anchor="t" anchorCtr="0">
            <a:noAutofit/>
          </a:bodyPr>
          <a:lstStyle>
            <a:lvl1pPr marL="457200" marR="0" lvl="0" indent="-1005839" algn="l" rtl="0">
              <a:spcBef>
                <a:spcPts val="2880"/>
              </a:spcBef>
              <a:spcAft>
                <a:spcPts val="0"/>
              </a:spcAft>
              <a:buClr>
                <a:schemeClr val="folHlink"/>
              </a:buClr>
              <a:buSzPts val="12240"/>
              <a:buFont typeface="Noto Sans Symbols"/>
              <a:buChar char="◼"/>
              <a:defRPr sz="14400" b="0" i="0" u="none" strike="noStrike" cap="none">
                <a:solidFill>
                  <a:schemeClr val="dk1"/>
                </a:solidFill>
                <a:latin typeface="Arial"/>
                <a:ea typeface="Arial"/>
                <a:cs typeface="Arial"/>
                <a:sym typeface="Arial"/>
              </a:defRPr>
            </a:lvl1pPr>
            <a:lvl2pPr marL="914400" marR="0" lvl="1" indent="-908685" algn="l" rtl="0">
              <a:spcBef>
                <a:spcPts val="2520"/>
              </a:spcBef>
              <a:spcAft>
                <a:spcPts val="0"/>
              </a:spcAft>
              <a:buClr>
                <a:schemeClr val="hlink"/>
              </a:buClr>
              <a:buSzPts val="10710"/>
              <a:buFont typeface="Noto Sans Symbols"/>
              <a:buChar char="🙣"/>
              <a:defRPr sz="12600" b="0" i="0" u="none" strike="noStrike" cap="none">
                <a:solidFill>
                  <a:schemeClr val="dk1"/>
                </a:solidFill>
                <a:latin typeface="Arial"/>
                <a:ea typeface="Arial"/>
                <a:cs typeface="Arial"/>
                <a:sym typeface="Arial"/>
              </a:defRPr>
            </a:lvl2pPr>
            <a:lvl3pPr marL="1371600" marR="0" lvl="2" indent="-845820" algn="l" rtl="0">
              <a:spcBef>
                <a:spcPts val="2160"/>
              </a:spcBef>
              <a:spcAft>
                <a:spcPts val="0"/>
              </a:spcAft>
              <a:buClr>
                <a:schemeClr val="folHlink"/>
              </a:buClr>
              <a:buSzPts val="9720"/>
              <a:buFont typeface="Noto Sans Symbols"/>
              <a:buChar char="◼"/>
              <a:defRPr sz="10800" b="0" i="0" u="none" strike="noStrike" cap="none">
                <a:solidFill>
                  <a:schemeClr val="dk1"/>
                </a:solidFill>
                <a:latin typeface="Arial"/>
                <a:ea typeface="Arial"/>
                <a:cs typeface="Arial"/>
                <a:sym typeface="Arial"/>
              </a:defRPr>
            </a:lvl3pPr>
            <a:lvl4pPr marL="1828800" marR="0" lvl="3" indent="-742950" algn="l" rtl="0">
              <a:spcBef>
                <a:spcPts val="1800"/>
              </a:spcBef>
              <a:spcAft>
                <a:spcPts val="0"/>
              </a:spcAft>
              <a:buClr>
                <a:schemeClr val="hlink"/>
              </a:buClr>
              <a:buSzPts val="8100"/>
              <a:buFont typeface="Noto Sans Symbols"/>
              <a:buChar char="🙣"/>
              <a:defRPr sz="9000" b="0" i="0" u="none" strike="noStrike" cap="none">
                <a:solidFill>
                  <a:schemeClr val="dk1"/>
                </a:solidFill>
                <a:latin typeface="Arial"/>
                <a:ea typeface="Arial"/>
                <a:cs typeface="Arial"/>
                <a:sym typeface="Arial"/>
              </a:defRPr>
            </a:lvl4pPr>
            <a:lvl5pPr marL="2286000" marR="0" lvl="4" indent="-742950" algn="l" rtl="0">
              <a:spcBef>
                <a:spcPts val="1800"/>
              </a:spcBef>
              <a:spcAft>
                <a:spcPts val="0"/>
              </a:spcAft>
              <a:buClr>
                <a:schemeClr val="folHlink"/>
              </a:buClr>
              <a:buSzPts val="8100"/>
              <a:buFont typeface="Noto Sans Symbols"/>
              <a:buChar char="◼"/>
              <a:defRPr sz="9000" b="0" i="0" u="none" strike="noStrike" cap="none">
                <a:solidFill>
                  <a:schemeClr val="dk1"/>
                </a:solidFill>
                <a:latin typeface="Arial"/>
                <a:ea typeface="Arial"/>
                <a:cs typeface="Arial"/>
                <a:sym typeface="Arial"/>
              </a:defRPr>
            </a:lvl5pPr>
            <a:lvl6pPr marL="2743200" marR="0" lvl="5" indent="-742950" algn="l" rtl="0">
              <a:spcBef>
                <a:spcPts val="1800"/>
              </a:spcBef>
              <a:spcAft>
                <a:spcPts val="0"/>
              </a:spcAft>
              <a:buClr>
                <a:schemeClr val="folHlink"/>
              </a:buClr>
              <a:buSzPts val="8100"/>
              <a:buFont typeface="Noto Sans Symbols"/>
              <a:buChar char="◼"/>
              <a:defRPr sz="9000" b="0" i="0" u="none" strike="noStrike" cap="none">
                <a:solidFill>
                  <a:schemeClr val="dk1"/>
                </a:solidFill>
                <a:latin typeface="Arial"/>
                <a:ea typeface="Arial"/>
                <a:cs typeface="Arial"/>
                <a:sym typeface="Arial"/>
              </a:defRPr>
            </a:lvl6pPr>
            <a:lvl7pPr marL="3200400" marR="0" lvl="6" indent="-742950" algn="l" rtl="0">
              <a:spcBef>
                <a:spcPts val="1800"/>
              </a:spcBef>
              <a:spcAft>
                <a:spcPts val="0"/>
              </a:spcAft>
              <a:buClr>
                <a:schemeClr val="folHlink"/>
              </a:buClr>
              <a:buSzPts val="8100"/>
              <a:buFont typeface="Noto Sans Symbols"/>
              <a:buChar char="◼"/>
              <a:defRPr sz="9000" b="0" i="0" u="none" strike="noStrike" cap="none">
                <a:solidFill>
                  <a:schemeClr val="dk1"/>
                </a:solidFill>
                <a:latin typeface="Arial"/>
                <a:ea typeface="Arial"/>
                <a:cs typeface="Arial"/>
                <a:sym typeface="Arial"/>
              </a:defRPr>
            </a:lvl7pPr>
            <a:lvl8pPr marL="3657600" marR="0" lvl="7" indent="-742950" algn="l" rtl="0">
              <a:spcBef>
                <a:spcPts val="1800"/>
              </a:spcBef>
              <a:spcAft>
                <a:spcPts val="0"/>
              </a:spcAft>
              <a:buClr>
                <a:schemeClr val="folHlink"/>
              </a:buClr>
              <a:buSzPts val="8100"/>
              <a:buFont typeface="Noto Sans Symbols"/>
              <a:buChar char="◼"/>
              <a:defRPr sz="9000" b="0" i="0" u="none" strike="noStrike" cap="none">
                <a:solidFill>
                  <a:schemeClr val="dk1"/>
                </a:solidFill>
                <a:latin typeface="Arial"/>
                <a:ea typeface="Arial"/>
                <a:cs typeface="Arial"/>
                <a:sym typeface="Arial"/>
              </a:defRPr>
            </a:lvl8pPr>
            <a:lvl9pPr marL="4114800" marR="0" lvl="8" indent="-742950" algn="l" rtl="0">
              <a:spcBef>
                <a:spcPts val="1800"/>
              </a:spcBef>
              <a:spcAft>
                <a:spcPts val="0"/>
              </a:spcAft>
              <a:buClr>
                <a:schemeClr val="folHlink"/>
              </a:buClr>
              <a:buSzPts val="8100"/>
              <a:buFont typeface="Noto Sans Symbols"/>
              <a:buChar char="◼"/>
              <a:defRPr sz="9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90587" y="40984488"/>
            <a:ext cx="6761162" cy="3125787"/>
          </a:xfrm>
          <a:prstGeom prst="rect">
            <a:avLst/>
          </a:prstGeom>
          <a:noFill/>
          <a:ln>
            <a:noFill/>
          </a:ln>
        </p:spPr>
        <p:txBody>
          <a:bodyPr spcFirstLastPara="1" wrap="square" lIns="411475" tIns="205725" rIns="411475" bIns="205725"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9226550" y="40984488"/>
            <a:ext cx="8550275" cy="3125787"/>
          </a:xfrm>
          <a:prstGeom prst="rect">
            <a:avLst/>
          </a:prstGeom>
          <a:noFill/>
          <a:ln>
            <a:noFill/>
          </a:ln>
        </p:spPr>
        <p:txBody>
          <a:bodyPr spcFirstLastPara="1" wrap="square" lIns="411475" tIns="205725" rIns="411475" bIns="205725"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19353213" y="40984488"/>
            <a:ext cx="6759575" cy="3125787"/>
          </a:xfrm>
          <a:prstGeom prst="rect">
            <a:avLst/>
          </a:prstGeom>
          <a:noFill/>
          <a:ln>
            <a:noFill/>
          </a:ln>
        </p:spPr>
        <p:txBody>
          <a:bodyPr spcFirstLastPara="1" wrap="square" lIns="411475" tIns="205725" rIns="411475" bIns="205725" anchor="t" anchorCtr="0">
            <a:noAutofit/>
          </a:bodyPr>
          <a:lstStyle>
            <a:lvl1pPr marL="0" marR="0" lvl="0"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hyperlink" Target="https://github.com/cxxixi/Precipitation-Nowcasting" TargetMode="External"/><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jp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82" name="Google Shape;182;p14"/>
          <p:cNvSpPr txBox="1"/>
          <p:nvPr/>
        </p:nvSpPr>
        <p:spPr>
          <a:xfrm>
            <a:off x="16950650" y="30226325"/>
            <a:ext cx="9750300" cy="7609800"/>
          </a:xfrm>
          <a:prstGeom prst="rect">
            <a:avLst/>
          </a:prstGeom>
          <a:noFill/>
          <a:ln w="57150" cap="flat" cmpd="sng">
            <a:solidFill>
              <a:srgbClr val="33339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14" title="Chart"/>
          <p:cNvPicPr preferRelativeResize="0"/>
          <p:nvPr/>
        </p:nvPicPr>
        <p:blipFill>
          <a:blip r:embed="rId3">
            <a:alphaModFix/>
          </a:blip>
          <a:stretch>
            <a:fillRect/>
          </a:stretch>
        </p:blipFill>
        <p:spPr>
          <a:xfrm>
            <a:off x="9398938" y="35742173"/>
            <a:ext cx="7415064" cy="4955077"/>
          </a:xfrm>
          <a:prstGeom prst="rect">
            <a:avLst/>
          </a:prstGeom>
          <a:noFill/>
          <a:ln>
            <a:noFill/>
          </a:ln>
        </p:spPr>
      </p:pic>
      <p:sp>
        <p:nvSpPr>
          <p:cNvPr id="121" name="Google Shape;121;p14"/>
          <p:cNvSpPr txBox="1"/>
          <p:nvPr/>
        </p:nvSpPr>
        <p:spPr>
          <a:xfrm>
            <a:off x="331725" y="30226325"/>
            <a:ext cx="16432800" cy="103980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Google Shape;112;p14"/>
          <p:cNvSpPr txBox="1"/>
          <p:nvPr/>
        </p:nvSpPr>
        <p:spPr>
          <a:xfrm>
            <a:off x="355600" y="15528700"/>
            <a:ext cx="26315700" cy="42348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3" name="Google Shape;113;p14"/>
          <p:cNvSpPr txBox="1"/>
          <p:nvPr/>
        </p:nvSpPr>
        <p:spPr>
          <a:xfrm>
            <a:off x="177808" y="16268550"/>
            <a:ext cx="18533480" cy="33627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None/>
            </a:pPr>
            <a:r>
              <a:rPr lang="en-US" sz="3000" dirty="0">
                <a:latin typeface="Times New Roman"/>
                <a:ea typeface="Times New Roman"/>
                <a:cs typeface="Times New Roman"/>
                <a:sym typeface="Times New Roman"/>
              </a:rPr>
              <a:t>The rainfall data we used is from the automated rainfall station of Central Weather Bureau (CWB), and the </a:t>
            </a:r>
            <a:r>
              <a:rPr lang="en-US" sz="3000" dirty="0" err="1">
                <a:latin typeface="Times New Roman"/>
                <a:ea typeface="Times New Roman"/>
                <a:cs typeface="Times New Roman"/>
                <a:sym typeface="Times New Roman"/>
              </a:rPr>
              <a:t>dBZ</a:t>
            </a:r>
            <a:r>
              <a:rPr lang="en-US" sz="3000" dirty="0">
                <a:latin typeface="Times New Roman"/>
                <a:ea typeface="Times New Roman"/>
                <a:cs typeface="Times New Roman"/>
                <a:sym typeface="Times New Roman"/>
              </a:rPr>
              <a:t> </a:t>
            </a:r>
            <a:r>
              <a:rPr lang="en-US" sz="3000" dirty="0" smtClean="0">
                <a:latin typeface="Times New Roman"/>
                <a:ea typeface="Times New Roman"/>
                <a:cs typeface="Times New Roman"/>
                <a:sym typeface="Times New Roman"/>
              </a:rPr>
              <a:t/>
            </a:r>
            <a:br>
              <a:rPr lang="en-US" sz="3000" dirty="0" smtClean="0">
                <a:latin typeface="Times New Roman"/>
                <a:ea typeface="Times New Roman"/>
                <a:cs typeface="Times New Roman"/>
                <a:sym typeface="Times New Roman"/>
              </a:rPr>
            </a:br>
            <a:r>
              <a:rPr lang="en-US" sz="3000" dirty="0" smtClean="0">
                <a:latin typeface="Times New Roman"/>
                <a:ea typeface="Times New Roman"/>
                <a:cs typeface="Times New Roman"/>
                <a:sym typeface="Times New Roman"/>
              </a:rPr>
              <a:t>data </a:t>
            </a:r>
            <a:r>
              <a:rPr lang="en-US" sz="3000" dirty="0">
                <a:latin typeface="Times New Roman"/>
                <a:ea typeface="Times New Roman"/>
                <a:cs typeface="Times New Roman"/>
                <a:sym typeface="Times New Roman"/>
              </a:rPr>
              <a:t>is captured from CWB’s radar image.</a:t>
            </a:r>
            <a:endParaRPr sz="3000" dirty="0">
              <a:latin typeface="Times New Roman"/>
              <a:ea typeface="Times New Roman"/>
              <a:cs typeface="Times New Roman"/>
              <a:sym typeface="Times New Roman"/>
            </a:endParaRPr>
          </a:p>
          <a:p>
            <a:pPr marL="457200" lvl="0" indent="457200" algn="l" rtl="0">
              <a:lnSpc>
                <a:spcPct val="115000"/>
              </a:lnSpc>
              <a:spcBef>
                <a:spcPts val="0"/>
              </a:spcBef>
              <a:spcAft>
                <a:spcPts val="0"/>
              </a:spcAft>
              <a:buNone/>
            </a:pPr>
            <a:r>
              <a:rPr lang="en-US" sz="3000" dirty="0">
                <a:latin typeface="Times New Roman"/>
                <a:ea typeface="Times New Roman"/>
                <a:cs typeface="Times New Roman"/>
                <a:sym typeface="Times New Roman"/>
              </a:rPr>
              <a:t>Using </a:t>
            </a:r>
            <a:r>
              <a:rPr lang="en-US" sz="3000" dirty="0" smtClean="0">
                <a:latin typeface="Times New Roman"/>
                <a:ea typeface="Times New Roman"/>
                <a:cs typeface="Times New Roman"/>
                <a:sym typeface="Times New Roman"/>
              </a:rPr>
              <a:t>38,729 </a:t>
            </a:r>
            <a:r>
              <a:rPr lang="en-US" sz="3000" dirty="0">
                <a:latin typeface="Times New Roman"/>
                <a:ea typeface="Times New Roman"/>
                <a:cs typeface="Times New Roman"/>
                <a:sym typeface="Times New Roman"/>
              </a:rPr>
              <a:t>pieces of </a:t>
            </a:r>
            <a:r>
              <a:rPr lang="en-US" sz="3000" dirty="0" smtClean="0">
                <a:latin typeface="Times New Roman"/>
                <a:ea typeface="Times New Roman"/>
                <a:cs typeface="Times New Roman"/>
                <a:sym typeface="Times New Roman"/>
              </a:rPr>
              <a:t>data from CWB, </a:t>
            </a:r>
            <a:r>
              <a:rPr lang="en-US" sz="3000" dirty="0">
                <a:latin typeface="Times New Roman"/>
                <a:ea typeface="Times New Roman"/>
                <a:cs typeface="Times New Roman"/>
                <a:sym typeface="Times New Roman"/>
              </a:rPr>
              <a:t>we calculated the correlation coefficient</a:t>
            </a:r>
            <a:r>
              <a:rPr lang="en-US" sz="3000" dirty="0">
                <a:solidFill>
                  <a:srgbClr val="222222"/>
                </a:solidFill>
                <a:highlight>
                  <a:srgbClr val="FFFFFF"/>
                </a:highlight>
                <a:latin typeface="Times New Roman"/>
                <a:ea typeface="Times New Roman"/>
                <a:cs typeface="Times New Roman"/>
                <a:sym typeface="Times New Roman"/>
              </a:rPr>
              <a:t> between </a:t>
            </a:r>
            <a:r>
              <a:rPr lang="en-US" sz="3000" dirty="0" err="1">
                <a:solidFill>
                  <a:srgbClr val="222222"/>
                </a:solidFill>
                <a:highlight>
                  <a:srgbClr val="FFFFFF"/>
                </a:highlight>
                <a:latin typeface="Times New Roman"/>
                <a:ea typeface="Times New Roman"/>
                <a:cs typeface="Times New Roman"/>
                <a:sym typeface="Times New Roman"/>
              </a:rPr>
              <a:t>dBZ</a:t>
            </a:r>
            <a:r>
              <a:rPr lang="en-US" sz="3000" dirty="0">
                <a:solidFill>
                  <a:srgbClr val="222222"/>
                </a:solidFill>
                <a:highlight>
                  <a:srgbClr val="FFFFFF"/>
                </a:highlight>
                <a:latin typeface="Times New Roman"/>
                <a:ea typeface="Times New Roman"/>
                <a:cs typeface="Times New Roman"/>
                <a:sym typeface="Times New Roman"/>
              </a:rPr>
              <a:t> and log(Rainfall) </a:t>
            </a:r>
            <a:r>
              <a:rPr lang="en-US" sz="3000" dirty="0" smtClean="0">
                <a:solidFill>
                  <a:srgbClr val="222222"/>
                </a:solidFill>
                <a:highlight>
                  <a:srgbClr val="FFFFFF"/>
                </a:highlight>
                <a:latin typeface="Times New Roman"/>
                <a:ea typeface="Times New Roman"/>
                <a:cs typeface="Times New Roman"/>
                <a:sym typeface="Times New Roman"/>
              </a:rPr>
              <a:t/>
            </a:r>
            <a:br>
              <a:rPr lang="en-US" sz="3000" dirty="0" smtClean="0">
                <a:solidFill>
                  <a:srgbClr val="222222"/>
                </a:solidFill>
                <a:highlight>
                  <a:srgbClr val="FFFFFF"/>
                </a:highlight>
                <a:latin typeface="Times New Roman"/>
                <a:ea typeface="Times New Roman"/>
                <a:cs typeface="Times New Roman"/>
                <a:sym typeface="Times New Roman"/>
              </a:rPr>
            </a:br>
            <a:r>
              <a:rPr lang="en-US" sz="3000" dirty="0" smtClean="0">
                <a:solidFill>
                  <a:srgbClr val="222222"/>
                </a:solidFill>
                <a:highlight>
                  <a:srgbClr val="FFFFFF"/>
                </a:highlight>
                <a:latin typeface="Times New Roman"/>
                <a:ea typeface="Times New Roman"/>
                <a:cs typeface="Times New Roman"/>
                <a:sym typeface="Times New Roman"/>
              </a:rPr>
              <a:t>to </a:t>
            </a:r>
            <a:r>
              <a:rPr lang="en-US" sz="3000" dirty="0">
                <a:solidFill>
                  <a:srgbClr val="222222"/>
                </a:solidFill>
                <a:highlight>
                  <a:srgbClr val="FFFFFF"/>
                </a:highlight>
                <a:latin typeface="Times New Roman"/>
                <a:ea typeface="Times New Roman"/>
                <a:cs typeface="Times New Roman"/>
                <a:sym typeface="Times New Roman"/>
              </a:rPr>
              <a:t>be about 0.72, which means they are near linear relational. </a:t>
            </a:r>
            <a:r>
              <a:rPr lang="en-US" sz="3000" dirty="0">
                <a:latin typeface="Times New Roman"/>
                <a:ea typeface="Times New Roman"/>
                <a:cs typeface="Times New Roman"/>
                <a:sym typeface="Times New Roman"/>
              </a:rPr>
              <a:t>For the calculation of the </a:t>
            </a:r>
            <a:r>
              <a:rPr lang="en-US" sz="3000" dirty="0" smtClean="0">
                <a:latin typeface="Times New Roman"/>
                <a:ea typeface="Times New Roman"/>
                <a:cs typeface="Times New Roman"/>
                <a:sym typeface="Times New Roman"/>
              </a:rPr>
              <a:t>Marshall-Palmer </a:t>
            </a:r>
            <a:r>
              <a:rPr lang="en-US" sz="3000" dirty="0">
                <a:latin typeface="Times New Roman"/>
                <a:ea typeface="Times New Roman"/>
                <a:cs typeface="Times New Roman"/>
                <a:sym typeface="Times New Roman"/>
              </a:rPr>
              <a:t>formula </a:t>
            </a:r>
            <a:r>
              <a:rPr lang="en-US" sz="3000" i="1" dirty="0">
                <a:latin typeface="Times New Roman"/>
                <a:ea typeface="Times New Roman"/>
                <a:cs typeface="Times New Roman"/>
                <a:sym typeface="Times New Roman"/>
              </a:rPr>
              <a:t>(</a:t>
            </a:r>
            <a:r>
              <a:rPr lang="en-US" sz="3000" i="1" dirty="0" err="1">
                <a:latin typeface="Times New Roman"/>
                <a:ea typeface="Times New Roman"/>
                <a:cs typeface="Times New Roman"/>
                <a:sym typeface="Times New Roman"/>
              </a:rPr>
              <a:t>dBZ</a:t>
            </a:r>
            <a:r>
              <a:rPr lang="en-US" sz="3000" i="1" dirty="0">
                <a:latin typeface="Times New Roman"/>
                <a:ea typeface="Times New Roman"/>
                <a:cs typeface="Times New Roman"/>
                <a:sym typeface="Times New Roman"/>
              </a:rPr>
              <a:t>=10</a:t>
            </a:r>
            <a:r>
              <a:rPr lang="en-US" sz="2600" i="1" dirty="0">
                <a:latin typeface="Times New Roman"/>
                <a:ea typeface="Times New Roman"/>
                <a:cs typeface="Times New Roman"/>
                <a:sym typeface="Times New Roman"/>
              </a:rPr>
              <a:t>×</a:t>
            </a:r>
            <a:r>
              <a:rPr lang="en-US" sz="3000" i="1" dirty="0">
                <a:latin typeface="Times New Roman"/>
                <a:ea typeface="Times New Roman"/>
                <a:cs typeface="Times New Roman"/>
                <a:sym typeface="Times New Roman"/>
              </a:rPr>
              <a:t>log(a)+10(b)</a:t>
            </a:r>
            <a:r>
              <a:rPr lang="en-US" sz="2600" i="1" dirty="0">
                <a:latin typeface="Times New Roman"/>
                <a:ea typeface="Times New Roman"/>
                <a:cs typeface="Times New Roman"/>
                <a:sym typeface="Times New Roman"/>
              </a:rPr>
              <a:t>×</a:t>
            </a:r>
            <a:r>
              <a:rPr lang="en-US" sz="3000" i="1" dirty="0">
                <a:latin typeface="Times New Roman"/>
                <a:ea typeface="Times New Roman"/>
                <a:cs typeface="Times New Roman"/>
                <a:sym typeface="Times New Roman"/>
              </a:rPr>
              <a:t>log(Rainfall))</a:t>
            </a:r>
            <a:r>
              <a:rPr lang="en-US" sz="3000" dirty="0">
                <a:latin typeface="Times New Roman"/>
                <a:ea typeface="Times New Roman"/>
                <a:cs typeface="Times New Roman"/>
                <a:sym typeface="Times New Roman"/>
              </a:rPr>
              <a:t>, we brute forced the a and b value. Our final result is with a equaled to </a:t>
            </a:r>
            <a:r>
              <a:rPr lang="en-US" sz="3000" dirty="0" smtClean="0">
                <a:latin typeface="Times New Roman"/>
                <a:ea typeface="Times New Roman"/>
                <a:cs typeface="Times New Roman"/>
                <a:sym typeface="Times New Roman"/>
              </a:rPr>
              <a:t/>
            </a:r>
            <a:br>
              <a:rPr lang="en-US" sz="3000" dirty="0" smtClean="0">
                <a:latin typeface="Times New Roman"/>
                <a:ea typeface="Times New Roman"/>
                <a:cs typeface="Times New Roman"/>
                <a:sym typeface="Times New Roman"/>
              </a:rPr>
            </a:br>
            <a:r>
              <a:rPr lang="en-US" sz="3000" dirty="0" smtClean="0">
                <a:latin typeface="Times New Roman"/>
                <a:ea typeface="Times New Roman"/>
                <a:cs typeface="Times New Roman"/>
                <a:sym typeface="Times New Roman"/>
              </a:rPr>
              <a:t>87.97±0.35 </a:t>
            </a:r>
            <a:r>
              <a:rPr lang="en-US" sz="3000" dirty="0">
                <a:latin typeface="Times New Roman"/>
                <a:ea typeface="Times New Roman"/>
                <a:cs typeface="Times New Roman"/>
                <a:sym typeface="Times New Roman"/>
              </a:rPr>
              <a:t>and b equaled to 1.32, the loss comes to its lowest.</a:t>
            </a:r>
            <a:endParaRPr sz="3000" dirty="0">
              <a:latin typeface="Times New Roman"/>
              <a:ea typeface="Times New Roman"/>
              <a:cs typeface="Times New Roman"/>
              <a:sym typeface="Times New Roman"/>
            </a:endParaRPr>
          </a:p>
        </p:txBody>
      </p:sp>
      <p:pic>
        <p:nvPicPr>
          <p:cNvPr id="114" name="Google Shape;114;p14"/>
          <p:cNvPicPr preferRelativeResize="0"/>
          <p:nvPr/>
        </p:nvPicPr>
        <p:blipFill>
          <a:blip r:embed="rId4">
            <a:alphaModFix/>
          </a:blip>
          <a:stretch>
            <a:fillRect/>
          </a:stretch>
        </p:blipFill>
        <p:spPr>
          <a:xfrm>
            <a:off x="18563412" y="15601438"/>
            <a:ext cx="7976747" cy="4162062"/>
          </a:xfrm>
          <a:prstGeom prst="rect">
            <a:avLst/>
          </a:prstGeom>
          <a:noFill/>
          <a:ln>
            <a:noFill/>
          </a:ln>
        </p:spPr>
      </p:pic>
      <p:sp>
        <p:nvSpPr>
          <p:cNvPr id="92" name="Google Shape;92;p14"/>
          <p:cNvSpPr txBox="1"/>
          <p:nvPr/>
        </p:nvSpPr>
        <p:spPr>
          <a:xfrm>
            <a:off x="331725" y="40750575"/>
            <a:ext cx="16432800" cy="2516100"/>
          </a:xfrm>
          <a:prstGeom prst="rect">
            <a:avLst/>
          </a:prstGeom>
          <a:noFill/>
          <a:ln w="57150" cap="flat" cmpd="sng">
            <a:solidFill>
              <a:srgbClr val="33339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p:nvPr/>
        </p:nvSpPr>
        <p:spPr>
          <a:xfrm>
            <a:off x="459225" y="41090200"/>
            <a:ext cx="16920300" cy="1931400"/>
          </a:xfrm>
          <a:prstGeom prst="rect">
            <a:avLst/>
          </a:prstGeom>
          <a:noFill/>
          <a:ln>
            <a:noFill/>
          </a:ln>
        </p:spPr>
        <p:txBody>
          <a:bodyPr spcFirstLastPara="1" wrap="square" lIns="91425" tIns="91425" rIns="91425" bIns="91425" anchor="t" anchorCtr="0">
            <a:noAutofit/>
          </a:bodyPr>
          <a:lstStyle/>
          <a:p>
            <a:pPr marL="0" marR="279449" lvl="0" indent="457200" algn="l" rtl="0">
              <a:lnSpc>
                <a:spcPct val="115000"/>
              </a:lnSpc>
              <a:spcBef>
                <a:spcPts val="0"/>
              </a:spcBef>
              <a:spcAft>
                <a:spcPts val="0"/>
              </a:spcAft>
              <a:buNone/>
            </a:pPr>
            <a:r>
              <a:rPr lang="en-US" sz="3000" dirty="0">
                <a:latin typeface="Times New Roman"/>
                <a:ea typeface="Times New Roman"/>
                <a:cs typeface="Times New Roman"/>
                <a:sym typeface="Times New Roman"/>
              </a:rPr>
              <a:t>The authors would like to thank the service from the Ministry of Science and Technology &amp; Chinese Culture University, Data Bank for Atmospheric and Hydrologic </a:t>
            </a:r>
            <a:r>
              <a:rPr lang="en-US" sz="3000" dirty="0" err="1">
                <a:latin typeface="Times New Roman"/>
                <a:ea typeface="Times New Roman"/>
                <a:cs typeface="Times New Roman"/>
                <a:sym typeface="Times New Roman"/>
              </a:rPr>
              <a:t>Research,and</a:t>
            </a:r>
            <a:r>
              <a:rPr lang="en-US" sz="3000" dirty="0">
                <a:latin typeface="Times New Roman"/>
                <a:ea typeface="Times New Roman"/>
                <a:cs typeface="Times New Roman"/>
                <a:sym typeface="Times New Roman"/>
              </a:rPr>
              <a:t> Globe for providing the rainfall data used in this study. </a:t>
            </a:r>
            <a:r>
              <a:rPr lang="en-US" sz="3000" dirty="0" err="1" smtClean="0">
                <a:latin typeface="Times New Roman"/>
                <a:ea typeface="Times New Roman"/>
                <a:cs typeface="Times New Roman"/>
                <a:sym typeface="Times New Roman"/>
              </a:rPr>
              <a:t>Futhermore</a:t>
            </a:r>
            <a:r>
              <a:rPr lang="en-US" sz="3000" dirty="0" smtClean="0">
                <a:latin typeface="Times New Roman"/>
                <a:ea typeface="Times New Roman"/>
                <a:cs typeface="Times New Roman"/>
                <a:sym typeface="Times New Roman"/>
              </a:rPr>
              <a:t>, the </a:t>
            </a:r>
            <a:r>
              <a:rPr lang="en-US" sz="3000" dirty="0" err="1">
                <a:latin typeface="Times New Roman"/>
                <a:ea typeface="Times New Roman"/>
                <a:cs typeface="Times New Roman"/>
                <a:sym typeface="Times New Roman"/>
              </a:rPr>
              <a:t>ConvLSTM</a:t>
            </a:r>
            <a:r>
              <a:rPr lang="en-US" sz="3000" dirty="0">
                <a:latin typeface="Times New Roman"/>
                <a:ea typeface="Times New Roman"/>
                <a:cs typeface="Times New Roman"/>
                <a:sym typeface="Times New Roman"/>
              </a:rPr>
              <a:t> code is adapted </a:t>
            </a:r>
            <a:r>
              <a:rPr lang="en-US" sz="3000" dirty="0" smtClean="0">
                <a:latin typeface="Times New Roman"/>
                <a:ea typeface="Times New Roman"/>
                <a:cs typeface="Times New Roman"/>
                <a:sym typeface="Times New Roman"/>
              </a:rPr>
              <a:t>from </a:t>
            </a:r>
            <a:r>
              <a:rPr lang="en-US" sz="3000" dirty="0" err="1" smtClean="0">
                <a:latin typeface="Times New Roman"/>
                <a:ea typeface="Times New Roman"/>
                <a:cs typeface="Times New Roman"/>
                <a:sym typeface="Times New Roman"/>
              </a:rPr>
              <a:t>github</a:t>
            </a:r>
            <a:r>
              <a:rPr lang="en-US" sz="3000" dirty="0" smtClean="0">
                <a:latin typeface="Times New Roman"/>
                <a:ea typeface="Times New Roman"/>
                <a:cs typeface="Times New Roman"/>
                <a:sym typeface="Times New Roman"/>
              </a:rPr>
              <a:t> website,  </a:t>
            </a:r>
            <a:r>
              <a:rPr lang="en-US" sz="3000" u="sng" dirty="0">
                <a:solidFill>
                  <a:srgbClr val="1155CC"/>
                </a:solidFill>
                <a:latin typeface="Times New Roman"/>
                <a:ea typeface="Times New Roman"/>
                <a:cs typeface="Times New Roman"/>
                <a:sym typeface="Times New Roman"/>
                <a:hlinkClick r:id="rId5"/>
              </a:rPr>
              <a:t>https://github.com/cxxixi/Precipitation-Nowcasting</a:t>
            </a:r>
            <a:r>
              <a:rPr lang="en-US" sz="3000" dirty="0">
                <a:latin typeface="Times New Roman"/>
                <a:ea typeface="Times New Roman"/>
                <a:cs typeface="Times New Roman"/>
                <a:sym typeface="Times New Roman"/>
              </a:rPr>
              <a:t>.</a:t>
            </a:r>
            <a:endParaRPr dirty="0"/>
          </a:p>
        </p:txBody>
      </p:sp>
      <p:sp>
        <p:nvSpPr>
          <p:cNvPr id="94" name="Google Shape;94;p14"/>
          <p:cNvSpPr txBox="1"/>
          <p:nvPr/>
        </p:nvSpPr>
        <p:spPr>
          <a:xfrm>
            <a:off x="551700" y="40624300"/>
            <a:ext cx="7206600" cy="81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latin typeface="Times New Roman"/>
                <a:ea typeface="Times New Roman"/>
                <a:cs typeface="Times New Roman"/>
                <a:sym typeface="Times New Roman"/>
              </a:rPr>
              <a:t>Acknowledgements</a:t>
            </a:r>
            <a:endParaRPr sz="3600" b="1" dirty="0">
              <a:latin typeface="Times New Roman"/>
              <a:ea typeface="Times New Roman"/>
              <a:cs typeface="Times New Roman"/>
              <a:sym typeface="Times New Roman"/>
            </a:endParaRPr>
          </a:p>
        </p:txBody>
      </p:sp>
      <p:grpSp>
        <p:nvGrpSpPr>
          <p:cNvPr id="95" name="Google Shape;95;p14"/>
          <p:cNvGrpSpPr/>
          <p:nvPr/>
        </p:nvGrpSpPr>
        <p:grpSpPr>
          <a:xfrm>
            <a:off x="14246325" y="20102325"/>
            <a:ext cx="6204203" cy="10140875"/>
            <a:chOff x="12493725" y="19873725"/>
            <a:chExt cx="6204203" cy="10140875"/>
          </a:xfrm>
        </p:grpSpPr>
        <p:pic>
          <p:nvPicPr>
            <p:cNvPr id="96" name="Google Shape;96;p14" title="Chart"/>
            <p:cNvPicPr preferRelativeResize="0"/>
            <p:nvPr/>
          </p:nvPicPr>
          <p:blipFill>
            <a:blip r:embed="rId6">
              <a:alphaModFix/>
            </a:blip>
            <a:stretch>
              <a:fillRect/>
            </a:stretch>
          </p:blipFill>
          <p:spPr>
            <a:xfrm>
              <a:off x="12493725" y="19873725"/>
              <a:ext cx="6204200" cy="3354800"/>
            </a:xfrm>
            <a:prstGeom prst="rect">
              <a:avLst/>
            </a:prstGeom>
            <a:noFill/>
            <a:ln>
              <a:noFill/>
            </a:ln>
          </p:spPr>
        </p:pic>
        <p:pic>
          <p:nvPicPr>
            <p:cNvPr id="97" name="Google Shape;97;p14" title="Chart"/>
            <p:cNvPicPr preferRelativeResize="0"/>
            <p:nvPr/>
          </p:nvPicPr>
          <p:blipFill>
            <a:blip r:embed="rId7">
              <a:alphaModFix/>
            </a:blip>
            <a:stretch>
              <a:fillRect/>
            </a:stretch>
          </p:blipFill>
          <p:spPr>
            <a:xfrm>
              <a:off x="12493726" y="23238898"/>
              <a:ext cx="6204202" cy="3351250"/>
            </a:xfrm>
            <a:prstGeom prst="rect">
              <a:avLst/>
            </a:prstGeom>
            <a:noFill/>
            <a:ln>
              <a:noFill/>
            </a:ln>
          </p:spPr>
        </p:pic>
        <p:pic>
          <p:nvPicPr>
            <p:cNvPr id="98" name="Google Shape;98;p14" title="Chart"/>
            <p:cNvPicPr preferRelativeResize="0"/>
            <p:nvPr/>
          </p:nvPicPr>
          <p:blipFill>
            <a:blip r:embed="rId8">
              <a:alphaModFix/>
            </a:blip>
            <a:stretch>
              <a:fillRect/>
            </a:stretch>
          </p:blipFill>
          <p:spPr>
            <a:xfrm>
              <a:off x="12493725" y="26664325"/>
              <a:ext cx="6204200" cy="3350275"/>
            </a:xfrm>
            <a:prstGeom prst="rect">
              <a:avLst/>
            </a:prstGeom>
            <a:noFill/>
            <a:ln>
              <a:noFill/>
            </a:ln>
          </p:spPr>
        </p:pic>
      </p:grpSp>
      <p:sp>
        <p:nvSpPr>
          <p:cNvPr id="99" name="Google Shape;99;p14"/>
          <p:cNvSpPr txBox="1"/>
          <p:nvPr/>
        </p:nvSpPr>
        <p:spPr>
          <a:xfrm>
            <a:off x="349225" y="19893825"/>
            <a:ext cx="13827000" cy="49755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0" name="Google Shape;100;p14"/>
          <p:cNvSpPr txBox="1"/>
          <p:nvPr/>
        </p:nvSpPr>
        <p:spPr>
          <a:xfrm>
            <a:off x="0" y="0"/>
            <a:ext cx="27003376"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 name="Google Shape;101;p14"/>
          <p:cNvSpPr txBox="1"/>
          <p:nvPr/>
        </p:nvSpPr>
        <p:spPr>
          <a:xfrm>
            <a:off x="177800" y="1981200"/>
            <a:ext cx="27305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BiauKai"/>
              <a:buNone/>
            </a:pPr>
            <a:r>
              <a:rPr lang="en-US" sz="1400" b="0" i="0" u="none">
                <a:solidFill>
                  <a:schemeClr val="dk1"/>
                </a:solidFill>
                <a:latin typeface="BiauKai"/>
                <a:ea typeface="BiauKai"/>
                <a:cs typeface="BiauKai"/>
                <a:sym typeface="BiauKai"/>
              </a:rPr>
              <a:t> </a:t>
            </a:r>
            <a:endParaRPr/>
          </a:p>
        </p:txBody>
      </p:sp>
      <p:sp>
        <p:nvSpPr>
          <p:cNvPr id="102" name="Google Shape;102;p14"/>
          <p:cNvSpPr txBox="1"/>
          <p:nvPr/>
        </p:nvSpPr>
        <p:spPr>
          <a:xfrm>
            <a:off x="-19850688" y="13998063"/>
            <a:ext cx="2730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BiauKai"/>
              <a:buNone/>
            </a:pPr>
            <a:r>
              <a:rPr lang="en-US" sz="1400" b="0" i="0" u="none">
                <a:solidFill>
                  <a:schemeClr val="dk1"/>
                </a:solidFill>
                <a:latin typeface="BiauKai"/>
                <a:ea typeface="BiauKai"/>
                <a:cs typeface="BiauKai"/>
                <a:sym typeface="BiauKai"/>
              </a:rPr>
              <a:t> </a:t>
            </a:r>
            <a:endParaRPr/>
          </a:p>
        </p:txBody>
      </p:sp>
      <p:sp>
        <p:nvSpPr>
          <p:cNvPr id="103" name="Google Shape;103;p14"/>
          <p:cNvSpPr txBox="1"/>
          <p:nvPr/>
        </p:nvSpPr>
        <p:spPr>
          <a:xfrm>
            <a:off x="-19850688" y="16188813"/>
            <a:ext cx="4509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BiauKai"/>
              <a:buNone/>
            </a:pPr>
            <a:r>
              <a:rPr lang="en-US" sz="1400" b="0" i="0" u="none">
                <a:solidFill>
                  <a:srgbClr val="000000"/>
                </a:solidFill>
                <a:latin typeface="BiauKai"/>
                <a:ea typeface="BiauKai"/>
                <a:cs typeface="BiauKai"/>
                <a:sym typeface="BiauKai"/>
              </a:rPr>
              <a:t> </a:t>
            </a:r>
            <a:r>
              <a:rPr lang="en-US" sz="1400" b="0" i="0" u="none">
                <a:solidFill>
                  <a:schemeClr val="dk1"/>
                </a:solidFill>
                <a:latin typeface="BiauKai"/>
                <a:ea typeface="BiauKai"/>
                <a:cs typeface="BiauKai"/>
                <a:sym typeface="BiauKai"/>
              </a:rPr>
              <a:t>  </a:t>
            </a:r>
            <a:endParaRPr/>
          </a:p>
        </p:txBody>
      </p:sp>
      <p:sp>
        <p:nvSpPr>
          <p:cNvPr id="104" name="Google Shape;104;p14"/>
          <p:cNvSpPr txBox="1"/>
          <p:nvPr/>
        </p:nvSpPr>
        <p:spPr>
          <a:xfrm>
            <a:off x="331725" y="43414550"/>
            <a:ext cx="26315700" cy="14460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2000"/>
              </a:spcBef>
              <a:spcAft>
                <a:spcPts val="0"/>
              </a:spcAft>
              <a:buNone/>
            </a:pPr>
            <a:r>
              <a:rPr lang="en-US" sz="3600" b="1" dirty="0">
                <a:latin typeface="Times New Roman"/>
                <a:ea typeface="Times New Roman"/>
                <a:cs typeface="Times New Roman"/>
                <a:sym typeface="Times New Roman"/>
              </a:rPr>
              <a:t>  Reference / Bibliography</a:t>
            </a:r>
            <a:endParaRPr sz="3600" dirty="0">
              <a:latin typeface="Times New Roman"/>
              <a:ea typeface="Times New Roman"/>
              <a:cs typeface="Times New Roman"/>
              <a:sym typeface="Times New Roman"/>
            </a:endParaRPr>
          </a:p>
          <a:p>
            <a:pPr marL="0" marR="549450" lvl="0" indent="0" algn="l" rtl="0">
              <a:lnSpc>
                <a:spcPct val="115000"/>
              </a:lnSpc>
              <a:spcBef>
                <a:spcPts val="600"/>
              </a:spcBef>
              <a:spcAft>
                <a:spcPts val="0"/>
              </a:spcAft>
              <a:buNone/>
            </a:pPr>
            <a:r>
              <a:rPr lang="en-US" sz="3000" dirty="0" smtClean="0">
                <a:latin typeface="Times New Roman"/>
                <a:ea typeface="Times New Roman"/>
                <a:cs typeface="Times New Roman"/>
                <a:sym typeface="Times New Roman"/>
              </a:rPr>
              <a:t>        [</a:t>
            </a:r>
            <a:r>
              <a:rPr lang="en-US" sz="3000" dirty="0">
                <a:latin typeface="Times New Roman"/>
                <a:ea typeface="Times New Roman"/>
                <a:cs typeface="Times New Roman"/>
                <a:sym typeface="Times New Roman"/>
              </a:rPr>
              <a:t>1] </a:t>
            </a:r>
            <a:r>
              <a:rPr lang="en-US" sz="3000" dirty="0" err="1">
                <a:solidFill>
                  <a:srgbClr val="222222"/>
                </a:solidFill>
                <a:highlight>
                  <a:srgbClr val="FFFFFF"/>
                </a:highlight>
                <a:latin typeface="Times New Roman"/>
                <a:ea typeface="Times New Roman"/>
                <a:cs typeface="Times New Roman"/>
                <a:sym typeface="Times New Roman"/>
              </a:rPr>
              <a:t>Guo</a:t>
            </a:r>
            <a:r>
              <a:rPr lang="en-US" sz="3000" dirty="0">
                <a:solidFill>
                  <a:srgbClr val="222222"/>
                </a:solidFill>
                <a:highlight>
                  <a:srgbClr val="FFFFFF"/>
                </a:highlight>
                <a:latin typeface="Times New Roman"/>
                <a:ea typeface="Times New Roman"/>
                <a:cs typeface="Times New Roman"/>
                <a:sym typeface="Times New Roman"/>
              </a:rPr>
              <a:t> et al., </a:t>
            </a:r>
            <a:r>
              <a:rPr lang="en-US" sz="3000" dirty="0" err="1">
                <a:latin typeface="Times New Roman"/>
                <a:ea typeface="Times New Roman"/>
                <a:cs typeface="Times New Roman"/>
                <a:sym typeface="Times New Roman"/>
              </a:rPr>
              <a:t>Acta</a:t>
            </a:r>
            <a:r>
              <a:rPr lang="en-US" sz="3000" dirty="0">
                <a:latin typeface="Times New Roman"/>
                <a:ea typeface="Times New Roman"/>
                <a:cs typeface="Times New Roman"/>
                <a:sym typeface="Times New Roman"/>
              </a:rPr>
              <a:t> </a:t>
            </a:r>
            <a:r>
              <a:rPr lang="en-US" sz="3000" dirty="0" err="1">
                <a:latin typeface="Times New Roman"/>
                <a:ea typeface="Times New Roman"/>
                <a:cs typeface="Times New Roman"/>
                <a:sym typeface="Times New Roman"/>
              </a:rPr>
              <a:t>Meteorologica</a:t>
            </a:r>
            <a:r>
              <a:rPr lang="en-US" sz="3000" dirty="0">
                <a:latin typeface="Times New Roman"/>
                <a:ea typeface="Times New Roman"/>
                <a:cs typeface="Times New Roman"/>
                <a:sym typeface="Times New Roman"/>
              </a:rPr>
              <a:t> </a:t>
            </a:r>
            <a:r>
              <a:rPr lang="en-US" sz="3000" dirty="0" err="1">
                <a:latin typeface="Times New Roman"/>
                <a:ea typeface="Times New Roman"/>
                <a:cs typeface="Times New Roman"/>
                <a:sym typeface="Times New Roman"/>
              </a:rPr>
              <a:t>Sinica</a:t>
            </a:r>
            <a:r>
              <a:rPr lang="en-US" sz="3000" dirty="0">
                <a:solidFill>
                  <a:srgbClr val="222222"/>
                </a:solidFill>
                <a:highlight>
                  <a:srgbClr val="FFFFFF"/>
                </a:highlight>
                <a:latin typeface="Times New Roman"/>
                <a:ea typeface="Times New Roman"/>
                <a:cs typeface="Times New Roman"/>
                <a:sym typeface="Times New Roman"/>
              </a:rPr>
              <a:t>,</a:t>
            </a:r>
            <a:r>
              <a:rPr lang="en-US" sz="3000" dirty="0">
                <a:latin typeface="Times New Roman"/>
                <a:ea typeface="Times New Roman"/>
                <a:cs typeface="Times New Roman"/>
                <a:sym typeface="Times New Roman"/>
              </a:rPr>
              <a:t> 77(4),</a:t>
            </a:r>
            <a:r>
              <a:rPr lang="en-US" sz="3000" dirty="0">
                <a:solidFill>
                  <a:srgbClr val="222222"/>
                </a:solidFill>
                <a:highlight>
                  <a:srgbClr val="FFFFFF"/>
                </a:highlight>
                <a:latin typeface="Times New Roman"/>
                <a:ea typeface="Times New Roman"/>
                <a:cs typeface="Times New Roman"/>
                <a:sym typeface="Times New Roman"/>
              </a:rPr>
              <a:t> 2019 </a:t>
            </a:r>
            <a:r>
              <a:rPr lang="en-US" sz="3000" dirty="0" smtClean="0">
                <a:solidFill>
                  <a:srgbClr val="222222"/>
                </a:solidFill>
                <a:highlight>
                  <a:srgbClr val="FFFFFF"/>
                </a:highlight>
                <a:latin typeface="Times New Roman"/>
                <a:ea typeface="Times New Roman"/>
                <a:cs typeface="Times New Roman"/>
                <a:sym typeface="Times New Roman"/>
              </a:rPr>
              <a:t>.        </a:t>
            </a:r>
            <a:r>
              <a:rPr lang="en-US" sz="3000" dirty="0">
                <a:latin typeface="Times New Roman"/>
                <a:ea typeface="Times New Roman"/>
                <a:cs typeface="Times New Roman"/>
                <a:sym typeface="Times New Roman"/>
              </a:rPr>
              <a:t>[2] Shi et al., </a:t>
            </a:r>
            <a:r>
              <a:rPr lang="en-US" sz="3000" dirty="0">
                <a:solidFill>
                  <a:srgbClr val="222222"/>
                </a:solidFill>
                <a:latin typeface="Times New Roman"/>
                <a:ea typeface="Times New Roman"/>
                <a:cs typeface="Times New Roman"/>
                <a:sym typeface="Times New Roman"/>
              </a:rPr>
              <a:t>NIPS, </a:t>
            </a:r>
            <a:r>
              <a:rPr lang="en-US" sz="3000" dirty="0" smtClean="0">
                <a:solidFill>
                  <a:srgbClr val="222222"/>
                </a:solidFill>
                <a:latin typeface="Times New Roman"/>
                <a:ea typeface="Times New Roman"/>
                <a:cs typeface="Times New Roman"/>
                <a:sym typeface="Times New Roman"/>
              </a:rPr>
              <a:t>2015.             </a:t>
            </a:r>
            <a:r>
              <a:rPr lang="en-US" sz="3000" dirty="0" smtClean="0">
                <a:latin typeface="Times New Roman"/>
                <a:ea typeface="Times New Roman"/>
                <a:cs typeface="Times New Roman"/>
                <a:sym typeface="Times New Roman"/>
              </a:rPr>
              <a:t>  </a:t>
            </a:r>
            <a:r>
              <a:rPr lang="en-US" sz="3000" dirty="0">
                <a:latin typeface="Times New Roman"/>
                <a:ea typeface="Times New Roman"/>
                <a:cs typeface="Times New Roman"/>
                <a:sym typeface="Times New Roman"/>
              </a:rPr>
              <a:t>[3] Marshall and Palmer, J</a:t>
            </a:r>
            <a:r>
              <a:rPr lang="en-US" sz="1100" dirty="0">
                <a:latin typeface="Times New Roman"/>
                <a:ea typeface="Times New Roman"/>
                <a:cs typeface="Times New Roman"/>
                <a:sym typeface="Times New Roman"/>
              </a:rPr>
              <a:t>.</a:t>
            </a:r>
            <a:r>
              <a:rPr lang="en-US" sz="3000" dirty="0">
                <a:latin typeface="Times New Roman"/>
                <a:ea typeface="Times New Roman"/>
                <a:cs typeface="Times New Roman"/>
                <a:sym typeface="Times New Roman"/>
              </a:rPr>
              <a:t> Meteorology, August, </a:t>
            </a:r>
            <a:r>
              <a:rPr lang="en-US" sz="3000" dirty="0" smtClean="0">
                <a:latin typeface="Times New Roman"/>
                <a:ea typeface="Times New Roman"/>
                <a:cs typeface="Times New Roman"/>
                <a:sym typeface="Times New Roman"/>
              </a:rPr>
              <a:t>1948.</a:t>
            </a:r>
            <a:endParaRPr dirty="0">
              <a:latin typeface="Times New Roman"/>
              <a:ea typeface="Times New Roman"/>
              <a:cs typeface="Times New Roman"/>
              <a:sym typeface="Times New Roman"/>
            </a:endParaRPr>
          </a:p>
        </p:txBody>
      </p:sp>
      <p:sp>
        <p:nvSpPr>
          <p:cNvPr id="105" name="Google Shape;105;p14"/>
          <p:cNvSpPr txBox="1"/>
          <p:nvPr/>
        </p:nvSpPr>
        <p:spPr>
          <a:xfrm>
            <a:off x="364700" y="363050"/>
            <a:ext cx="26315700" cy="37893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1" dirty="0">
                <a:latin typeface="Times New Roman"/>
                <a:ea typeface="Times New Roman"/>
                <a:cs typeface="Times New Roman"/>
                <a:sym typeface="Times New Roman"/>
              </a:rPr>
              <a:t>Mesoscale Precipitation </a:t>
            </a:r>
            <a:r>
              <a:rPr lang="en-US" sz="7200" b="1" dirty="0" err="1">
                <a:latin typeface="Times New Roman"/>
                <a:ea typeface="Times New Roman"/>
                <a:cs typeface="Times New Roman"/>
                <a:sym typeface="Times New Roman"/>
              </a:rPr>
              <a:t>Nowcasting</a:t>
            </a:r>
            <a:r>
              <a:rPr lang="en-US" sz="7200" b="1" dirty="0">
                <a:latin typeface="Times New Roman"/>
                <a:ea typeface="Times New Roman"/>
                <a:cs typeface="Times New Roman"/>
                <a:sym typeface="Times New Roman"/>
              </a:rPr>
              <a:t> Experiment </a:t>
            </a:r>
            <a:br>
              <a:rPr lang="en-US" sz="7200" b="1" dirty="0">
                <a:latin typeface="Times New Roman"/>
                <a:ea typeface="Times New Roman"/>
                <a:cs typeface="Times New Roman"/>
                <a:sym typeface="Times New Roman"/>
              </a:rPr>
            </a:br>
            <a:r>
              <a:rPr lang="en-US" sz="7200" b="1" dirty="0">
                <a:latin typeface="Times New Roman"/>
                <a:ea typeface="Times New Roman"/>
                <a:cs typeface="Times New Roman"/>
                <a:sym typeface="Times New Roman"/>
              </a:rPr>
              <a:t>Based on </a:t>
            </a:r>
            <a:r>
              <a:rPr lang="en-US" sz="7200" b="1" dirty="0" err="1">
                <a:latin typeface="Times New Roman"/>
                <a:ea typeface="Times New Roman"/>
                <a:cs typeface="Times New Roman"/>
                <a:sym typeface="Times New Roman"/>
              </a:rPr>
              <a:t>ConvLSTM</a:t>
            </a:r>
            <a:r>
              <a:rPr lang="en-US" sz="7200" b="1" dirty="0">
                <a:latin typeface="Times New Roman"/>
                <a:ea typeface="Times New Roman"/>
                <a:cs typeface="Times New Roman"/>
                <a:sym typeface="Times New Roman"/>
              </a:rPr>
              <a:t> Model</a:t>
            </a:r>
            <a:endParaRPr sz="7200" b="1" dirty="0">
              <a:latin typeface="Times New Roman"/>
              <a:ea typeface="Times New Roman"/>
              <a:cs typeface="Times New Roman"/>
              <a:sym typeface="Times New Roman"/>
            </a:endParaRPr>
          </a:p>
          <a:p>
            <a:pPr marL="0" marR="0" lvl="0" indent="0" algn="ctr" rtl="0">
              <a:lnSpc>
                <a:spcPct val="115000"/>
              </a:lnSpc>
              <a:spcBef>
                <a:spcPts val="300"/>
              </a:spcBef>
              <a:spcAft>
                <a:spcPts val="300"/>
              </a:spcAft>
              <a:buNone/>
            </a:pPr>
            <a:r>
              <a:rPr lang="en-US" sz="5400" b="1" dirty="0">
                <a:latin typeface="Times New Roman"/>
                <a:ea typeface="Times New Roman"/>
                <a:cs typeface="Times New Roman"/>
                <a:sym typeface="Times New Roman"/>
              </a:rPr>
              <a:t>Chi Hsiao, Yi-Ta Tsai, Ting-Yi Lai, and Ying-Lung </a:t>
            </a:r>
            <a:r>
              <a:rPr lang="en-US" sz="5400" b="1" dirty="0" smtClean="0">
                <a:latin typeface="Times New Roman"/>
                <a:ea typeface="Times New Roman"/>
                <a:cs typeface="Times New Roman"/>
                <a:sym typeface="Times New Roman"/>
              </a:rPr>
              <a:t>Liu</a:t>
            </a:r>
          </a:p>
          <a:p>
            <a:pPr lvl="0" algn="ctr">
              <a:lnSpc>
                <a:spcPct val="115000"/>
              </a:lnSpc>
              <a:spcBef>
                <a:spcPts val="300"/>
              </a:spcBef>
              <a:spcAft>
                <a:spcPts val="300"/>
              </a:spcAft>
            </a:pPr>
            <a:r>
              <a:rPr lang="en-US" altLang="zh-TW" sz="4000" dirty="0" smtClean="0"/>
              <a:t>(</a:t>
            </a:r>
            <a:r>
              <a:rPr lang="zh-TW" altLang="zh-TW" sz="4000" dirty="0" smtClean="0"/>
              <a:t>The </a:t>
            </a:r>
            <a:r>
              <a:rPr lang="zh-TW" altLang="zh-TW" sz="4000" dirty="0"/>
              <a:t>Affiliated Senior High School of National Chung Hsing </a:t>
            </a:r>
            <a:r>
              <a:rPr lang="zh-TW" altLang="zh-TW" sz="4000" dirty="0" smtClean="0"/>
              <a:t>University</a:t>
            </a:r>
            <a:r>
              <a:rPr lang="en-US" altLang="zh-TW" sz="4000" dirty="0" smtClean="0"/>
              <a:t>)</a:t>
            </a:r>
            <a:endParaRPr sz="4000" b="1" i="0" u="none" dirty="0">
              <a:solidFill>
                <a:schemeClr val="dk1"/>
              </a:solidFill>
            </a:endParaRPr>
          </a:p>
        </p:txBody>
      </p:sp>
      <p:sp>
        <p:nvSpPr>
          <p:cNvPr id="106" name="Google Shape;106;p14"/>
          <p:cNvSpPr txBox="1"/>
          <p:nvPr/>
        </p:nvSpPr>
        <p:spPr>
          <a:xfrm>
            <a:off x="177800" y="4429125"/>
            <a:ext cx="35625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BiauKai"/>
              <a:buNone/>
            </a:pPr>
            <a:r>
              <a:rPr lang="en-US" sz="1400" b="0" i="0" u="none">
                <a:solidFill>
                  <a:schemeClr val="dk1"/>
                </a:solidFill>
                <a:latin typeface="BiauKai"/>
                <a:ea typeface="BiauKai"/>
                <a:cs typeface="BiauKai"/>
                <a:sym typeface="BiauKai"/>
              </a:rPr>
              <a:t>                                      </a:t>
            </a:r>
            <a:endParaRPr/>
          </a:p>
        </p:txBody>
      </p:sp>
      <p:sp>
        <p:nvSpPr>
          <p:cNvPr id="107" name="Google Shape;107;p14"/>
          <p:cNvSpPr txBox="1"/>
          <p:nvPr/>
        </p:nvSpPr>
        <p:spPr>
          <a:xfrm>
            <a:off x="347350" y="4429125"/>
            <a:ext cx="26315700" cy="67056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endParaRPr sz="2600">
              <a:latin typeface="Times New Roman"/>
              <a:ea typeface="Times New Roman"/>
              <a:cs typeface="Times New Roman"/>
              <a:sym typeface="Times New Roman"/>
            </a:endParaRPr>
          </a:p>
        </p:txBody>
      </p:sp>
      <p:sp>
        <p:nvSpPr>
          <p:cNvPr id="108" name="Google Shape;108;p14"/>
          <p:cNvSpPr txBox="1"/>
          <p:nvPr/>
        </p:nvSpPr>
        <p:spPr>
          <a:xfrm>
            <a:off x="450850" y="4515400"/>
            <a:ext cx="14482800" cy="63171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3600" b="1" dirty="0">
                <a:latin typeface="Times New Roman"/>
                <a:ea typeface="Times New Roman"/>
                <a:cs typeface="Times New Roman"/>
                <a:sym typeface="Times New Roman"/>
              </a:rPr>
              <a:t>Abstract</a:t>
            </a:r>
            <a:endParaRPr sz="3600" dirty="0">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3000" dirty="0">
                <a:latin typeface="Times New Roman"/>
                <a:ea typeface="Times New Roman"/>
                <a:cs typeface="Times New Roman"/>
                <a:sym typeface="Times New Roman"/>
              </a:rPr>
              <a:t>        This research is aimed to increase the precision of precipitation </a:t>
            </a:r>
            <a:r>
              <a:rPr lang="en-US" sz="3000" dirty="0" err="1">
                <a:latin typeface="Times New Roman"/>
                <a:ea typeface="Times New Roman"/>
                <a:cs typeface="Times New Roman"/>
                <a:sym typeface="Times New Roman"/>
              </a:rPr>
              <a:t>nowcasting</a:t>
            </a:r>
            <a:r>
              <a:rPr lang="en-US" sz="3000" dirty="0">
                <a:latin typeface="Times New Roman"/>
                <a:ea typeface="Times New Roman"/>
                <a:cs typeface="Times New Roman"/>
                <a:sym typeface="Times New Roman"/>
              </a:rPr>
              <a:t> by combining image processing with neural networks in machine learning. The </a:t>
            </a:r>
            <a:r>
              <a:rPr lang="en-US" sz="3000" dirty="0" err="1">
                <a:latin typeface="Times New Roman"/>
                <a:ea typeface="Times New Roman"/>
                <a:cs typeface="Times New Roman"/>
                <a:sym typeface="Times New Roman"/>
              </a:rPr>
              <a:t>ConvLSTM</a:t>
            </a:r>
            <a:r>
              <a:rPr lang="en-US" sz="3000" dirty="0">
                <a:latin typeface="Times New Roman"/>
                <a:ea typeface="Times New Roman"/>
                <a:cs typeface="Times New Roman"/>
                <a:sym typeface="Times New Roman"/>
              </a:rPr>
              <a:t> model (a kind of Recurrent Neural Network) we used is trained with lots of </a:t>
            </a:r>
            <a:r>
              <a:rPr lang="en-US" sz="3000" dirty="0" err="1">
                <a:latin typeface="Times New Roman"/>
                <a:ea typeface="Times New Roman"/>
                <a:cs typeface="Times New Roman"/>
                <a:sym typeface="Times New Roman"/>
              </a:rPr>
              <a:t>doppler</a:t>
            </a:r>
            <a:r>
              <a:rPr lang="en-US" sz="3000" dirty="0">
                <a:latin typeface="Times New Roman"/>
                <a:ea typeface="Times New Roman"/>
                <a:cs typeface="Times New Roman"/>
                <a:sym typeface="Times New Roman"/>
              </a:rPr>
              <a:t> radar images, and by using the Marshall–Palmer relation, we can calculate the converted rainfall </a:t>
            </a:r>
            <a:r>
              <a:rPr lang="en-US" sz="3000" dirty="0" smtClean="0">
                <a:latin typeface="Times New Roman"/>
                <a:ea typeface="Times New Roman"/>
                <a:cs typeface="Times New Roman"/>
                <a:sym typeface="Times New Roman"/>
              </a:rPr>
              <a:t/>
            </a:r>
            <a:br>
              <a:rPr lang="en-US" sz="3000" dirty="0" smtClean="0">
                <a:latin typeface="Times New Roman"/>
                <a:ea typeface="Times New Roman"/>
                <a:cs typeface="Times New Roman"/>
                <a:sym typeface="Times New Roman"/>
              </a:rPr>
            </a:br>
            <a:r>
              <a:rPr lang="en-US" sz="3000" dirty="0" smtClean="0">
                <a:latin typeface="Times New Roman"/>
                <a:ea typeface="Times New Roman"/>
                <a:cs typeface="Times New Roman"/>
                <a:sym typeface="Times New Roman"/>
              </a:rPr>
              <a:t>at </a:t>
            </a:r>
            <a:r>
              <a:rPr lang="en-US" sz="3000" dirty="0">
                <a:latin typeface="Times New Roman"/>
                <a:ea typeface="Times New Roman"/>
                <a:cs typeface="Times New Roman"/>
                <a:sym typeface="Times New Roman"/>
              </a:rPr>
              <a:t>a given point, thus predicting the rainfall. </a:t>
            </a:r>
            <a:endParaRPr sz="3000" dirty="0">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3000" dirty="0">
                <a:latin typeface="Times New Roman"/>
                <a:ea typeface="Times New Roman"/>
                <a:cs typeface="Times New Roman"/>
                <a:sym typeface="Times New Roman"/>
              </a:rPr>
              <a:t>        Results show that the model has over 60% hit rate for up to forecasting 60 minutes to the future when trained with 30 days of  radar images for 250 </a:t>
            </a:r>
            <a:r>
              <a:rPr lang="en-US" sz="3000" dirty="0" smtClean="0">
                <a:latin typeface="Times New Roman"/>
                <a:ea typeface="Times New Roman"/>
                <a:cs typeface="Times New Roman"/>
                <a:sym typeface="Times New Roman"/>
              </a:rPr>
              <a:t>epochs (almost 5000 radar images</a:t>
            </a:r>
            <a:r>
              <a:rPr lang="en-US" altLang="zh-TW" sz="3000" dirty="0" smtClean="0">
                <a:latin typeface="Times New Roman"/>
                <a:ea typeface="Times New Roman"/>
                <a:cs typeface="Times New Roman"/>
                <a:sym typeface="Times New Roman"/>
              </a:rPr>
              <a:t>)</a:t>
            </a:r>
            <a:r>
              <a:rPr lang="en-US" sz="3000" dirty="0" smtClean="0">
                <a:latin typeface="Times New Roman"/>
                <a:ea typeface="Times New Roman"/>
                <a:cs typeface="Times New Roman"/>
                <a:sym typeface="Times New Roman"/>
              </a:rPr>
              <a:t>. </a:t>
            </a:r>
            <a:r>
              <a:rPr lang="en-US" sz="3000" dirty="0">
                <a:latin typeface="Times New Roman"/>
                <a:ea typeface="Times New Roman"/>
                <a:cs typeface="Times New Roman"/>
                <a:sym typeface="Times New Roman"/>
              </a:rPr>
              <a:t>And through calculating the values of a and b in the Marshall–Palmer relation </a:t>
            </a:r>
            <a:r>
              <a:rPr lang="en-US" sz="3000" i="1" dirty="0">
                <a:latin typeface="Times New Roman"/>
                <a:ea typeface="Times New Roman"/>
                <a:cs typeface="Times New Roman"/>
                <a:sym typeface="Times New Roman"/>
              </a:rPr>
              <a:t>(</a:t>
            </a:r>
            <a:r>
              <a:rPr lang="en-US" sz="3000" i="1" dirty="0" err="1">
                <a:latin typeface="Times New Roman"/>
                <a:ea typeface="Times New Roman"/>
                <a:cs typeface="Times New Roman"/>
                <a:sym typeface="Times New Roman"/>
              </a:rPr>
              <a:t>dBZ</a:t>
            </a:r>
            <a:r>
              <a:rPr lang="en-US" sz="3000" i="1" dirty="0">
                <a:latin typeface="Times New Roman"/>
                <a:ea typeface="Times New Roman"/>
                <a:cs typeface="Times New Roman"/>
                <a:sym typeface="Times New Roman"/>
              </a:rPr>
              <a:t>=10×log(a)+10(b)×log(Rainfall))</a:t>
            </a:r>
            <a:r>
              <a:rPr lang="en-US" sz="3000" dirty="0">
                <a:latin typeface="Times New Roman"/>
                <a:ea typeface="Times New Roman"/>
                <a:cs typeface="Times New Roman"/>
                <a:sym typeface="Times New Roman"/>
              </a:rPr>
              <a:t> below 800 m in central Taiwan, we found that with a=87.97±0.35 (R</a:t>
            </a:r>
            <a:r>
              <a:rPr lang="en-US" sz="3000" baseline="30000" dirty="0">
                <a:latin typeface="Times New Roman"/>
                <a:ea typeface="Times New Roman"/>
                <a:cs typeface="Times New Roman"/>
                <a:sym typeface="Times New Roman"/>
              </a:rPr>
              <a:t>2</a:t>
            </a:r>
            <a:r>
              <a:rPr lang="en-US" sz="3000" dirty="0">
                <a:latin typeface="Times New Roman"/>
                <a:ea typeface="Times New Roman"/>
                <a:cs typeface="Times New Roman"/>
                <a:sym typeface="Times New Roman"/>
              </a:rPr>
              <a:t>=0.52) and b=1.32, the model can predict rainfall the most </a:t>
            </a:r>
            <a:r>
              <a:rPr lang="en-US" sz="3000" dirty="0" smtClean="0">
                <a:latin typeface="Times New Roman"/>
                <a:ea typeface="Times New Roman"/>
                <a:cs typeface="Times New Roman"/>
                <a:sym typeface="Times New Roman"/>
              </a:rPr>
              <a:t>accurately in 30 minutes.</a:t>
            </a:r>
            <a:endParaRPr sz="3000" dirty="0"/>
          </a:p>
        </p:txBody>
      </p:sp>
      <p:sp>
        <p:nvSpPr>
          <p:cNvPr id="109" name="Google Shape;109;p14"/>
          <p:cNvSpPr txBox="1"/>
          <p:nvPr/>
        </p:nvSpPr>
        <p:spPr>
          <a:xfrm>
            <a:off x="15311450" y="4339650"/>
            <a:ext cx="11062250" cy="641042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000"/>
              </a:spcBef>
              <a:spcAft>
                <a:spcPts val="0"/>
              </a:spcAft>
              <a:buNone/>
            </a:pPr>
            <a:r>
              <a:rPr lang="en-US" sz="3600" b="1" dirty="0">
                <a:latin typeface="Times New Roman"/>
                <a:ea typeface="Times New Roman"/>
                <a:cs typeface="Times New Roman"/>
                <a:sym typeface="Times New Roman"/>
              </a:rPr>
              <a:t>Research questions</a:t>
            </a:r>
            <a:endParaRPr sz="3600" b="1" dirty="0">
              <a:latin typeface="Times New Roman"/>
              <a:ea typeface="Times New Roman"/>
              <a:cs typeface="Times New Roman"/>
              <a:sym typeface="Times New Roman"/>
            </a:endParaRPr>
          </a:p>
          <a:p>
            <a:pPr marL="457200" marR="0" lvl="0" indent="-419100" algn="just" rtl="0">
              <a:lnSpc>
                <a:spcPct val="115000"/>
              </a:lnSpc>
              <a:spcBef>
                <a:spcPts val="600"/>
              </a:spcBef>
              <a:spcAft>
                <a:spcPts val="0"/>
              </a:spcAft>
              <a:buSzPts val="3000"/>
              <a:buFont typeface="Times New Roman"/>
              <a:buAutoNum type="alphaLcPeriod"/>
            </a:pPr>
            <a:r>
              <a:rPr lang="en-US" sz="3000" dirty="0">
                <a:latin typeface="Times New Roman"/>
                <a:ea typeface="Times New Roman"/>
                <a:cs typeface="Times New Roman"/>
                <a:sym typeface="Times New Roman"/>
              </a:rPr>
              <a:t>What are the values of a and b in the Marshall–Palmer relation </a:t>
            </a:r>
            <a:r>
              <a:rPr lang="en-US" sz="3000" dirty="0" smtClean="0">
                <a:latin typeface="Times New Roman"/>
                <a:ea typeface="Times New Roman"/>
                <a:cs typeface="Times New Roman"/>
                <a:sym typeface="Times New Roman"/>
              </a:rPr>
              <a:t/>
            </a:r>
            <a:br>
              <a:rPr lang="en-US" sz="3000" dirty="0" smtClean="0">
                <a:latin typeface="Times New Roman"/>
                <a:ea typeface="Times New Roman"/>
                <a:cs typeface="Times New Roman"/>
                <a:sym typeface="Times New Roman"/>
              </a:rPr>
            </a:br>
            <a:r>
              <a:rPr lang="en-US" altLang="zh-TW" sz="3000" dirty="0" smtClean="0">
                <a:latin typeface="Times New Roman"/>
                <a:ea typeface="Times New Roman"/>
                <a:cs typeface="Times New Roman"/>
                <a:sym typeface="Times New Roman"/>
              </a:rPr>
              <a:t>(Z-R</a:t>
            </a:r>
            <a:r>
              <a:rPr lang="zh-TW" altLang="en-US" sz="3000" dirty="0">
                <a:latin typeface="Times New Roman"/>
                <a:ea typeface="Times New Roman"/>
                <a:cs typeface="Times New Roman"/>
                <a:sym typeface="Times New Roman"/>
              </a:rPr>
              <a:t> </a:t>
            </a:r>
            <a:r>
              <a:rPr lang="en-US" altLang="zh-TW" sz="3000" dirty="0" smtClean="0">
                <a:latin typeface="Times New Roman"/>
                <a:ea typeface="Times New Roman"/>
                <a:cs typeface="Times New Roman"/>
                <a:sym typeface="Times New Roman"/>
              </a:rPr>
              <a:t>relation) </a:t>
            </a:r>
            <a:r>
              <a:rPr lang="en-US" sz="3000" dirty="0" smtClean="0">
                <a:latin typeface="Times New Roman"/>
                <a:ea typeface="Times New Roman"/>
                <a:cs typeface="Times New Roman"/>
                <a:sym typeface="Times New Roman"/>
              </a:rPr>
              <a:t>in </a:t>
            </a:r>
            <a:r>
              <a:rPr lang="en-US" sz="3000" dirty="0">
                <a:latin typeface="Times New Roman"/>
                <a:ea typeface="Times New Roman"/>
                <a:cs typeface="Times New Roman"/>
                <a:sym typeface="Times New Roman"/>
              </a:rPr>
              <a:t>central Taiwan under the altitude of 800 meters?  (</a:t>
            </a:r>
            <a:r>
              <a:rPr lang="en-US" sz="3000" dirty="0" err="1">
                <a:latin typeface="Times New Roman"/>
                <a:ea typeface="Times New Roman"/>
                <a:cs typeface="Times New Roman"/>
                <a:sym typeface="Times New Roman"/>
              </a:rPr>
              <a:t>dBZ</a:t>
            </a:r>
            <a:r>
              <a:rPr lang="en-US" sz="3000" dirty="0">
                <a:latin typeface="Times New Roman"/>
                <a:ea typeface="Times New Roman"/>
                <a:cs typeface="Times New Roman"/>
                <a:sym typeface="Times New Roman"/>
              </a:rPr>
              <a:t>=10×log(a)+10(b)×log(Rainfall))</a:t>
            </a:r>
            <a:endParaRPr sz="3000" dirty="0">
              <a:latin typeface="Times New Roman"/>
              <a:ea typeface="Times New Roman"/>
              <a:cs typeface="Times New Roman"/>
              <a:sym typeface="Times New Roman"/>
            </a:endParaRPr>
          </a:p>
          <a:p>
            <a:pPr marL="457200" marR="0" lvl="0" indent="-419100" algn="just" rtl="0">
              <a:lnSpc>
                <a:spcPct val="115000"/>
              </a:lnSpc>
              <a:spcBef>
                <a:spcPts val="0"/>
              </a:spcBef>
              <a:spcAft>
                <a:spcPts val="0"/>
              </a:spcAft>
              <a:buSzPts val="3000"/>
              <a:buFont typeface="Times New Roman"/>
              <a:buAutoNum type="alphaLcPeriod"/>
            </a:pPr>
            <a:r>
              <a:rPr lang="en-US" sz="3000" dirty="0">
                <a:latin typeface="Times New Roman"/>
                <a:ea typeface="Times New Roman"/>
                <a:cs typeface="Times New Roman"/>
                <a:sym typeface="Times New Roman"/>
              </a:rPr>
              <a:t>By using deep learning </a:t>
            </a:r>
            <a:r>
              <a:rPr lang="en-US" sz="3000" dirty="0" smtClean="0">
                <a:latin typeface="Times New Roman"/>
                <a:ea typeface="Times New Roman"/>
                <a:cs typeface="Times New Roman"/>
                <a:sym typeface="Times New Roman"/>
              </a:rPr>
              <a:t>Neural Networks</a:t>
            </a:r>
            <a:r>
              <a:rPr lang="en-US" sz="3000" dirty="0">
                <a:latin typeface="Times New Roman"/>
                <a:ea typeface="Times New Roman"/>
                <a:cs typeface="Times New Roman"/>
                <a:sym typeface="Times New Roman"/>
              </a:rPr>
              <a:t>, how does epoch (50, 100, 150, 200, and 250) and training set size (10 days, 20 days, 30 days, and 40 days) affect the accuracy of the </a:t>
            </a:r>
            <a:r>
              <a:rPr lang="en-US" sz="3000" dirty="0" smtClean="0">
                <a:latin typeface="Times New Roman"/>
                <a:ea typeface="Times New Roman"/>
                <a:cs typeface="Times New Roman"/>
                <a:sym typeface="Times New Roman"/>
              </a:rPr>
              <a:t>model to predict precipitation?</a:t>
            </a:r>
            <a:endParaRPr sz="3000" dirty="0">
              <a:latin typeface="Times New Roman"/>
              <a:ea typeface="Times New Roman"/>
              <a:cs typeface="Times New Roman"/>
              <a:sym typeface="Times New Roman"/>
            </a:endParaRPr>
          </a:p>
          <a:p>
            <a:pPr marL="457200" lvl="0" indent="-419100" algn="just">
              <a:lnSpc>
                <a:spcPct val="115000"/>
              </a:lnSpc>
              <a:buSzPts val="3000"/>
              <a:buFont typeface="Times New Roman"/>
              <a:buAutoNum type="alphaLcPeriod"/>
            </a:pPr>
            <a:r>
              <a:rPr lang="en-US" altLang="zh-TW" sz="3000" dirty="0">
                <a:latin typeface="Times New Roman"/>
                <a:ea typeface="Times New Roman"/>
                <a:cs typeface="Times New Roman"/>
                <a:sym typeface="Times New Roman"/>
              </a:rPr>
              <a:t>How accurate can we predict rainfall </a:t>
            </a:r>
            <a:r>
              <a:rPr lang="en-US" sz="3000" dirty="0" smtClean="0">
                <a:latin typeface="Times New Roman"/>
                <a:ea typeface="Times New Roman"/>
                <a:cs typeface="Times New Roman"/>
                <a:sym typeface="Times New Roman"/>
              </a:rPr>
              <a:t>through </a:t>
            </a:r>
            <a:r>
              <a:rPr lang="en-US" sz="3000" dirty="0">
                <a:latin typeface="Times New Roman"/>
                <a:ea typeface="Times New Roman"/>
                <a:cs typeface="Times New Roman"/>
                <a:sym typeface="Times New Roman"/>
              </a:rPr>
              <a:t>combining radar image prediction and the modified Marshall–Palmer </a:t>
            </a:r>
            <a:r>
              <a:rPr lang="en-US" sz="3000" dirty="0" smtClean="0">
                <a:latin typeface="Times New Roman"/>
                <a:ea typeface="Times New Roman"/>
                <a:cs typeface="Times New Roman"/>
                <a:sym typeface="Times New Roman"/>
              </a:rPr>
              <a:t>relation?</a:t>
            </a:r>
            <a:endParaRPr sz="3000" dirty="0">
              <a:latin typeface="Times New Roman"/>
              <a:ea typeface="Times New Roman"/>
              <a:cs typeface="Times New Roman"/>
              <a:sym typeface="Times New Roman"/>
            </a:endParaRPr>
          </a:p>
          <a:p>
            <a:pPr marL="0" lvl="0" indent="0" algn="l" rtl="0">
              <a:spcBef>
                <a:spcPts val="0"/>
              </a:spcBef>
              <a:spcAft>
                <a:spcPts val="0"/>
              </a:spcAft>
              <a:buNone/>
            </a:pPr>
            <a:endParaRPr sz="3000" dirty="0">
              <a:latin typeface="Times New Roman"/>
              <a:ea typeface="Times New Roman"/>
              <a:cs typeface="Times New Roman"/>
              <a:sym typeface="Times New Roman"/>
            </a:endParaRPr>
          </a:p>
        </p:txBody>
      </p:sp>
      <p:pic>
        <p:nvPicPr>
          <p:cNvPr id="110" name="Google Shape;110;p14"/>
          <p:cNvPicPr preferRelativeResize="0"/>
          <p:nvPr/>
        </p:nvPicPr>
        <p:blipFill>
          <a:blip r:embed="rId9">
            <a:alphaModFix/>
          </a:blip>
          <a:stretch>
            <a:fillRect/>
          </a:stretch>
        </p:blipFill>
        <p:spPr>
          <a:xfrm>
            <a:off x="1175175" y="1148225"/>
            <a:ext cx="2656225" cy="2627051"/>
          </a:xfrm>
          <a:prstGeom prst="rect">
            <a:avLst/>
          </a:prstGeom>
          <a:noFill/>
          <a:ln>
            <a:noFill/>
          </a:ln>
        </p:spPr>
      </p:pic>
      <p:pic>
        <p:nvPicPr>
          <p:cNvPr id="111" name="Google Shape;111;p14"/>
          <p:cNvPicPr preferRelativeResize="0"/>
          <p:nvPr/>
        </p:nvPicPr>
        <p:blipFill>
          <a:blip r:embed="rId10">
            <a:alphaModFix/>
          </a:blip>
          <a:stretch>
            <a:fillRect/>
          </a:stretch>
        </p:blipFill>
        <p:spPr>
          <a:xfrm>
            <a:off x="22918366" y="1477700"/>
            <a:ext cx="3110934" cy="2269675"/>
          </a:xfrm>
          <a:prstGeom prst="rect">
            <a:avLst/>
          </a:prstGeom>
          <a:noFill/>
          <a:ln>
            <a:noFill/>
          </a:ln>
        </p:spPr>
      </p:pic>
      <p:sp>
        <p:nvSpPr>
          <p:cNvPr id="115" name="Google Shape;115;p14"/>
          <p:cNvSpPr txBox="1"/>
          <p:nvPr/>
        </p:nvSpPr>
        <p:spPr>
          <a:xfrm>
            <a:off x="21715925" y="19253438"/>
            <a:ext cx="3118195"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dirty="0" err="1">
                <a:latin typeface="Times New Roman"/>
                <a:ea typeface="Times New Roman"/>
                <a:cs typeface="Times New Roman"/>
                <a:sym typeface="Times New Roman"/>
              </a:rPr>
              <a:t>dBZ</a:t>
            </a:r>
            <a:r>
              <a:rPr lang="en-US" sz="2600" dirty="0">
                <a:latin typeface="Times New Roman"/>
                <a:ea typeface="Times New Roman"/>
                <a:cs typeface="Times New Roman"/>
                <a:sym typeface="Times New Roman"/>
              </a:rPr>
              <a:t> Residual </a:t>
            </a:r>
            <a:endParaRPr sz="2600" dirty="0"/>
          </a:p>
        </p:txBody>
      </p:sp>
      <p:sp>
        <p:nvSpPr>
          <p:cNvPr id="116" name="Google Shape;116;p14"/>
          <p:cNvSpPr txBox="1"/>
          <p:nvPr/>
        </p:nvSpPr>
        <p:spPr>
          <a:xfrm>
            <a:off x="247176" y="15528688"/>
            <a:ext cx="1177894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3600" b="1" dirty="0">
                <a:solidFill>
                  <a:schemeClr val="dk1"/>
                </a:solidFill>
                <a:latin typeface="Times New Roman"/>
                <a:ea typeface="Times New Roman"/>
                <a:cs typeface="Times New Roman"/>
                <a:sym typeface="Times New Roman"/>
              </a:rPr>
              <a:t>    </a:t>
            </a:r>
            <a:r>
              <a:rPr lang="en-US" sz="4400" b="1" dirty="0">
                <a:solidFill>
                  <a:schemeClr val="dk1"/>
                </a:solidFill>
                <a:latin typeface="Times New Roman"/>
                <a:ea typeface="Times New Roman"/>
                <a:cs typeface="Times New Roman"/>
                <a:sym typeface="Times New Roman"/>
              </a:rPr>
              <a:t>Study A. </a:t>
            </a:r>
            <a:r>
              <a:rPr lang="en-US" sz="3600" b="1" dirty="0">
                <a:solidFill>
                  <a:schemeClr val="dk1"/>
                </a:solidFill>
                <a:latin typeface="Times New Roman"/>
                <a:ea typeface="Times New Roman"/>
                <a:cs typeface="Times New Roman"/>
                <a:sym typeface="Times New Roman"/>
              </a:rPr>
              <a:t>Calculation of local </a:t>
            </a:r>
            <a:r>
              <a:rPr lang="en-US" sz="3600" b="1" dirty="0" smtClean="0">
                <a:solidFill>
                  <a:schemeClr val="dk1"/>
                </a:solidFill>
                <a:latin typeface="Times New Roman"/>
                <a:ea typeface="Times New Roman"/>
                <a:cs typeface="Times New Roman"/>
                <a:sym typeface="Times New Roman"/>
              </a:rPr>
              <a:t>a and </a:t>
            </a:r>
            <a:r>
              <a:rPr lang="en-US" sz="3600" b="1" dirty="0">
                <a:solidFill>
                  <a:schemeClr val="dk1"/>
                </a:solidFill>
                <a:latin typeface="Times New Roman"/>
                <a:ea typeface="Times New Roman"/>
                <a:cs typeface="Times New Roman"/>
                <a:sym typeface="Times New Roman"/>
              </a:rPr>
              <a:t>b value</a:t>
            </a:r>
            <a:endParaRPr sz="36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17" name="Google Shape;117;p14"/>
          <p:cNvSpPr txBox="1"/>
          <p:nvPr/>
        </p:nvSpPr>
        <p:spPr>
          <a:xfrm>
            <a:off x="7449466" y="19217775"/>
            <a:ext cx="365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BiauKai"/>
              <a:buNone/>
            </a:pPr>
            <a:r>
              <a:rPr lang="en-US" sz="1400" b="0" i="0" u="none">
                <a:solidFill>
                  <a:schemeClr val="dk1"/>
                </a:solidFill>
                <a:latin typeface="BiauKai"/>
                <a:ea typeface="BiauKai"/>
                <a:cs typeface="BiauKai"/>
                <a:sym typeface="BiauKai"/>
              </a:rPr>
              <a:t>  </a:t>
            </a:r>
            <a:endParaRPr/>
          </a:p>
        </p:txBody>
      </p:sp>
      <p:sp>
        <p:nvSpPr>
          <p:cNvPr id="118" name="Google Shape;118;p14"/>
          <p:cNvSpPr txBox="1"/>
          <p:nvPr/>
        </p:nvSpPr>
        <p:spPr>
          <a:xfrm>
            <a:off x="343250" y="24976950"/>
            <a:ext cx="13827000" cy="51435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 name="Google Shape;119;p14"/>
          <p:cNvSpPr txBox="1"/>
          <p:nvPr/>
        </p:nvSpPr>
        <p:spPr>
          <a:xfrm>
            <a:off x="669824" y="25093350"/>
            <a:ext cx="10322775" cy="81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4400" b="1" dirty="0">
                <a:solidFill>
                  <a:schemeClr val="dk1"/>
                </a:solidFill>
                <a:latin typeface="Times New Roman"/>
                <a:ea typeface="Times New Roman"/>
                <a:cs typeface="Times New Roman"/>
                <a:sym typeface="Times New Roman"/>
              </a:rPr>
              <a:t>Study C.</a:t>
            </a:r>
            <a:r>
              <a:rPr lang="en-US" sz="3600" b="1" dirty="0">
                <a:solidFill>
                  <a:schemeClr val="dk1"/>
                </a:solidFill>
                <a:latin typeface="Times New Roman"/>
                <a:ea typeface="Times New Roman"/>
                <a:cs typeface="Times New Roman"/>
                <a:sym typeface="Times New Roman"/>
              </a:rPr>
              <a:t> Effect of epochs on </a:t>
            </a:r>
            <a:r>
              <a:rPr lang="en-US" sz="3600" b="1" dirty="0" smtClean="0">
                <a:solidFill>
                  <a:schemeClr val="dk1"/>
                </a:solidFill>
                <a:latin typeface="Times New Roman"/>
                <a:ea typeface="Times New Roman"/>
                <a:cs typeface="Times New Roman"/>
                <a:sym typeface="Times New Roman"/>
              </a:rPr>
              <a:t>model accuracy</a:t>
            </a:r>
            <a:endParaRPr sz="3600" b="1" dirty="0">
              <a:solidFill>
                <a:schemeClr val="dk1"/>
              </a:solidFill>
              <a:latin typeface="Times New Roman"/>
              <a:ea typeface="Times New Roman"/>
              <a:cs typeface="Times New Roman"/>
              <a:sym typeface="Times New Roman"/>
            </a:endParaRPr>
          </a:p>
        </p:txBody>
      </p:sp>
      <p:pic>
        <p:nvPicPr>
          <p:cNvPr id="122" name="Google Shape;122;p14"/>
          <p:cNvPicPr preferRelativeResize="0"/>
          <p:nvPr/>
        </p:nvPicPr>
        <p:blipFill>
          <a:blip r:embed="rId11">
            <a:alphaModFix/>
          </a:blip>
          <a:stretch>
            <a:fillRect/>
          </a:stretch>
        </p:blipFill>
        <p:spPr>
          <a:xfrm>
            <a:off x="450850" y="37691125"/>
            <a:ext cx="4399645" cy="2798000"/>
          </a:xfrm>
          <a:prstGeom prst="rect">
            <a:avLst/>
          </a:prstGeom>
          <a:noFill/>
          <a:ln>
            <a:noFill/>
          </a:ln>
        </p:spPr>
      </p:pic>
      <p:sp>
        <p:nvSpPr>
          <p:cNvPr id="123" name="Google Shape;123;p14"/>
          <p:cNvSpPr txBox="1"/>
          <p:nvPr/>
        </p:nvSpPr>
        <p:spPr>
          <a:xfrm>
            <a:off x="9782242" y="31222112"/>
            <a:ext cx="6829800" cy="3215405"/>
          </a:xfrm>
          <a:prstGeom prst="rect">
            <a:avLst/>
          </a:prstGeom>
          <a:noFill/>
          <a:ln>
            <a:noFill/>
          </a:ln>
        </p:spPr>
        <p:txBody>
          <a:bodyPr spcFirstLastPara="1" wrap="square" lIns="91425" tIns="91425" rIns="91425" bIns="91425" anchor="t" anchorCtr="0">
            <a:noAutofit/>
          </a:bodyPr>
          <a:lstStyle/>
          <a:p>
            <a:pPr marL="457200" lvl="0" algn="just">
              <a:lnSpc>
                <a:spcPct val="115000"/>
              </a:lnSpc>
            </a:pPr>
            <a:r>
              <a:rPr lang="en-US" sz="3000" b="1" dirty="0">
                <a:latin typeface="Times New Roman"/>
                <a:ea typeface="Times New Roman"/>
                <a:cs typeface="Times New Roman"/>
                <a:sym typeface="Times New Roman"/>
              </a:rPr>
              <a:t>Globe SHCH’s daily rainfall</a:t>
            </a:r>
            <a:r>
              <a:rPr lang="en-US" sz="3000" dirty="0">
                <a:latin typeface="Times New Roman"/>
                <a:ea typeface="Times New Roman"/>
                <a:cs typeface="Times New Roman"/>
                <a:sym typeface="Times New Roman"/>
              </a:rPr>
              <a:t> and our predicted rainfall graph comparison (T+10 ~ T+90 min</a:t>
            </a:r>
            <a:r>
              <a:rPr lang="en-US" sz="3000" dirty="0" smtClean="0">
                <a:latin typeface="Times New Roman"/>
                <a:ea typeface="Times New Roman"/>
                <a:cs typeface="Times New Roman"/>
                <a:sym typeface="Times New Roman"/>
              </a:rPr>
              <a:t>)</a:t>
            </a:r>
            <a:r>
              <a:rPr lang="en-US" altLang="zh-TW" sz="3000" dirty="0" smtClean="0">
                <a:latin typeface="Times New Roman"/>
                <a:ea typeface="Times New Roman"/>
                <a:cs typeface="Times New Roman"/>
                <a:sym typeface="Times New Roman"/>
              </a:rPr>
              <a:t> </a:t>
            </a:r>
            <a:r>
              <a:rPr lang="en-US" altLang="zh-TW" sz="3000" dirty="0">
                <a:latin typeface="Times New Roman"/>
                <a:ea typeface="Times New Roman"/>
                <a:cs typeface="Times New Roman"/>
                <a:sym typeface="Times New Roman"/>
              </a:rPr>
              <a:t>was shown in following plot</a:t>
            </a:r>
            <a:r>
              <a:rPr lang="en-US" sz="3000" dirty="0" smtClean="0">
                <a:latin typeface="Times New Roman"/>
                <a:ea typeface="Times New Roman"/>
                <a:cs typeface="Times New Roman"/>
                <a:sym typeface="Times New Roman"/>
              </a:rPr>
              <a:t>. </a:t>
            </a:r>
            <a:endParaRPr sz="30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US" sz="3000" dirty="0">
                <a:latin typeface="Times New Roman"/>
                <a:ea typeface="Times New Roman"/>
                <a:cs typeface="Times New Roman"/>
                <a:sym typeface="Times New Roman"/>
              </a:rPr>
              <a:t>The observed rainfall is the blue columns and the points represent daily rainfall predictions added up for every T+10 to T+90 min</a:t>
            </a:r>
            <a:r>
              <a:rPr lang="en-US" sz="3000" dirty="0" smtClean="0">
                <a:latin typeface="Times New Roman"/>
                <a:ea typeface="Times New Roman"/>
                <a:cs typeface="Times New Roman"/>
                <a:sym typeface="Times New Roman"/>
              </a:rPr>
              <a:t>. Some prediction are a bit of over estimated.</a:t>
            </a:r>
            <a:endParaRPr sz="3000"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24" name="Google Shape;124;p14"/>
          <p:cNvSpPr/>
          <p:nvPr/>
        </p:nvSpPr>
        <p:spPr>
          <a:xfrm flipH="1">
            <a:off x="9460254" y="31302991"/>
            <a:ext cx="54900" cy="8935820"/>
          </a:xfrm>
          <a:prstGeom prst="rect">
            <a:avLst/>
          </a:prstGeom>
          <a:solidFill>
            <a:srgbClr val="3333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txBox="1"/>
          <p:nvPr/>
        </p:nvSpPr>
        <p:spPr>
          <a:xfrm>
            <a:off x="247176" y="31510096"/>
            <a:ext cx="9311753" cy="2372547"/>
          </a:xfrm>
          <a:prstGeom prst="rect">
            <a:avLst/>
          </a:prstGeom>
          <a:noFill/>
          <a:ln>
            <a:noFill/>
          </a:ln>
        </p:spPr>
        <p:txBody>
          <a:bodyPr spcFirstLastPara="1" wrap="square" lIns="91425" tIns="91425" rIns="91425" bIns="91425" anchor="ctr" anchorCtr="0">
            <a:noAutofit/>
          </a:bodyPr>
          <a:lstStyle/>
          <a:p>
            <a:pPr marL="457200" lvl="0" indent="457200" algn="l" rtl="0">
              <a:lnSpc>
                <a:spcPct val="115000"/>
              </a:lnSpc>
              <a:spcBef>
                <a:spcPts val="0"/>
              </a:spcBef>
              <a:spcAft>
                <a:spcPts val="0"/>
              </a:spcAft>
              <a:buNone/>
            </a:pPr>
            <a:r>
              <a:rPr lang="en-US" sz="3000" dirty="0">
                <a:latin typeface="Times New Roman"/>
                <a:ea typeface="Times New Roman"/>
                <a:cs typeface="Times New Roman"/>
                <a:sym typeface="Times New Roman"/>
              </a:rPr>
              <a:t>Prediction error (mm) compared with </a:t>
            </a:r>
            <a:r>
              <a:rPr lang="en-US" sz="3000" b="1" dirty="0">
                <a:latin typeface="Times New Roman"/>
                <a:ea typeface="Times New Roman"/>
                <a:cs typeface="Times New Roman"/>
                <a:sym typeface="Times New Roman"/>
              </a:rPr>
              <a:t>Central Weather Bureau’s data</a:t>
            </a:r>
            <a:r>
              <a:rPr lang="en-US" sz="3000" dirty="0">
                <a:latin typeface="Times New Roman"/>
                <a:ea typeface="Times New Roman"/>
                <a:cs typeface="Times New Roman"/>
                <a:sym typeface="Times New Roman"/>
              </a:rPr>
              <a:t> in May, June, and </a:t>
            </a:r>
            <a:r>
              <a:rPr lang="en-US" sz="3000" dirty="0" smtClean="0">
                <a:latin typeface="Times New Roman"/>
                <a:ea typeface="Times New Roman"/>
                <a:cs typeface="Times New Roman"/>
                <a:sym typeface="Times New Roman"/>
              </a:rPr>
              <a:t>August in 2019 was shown in following plot.  </a:t>
            </a:r>
            <a:endParaRPr sz="3000" dirty="0">
              <a:latin typeface="Times New Roman"/>
              <a:ea typeface="Times New Roman"/>
              <a:cs typeface="Times New Roman"/>
              <a:sym typeface="Times New Roman"/>
            </a:endParaRPr>
          </a:p>
          <a:p>
            <a:pPr marL="457200" lvl="0" indent="457200" algn="l" rtl="0">
              <a:lnSpc>
                <a:spcPct val="115000"/>
              </a:lnSpc>
              <a:spcBef>
                <a:spcPts val="0"/>
              </a:spcBef>
              <a:spcAft>
                <a:spcPts val="0"/>
              </a:spcAft>
              <a:buNone/>
            </a:pPr>
            <a:r>
              <a:rPr lang="en-US" sz="3000" dirty="0">
                <a:latin typeface="Times New Roman"/>
                <a:ea typeface="Times New Roman"/>
                <a:cs typeface="Times New Roman"/>
                <a:sym typeface="Times New Roman"/>
              </a:rPr>
              <a:t>The blue line is calculated only with days that have rainfall, and the red one is calculated with all data.</a:t>
            </a:r>
            <a:endParaRPr sz="3000" dirty="0">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3000" dirty="0">
              <a:latin typeface="Times New Roman"/>
              <a:ea typeface="Times New Roman"/>
              <a:cs typeface="Times New Roman"/>
              <a:sym typeface="Times New Roman"/>
            </a:endParaRPr>
          </a:p>
        </p:txBody>
      </p:sp>
      <p:sp>
        <p:nvSpPr>
          <p:cNvPr id="126" name="Google Shape;126;p14"/>
          <p:cNvSpPr txBox="1"/>
          <p:nvPr/>
        </p:nvSpPr>
        <p:spPr>
          <a:xfrm>
            <a:off x="530804" y="30088086"/>
            <a:ext cx="14649546" cy="131443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000"/>
              </a:spcBef>
              <a:spcAft>
                <a:spcPts val="600"/>
              </a:spcAft>
              <a:buNone/>
            </a:pPr>
            <a:r>
              <a:rPr lang="en-US" sz="4400" b="1" dirty="0">
                <a:latin typeface="Times New Roman"/>
                <a:ea typeface="Times New Roman"/>
                <a:cs typeface="Times New Roman"/>
                <a:sym typeface="Times New Roman"/>
              </a:rPr>
              <a:t> Study D</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Nowcasting</a:t>
            </a:r>
            <a:r>
              <a:rPr lang="en-US" sz="3600" b="1" dirty="0">
                <a:latin typeface="Times New Roman"/>
                <a:ea typeface="Times New Roman"/>
                <a:cs typeface="Times New Roman"/>
                <a:sym typeface="Times New Roman"/>
              </a:rPr>
              <a:t> rainfall comparison with weather stations</a:t>
            </a:r>
            <a:endParaRPr sz="3600" b="1" dirty="0">
              <a:latin typeface="Times New Roman"/>
              <a:ea typeface="Times New Roman"/>
              <a:cs typeface="Times New Roman"/>
              <a:sym typeface="Times New Roman"/>
            </a:endParaRPr>
          </a:p>
        </p:txBody>
      </p:sp>
      <p:sp>
        <p:nvSpPr>
          <p:cNvPr id="127" name="Google Shape;127;p14"/>
          <p:cNvSpPr txBox="1"/>
          <p:nvPr/>
        </p:nvSpPr>
        <p:spPr>
          <a:xfrm>
            <a:off x="16960450" y="38013963"/>
            <a:ext cx="9722400" cy="5252700"/>
          </a:xfrm>
          <a:prstGeom prst="rect">
            <a:avLst/>
          </a:prstGeom>
          <a:noFill/>
          <a:ln w="57150" cap="flat" cmpd="sng">
            <a:solidFill>
              <a:srgbClr val="33339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txBox="1"/>
          <p:nvPr/>
        </p:nvSpPr>
        <p:spPr>
          <a:xfrm>
            <a:off x="17026850" y="37680700"/>
            <a:ext cx="9722400" cy="4877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000"/>
              </a:spcBef>
              <a:spcAft>
                <a:spcPts val="0"/>
              </a:spcAft>
              <a:buNone/>
            </a:pPr>
            <a:r>
              <a:rPr lang="en-US" sz="4400" b="1" dirty="0">
                <a:latin typeface="Times New Roman"/>
                <a:ea typeface="Times New Roman"/>
                <a:cs typeface="Times New Roman"/>
                <a:sym typeface="Times New Roman"/>
              </a:rPr>
              <a:t>Conclusions</a:t>
            </a:r>
            <a:endParaRPr sz="4400" dirty="0">
              <a:latin typeface="Times New Roman"/>
              <a:ea typeface="Times New Roman"/>
              <a:cs typeface="Times New Roman"/>
              <a:sym typeface="Times New Roman"/>
            </a:endParaRPr>
          </a:p>
          <a:p>
            <a:pPr marL="457200" marR="279449" lvl="0" indent="-457200" algn="l" rtl="0">
              <a:lnSpc>
                <a:spcPct val="115000"/>
              </a:lnSpc>
              <a:spcBef>
                <a:spcPts val="600"/>
              </a:spcBef>
              <a:spcAft>
                <a:spcPts val="0"/>
              </a:spcAft>
              <a:buSzPts val="3600"/>
              <a:buFont typeface="Times New Roman"/>
              <a:buAutoNum type="alphaLcPeriod"/>
            </a:pPr>
            <a:r>
              <a:rPr lang="en-US" sz="3600" dirty="0">
                <a:latin typeface="Times New Roman"/>
                <a:ea typeface="Times New Roman"/>
                <a:cs typeface="Times New Roman"/>
                <a:sym typeface="Times New Roman"/>
              </a:rPr>
              <a:t>When a = 87.97 and b = 1.32, </a:t>
            </a:r>
            <a:r>
              <a:rPr lang="en-US" sz="3600" dirty="0" err="1">
                <a:latin typeface="Times New Roman"/>
                <a:ea typeface="Times New Roman"/>
                <a:cs typeface="Times New Roman"/>
                <a:sym typeface="Times New Roman"/>
              </a:rPr>
              <a:t>dBZ</a:t>
            </a:r>
            <a:r>
              <a:rPr lang="en-US" sz="3600" dirty="0">
                <a:latin typeface="Times New Roman"/>
                <a:ea typeface="Times New Roman"/>
                <a:cs typeface="Times New Roman"/>
                <a:sym typeface="Times New Roman"/>
              </a:rPr>
              <a:t>-Rainfall has the minimum loss.</a:t>
            </a:r>
            <a:endParaRPr sz="3600" dirty="0">
              <a:latin typeface="Times New Roman"/>
              <a:ea typeface="Times New Roman"/>
              <a:cs typeface="Times New Roman"/>
              <a:sym typeface="Times New Roman"/>
            </a:endParaRPr>
          </a:p>
          <a:p>
            <a:pPr marL="457200" marR="279449" lvl="0" indent="-457200" algn="l" rtl="0">
              <a:lnSpc>
                <a:spcPct val="115000"/>
              </a:lnSpc>
              <a:spcBef>
                <a:spcPts val="0"/>
              </a:spcBef>
              <a:spcAft>
                <a:spcPts val="0"/>
              </a:spcAft>
              <a:buSzPts val="3600"/>
              <a:buFont typeface="Times New Roman"/>
              <a:buAutoNum type="alphaLcPeriod"/>
            </a:pPr>
            <a:r>
              <a:rPr lang="en-US" sz="3600" dirty="0">
                <a:latin typeface="Times New Roman"/>
                <a:ea typeface="Times New Roman"/>
                <a:cs typeface="Times New Roman"/>
                <a:sym typeface="Times New Roman"/>
              </a:rPr>
              <a:t>When the training set size is 30 days and the epoch is 250, the model has the most accurate </a:t>
            </a:r>
            <a:r>
              <a:rPr lang="en-US" sz="3600" dirty="0" smtClean="0">
                <a:latin typeface="Times New Roman"/>
                <a:ea typeface="Times New Roman"/>
                <a:cs typeface="Times New Roman"/>
                <a:sym typeface="Times New Roman"/>
              </a:rPr>
              <a:t>prediction on radar images.</a:t>
            </a:r>
            <a:endParaRPr sz="3600" dirty="0">
              <a:latin typeface="Times New Roman"/>
              <a:ea typeface="Times New Roman"/>
              <a:cs typeface="Times New Roman"/>
              <a:sym typeface="Times New Roman"/>
            </a:endParaRPr>
          </a:p>
          <a:p>
            <a:pPr marL="457200" marR="279449" lvl="0" indent="-457200" algn="l" rtl="0">
              <a:spcBef>
                <a:spcPts val="0"/>
              </a:spcBef>
              <a:spcAft>
                <a:spcPts val="0"/>
              </a:spcAft>
              <a:buSzPts val="3600"/>
              <a:buFont typeface="Times New Roman"/>
              <a:buAutoNum type="alphaLcPeriod"/>
            </a:pPr>
            <a:r>
              <a:rPr lang="en-US" sz="3600" dirty="0">
                <a:latin typeface="Times New Roman"/>
                <a:ea typeface="Times New Roman"/>
                <a:cs typeface="Times New Roman"/>
                <a:sym typeface="Times New Roman"/>
              </a:rPr>
              <a:t>We can predict 90 minutes to the future rainfall within 5mm </a:t>
            </a:r>
            <a:r>
              <a:rPr lang="en-US" sz="3600" dirty="0" smtClean="0">
                <a:latin typeface="Times New Roman"/>
                <a:ea typeface="Times New Roman"/>
                <a:cs typeface="Times New Roman"/>
                <a:sym typeface="Times New Roman"/>
              </a:rPr>
              <a:t>error by </a:t>
            </a:r>
            <a:r>
              <a:rPr lang="en-US" sz="3600" dirty="0" err="1" smtClean="0">
                <a:latin typeface="Times New Roman"/>
                <a:ea typeface="Times New Roman"/>
                <a:cs typeface="Times New Roman"/>
                <a:sym typeface="Times New Roman"/>
              </a:rPr>
              <a:t>ConvLSTM</a:t>
            </a:r>
            <a:r>
              <a:rPr lang="en-US" sz="3600" dirty="0" smtClean="0">
                <a:latin typeface="Times New Roman"/>
                <a:ea typeface="Times New Roman"/>
                <a:cs typeface="Times New Roman"/>
                <a:sym typeface="Times New Roman"/>
              </a:rPr>
              <a:t> model.</a:t>
            </a:r>
            <a:endParaRPr sz="3600" dirty="0"/>
          </a:p>
        </p:txBody>
      </p:sp>
      <p:grpSp>
        <p:nvGrpSpPr>
          <p:cNvPr id="129" name="Google Shape;129;p14"/>
          <p:cNvGrpSpPr/>
          <p:nvPr/>
        </p:nvGrpSpPr>
        <p:grpSpPr>
          <a:xfrm>
            <a:off x="347450" y="11335500"/>
            <a:ext cx="26315700" cy="4073700"/>
            <a:chOff x="347450" y="11335500"/>
            <a:chExt cx="26315700" cy="4073700"/>
          </a:xfrm>
        </p:grpSpPr>
        <p:sp>
          <p:nvSpPr>
            <p:cNvPr id="130" name="Google Shape;130;p14"/>
            <p:cNvSpPr txBox="1"/>
            <p:nvPr/>
          </p:nvSpPr>
          <p:spPr>
            <a:xfrm>
              <a:off x="347450" y="11335500"/>
              <a:ext cx="26315700" cy="4073700"/>
            </a:xfrm>
            <a:prstGeom prst="rect">
              <a:avLst/>
            </a:prstGeom>
            <a:noFill/>
            <a:ln w="5715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14"/>
            <p:cNvSpPr/>
            <p:nvPr/>
          </p:nvSpPr>
          <p:spPr>
            <a:xfrm>
              <a:off x="3562350" y="12295575"/>
              <a:ext cx="1028700" cy="9717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32" name="Google Shape;132;p14"/>
            <p:cNvSpPr/>
            <p:nvPr/>
          </p:nvSpPr>
          <p:spPr>
            <a:xfrm>
              <a:off x="11715750" y="11527675"/>
              <a:ext cx="1788363" cy="185375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altLang="zh-TW" sz="3600" b="1" dirty="0" smtClean="0">
                  <a:latin typeface="Times New Roman"/>
                  <a:ea typeface="Times New Roman"/>
                  <a:cs typeface="Times New Roman"/>
                  <a:sym typeface="Times New Roman"/>
                </a:rPr>
                <a:t>Conv-LSTM</a:t>
              </a:r>
              <a:r>
                <a:rPr lang="en-US" altLang="zh-TW" sz="4400" b="1" dirty="0" smtClean="0">
                  <a:latin typeface="Times New Roman"/>
                  <a:ea typeface="Times New Roman"/>
                  <a:cs typeface="Times New Roman"/>
                  <a:sym typeface="Times New Roman"/>
                </a:rPr>
                <a:t> </a:t>
              </a:r>
              <a:r>
                <a:rPr lang="en-US" sz="4800" dirty="0" smtClean="0">
                  <a:latin typeface="Times New Roman"/>
                  <a:ea typeface="Times New Roman"/>
                  <a:cs typeface="Times New Roman"/>
                  <a:sym typeface="Times New Roman"/>
                </a:rPr>
                <a:t>Model</a:t>
              </a:r>
              <a:endParaRPr sz="4800" dirty="0">
                <a:latin typeface="Times New Roman"/>
                <a:ea typeface="Times New Roman"/>
                <a:cs typeface="Times New Roman"/>
                <a:sym typeface="Times New Roman"/>
              </a:endParaRPr>
            </a:p>
          </p:txBody>
        </p:sp>
        <p:sp>
          <p:nvSpPr>
            <p:cNvPr id="133" name="Google Shape;133;p14"/>
            <p:cNvSpPr/>
            <p:nvPr/>
          </p:nvSpPr>
          <p:spPr>
            <a:xfrm>
              <a:off x="7415300" y="12265725"/>
              <a:ext cx="1028700" cy="9717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34" name="Google Shape;134;p14"/>
            <p:cNvSpPr/>
            <p:nvPr/>
          </p:nvSpPr>
          <p:spPr>
            <a:xfrm>
              <a:off x="10556125" y="12265725"/>
              <a:ext cx="1028700" cy="9717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35" name="Google Shape;135;p14"/>
            <p:cNvSpPr/>
            <p:nvPr/>
          </p:nvSpPr>
          <p:spPr>
            <a:xfrm>
              <a:off x="13635050" y="12330050"/>
              <a:ext cx="1028700" cy="9717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36" name="Google Shape;136;p14"/>
            <p:cNvSpPr txBox="1"/>
            <p:nvPr/>
          </p:nvSpPr>
          <p:spPr>
            <a:xfrm>
              <a:off x="636525" y="14604825"/>
              <a:ext cx="4107000" cy="49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Times New Roman"/>
                  <a:ea typeface="Times New Roman"/>
                  <a:cs typeface="Times New Roman"/>
                  <a:sym typeface="Times New Roman"/>
                </a:rPr>
                <a:t>Original radar </a:t>
              </a:r>
              <a:r>
                <a:rPr lang="en-US" sz="2400" dirty="0" smtClean="0">
                  <a:latin typeface="Times New Roman"/>
                  <a:ea typeface="Times New Roman"/>
                  <a:cs typeface="Times New Roman"/>
                  <a:sym typeface="Times New Roman"/>
                </a:rPr>
                <a:t>image</a:t>
              </a:r>
              <a:br>
                <a:rPr lang="en-US" sz="2400" dirty="0" smtClean="0">
                  <a:latin typeface="Times New Roman"/>
                  <a:ea typeface="Times New Roman"/>
                  <a:cs typeface="Times New Roman"/>
                  <a:sym typeface="Times New Roman"/>
                </a:rPr>
              </a:br>
              <a:r>
                <a:rPr lang="en-US" sz="2400" dirty="0" smtClean="0">
                  <a:latin typeface="Times New Roman"/>
                  <a:ea typeface="Times New Roman"/>
                  <a:cs typeface="Times New Roman"/>
                  <a:sym typeface="Times New Roman"/>
                </a:rPr>
                <a:t>From CWB, Taiwan</a:t>
              </a:r>
              <a:endParaRPr sz="2400" dirty="0">
                <a:latin typeface="Times New Roman"/>
                <a:ea typeface="Times New Roman"/>
                <a:cs typeface="Times New Roman"/>
                <a:sym typeface="Times New Roman"/>
              </a:endParaRPr>
            </a:p>
          </p:txBody>
        </p:sp>
        <p:sp>
          <p:nvSpPr>
            <p:cNvPr id="137" name="Google Shape;137;p14"/>
            <p:cNvSpPr txBox="1"/>
            <p:nvPr/>
          </p:nvSpPr>
          <p:spPr>
            <a:xfrm>
              <a:off x="3831400" y="14047130"/>
              <a:ext cx="4757700" cy="134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600" dirty="0">
                  <a:latin typeface="Times New Roman"/>
                  <a:ea typeface="Times New Roman"/>
                  <a:cs typeface="Times New Roman"/>
                  <a:sym typeface="Times New Roman"/>
                </a:rPr>
                <a:t>Convert image to grayscale, </a:t>
              </a:r>
              <a:r>
                <a:rPr lang="en-US" sz="2600" dirty="0" smtClean="0">
                  <a:latin typeface="Times New Roman"/>
                  <a:ea typeface="Times New Roman"/>
                  <a:cs typeface="Times New Roman"/>
                  <a:sym typeface="Times New Roman"/>
                </a:rPr>
                <a:t/>
              </a:r>
              <a:br>
                <a:rPr lang="en-US" sz="2600" dirty="0" smtClean="0">
                  <a:latin typeface="Times New Roman"/>
                  <a:ea typeface="Times New Roman"/>
                  <a:cs typeface="Times New Roman"/>
                  <a:sym typeface="Times New Roman"/>
                </a:rPr>
              </a:br>
              <a:r>
                <a:rPr lang="en-US" sz="2600" dirty="0" smtClean="0">
                  <a:latin typeface="Times New Roman"/>
                  <a:ea typeface="Times New Roman"/>
                  <a:cs typeface="Times New Roman"/>
                  <a:sym typeface="Times New Roman"/>
                </a:rPr>
                <a:t>and </a:t>
              </a:r>
              <a:r>
                <a:rPr lang="en-US" sz="2600" dirty="0">
                  <a:latin typeface="Times New Roman"/>
                  <a:ea typeface="Times New Roman"/>
                  <a:cs typeface="Times New Roman"/>
                  <a:sym typeface="Times New Roman"/>
                </a:rPr>
                <a:t>crop out the needed area</a:t>
              </a:r>
              <a:endParaRPr sz="2600" dirty="0">
                <a:latin typeface="Times New Roman"/>
                <a:ea typeface="Times New Roman"/>
                <a:cs typeface="Times New Roman"/>
                <a:sym typeface="Times New Roman"/>
              </a:endParaRPr>
            </a:p>
            <a:p>
              <a:pPr marL="0" lvl="0" indent="0" algn="l" rtl="0">
                <a:spcBef>
                  <a:spcPts val="0"/>
                </a:spcBef>
                <a:spcAft>
                  <a:spcPts val="0"/>
                </a:spcAft>
                <a:buNone/>
              </a:pPr>
              <a:r>
                <a:rPr lang="en-US" sz="2600" dirty="0">
                  <a:latin typeface="Times New Roman"/>
                  <a:ea typeface="Times New Roman"/>
                  <a:cs typeface="Times New Roman"/>
                  <a:sym typeface="Times New Roman"/>
                </a:rPr>
                <a:t>(133 km x 133 km)</a:t>
              </a:r>
              <a:endParaRPr sz="2600" dirty="0">
                <a:latin typeface="Times New Roman"/>
                <a:ea typeface="Times New Roman"/>
                <a:cs typeface="Times New Roman"/>
                <a:sym typeface="Times New Roman"/>
              </a:endParaRPr>
            </a:p>
          </p:txBody>
        </p:sp>
        <p:sp>
          <p:nvSpPr>
            <p:cNvPr id="138" name="Google Shape;138;p14"/>
            <p:cNvSpPr txBox="1"/>
            <p:nvPr/>
          </p:nvSpPr>
          <p:spPr>
            <a:xfrm>
              <a:off x="8572500" y="13773150"/>
              <a:ext cx="2420100" cy="134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600" dirty="0">
                  <a:latin typeface="Times New Roman"/>
                  <a:ea typeface="Times New Roman"/>
                  <a:cs typeface="Times New Roman"/>
                  <a:sym typeface="Times New Roman"/>
                </a:rPr>
                <a:t>Down size the images to 256*256 pixel</a:t>
              </a:r>
              <a:endParaRPr sz="2600" dirty="0">
                <a:latin typeface="Times New Roman"/>
                <a:ea typeface="Times New Roman"/>
                <a:cs typeface="Times New Roman"/>
                <a:sym typeface="Times New Roman"/>
              </a:endParaRPr>
            </a:p>
          </p:txBody>
        </p:sp>
        <p:sp>
          <p:nvSpPr>
            <p:cNvPr id="139" name="Google Shape;139;p14"/>
            <p:cNvSpPr txBox="1"/>
            <p:nvPr/>
          </p:nvSpPr>
          <p:spPr>
            <a:xfrm>
              <a:off x="10829904" y="13543649"/>
              <a:ext cx="4103745" cy="1610100"/>
            </a:xfrm>
            <a:prstGeom prst="rect">
              <a:avLst/>
            </a:prstGeom>
            <a:noFill/>
            <a:ln>
              <a:noFill/>
            </a:ln>
          </p:spPr>
          <p:txBody>
            <a:bodyPr spcFirstLastPara="1" wrap="square" lIns="91425" tIns="91425" rIns="91425" bIns="91425" anchor="ctr" anchorCtr="0">
              <a:noAutofit/>
            </a:bodyPr>
            <a:lstStyle/>
            <a:p>
              <a:pPr lvl="0" algn="ctr"/>
              <a:r>
                <a:rPr lang="en-US" sz="3000" dirty="0">
                  <a:latin typeface="Times New Roman"/>
                  <a:ea typeface="Times New Roman"/>
                  <a:cs typeface="Times New Roman"/>
                  <a:sym typeface="Times New Roman"/>
                </a:rPr>
                <a:t>Input 9 pieces of image to </a:t>
              </a:r>
              <a:r>
                <a:rPr lang="en-US" sz="3000" dirty="0" err="1">
                  <a:latin typeface="Times New Roman"/>
                  <a:ea typeface="Times New Roman"/>
                  <a:cs typeface="Times New Roman"/>
                  <a:sym typeface="Times New Roman"/>
                </a:rPr>
                <a:t>ConvLSTM</a:t>
              </a:r>
              <a:r>
                <a:rPr lang="en-US" sz="3000" dirty="0">
                  <a:latin typeface="Times New Roman"/>
                  <a:ea typeface="Times New Roman"/>
                  <a:cs typeface="Times New Roman"/>
                  <a:sym typeface="Times New Roman"/>
                </a:rPr>
                <a:t> </a:t>
              </a:r>
              <a:r>
                <a:rPr lang="en-US" sz="3000" dirty="0" smtClean="0">
                  <a:latin typeface="Times New Roman"/>
                  <a:ea typeface="Times New Roman"/>
                  <a:cs typeface="Times New Roman"/>
                  <a:sym typeface="Times New Roman"/>
                </a:rPr>
                <a:t>model</a:t>
              </a:r>
              <a:br>
                <a:rPr lang="en-US" sz="3000" dirty="0" smtClean="0">
                  <a:latin typeface="Times New Roman"/>
                  <a:ea typeface="Times New Roman"/>
                  <a:cs typeface="Times New Roman"/>
                  <a:sym typeface="Times New Roman"/>
                </a:rPr>
              </a:br>
              <a:r>
                <a:rPr lang="en-US" sz="3000" dirty="0" smtClean="0">
                  <a:latin typeface="Times New Roman"/>
                  <a:ea typeface="Times New Roman"/>
                  <a:cs typeface="Times New Roman"/>
                  <a:sym typeface="Times New Roman"/>
                </a:rPr>
                <a:t>(the model was training </a:t>
              </a:r>
              <a:br>
                <a:rPr lang="en-US" sz="3000" dirty="0" smtClean="0">
                  <a:latin typeface="Times New Roman"/>
                  <a:ea typeface="Times New Roman"/>
                  <a:cs typeface="Times New Roman"/>
                  <a:sym typeface="Times New Roman"/>
                </a:rPr>
              </a:br>
              <a:r>
                <a:rPr lang="en-US" sz="3000" dirty="0" smtClean="0">
                  <a:latin typeface="Times New Roman"/>
                  <a:ea typeface="Times New Roman"/>
                  <a:cs typeface="Times New Roman"/>
                  <a:sym typeface="Times New Roman"/>
                </a:rPr>
                <a:t>by </a:t>
              </a:r>
              <a:r>
                <a:rPr lang="en-US" altLang="zh-TW" sz="3000" dirty="0">
                  <a:latin typeface="Times New Roman"/>
                  <a:ea typeface="Times New Roman"/>
                  <a:cs typeface="Times New Roman"/>
                  <a:sym typeface="Times New Roman"/>
                </a:rPr>
                <a:t>Neural Networks</a:t>
              </a:r>
              <a:r>
                <a:rPr lang="en-US" sz="3000" dirty="0" smtClean="0">
                  <a:latin typeface="Times New Roman"/>
                  <a:ea typeface="Times New Roman"/>
                  <a:cs typeface="Times New Roman"/>
                  <a:sym typeface="Times New Roman"/>
                </a:rPr>
                <a:t>)</a:t>
              </a:r>
              <a:endParaRPr sz="3000" dirty="0">
                <a:latin typeface="Times New Roman"/>
                <a:ea typeface="Times New Roman"/>
                <a:cs typeface="Times New Roman"/>
                <a:sym typeface="Times New Roman"/>
              </a:endParaRPr>
            </a:p>
          </p:txBody>
        </p:sp>
        <p:sp>
          <p:nvSpPr>
            <p:cNvPr id="140" name="Google Shape;140;p14"/>
            <p:cNvSpPr txBox="1"/>
            <p:nvPr/>
          </p:nvSpPr>
          <p:spPr>
            <a:xfrm>
              <a:off x="14757652" y="14094460"/>
              <a:ext cx="11447400" cy="819300"/>
            </a:xfrm>
            <a:prstGeom prst="rect">
              <a:avLst/>
            </a:prstGeom>
            <a:noFill/>
            <a:ln>
              <a:noFill/>
            </a:ln>
          </p:spPr>
          <p:txBody>
            <a:bodyPr spcFirstLastPara="1" wrap="square" lIns="91425" tIns="91425" rIns="91425" bIns="91425" anchor="ctr" anchorCtr="0">
              <a:noAutofit/>
            </a:bodyPr>
            <a:lstStyle/>
            <a:p>
              <a:pPr lvl="0" algn="ctr"/>
              <a:r>
                <a:rPr lang="en-US" sz="3200" dirty="0">
                  <a:latin typeface="Times New Roman"/>
                  <a:ea typeface="Times New Roman"/>
                  <a:cs typeface="Times New Roman"/>
                  <a:sym typeface="Times New Roman"/>
                </a:rPr>
                <a:t>Output 9 pieces of predicted radar </a:t>
              </a:r>
              <a:r>
                <a:rPr lang="en-US" sz="3200" dirty="0" smtClean="0">
                  <a:latin typeface="Times New Roman"/>
                  <a:ea typeface="Times New Roman"/>
                  <a:cs typeface="Times New Roman"/>
                  <a:sym typeface="Times New Roman"/>
                </a:rPr>
                <a:t>images in every 10 minutes, and the images transferred to be</a:t>
              </a:r>
              <a:r>
                <a:rPr lang="en-US" altLang="zh-TW" sz="3200" dirty="0" smtClean="0">
                  <a:latin typeface="Times New Roman"/>
                  <a:ea typeface="Times New Roman"/>
                  <a:cs typeface="Times New Roman"/>
                  <a:sym typeface="Times New Roman"/>
                </a:rPr>
                <a:t> precipitation by the </a:t>
              </a:r>
              <a:r>
                <a:rPr lang="en-US" altLang="zh-TW" sz="3200" dirty="0">
                  <a:latin typeface="Times New Roman"/>
                  <a:ea typeface="Times New Roman"/>
                  <a:cs typeface="Times New Roman"/>
                  <a:sym typeface="Times New Roman"/>
                </a:rPr>
                <a:t>modified </a:t>
              </a:r>
              <a:r>
                <a:rPr lang="en-US" altLang="zh-TW" sz="3200" dirty="0" smtClean="0">
                  <a:latin typeface="Times New Roman"/>
                  <a:ea typeface="Times New Roman"/>
                  <a:cs typeface="Times New Roman"/>
                  <a:sym typeface="Times New Roman"/>
                </a:rPr>
                <a:t/>
              </a:r>
              <a:br>
                <a:rPr lang="en-US" altLang="zh-TW" sz="3200" dirty="0" smtClean="0">
                  <a:latin typeface="Times New Roman"/>
                  <a:ea typeface="Times New Roman"/>
                  <a:cs typeface="Times New Roman"/>
                  <a:sym typeface="Times New Roman"/>
                </a:rPr>
              </a:br>
              <a:r>
                <a:rPr lang="en-US" altLang="zh-TW" sz="3200" dirty="0" smtClean="0">
                  <a:latin typeface="Times New Roman"/>
                  <a:ea typeface="Times New Roman"/>
                  <a:cs typeface="Times New Roman"/>
                  <a:sym typeface="Times New Roman"/>
                </a:rPr>
                <a:t>Marshall–Palmer relation in this study</a:t>
              </a:r>
              <a:endParaRPr sz="3200" dirty="0">
                <a:latin typeface="Times New Roman"/>
                <a:ea typeface="Times New Roman"/>
                <a:cs typeface="Times New Roman"/>
                <a:sym typeface="Times New Roman"/>
              </a:endParaRPr>
            </a:p>
          </p:txBody>
        </p:sp>
        <p:pic>
          <p:nvPicPr>
            <p:cNvPr id="141" name="Google Shape;141;p14"/>
            <p:cNvPicPr preferRelativeResize="0"/>
            <p:nvPr/>
          </p:nvPicPr>
          <p:blipFill>
            <a:blip r:embed="rId12">
              <a:alphaModFix/>
            </a:blip>
            <a:stretch>
              <a:fillRect/>
            </a:stretch>
          </p:blipFill>
          <p:spPr>
            <a:xfrm>
              <a:off x="551679" y="11611050"/>
              <a:ext cx="2806821" cy="2806803"/>
            </a:xfrm>
            <a:prstGeom prst="rect">
              <a:avLst/>
            </a:prstGeom>
            <a:noFill/>
            <a:ln>
              <a:noFill/>
            </a:ln>
          </p:spPr>
        </p:pic>
        <p:grpSp>
          <p:nvGrpSpPr>
            <p:cNvPr id="142" name="Google Shape;142;p14"/>
            <p:cNvGrpSpPr/>
            <p:nvPr/>
          </p:nvGrpSpPr>
          <p:grpSpPr>
            <a:xfrm>
              <a:off x="4725353" y="11468960"/>
              <a:ext cx="2546535" cy="2616937"/>
              <a:chOff x="8828875" y="9487975"/>
              <a:chExt cx="9372600" cy="9296400"/>
            </a:xfrm>
          </p:grpSpPr>
          <p:pic>
            <p:nvPicPr>
              <p:cNvPr id="143" name="Google Shape;143;p14"/>
              <p:cNvPicPr preferRelativeResize="0"/>
              <p:nvPr/>
            </p:nvPicPr>
            <p:blipFill>
              <a:blip r:embed="rId13">
                <a:alphaModFix/>
              </a:blip>
              <a:stretch>
                <a:fillRect/>
              </a:stretch>
            </p:blipFill>
            <p:spPr>
              <a:xfrm>
                <a:off x="8828875" y="9487975"/>
                <a:ext cx="7620000" cy="7620000"/>
              </a:xfrm>
              <a:prstGeom prst="rect">
                <a:avLst/>
              </a:prstGeom>
              <a:noFill/>
              <a:ln>
                <a:noFill/>
              </a:ln>
            </p:spPr>
          </p:pic>
          <p:pic>
            <p:nvPicPr>
              <p:cNvPr id="144" name="Google Shape;144;p14"/>
              <p:cNvPicPr preferRelativeResize="0"/>
              <p:nvPr/>
            </p:nvPicPr>
            <p:blipFill>
              <a:blip r:embed="rId13">
                <a:alphaModFix/>
              </a:blip>
              <a:stretch>
                <a:fillRect/>
              </a:stretch>
            </p:blipFill>
            <p:spPr>
              <a:xfrm>
                <a:off x="9286075" y="9868975"/>
                <a:ext cx="7620000" cy="7620000"/>
              </a:xfrm>
              <a:prstGeom prst="rect">
                <a:avLst/>
              </a:prstGeom>
              <a:noFill/>
              <a:ln>
                <a:noFill/>
              </a:ln>
            </p:spPr>
          </p:pic>
          <p:pic>
            <p:nvPicPr>
              <p:cNvPr id="145" name="Google Shape;145;p14"/>
              <p:cNvPicPr preferRelativeResize="0"/>
              <p:nvPr/>
            </p:nvPicPr>
            <p:blipFill>
              <a:blip r:embed="rId13">
                <a:alphaModFix/>
              </a:blip>
              <a:stretch>
                <a:fillRect/>
              </a:stretch>
            </p:blipFill>
            <p:spPr>
              <a:xfrm>
                <a:off x="9819475" y="10478575"/>
                <a:ext cx="7620000" cy="7620000"/>
              </a:xfrm>
              <a:prstGeom prst="rect">
                <a:avLst/>
              </a:prstGeom>
              <a:noFill/>
              <a:ln>
                <a:noFill/>
              </a:ln>
            </p:spPr>
          </p:pic>
          <p:pic>
            <p:nvPicPr>
              <p:cNvPr id="146" name="Google Shape;146;p14"/>
              <p:cNvPicPr preferRelativeResize="0"/>
              <p:nvPr/>
            </p:nvPicPr>
            <p:blipFill>
              <a:blip r:embed="rId13">
                <a:alphaModFix/>
              </a:blip>
              <a:stretch>
                <a:fillRect/>
              </a:stretch>
            </p:blipFill>
            <p:spPr>
              <a:xfrm>
                <a:off x="10581475" y="11164375"/>
                <a:ext cx="7620000" cy="7620000"/>
              </a:xfrm>
              <a:prstGeom prst="rect">
                <a:avLst/>
              </a:prstGeom>
              <a:noFill/>
              <a:ln>
                <a:noFill/>
              </a:ln>
            </p:spPr>
          </p:pic>
        </p:grpSp>
        <p:grpSp>
          <p:nvGrpSpPr>
            <p:cNvPr id="147" name="Google Shape;147;p14"/>
            <p:cNvGrpSpPr/>
            <p:nvPr/>
          </p:nvGrpSpPr>
          <p:grpSpPr>
            <a:xfrm>
              <a:off x="8573099" y="11769389"/>
              <a:ext cx="1884175" cy="2019551"/>
              <a:chOff x="16701700" y="11692575"/>
              <a:chExt cx="3581400" cy="3581400"/>
            </a:xfrm>
          </p:grpSpPr>
          <p:pic>
            <p:nvPicPr>
              <p:cNvPr id="148" name="Google Shape;148;p14"/>
              <p:cNvPicPr preferRelativeResize="0"/>
              <p:nvPr/>
            </p:nvPicPr>
            <p:blipFill>
              <a:blip r:embed="rId14">
                <a:alphaModFix/>
              </a:blip>
              <a:stretch>
                <a:fillRect/>
              </a:stretch>
            </p:blipFill>
            <p:spPr>
              <a:xfrm>
                <a:off x="16701700" y="11692575"/>
                <a:ext cx="2438400" cy="2438400"/>
              </a:xfrm>
              <a:prstGeom prst="rect">
                <a:avLst/>
              </a:prstGeom>
              <a:noFill/>
              <a:ln>
                <a:noFill/>
              </a:ln>
            </p:spPr>
          </p:pic>
          <p:pic>
            <p:nvPicPr>
              <p:cNvPr id="149" name="Google Shape;149;p14"/>
              <p:cNvPicPr preferRelativeResize="0"/>
              <p:nvPr/>
            </p:nvPicPr>
            <p:blipFill>
              <a:blip r:embed="rId14">
                <a:alphaModFix/>
              </a:blip>
              <a:stretch>
                <a:fillRect/>
              </a:stretch>
            </p:blipFill>
            <p:spPr>
              <a:xfrm>
                <a:off x="17082700" y="12073575"/>
                <a:ext cx="2438400" cy="2438400"/>
              </a:xfrm>
              <a:prstGeom prst="rect">
                <a:avLst/>
              </a:prstGeom>
              <a:noFill/>
              <a:ln>
                <a:noFill/>
              </a:ln>
            </p:spPr>
          </p:pic>
          <p:pic>
            <p:nvPicPr>
              <p:cNvPr id="150" name="Google Shape;150;p14"/>
              <p:cNvPicPr preferRelativeResize="0"/>
              <p:nvPr/>
            </p:nvPicPr>
            <p:blipFill>
              <a:blip r:embed="rId14">
                <a:alphaModFix/>
              </a:blip>
              <a:stretch>
                <a:fillRect/>
              </a:stretch>
            </p:blipFill>
            <p:spPr>
              <a:xfrm>
                <a:off x="17463700" y="12454575"/>
                <a:ext cx="2438400" cy="2438400"/>
              </a:xfrm>
              <a:prstGeom prst="rect">
                <a:avLst/>
              </a:prstGeom>
              <a:noFill/>
              <a:ln>
                <a:noFill/>
              </a:ln>
            </p:spPr>
          </p:pic>
          <p:pic>
            <p:nvPicPr>
              <p:cNvPr id="151" name="Google Shape;151;p14"/>
              <p:cNvPicPr preferRelativeResize="0"/>
              <p:nvPr/>
            </p:nvPicPr>
            <p:blipFill>
              <a:blip r:embed="rId14">
                <a:alphaModFix/>
              </a:blip>
              <a:stretch>
                <a:fillRect/>
              </a:stretch>
            </p:blipFill>
            <p:spPr>
              <a:xfrm>
                <a:off x="17844700" y="12835575"/>
                <a:ext cx="2438400" cy="2438400"/>
              </a:xfrm>
              <a:prstGeom prst="rect">
                <a:avLst/>
              </a:prstGeom>
              <a:noFill/>
              <a:ln>
                <a:noFill/>
              </a:ln>
            </p:spPr>
          </p:pic>
        </p:grpSp>
        <p:grpSp>
          <p:nvGrpSpPr>
            <p:cNvPr id="152" name="Google Shape;152;p14"/>
            <p:cNvGrpSpPr/>
            <p:nvPr/>
          </p:nvGrpSpPr>
          <p:grpSpPr>
            <a:xfrm>
              <a:off x="14777575" y="12150754"/>
              <a:ext cx="11653263" cy="1270594"/>
              <a:chOff x="1766500" y="14052738"/>
              <a:chExt cx="24425200" cy="2492338"/>
            </a:xfrm>
          </p:grpSpPr>
          <p:pic>
            <p:nvPicPr>
              <p:cNvPr id="153" name="Google Shape;153;p14"/>
              <p:cNvPicPr preferRelativeResize="0"/>
              <p:nvPr/>
            </p:nvPicPr>
            <p:blipFill>
              <a:blip r:embed="rId15">
                <a:alphaModFix/>
              </a:blip>
              <a:stretch>
                <a:fillRect/>
              </a:stretch>
            </p:blipFill>
            <p:spPr>
              <a:xfrm>
                <a:off x="1766500" y="14104775"/>
                <a:ext cx="2438400" cy="2438400"/>
              </a:xfrm>
              <a:prstGeom prst="rect">
                <a:avLst/>
              </a:prstGeom>
              <a:noFill/>
              <a:ln>
                <a:noFill/>
              </a:ln>
            </p:spPr>
          </p:pic>
          <p:pic>
            <p:nvPicPr>
              <p:cNvPr id="154" name="Google Shape;154;p14"/>
              <p:cNvPicPr preferRelativeResize="0"/>
              <p:nvPr/>
            </p:nvPicPr>
            <p:blipFill>
              <a:blip r:embed="rId16">
                <a:alphaModFix/>
              </a:blip>
              <a:stretch>
                <a:fillRect/>
              </a:stretch>
            </p:blipFill>
            <p:spPr>
              <a:xfrm>
                <a:off x="4514850" y="14104775"/>
                <a:ext cx="2438400" cy="2438400"/>
              </a:xfrm>
              <a:prstGeom prst="rect">
                <a:avLst/>
              </a:prstGeom>
              <a:noFill/>
              <a:ln>
                <a:noFill/>
              </a:ln>
            </p:spPr>
          </p:pic>
          <p:pic>
            <p:nvPicPr>
              <p:cNvPr id="155" name="Google Shape;155;p14"/>
              <p:cNvPicPr preferRelativeResize="0"/>
              <p:nvPr/>
            </p:nvPicPr>
            <p:blipFill>
              <a:blip r:embed="rId17">
                <a:alphaModFix/>
              </a:blip>
              <a:stretch>
                <a:fillRect/>
              </a:stretch>
            </p:blipFill>
            <p:spPr>
              <a:xfrm>
                <a:off x="7263200" y="14104775"/>
                <a:ext cx="2438400" cy="2438400"/>
              </a:xfrm>
              <a:prstGeom prst="rect">
                <a:avLst/>
              </a:prstGeom>
              <a:noFill/>
              <a:ln>
                <a:noFill/>
              </a:ln>
            </p:spPr>
          </p:pic>
          <p:pic>
            <p:nvPicPr>
              <p:cNvPr id="156" name="Google Shape;156;p14"/>
              <p:cNvPicPr preferRelativeResize="0"/>
              <p:nvPr/>
            </p:nvPicPr>
            <p:blipFill>
              <a:blip r:embed="rId18">
                <a:alphaModFix/>
              </a:blip>
              <a:stretch>
                <a:fillRect/>
              </a:stretch>
            </p:blipFill>
            <p:spPr>
              <a:xfrm>
                <a:off x="10011550" y="14106075"/>
                <a:ext cx="2438400" cy="2438400"/>
              </a:xfrm>
              <a:prstGeom prst="rect">
                <a:avLst/>
              </a:prstGeom>
              <a:noFill/>
              <a:ln>
                <a:noFill/>
              </a:ln>
            </p:spPr>
          </p:pic>
          <p:pic>
            <p:nvPicPr>
              <p:cNvPr id="157" name="Google Shape;157;p14"/>
              <p:cNvPicPr preferRelativeResize="0"/>
              <p:nvPr/>
            </p:nvPicPr>
            <p:blipFill>
              <a:blip r:embed="rId19">
                <a:alphaModFix/>
              </a:blip>
              <a:stretch>
                <a:fillRect/>
              </a:stretch>
            </p:blipFill>
            <p:spPr>
              <a:xfrm>
                <a:off x="12759900" y="14106088"/>
                <a:ext cx="2438400" cy="2438400"/>
              </a:xfrm>
              <a:prstGeom prst="rect">
                <a:avLst/>
              </a:prstGeom>
              <a:noFill/>
              <a:ln>
                <a:noFill/>
              </a:ln>
            </p:spPr>
          </p:pic>
          <p:pic>
            <p:nvPicPr>
              <p:cNvPr id="158" name="Google Shape;158;p14"/>
              <p:cNvPicPr preferRelativeResize="0"/>
              <p:nvPr/>
            </p:nvPicPr>
            <p:blipFill>
              <a:blip r:embed="rId20">
                <a:alphaModFix/>
              </a:blip>
              <a:stretch>
                <a:fillRect/>
              </a:stretch>
            </p:blipFill>
            <p:spPr>
              <a:xfrm>
                <a:off x="15508250" y="14052738"/>
                <a:ext cx="2438400" cy="2438400"/>
              </a:xfrm>
              <a:prstGeom prst="rect">
                <a:avLst/>
              </a:prstGeom>
              <a:noFill/>
              <a:ln>
                <a:noFill/>
              </a:ln>
            </p:spPr>
          </p:pic>
          <p:pic>
            <p:nvPicPr>
              <p:cNvPr id="159" name="Google Shape;159;p14"/>
              <p:cNvPicPr preferRelativeResize="0"/>
              <p:nvPr/>
            </p:nvPicPr>
            <p:blipFill>
              <a:blip r:embed="rId21">
                <a:alphaModFix/>
              </a:blip>
              <a:stretch>
                <a:fillRect/>
              </a:stretch>
            </p:blipFill>
            <p:spPr>
              <a:xfrm>
                <a:off x="18256600" y="14106675"/>
                <a:ext cx="2438400" cy="2438400"/>
              </a:xfrm>
              <a:prstGeom prst="rect">
                <a:avLst/>
              </a:prstGeom>
              <a:noFill/>
              <a:ln>
                <a:noFill/>
              </a:ln>
            </p:spPr>
          </p:pic>
          <p:pic>
            <p:nvPicPr>
              <p:cNvPr id="160" name="Google Shape;160;p14"/>
              <p:cNvPicPr preferRelativeResize="0"/>
              <p:nvPr/>
            </p:nvPicPr>
            <p:blipFill>
              <a:blip r:embed="rId22">
                <a:alphaModFix/>
              </a:blip>
              <a:stretch>
                <a:fillRect/>
              </a:stretch>
            </p:blipFill>
            <p:spPr>
              <a:xfrm>
                <a:off x="21004950" y="14106675"/>
                <a:ext cx="2438400" cy="2438400"/>
              </a:xfrm>
              <a:prstGeom prst="rect">
                <a:avLst/>
              </a:prstGeom>
              <a:noFill/>
              <a:ln>
                <a:noFill/>
              </a:ln>
            </p:spPr>
          </p:pic>
          <p:pic>
            <p:nvPicPr>
              <p:cNvPr id="161" name="Google Shape;161;p14"/>
              <p:cNvPicPr preferRelativeResize="0"/>
              <p:nvPr/>
            </p:nvPicPr>
            <p:blipFill>
              <a:blip r:embed="rId23">
                <a:alphaModFix/>
              </a:blip>
              <a:stretch>
                <a:fillRect/>
              </a:stretch>
            </p:blipFill>
            <p:spPr>
              <a:xfrm>
                <a:off x="23753300" y="14076850"/>
                <a:ext cx="2438400" cy="2438400"/>
              </a:xfrm>
              <a:prstGeom prst="rect">
                <a:avLst/>
              </a:prstGeom>
              <a:noFill/>
              <a:ln>
                <a:noFill/>
              </a:ln>
            </p:spPr>
          </p:pic>
        </p:grpSp>
      </p:grpSp>
      <p:sp>
        <p:nvSpPr>
          <p:cNvPr id="162" name="Google Shape;162;p14"/>
          <p:cNvSpPr txBox="1"/>
          <p:nvPr/>
        </p:nvSpPr>
        <p:spPr>
          <a:xfrm>
            <a:off x="7449466" y="21446625"/>
            <a:ext cx="365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BiauKai"/>
              <a:buNone/>
            </a:pPr>
            <a:r>
              <a:rPr lang="en-US" sz="1400" b="0" i="0" u="none">
                <a:solidFill>
                  <a:schemeClr val="dk1"/>
                </a:solidFill>
                <a:latin typeface="BiauKai"/>
                <a:ea typeface="BiauKai"/>
                <a:cs typeface="BiauKai"/>
                <a:sym typeface="BiauKai"/>
              </a:rPr>
              <a:t>  </a:t>
            </a:r>
            <a:endParaRPr/>
          </a:p>
        </p:txBody>
      </p:sp>
      <p:sp>
        <p:nvSpPr>
          <p:cNvPr id="163" name="Google Shape;163;p14"/>
          <p:cNvSpPr txBox="1"/>
          <p:nvPr/>
        </p:nvSpPr>
        <p:spPr>
          <a:xfrm>
            <a:off x="535975" y="20964050"/>
            <a:ext cx="13468800" cy="1238400"/>
          </a:xfrm>
          <a:prstGeom prst="rect">
            <a:avLst/>
          </a:prstGeom>
          <a:noFill/>
          <a:ln>
            <a:noFill/>
          </a:ln>
        </p:spPr>
        <p:txBody>
          <a:bodyPr spcFirstLastPara="1" wrap="square" lIns="91425" tIns="91425" rIns="91425" bIns="91425" anchor="t" anchorCtr="0">
            <a:noAutofit/>
          </a:bodyPr>
          <a:lstStyle/>
          <a:p>
            <a:pPr marL="0" lvl="0" indent="457200" algn="just" rtl="0">
              <a:spcBef>
                <a:spcPts val="0"/>
              </a:spcBef>
              <a:spcAft>
                <a:spcPts val="0"/>
              </a:spcAft>
              <a:buNone/>
            </a:pPr>
            <a:r>
              <a:rPr lang="en-US" sz="3000" dirty="0">
                <a:latin typeface="Times New Roman"/>
                <a:ea typeface="Times New Roman"/>
                <a:cs typeface="Times New Roman"/>
                <a:sym typeface="Times New Roman"/>
              </a:rPr>
              <a:t>To create the system which can evolve to be able to adapt to other months, we need to know how much training data is needed as input to let the model create the most accurate </a:t>
            </a:r>
            <a:r>
              <a:rPr lang="en-US" sz="3000" dirty="0" err="1">
                <a:latin typeface="Times New Roman"/>
                <a:ea typeface="Times New Roman"/>
                <a:cs typeface="Times New Roman"/>
                <a:sym typeface="Times New Roman"/>
              </a:rPr>
              <a:t>nowcast</a:t>
            </a:r>
            <a:r>
              <a:rPr lang="en-US" sz="3000" dirty="0">
                <a:latin typeface="Times New Roman"/>
                <a:ea typeface="Times New Roman"/>
                <a:cs typeface="Times New Roman"/>
                <a:sym typeface="Times New Roman"/>
              </a:rPr>
              <a:t>.</a:t>
            </a:r>
            <a:endParaRPr sz="3000" dirty="0">
              <a:latin typeface="Times New Roman"/>
              <a:ea typeface="Times New Roman"/>
              <a:cs typeface="Times New Roman"/>
              <a:sym typeface="Times New Roman"/>
            </a:endParaRPr>
          </a:p>
        </p:txBody>
      </p:sp>
      <p:sp>
        <p:nvSpPr>
          <p:cNvPr id="164" name="Google Shape;164;p14"/>
          <p:cNvSpPr txBox="1"/>
          <p:nvPr/>
        </p:nvSpPr>
        <p:spPr>
          <a:xfrm>
            <a:off x="535975" y="22308975"/>
            <a:ext cx="13468800" cy="2637000"/>
          </a:xfrm>
          <a:prstGeom prst="rect">
            <a:avLst/>
          </a:prstGeom>
          <a:noFill/>
          <a:ln>
            <a:noFill/>
          </a:ln>
        </p:spPr>
        <p:txBody>
          <a:bodyPr spcFirstLastPara="1" wrap="square" lIns="91425" tIns="91425" rIns="91425" bIns="91425" anchor="t" anchorCtr="0">
            <a:noAutofit/>
          </a:bodyPr>
          <a:lstStyle/>
          <a:p>
            <a:pPr marL="0" lvl="0" indent="457200" algn="just" rtl="0">
              <a:spcBef>
                <a:spcPts val="0"/>
              </a:spcBef>
              <a:spcAft>
                <a:spcPts val="0"/>
              </a:spcAft>
              <a:buNone/>
            </a:pPr>
            <a:r>
              <a:rPr lang="en-US" sz="3000" dirty="0">
                <a:latin typeface="Times New Roman"/>
                <a:ea typeface="Times New Roman"/>
                <a:cs typeface="Times New Roman"/>
                <a:sym typeface="Times New Roman"/>
              </a:rPr>
              <a:t>According to the diagrams, we reason that the 10-day model’s poor score is due to the lack of diversity in weather system’s characteristic information included in the training set. The 30-day model has a better performance than the 40-day model is because the 40-day model contains more of the weather system’s variety that didn’t appear in the prediction time range.</a:t>
            </a:r>
            <a:endParaRPr sz="3000" dirty="0">
              <a:latin typeface="Times New Roman"/>
              <a:ea typeface="Times New Roman"/>
              <a:cs typeface="Times New Roman"/>
              <a:sym typeface="Times New Roman"/>
            </a:endParaRPr>
          </a:p>
        </p:txBody>
      </p:sp>
      <p:sp>
        <p:nvSpPr>
          <p:cNvPr id="165" name="Google Shape;165;p14"/>
          <p:cNvSpPr txBox="1"/>
          <p:nvPr/>
        </p:nvSpPr>
        <p:spPr>
          <a:xfrm>
            <a:off x="688375" y="19984675"/>
            <a:ext cx="11510110" cy="81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b="1" dirty="0">
                <a:solidFill>
                  <a:schemeClr val="dk1"/>
                </a:solidFill>
                <a:latin typeface="Times New Roman"/>
                <a:ea typeface="Times New Roman"/>
                <a:cs typeface="Times New Roman"/>
                <a:sym typeface="Times New Roman"/>
              </a:rPr>
              <a:t>Study B.</a:t>
            </a:r>
            <a:r>
              <a:rPr lang="en-US" sz="3600" b="1" dirty="0">
                <a:solidFill>
                  <a:schemeClr val="dk1"/>
                </a:solidFill>
                <a:latin typeface="Times New Roman"/>
                <a:ea typeface="Times New Roman"/>
                <a:cs typeface="Times New Roman"/>
                <a:sym typeface="Times New Roman"/>
              </a:rPr>
              <a:t> Effect of training set size on </a:t>
            </a:r>
            <a:r>
              <a:rPr lang="en-US" sz="3600" b="1" dirty="0" smtClean="0">
                <a:solidFill>
                  <a:schemeClr val="dk1"/>
                </a:solidFill>
                <a:latin typeface="Times New Roman"/>
                <a:ea typeface="Times New Roman"/>
                <a:cs typeface="Times New Roman"/>
                <a:sym typeface="Times New Roman"/>
              </a:rPr>
              <a:t>model accuracy</a:t>
            </a:r>
            <a:endParaRPr sz="3600" dirty="0"/>
          </a:p>
        </p:txBody>
      </p:sp>
      <p:sp>
        <p:nvSpPr>
          <p:cNvPr id="166" name="Google Shape;166;p14"/>
          <p:cNvSpPr txBox="1"/>
          <p:nvPr/>
        </p:nvSpPr>
        <p:spPr>
          <a:xfrm flipH="1">
            <a:off x="15180350" y="4439200"/>
            <a:ext cx="54900" cy="6705600"/>
          </a:xfrm>
          <a:prstGeom prst="rect">
            <a:avLst/>
          </a:prstGeom>
          <a:solidFill>
            <a:srgbClr val="33339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4"/>
          <p:cNvSpPr txBox="1"/>
          <p:nvPr/>
        </p:nvSpPr>
        <p:spPr>
          <a:xfrm>
            <a:off x="177800" y="25886000"/>
            <a:ext cx="13827000" cy="1639800"/>
          </a:xfrm>
          <a:prstGeom prst="rect">
            <a:avLst/>
          </a:prstGeom>
          <a:noFill/>
          <a:ln>
            <a:noFill/>
          </a:ln>
        </p:spPr>
        <p:txBody>
          <a:bodyPr spcFirstLastPara="1" wrap="square" lIns="91425" tIns="91425" rIns="91425" bIns="91425" anchor="t" anchorCtr="0">
            <a:noAutofit/>
          </a:bodyPr>
          <a:lstStyle/>
          <a:p>
            <a:pPr marL="457200" lvl="0" indent="457200" algn="just" rtl="0">
              <a:lnSpc>
                <a:spcPct val="115000"/>
              </a:lnSpc>
              <a:spcBef>
                <a:spcPts val="0"/>
              </a:spcBef>
              <a:spcAft>
                <a:spcPts val="0"/>
              </a:spcAft>
              <a:buNone/>
            </a:pPr>
            <a:r>
              <a:rPr lang="en-US" sz="3000" dirty="0">
                <a:latin typeface="Times New Roman"/>
                <a:ea typeface="Times New Roman"/>
                <a:cs typeface="Times New Roman"/>
                <a:sym typeface="Times New Roman"/>
              </a:rPr>
              <a:t>After choosing the size of the training set, we need to decide the number of epochs to train so that it can </a:t>
            </a:r>
            <a:r>
              <a:rPr lang="en-US" sz="3000" dirty="0" err="1">
                <a:latin typeface="Times New Roman"/>
                <a:ea typeface="Times New Roman"/>
                <a:cs typeface="Times New Roman"/>
                <a:sym typeface="Times New Roman"/>
              </a:rPr>
              <a:t>nowcast</a:t>
            </a:r>
            <a:r>
              <a:rPr lang="en-US" sz="3000" dirty="0">
                <a:latin typeface="Times New Roman"/>
                <a:ea typeface="Times New Roman"/>
                <a:cs typeface="Times New Roman"/>
                <a:sym typeface="Times New Roman"/>
              </a:rPr>
              <a:t> precisely. So, we tried 50, 100, 150, 200, 250 epochs and observed their performance.</a:t>
            </a:r>
            <a:endParaRPr sz="3000" dirty="0">
              <a:latin typeface="Times New Roman"/>
              <a:ea typeface="Times New Roman"/>
              <a:cs typeface="Times New Roman"/>
              <a:sym typeface="Times New Roman"/>
            </a:endParaRPr>
          </a:p>
        </p:txBody>
      </p:sp>
      <p:grpSp>
        <p:nvGrpSpPr>
          <p:cNvPr id="168" name="Google Shape;168;p14"/>
          <p:cNvGrpSpPr/>
          <p:nvPr/>
        </p:nvGrpSpPr>
        <p:grpSpPr>
          <a:xfrm>
            <a:off x="20211200" y="20028048"/>
            <a:ext cx="6514550" cy="10140585"/>
            <a:chOff x="19677800" y="20071463"/>
            <a:chExt cx="6514550" cy="9944675"/>
          </a:xfrm>
        </p:grpSpPr>
        <p:pic>
          <p:nvPicPr>
            <p:cNvPr id="169" name="Google Shape;169;p14" title="Chart"/>
            <p:cNvPicPr preferRelativeResize="0"/>
            <p:nvPr/>
          </p:nvPicPr>
          <p:blipFill>
            <a:blip r:embed="rId24">
              <a:alphaModFix/>
            </a:blip>
            <a:stretch>
              <a:fillRect/>
            </a:stretch>
          </p:blipFill>
          <p:spPr>
            <a:xfrm>
              <a:off x="19737262" y="23338213"/>
              <a:ext cx="6395625" cy="3351243"/>
            </a:xfrm>
            <a:prstGeom prst="rect">
              <a:avLst/>
            </a:prstGeom>
            <a:noFill/>
            <a:ln>
              <a:noFill/>
            </a:ln>
          </p:spPr>
        </p:pic>
        <p:pic>
          <p:nvPicPr>
            <p:cNvPr id="170" name="Google Shape;170;p14" title="Chart"/>
            <p:cNvPicPr preferRelativeResize="0"/>
            <p:nvPr/>
          </p:nvPicPr>
          <p:blipFill>
            <a:blip r:embed="rId25">
              <a:alphaModFix/>
            </a:blip>
            <a:stretch>
              <a:fillRect/>
            </a:stretch>
          </p:blipFill>
          <p:spPr>
            <a:xfrm>
              <a:off x="19677800" y="26573213"/>
              <a:ext cx="6514550" cy="3442925"/>
            </a:xfrm>
            <a:prstGeom prst="rect">
              <a:avLst/>
            </a:prstGeom>
            <a:noFill/>
            <a:ln>
              <a:noFill/>
            </a:ln>
          </p:spPr>
        </p:pic>
        <p:pic>
          <p:nvPicPr>
            <p:cNvPr id="171" name="Google Shape;171;p14" title="Chart"/>
            <p:cNvPicPr preferRelativeResize="0"/>
            <p:nvPr/>
          </p:nvPicPr>
          <p:blipFill>
            <a:blip r:embed="rId26">
              <a:alphaModFix/>
            </a:blip>
            <a:stretch>
              <a:fillRect/>
            </a:stretch>
          </p:blipFill>
          <p:spPr>
            <a:xfrm>
              <a:off x="19677800" y="20071463"/>
              <a:ext cx="6395625" cy="3181234"/>
            </a:xfrm>
            <a:prstGeom prst="rect">
              <a:avLst/>
            </a:prstGeom>
            <a:noFill/>
            <a:ln>
              <a:noFill/>
            </a:ln>
          </p:spPr>
        </p:pic>
      </p:grpSp>
      <p:sp>
        <p:nvSpPr>
          <p:cNvPr id="172" name="Google Shape;172;p14"/>
          <p:cNvSpPr txBox="1"/>
          <p:nvPr/>
        </p:nvSpPr>
        <p:spPr>
          <a:xfrm>
            <a:off x="677450" y="27703375"/>
            <a:ext cx="13327200" cy="16398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None/>
            </a:pPr>
            <a:r>
              <a:rPr lang="en-US" sz="3000" dirty="0">
                <a:latin typeface="Times New Roman"/>
                <a:ea typeface="Times New Roman"/>
                <a:cs typeface="Times New Roman"/>
                <a:sym typeface="Times New Roman"/>
              </a:rPr>
              <a:t>From the diagram we can infer that 150 epochs has the best result in CSI and FAR, but its POD is lower than others, so we consider 250 epochs as the best choice overall because even though it has a similar CSI and FAR values with 150 epochs, its POD </a:t>
            </a:r>
            <a:r>
              <a:rPr lang="en-US" sz="3000" dirty="0" smtClean="0">
                <a:latin typeface="Times New Roman"/>
                <a:ea typeface="Times New Roman"/>
                <a:cs typeface="Times New Roman"/>
                <a:sym typeface="Times New Roman"/>
              </a:rPr>
              <a:t/>
            </a:r>
            <a:br>
              <a:rPr lang="en-US" sz="3000" dirty="0" smtClean="0">
                <a:latin typeface="Times New Roman"/>
                <a:ea typeface="Times New Roman"/>
                <a:cs typeface="Times New Roman"/>
                <a:sym typeface="Times New Roman"/>
              </a:rPr>
            </a:br>
            <a:r>
              <a:rPr lang="en-US" sz="3000" dirty="0" smtClean="0">
                <a:latin typeface="Times New Roman"/>
                <a:ea typeface="Times New Roman"/>
                <a:cs typeface="Times New Roman"/>
                <a:sym typeface="Times New Roman"/>
              </a:rPr>
              <a:t>is </a:t>
            </a:r>
            <a:r>
              <a:rPr lang="en-US" sz="3000" dirty="0">
                <a:latin typeface="Times New Roman"/>
                <a:ea typeface="Times New Roman"/>
                <a:cs typeface="Times New Roman"/>
                <a:sym typeface="Times New Roman"/>
              </a:rPr>
              <a:t>relatively higher.</a:t>
            </a:r>
            <a:endParaRPr sz="3000" dirty="0">
              <a:latin typeface="Times New Roman"/>
              <a:ea typeface="Times New Roman"/>
              <a:cs typeface="Times New Roman"/>
              <a:sym typeface="Times New Roman"/>
            </a:endParaRPr>
          </a:p>
        </p:txBody>
      </p:sp>
      <p:sp>
        <p:nvSpPr>
          <p:cNvPr id="175" name="Google Shape;175;p14"/>
          <p:cNvSpPr txBox="1"/>
          <p:nvPr/>
        </p:nvSpPr>
        <p:spPr>
          <a:xfrm>
            <a:off x="17882025" y="23631050"/>
            <a:ext cx="2329174" cy="348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FF0000"/>
                </a:solidFill>
              </a:rPr>
              <a:t>Higher</a:t>
            </a:r>
            <a:r>
              <a:rPr lang="en-US" sz="1800" b="1" dirty="0">
                <a:solidFill>
                  <a:srgbClr val="FF0000"/>
                </a:solidFill>
              </a:rPr>
              <a:t> is better</a:t>
            </a:r>
            <a:endParaRPr sz="1800" b="1" dirty="0">
              <a:solidFill>
                <a:srgbClr val="FF0000"/>
              </a:solidFill>
            </a:endParaRPr>
          </a:p>
        </p:txBody>
      </p:sp>
      <p:sp>
        <p:nvSpPr>
          <p:cNvPr id="177" name="Google Shape;177;p14"/>
          <p:cNvSpPr txBox="1"/>
          <p:nvPr/>
        </p:nvSpPr>
        <p:spPr>
          <a:xfrm>
            <a:off x="17805824" y="27060050"/>
            <a:ext cx="2239925" cy="31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FF0000"/>
                </a:solidFill>
              </a:rPr>
              <a:t>Lower</a:t>
            </a:r>
            <a:r>
              <a:rPr lang="en-US" sz="1800" b="1" dirty="0">
                <a:solidFill>
                  <a:srgbClr val="FF0000"/>
                </a:solidFill>
              </a:rPr>
              <a:t> is better</a:t>
            </a:r>
            <a:endParaRPr sz="1800" b="1" dirty="0">
              <a:solidFill>
                <a:srgbClr val="FF0000"/>
              </a:solidFill>
            </a:endParaRPr>
          </a:p>
        </p:txBody>
      </p:sp>
      <p:sp>
        <p:nvSpPr>
          <p:cNvPr id="178" name="Google Shape;178;p14"/>
          <p:cNvSpPr txBox="1"/>
          <p:nvPr/>
        </p:nvSpPr>
        <p:spPr>
          <a:xfrm>
            <a:off x="24159699" y="26849963"/>
            <a:ext cx="2319225" cy="4256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FF0000"/>
                </a:solidFill>
              </a:rPr>
              <a:t>Lower </a:t>
            </a:r>
            <a:r>
              <a:rPr lang="en-US" sz="1800" b="1" dirty="0">
                <a:solidFill>
                  <a:srgbClr val="FF0000"/>
                </a:solidFill>
              </a:rPr>
              <a:t>is better</a:t>
            </a:r>
            <a:endParaRPr sz="1800" b="1" dirty="0">
              <a:solidFill>
                <a:srgbClr val="FF0000"/>
              </a:solidFill>
            </a:endParaRPr>
          </a:p>
        </p:txBody>
      </p:sp>
      <p:pic>
        <p:nvPicPr>
          <p:cNvPr id="179" name="Google Shape;179;p14"/>
          <p:cNvPicPr preferRelativeResize="0"/>
          <p:nvPr/>
        </p:nvPicPr>
        <p:blipFill>
          <a:blip r:embed="rId27">
            <a:alphaModFix/>
          </a:blip>
          <a:stretch>
            <a:fillRect/>
          </a:stretch>
        </p:blipFill>
        <p:spPr>
          <a:xfrm>
            <a:off x="4850467" y="35661100"/>
            <a:ext cx="4515983" cy="2871950"/>
          </a:xfrm>
          <a:prstGeom prst="rect">
            <a:avLst/>
          </a:prstGeom>
          <a:noFill/>
          <a:ln>
            <a:noFill/>
          </a:ln>
        </p:spPr>
      </p:pic>
      <p:pic>
        <p:nvPicPr>
          <p:cNvPr id="180" name="Google Shape;180;p14"/>
          <p:cNvPicPr preferRelativeResize="0"/>
          <p:nvPr/>
        </p:nvPicPr>
        <p:blipFill>
          <a:blip r:embed="rId28">
            <a:alphaModFix/>
          </a:blip>
          <a:stretch>
            <a:fillRect/>
          </a:stretch>
        </p:blipFill>
        <p:spPr>
          <a:xfrm>
            <a:off x="450850" y="33625450"/>
            <a:ext cx="4399625" cy="2798004"/>
          </a:xfrm>
          <a:prstGeom prst="rect">
            <a:avLst/>
          </a:prstGeom>
          <a:noFill/>
          <a:ln>
            <a:noFill/>
          </a:ln>
        </p:spPr>
      </p:pic>
      <p:pic>
        <p:nvPicPr>
          <p:cNvPr id="181" name="Google Shape;181;p14"/>
          <p:cNvPicPr preferRelativeResize="0"/>
          <p:nvPr/>
        </p:nvPicPr>
        <p:blipFill>
          <a:blip r:embed="rId29">
            <a:alphaModFix/>
          </a:blip>
          <a:stretch>
            <a:fillRect/>
          </a:stretch>
        </p:blipFill>
        <p:spPr>
          <a:xfrm>
            <a:off x="16950650" y="36231025"/>
            <a:ext cx="9750301" cy="1605100"/>
          </a:xfrm>
          <a:prstGeom prst="rect">
            <a:avLst/>
          </a:prstGeom>
          <a:noFill/>
          <a:ln>
            <a:noFill/>
          </a:ln>
        </p:spPr>
      </p:pic>
      <p:sp>
        <p:nvSpPr>
          <p:cNvPr id="183" name="Google Shape;183;p14"/>
          <p:cNvSpPr txBox="1"/>
          <p:nvPr/>
        </p:nvSpPr>
        <p:spPr>
          <a:xfrm>
            <a:off x="17081090" y="29906375"/>
            <a:ext cx="9397835" cy="621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000"/>
              </a:spcBef>
              <a:spcAft>
                <a:spcPts val="0"/>
              </a:spcAft>
              <a:buNone/>
            </a:pPr>
            <a:r>
              <a:rPr lang="en-US" sz="4000" b="1" dirty="0">
                <a:latin typeface="Times New Roman"/>
                <a:ea typeface="Times New Roman"/>
                <a:cs typeface="Times New Roman"/>
                <a:sym typeface="Times New Roman"/>
              </a:rPr>
              <a:t>Discussions</a:t>
            </a:r>
            <a:endParaRPr sz="4000" dirty="0">
              <a:solidFill>
                <a:srgbClr val="222222"/>
              </a:solidFill>
              <a:highlight>
                <a:schemeClr val="lt1"/>
              </a:highlight>
              <a:latin typeface="Times New Roman"/>
              <a:ea typeface="Times New Roman"/>
              <a:cs typeface="Times New Roman"/>
              <a:sym typeface="Times New Roman"/>
            </a:endParaRPr>
          </a:p>
          <a:p>
            <a:pPr marL="457200" marR="0" lvl="0" indent="-419100" algn="just" rtl="0">
              <a:lnSpc>
                <a:spcPct val="115000"/>
              </a:lnSpc>
              <a:spcBef>
                <a:spcPts val="600"/>
              </a:spcBef>
              <a:spcAft>
                <a:spcPts val="0"/>
              </a:spcAft>
              <a:buSzPts val="3000"/>
              <a:buFont typeface="Times New Roman"/>
              <a:buAutoNum type="alphaLcPeriod"/>
            </a:pPr>
            <a:r>
              <a:rPr lang="en-US" sz="3000" dirty="0">
                <a:latin typeface="Times New Roman"/>
                <a:ea typeface="Times New Roman"/>
                <a:cs typeface="Times New Roman"/>
                <a:sym typeface="Times New Roman"/>
              </a:rPr>
              <a:t>It may be capable of </a:t>
            </a:r>
            <a:r>
              <a:rPr lang="en-US" sz="3000" dirty="0" err="1">
                <a:latin typeface="Times New Roman"/>
                <a:ea typeface="Times New Roman"/>
                <a:cs typeface="Times New Roman"/>
                <a:sym typeface="Times New Roman"/>
              </a:rPr>
              <a:t>nowcasting</a:t>
            </a:r>
            <a:r>
              <a:rPr lang="en-US" sz="3000" dirty="0">
                <a:latin typeface="Times New Roman"/>
                <a:ea typeface="Times New Roman"/>
                <a:cs typeface="Times New Roman"/>
                <a:sym typeface="Times New Roman"/>
              </a:rPr>
              <a:t> </a:t>
            </a:r>
            <a:r>
              <a:rPr lang="en-US" sz="3000" dirty="0" smtClean="0">
                <a:latin typeface="Times New Roman"/>
                <a:ea typeface="Times New Roman"/>
                <a:cs typeface="Times New Roman"/>
                <a:sym typeface="Times New Roman"/>
              </a:rPr>
              <a:t>on precipitation from radar 9 images at different</a:t>
            </a:r>
            <a:r>
              <a:rPr lang="en-US" sz="3000" dirty="0">
                <a:latin typeface="Times New Roman"/>
                <a:ea typeface="Times New Roman"/>
                <a:cs typeface="Times New Roman"/>
                <a:sym typeface="Times New Roman"/>
              </a:rPr>
              <a:t> </a:t>
            </a:r>
            <a:r>
              <a:rPr lang="en-US" sz="3000" dirty="0" smtClean="0">
                <a:latin typeface="Times New Roman"/>
                <a:ea typeface="Times New Roman"/>
                <a:cs typeface="Times New Roman"/>
                <a:sym typeface="Times New Roman"/>
              </a:rPr>
              <a:t>places</a:t>
            </a:r>
            <a:r>
              <a:rPr lang="en-US" sz="3000" dirty="0">
                <a:latin typeface="Times New Roman"/>
                <a:ea typeface="Times New Roman"/>
                <a:cs typeface="Times New Roman"/>
                <a:sym typeface="Times New Roman"/>
              </a:rPr>
              <a:t>.</a:t>
            </a:r>
            <a:endParaRPr sz="3000" dirty="0">
              <a:latin typeface="Times New Roman"/>
              <a:ea typeface="Times New Roman"/>
              <a:cs typeface="Times New Roman"/>
              <a:sym typeface="Times New Roman"/>
            </a:endParaRPr>
          </a:p>
          <a:p>
            <a:pPr marL="457200" marR="0" lvl="0" indent="-419100" algn="just" rtl="0">
              <a:lnSpc>
                <a:spcPct val="115000"/>
              </a:lnSpc>
              <a:spcBef>
                <a:spcPts val="0"/>
              </a:spcBef>
              <a:spcAft>
                <a:spcPts val="0"/>
              </a:spcAft>
              <a:buSzPts val="3000"/>
              <a:buFont typeface="Times New Roman"/>
              <a:buAutoNum type="alphaLcPeriod"/>
            </a:pPr>
            <a:r>
              <a:rPr lang="en-US" sz="3000" dirty="0" smtClean="0">
                <a:latin typeface="Times New Roman"/>
                <a:ea typeface="Times New Roman"/>
                <a:cs typeface="Times New Roman"/>
                <a:sym typeface="Times New Roman"/>
              </a:rPr>
              <a:t>This study shows that it is a new and reliable way </a:t>
            </a:r>
            <a:r>
              <a:rPr lang="en-US" sz="3000" dirty="0">
                <a:latin typeface="Times New Roman"/>
                <a:ea typeface="Times New Roman"/>
                <a:cs typeface="Times New Roman"/>
                <a:sym typeface="Times New Roman"/>
              </a:rPr>
              <a:t>to increase sharpness in radar image predictions.</a:t>
            </a:r>
            <a:endParaRPr sz="3000" dirty="0">
              <a:latin typeface="Times New Roman"/>
              <a:ea typeface="Times New Roman"/>
              <a:cs typeface="Times New Roman"/>
              <a:sym typeface="Times New Roman"/>
            </a:endParaRPr>
          </a:p>
          <a:p>
            <a:pPr marL="457200" marR="0" lvl="0" indent="-419100" algn="just" rtl="0">
              <a:lnSpc>
                <a:spcPct val="115000"/>
              </a:lnSpc>
              <a:spcBef>
                <a:spcPts val="0"/>
              </a:spcBef>
              <a:spcAft>
                <a:spcPts val="0"/>
              </a:spcAft>
              <a:buSzPts val="3000"/>
              <a:buFont typeface="Times New Roman"/>
              <a:buAutoNum type="alphaLcPeriod"/>
            </a:pPr>
            <a:r>
              <a:rPr lang="en-US" sz="3000" dirty="0">
                <a:latin typeface="Times New Roman"/>
                <a:ea typeface="Times New Roman"/>
                <a:cs typeface="Times New Roman"/>
                <a:sym typeface="Times New Roman"/>
              </a:rPr>
              <a:t>The </a:t>
            </a:r>
            <a:r>
              <a:rPr lang="en-US" sz="3000" dirty="0" smtClean="0">
                <a:latin typeface="Times New Roman"/>
                <a:ea typeface="Times New Roman"/>
                <a:cs typeface="Times New Roman"/>
                <a:sym typeface="Times New Roman"/>
              </a:rPr>
              <a:t>different rainy seasons </a:t>
            </a:r>
            <a:r>
              <a:rPr lang="en-US" sz="3000" dirty="0">
                <a:latin typeface="Times New Roman"/>
                <a:ea typeface="Times New Roman"/>
                <a:cs typeface="Times New Roman"/>
                <a:sym typeface="Times New Roman"/>
              </a:rPr>
              <a:t>may be a </a:t>
            </a:r>
            <a:r>
              <a:rPr lang="en-US" sz="3000" dirty="0" smtClean="0">
                <a:latin typeface="Times New Roman"/>
                <a:ea typeface="Times New Roman"/>
                <a:cs typeface="Times New Roman"/>
                <a:sym typeface="Times New Roman"/>
              </a:rPr>
              <a:t>important factor on </a:t>
            </a:r>
            <a:r>
              <a:rPr lang="en-US" sz="3000" dirty="0">
                <a:latin typeface="Times New Roman"/>
                <a:ea typeface="Times New Roman"/>
                <a:cs typeface="Times New Roman"/>
                <a:sym typeface="Times New Roman"/>
              </a:rPr>
              <a:t>the model’s prediction accuracy. </a:t>
            </a:r>
            <a:endParaRPr sz="3000" dirty="0">
              <a:latin typeface="Times New Roman"/>
              <a:ea typeface="Times New Roman"/>
              <a:cs typeface="Times New Roman"/>
              <a:sym typeface="Times New Roman"/>
            </a:endParaRPr>
          </a:p>
          <a:p>
            <a:pPr marL="457200" marR="0" lvl="0" indent="-419100" algn="just" rtl="0">
              <a:lnSpc>
                <a:spcPct val="115000"/>
              </a:lnSpc>
              <a:spcBef>
                <a:spcPts val="0"/>
              </a:spcBef>
              <a:spcAft>
                <a:spcPts val="0"/>
              </a:spcAft>
              <a:buSzPts val="3000"/>
              <a:buFont typeface="Times New Roman"/>
              <a:buAutoNum type="alphaLcPeriod"/>
            </a:pPr>
            <a:r>
              <a:rPr lang="en-US" sz="3000" dirty="0">
                <a:latin typeface="Times New Roman"/>
                <a:ea typeface="Times New Roman"/>
                <a:cs typeface="Times New Roman"/>
                <a:sym typeface="Times New Roman"/>
              </a:rPr>
              <a:t>Possible source of error is the accuracy of Globe’s rainfall </a:t>
            </a:r>
            <a:r>
              <a:rPr lang="en-US" sz="3000" dirty="0" smtClean="0">
                <a:latin typeface="Times New Roman"/>
                <a:ea typeface="Times New Roman"/>
                <a:cs typeface="Times New Roman"/>
                <a:sym typeface="Times New Roman"/>
              </a:rPr>
              <a:t>measuring in such student project we run.</a:t>
            </a:r>
            <a:endParaRPr sz="3000" dirty="0">
              <a:latin typeface="Times New Roman"/>
              <a:ea typeface="Times New Roman"/>
              <a:cs typeface="Times New Roman"/>
              <a:sym typeface="Times New Roman"/>
            </a:endParaRPr>
          </a:p>
          <a:p>
            <a:pPr marL="457200" marR="0" lvl="0" indent="-419100" algn="just" rtl="0">
              <a:lnSpc>
                <a:spcPct val="115000"/>
              </a:lnSpc>
              <a:spcBef>
                <a:spcPts val="0"/>
              </a:spcBef>
              <a:spcAft>
                <a:spcPts val="0"/>
              </a:spcAft>
              <a:buSzPts val="3000"/>
              <a:buFont typeface="Times New Roman"/>
              <a:buAutoNum type="alphaLcPeriod"/>
            </a:pPr>
            <a:r>
              <a:rPr lang="en-US" sz="3000" dirty="0" err="1" smtClean="0">
                <a:latin typeface="Times New Roman"/>
                <a:ea typeface="Times New Roman"/>
                <a:cs typeface="Times New Roman"/>
                <a:sym typeface="Times New Roman"/>
              </a:rPr>
              <a:t>Table_Comparison</a:t>
            </a:r>
            <a:r>
              <a:rPr lang="en-US" sz="3000" dirty="0" smtClean="0">
                <a:latin typeface="Times New Roman"/>
                <a:ea typeface="Times New Roman"/>
                <a:cs typeface="Times New Roman"/>
                <a:sym typeface="Times New Roman"/>
              </a:rPr>
              <a:t> </a:t>
            </a:r>
            <a:r>
              <a:rPr lang="en-US" sz="3000" dirty="0">
                <a:latin typeface="Times New Roman"/>
                <a:ea typeface="Times New Roman"/>
                <a:cs typeface="Times New Roman"/>
                <a:sym typeface="Times New Roman"/>
              </a:rPr>
              <a:t>between the two models (Our </a:t>
            </a:r>
            <a:r>
              <a:rPr lang="en-US" sz="3000" dirty="0" smtClean="0">
                <a:latin typeface="Times New Roman"/>
                <a:ea typeface="Times New Roman"/>
                <a:cs typeface="Times New Roman"/>
                <a:sym typeface="Times New Roman"/>
              </a:rPr>
              <a:t>model and </a:t>
            </a:r>
            <a:r>
              <a:rPr lang="en-US" sz="3000" dirty="0" err="1">
                <a:latin typeface="Times New Roman"/>
                <a:ea typeface="Times New Roman"/>
                <a:cs typeface="Times New Roman"/>
                <a:sym typeface="Times New Roman"/>
              </a:rPr>
              <a:t>ConvGRU</a:t>
            </a:r>
            <a:r>
              <a:rPr lang="en-US" sz="3000" dirty="0">
                <a:latin typeface="Times New Roman"/>
                <a:ea typeface="Times New Roman"/>
                <a:cs typeface="Times New Roman"/>
                <a:sym typeface="Times New Roman"/>
              </a:rPr>
              <a:t> by </a:t>
            </a:r>
            <a:r>
              <a:rPr lang="en-US" sz="3000" dirty="0" err="1">
                <a:latin typeface="Times New Roman"/>
                <a:ea typeface="Times New Roman"/>
                <a:cs typeface="Times New Roman"/>
                <a:sym typeface="Times New Roman"/>
              </a:rPr>
              <a:t>Guo</a:t>
            </a:r>
            <a:r>
              <a:rPr lang="en-US" sz="3000" dirty="0">
                <a:latin typeface="Times New Roman"/>
                <a:ea typeface="Times New Roman"/>
                <a:cs typeface="Times New Roman"/>
                <a:sym typeface="Times New Roman"/>
              </a:rPr>
              <a:t> et al (2019)</a:t>
            </a:r>
            <a:r>
              <a:rPr lang="en-US" sz="3000" baseline="30000" dirty="0">
                <a:solidFill>
                  <a:srgbClr val="222222"/>
                </a:solidFill>
                <a:latin typeface="Times New Roman"/>
                <a:ea typeface="Times New Roman"/>
                <a:cs typeface="Times New Roman"/>
                <a:sym typeface="Times New Roman"/>
              </a:rPr>
              <a:t>[2]</a:t>
            </a:r>
            <a:r>
              <a:rPr lang="en-US" sz="3000" dirty="0">
                <a:latin typeface="Times New Roman"/>
                <a:ea typeface="Times New Roman"/>
                <a:cs typeface="Times New Roman"/>
                <a:sym typeface="Times New Roman"/>
              </a:rPr>
              <a:t>)at 0.5 </a:t>
            </a:r>
            <a:r>
              <a:rPr lang="en-US" sz="3000" dirty="0" err="1">
                <a:latin typeface="Times New Roman"/>
                <a:ea typeface="Times New Roman"/>
                <a:cs typeface="Times New Roman"/>
                <a:sym typeface="Times New Roman"/>
              </a:rPr>
              <a:t>hr</a:t>
            </a:r>
            <a:r>
              <a:rPr lang="en-US" sz="3000" dirty="0">
                <a:latin typeface="Times New Roman"/>
                <a:ea typeface="Times New Roman"/>
                <a:cs typeface="Times New Roman"/>
                <a:sym typeface="Times New Roman"/>
              </a:rPr>
              <a:t> mark </a:t>
            </a:r>
            <a:r>
              <a:rPr lang="en-US" sz="3000" dirty="0" smtClean="0">
                <a:latin typeface="Times New Roman"/>
                <a:ea typeface="Times New Roman"/>
                <a:cs typeface="Times New Roman"/>
                <a:sym typeface="Times New Roman"/>
              </a:rPr>
              <a:t> </a:t>
            </a:r>
            <a:endParaRPr sz="2600" dirty="0">
              <a:solidFill>
                <a:srgbClr val="222222"/>
              </a:solidFill>
              <a:highlight>
                <a:schemeClr val="lt1"/>
              </a:highlight>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84" name="Google Shape;175;p14"/>
          <p:cNvSpPr txBox="1"/>
          <p:nvPr/>
        </p:nvSpPr>
        <p:spPr>
          <a:xfrm>
            <a:off x="17761199" y="20205596"/>
            <a:ext cx="2329174" cy="348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FF0000"/>
                </a:solidFill>
              </a:rPr>
              <a:t>Higher</a:t>
            </a:r>
            <a:r>
              <a:rPr lang="en-US" sz="1800" b="1" dirty="0">
                <a:solidFill>
                  <a:srgbClr val="FF0000"/>
                </a:solidFill>
              </a:rPr>
              <a:t> is better</a:t>
            </a:r>
            <a:endParaRPr sz="1800" b="1" dirty="0">
              <a:solidFill>
                <a:srgbClr val="FF0000"/>
              </a:solidFill>
            </a:endParaRPr>
          </a:p>
        </p:txBody>
      </p:sp>
      <p:sp>
        <p:nvSpPr>
          <p:cNvPr id="185" name="Google Shape;175;p14"/>
          <p:cNvSpPr txBox="1"/>
          <p:nvPr/>
        </p:nvSpPr>
        <p:spPr>
          <a:xfrm>
            <a:off x="23955014" y="20198991"/>
            <a:ext cx="2329174" cy="348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FF0000"/>
                </a:solidFill>
              </a:rPr>
              <a:t>Higher</a:t>
            </a:r>
            <a:r>
              <a:rPr lang="en-US" sz="1800" b="1" dirty="0">
                <a:solidFill>
                  <a:srgbClr val="FF0000"/>
                </a:solidFill>
              </a:rPr>
              <a:t> is better</a:t>
            </a:r>
            <a:endParaRPr sz="1800" b="1" dirty="0">
              <a:solidFill>
                <a:srgbClr val="FF0000"/>
              </a:solidFill>
            </a:endParaRPr>
          </a:p>
        </p:txBody>
      </p:sp>
      <p:sp>
        <p:nvSpPr>
          <p:cNvPr id="186" name="Google Shape;175;p14"/>
          <p:cNvSpPr txBox="1"/>
          <p:nvPr/>
        </p:nvSpPr>
        <p:spPr>
          <a:xfrm>
            <a:off x="24175824" y="23485138"/>
            <a:ext cx="2329174" cy="348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FF0000"/>
                </a:solidFill>
              </a:rPr>
              <a:t>Higher</a:t>
            </a:r>
            <a:r>
              <a:rPr lang="en-US" sz="1800" b="1" dirty="0">
                <a:solidFill>
                  <a:srgbClr val="FF0000"/>
                </a:solidFill>
              </a:rPr>
              <a:t> is better</a:t>
            </a:r>
            <a:endParaRPr sz="1800" b="1" dirty="0">
              <a:solidFill>
                <a:srgbClr val="FF0000"/>
              </a:solidFill>
            </a:endParaRPr>
          </a:p>
        </p:txBody>
      </p:sp>
    </p:spTree>
  </p:cSld>
  <p:clrMapOvr>
    <a:masterClrMapping/>
  </p:clrMapOvr>
</p:sld>
</file>

<file path=ppt/theme/theme1.xml><?xml version="1.0" encoding="utf-8"?>
<a:theme xmlns:a="http://schemas.openxmlformats.org/drawingml/2006/main" name="海報 Final">
  <a:themeElements>
    <a:clrScheme name="tdesigna 1">
      <a:dk1>
        <a:srgbClr val="080808"/>
      </a:dk1>
      <a:lt1>
        <a:srgbClr val="FFFFFF"/>
      </a:lt1>
      <a:dk2>
        <a:srgbClr val="0039AC"/>
      </a:dk2>
      <a:lt2>
        <a:srgbClr val="C0C0C0"/>
      </a:lt2>
      <a:accent1>
        <a:srgbClr val="FFFF99"/>
      </a:accent1>
      <a:accent2>
        <a:srgbClr val="FFCC66"/>
      </a:accent2>
      <a:accent3>
        <a:srgbClr val="FFFFFF"/>
      </a:accent3>
      <a:accent4>
        <a:srgbClr val="060606"/>
      </a:accent4>
      <a:accent5>
        <a:srgbClr val="FFFFCA"/>
      </a:accent5>
      <a:accent6>
        <a:srgbClr val="E7B95C"/>
      </a:accent6>
      <a:hlink>
        <a:srgbClr val="0066FF"/>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762</Words>
  <Application>Microsoft Office PowerPoint</Application>
  <PresentationFormat>自訂</PresentationFormat>
  <Paragraphs>58</Paragraphs>
  <Slides>1</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vt:i4>
      </vt:variant>
    </vt:vector>
  </HeadingPairs>
  <TitlesOfParts>
    <vt:vector size="6" baseType="lpstr">
      <vt:lpstr>BiauKai</vt:lpstr>
      <vt:lpstr>Noto Sans Symbols</vt:lpstr>
      <vt:lpstr>Arial</vt:lpstr>
      <vt:lpstr>Times New Roman</vt:lpstr>
      <vt:lpstr>海報 Final</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5</cp:revision>
  <dcterms:modified xsi:type="dcterms:W3CDTF">2020-03-10T16:47:02Z</dcterms:modified>
</cp:coreProperties>
</file>