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Lst>
  <p:sldSz cx="9144000" cy="6858000" type="screen4x3"/>
  <p:notesSz cx="6858000" cy="9144000"/>
  <p:defaultText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BF8B643-DE61-40F9-85C8-512C6EF5241A}" type="datetimeFigureOut">
              <a:rPr lang="ar-OM" smtClean="0"/>
              <a:t>15/07/1441</a:t>
            </a:fld>
            <a:endParaRPr lang="ar-OM"/>
          </a:p>
        </p:txBody>
      </p:sp>
      <p:sp>
        <p:nvSpPr>
          <p:cNvPr id="19" name="Footer Placeholder 18"/>
          <p:cNvSpPr>
            <a:spLocks noGrp="1"/>
          </p:cNvSpPr>
          <p:nvPr>
            <p:ph type="ftr" sz="quarter" idx="11"/>
          </p:nvPr>
        </p:nvSpPr>
        <p:spPr/>
        <p:txBody>
          <a:bodyPr/>
          <a:lstStyle/>
          <a:p>
            <a:endParaRPr lang="ar-OM"/>
          </a:p>
        </p:txBody>
      </p:sp>
      <p:sp>
        <p:nvSpPr>
          <p:cNvPr id="27" name="Slide Number Placeholder 26"/>
          <p:cNvSpPr>
            <a:spLocks noGrp="1"/>
          </p:cNvSpPr>
          <p:nvPr>
            <p:ph type="sldNum" sz="quarter" idx="12"/>
          </p:nvPr>
        </p:nvSpPr>
        <p:spPr/>
        <p:txBody>
          <a:bodyPr/>
          <a:lstStyle/>
          <a:p>
            <a:fld id="{F38DD067-9D79-41A3-A094-1CA2F2E131DA}" type="slidenum">
              <a:rPr lang="ar-OM" smtClean="0"/>
              <a:t>‹#›</a:t>
            </a:fld>
            <a:endParaRPr lang="ar-OM"/>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BF8B643-DE61-40F9-85C8-512C6EF5241A}" type="datetimeFigureOut">
              <a:rPr lang="ar-OM" smtClean="0"/>
              <a:t>15/07/1441</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F38DD067-9D79-41A3-A094-1CA2F2E131DA}" type="slidenum">
              <a:rPr lang="ar-OM" smtClean="0"/>
              <a:t>‹#›</a:t>
            </a:fld>
            <a:endParaRPr lang="ar-OM"/>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BF8B643-DE61-40F9-85C8-512C6EF5241A}" type="datetimeFigureOut">
              <a:rPr lang="ar-OM" smtClean="0"/>
              <a:t>15/07/1441</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F38DD067-9D79-41A3-A094-1CA2F2E131DA}" type="slidenum">
              <a:rPr lang="ar-OM" smtClean="0"/>
              <a:t>‹#›</a:t>
            </a:fld>
            <a:endParaRPr lang="ar-OM"/>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BF8B643-DE61-40F9-85C8-512C6EF5241A}" type="datetimeFigureOut">
              <a:rPr lang="ar-OM" smtClean="0"/>
              <a:t>15/07/1441</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F38DD067-9D79-41A3-A094-1CA2F2E131DA}" type="slidenum">
              <a:rPr lang="ar-OM" smtClean="0"/>
              <a:t>‹#›</a:t>
            </a:fld>
            <a:endParaRPr lang="ar-OM"/>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BF8B643-DE61-40F9-85C8-512C6EF5241A}" type="datetimeFigureOut">
              <a:rPr lang="ar-OM" smtClean="0"/>
              <a:t>15/07/1441</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F38DD067-9D79-41A3-A094-1CA2F2E131DA}" type="slidenum">
              <a:rPr lang="ar-OM" smtClean="0"/>
              <a:t>‹#›</a:t>
            </a:fld>
            <a:endParaRPr lang="ar-OM"/>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BF8B643-DE61-40F9-85C8-512C6EF5241A}" type="datetimeFigureOut">
              <a:rPr lang="ar-OM" smtClean="0"/>
              <a:t>15/07/1441</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F38DD067-9D79-41A3-A094-1CA2F2E131DA}" type="slidenum">
              <a:rPr lang="ar-OM" smtClean="0"/>
              <a:t>‹#›</a:t>
            </a:fld>
            <a:endParaRPr lang="ar-OM"/>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BF8B643-DE61-40F9-85C8-512C6EF5241A}" type="datetimeFigureOut">
              <a:rPr lang="ar-OM" smtClean="0"/>
              <a:t>15/07/1441</a:t>
            </a:fld>
            <a:endParaRPr lang="ar-OM"/>
          </a:p>
        </p:txBody>
      </p:sp>
      <p:sp>
        <p:nvSpPr>
          <p:cNvPr id="8" name="Footer Placeholder 7"/>
          <p:cNvSpPr>
            <a:spLocks noGrp="1"/>
          </p:cNvSpPr>
          <p:nvPr>
            <p:ph type="ftr" sz="quarter" idx="11"/>
          </p:nvPr>
        </p:nvSpPr>
        <p:spPr/>
        <p:txBody>
          <a:bodyPr/>
          <a:lstStyle/>
          <a:p>
            <a:endParaRPr lang="ar-OM"/>
          </a:p>
        </p:txBody>
      </p:sp>
      <p:sp>
        <p:nvSpPr>
          <p:cNvPr id="9" name="Slide Number Placeholder 8"/>
          <p:cNvSpPr>
            <a:spLocks noGrp="1"/>
          </p:cNvSpPr>
          <p:nvPr>
            <p:ph type="sldNum" sz="quarter" idx="12"/>
          </p:nvPr>
        </p:nvSpPr>
        <p:spPr/>
        <p:txBody>
          <a:bodyPr/>
          <a:lstStyle/>
          <a:p>
            <a:fld id="{F38DD067-9D79-41A3-A094-1CA2F2E131DA}" type="slidenum">
              <a:rPr lang="ar-OM" smtClean="0"/>
              <a:t>‹#›</a:t>
            </a:fld>
            <a:endParaRPr lang="ar-OM"/>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BF8B643-DE61-40F9-85C8-512C6EF5241A}" type="datetimeFigureOut">
              <a:rPr lang="ar-OM" smtClean="0"/>
              <a:t>15/07/1441</a:t>
            </a:fld>
            <a:endParaRPr lang="ar-OM"/>
          </a:p>
        </p:txBody>
      </p:sp>
      <p:sp>
        <p:nvSpPr>
          <p:cNvPr id="4" name="Footer Placeholder 3"/>
          <p:cNvSpPr>
            <a:spLocks noGrp="1"/>
          </p:cNvSpPr>
          <p:nvPr>
            <p:ph type="ftr" sz="quarter" idx="11"/>
          </p:nvPr>
        </p:nvSpPr>
        <p:spPr/>
        <p:txBody>
          <a:bodyPr/>
          <a:lstStyle/>
          <a:p>
            <a:endParaRPr lang="ar-OM"/>
          </a:p>
        </p:txBody>
      </p:sp>
      <p:sp>
        <p:nvSpPr>
          <p:cNvPr id="5" name="Slide Number Placeholder 4"/>
          <p:cNvSpPr>
            <a:spLocks noGrp="1"/>
          </p:cNvSpPr>
          <p:nvPr>
            <p:ph type="sldNum" sz="quarter" idx="12"/>
          </p:nvPr>
        </p:nvSpPr>
        <p:spPr/>
        <p:txBody>
          <a:bodyPr/>
          <a:lstStyle/>
          <a:p>
            <a:fld id="{F38DD067-9D79-41A3-A094-1CA2F2E131DA}" type="slidenum">
              <a:rPr lang="ar-OM" smtClean="0"/>
              <a:t>‹#›</a:t>
            </a:fld>
            <a:endParaRPr lang="ar-OM"/>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8B643-DE61-40F9-85C8-512C6EF5241A}" type="datetimeFigureOut">
              <a:rPr lang="ar-OM" smtClean="0"/>
              <a:t>15/07/1441</a:t>
            </a:fld>
            <a:endParaRPr lang="ar-OM"/>
          </a:p>
        </p:txBody>
      </p:sp>
      <p:sp>
        <p:nvSpPr>
          <p:cNvPr id="3" name="Footer Placeholder 2"/>
          <p:cNvSpPr>
            <a:spLocks noGrp="1"/>
          </p:cNvSpPr>
          <p:nvPr>
            <p:ph type="ftr" sz="quarter" idx="11"/>
          </p:nvPr>
        </p:nvSpPr>
        <p:spPr/>
        <p:txBody>
          <a:bodyPr/>
          <a:lstStyle/>
          <a:p>
            <a:endParaRPr lang="ar-OM"/>
          </a:p>
        </p:txBody>
      </p:sp>
      <p:sp>
        <p:nvSpPr>
          <p:cNvPr id="4" name="Slide Number Placeholder 3"/>
          <p:cNvSpPr>
            <a:spLocks noGrp="1"/>
          </p:cNvSpPr>
          <p:nvPr>
            <p:ph type="sldNum" sz="quarter" idx="12"/>
          </p:nvPr>
        </p:nvSpPr>
        <p:spPr/>
        <p:txBody>
          <a:bodyPr/>
          <a:lstStyle/>
          <a:p>
            <a:fld id="{F38DD067-9D79-41A3-A094-1CA2F2E131DA}" type="slidenum">
              <a:rPr lang="ar-OM" smtClean="0"/>
              <a:t>‹#›</a:t>
            </a:fld>
            <a:endParaRPr lang="ar-OM"/>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BF8B643-DE61-40F9-85C8-512C6EF5241A}" type="datetimeFigureOut">
              <a:rPr lang="ar-OM" smtClean="0"/>
              <a:t>15/07/1441</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F38DD067-9D79-41A3-A094-1CA2F2E131DA}" type="slidenum">
              <a:rPr lang="ar-OM" smtClean="0"/>
              <a:t>‹#›</a:t>
            </a:fld>
            <a:endParaRPr lang="ar-OM"/>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BF8B643-DE61-40F9-85C8-512C6EF5241A}" type="datetimeFigureOut">
              <a:rPr lang="ar-OM" smtClean="0"/>
              <a:t>15/07/1441</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a:xfrm>
            <a:off x="8077200" y="6356350"/>
            <a:ext cx="609600" cy="365125"/>
          </a:xfrm>
        </p:spPr>
        <p:txBody>
          <a:bodyPr/>
          <a:lstStyle/>
          <a:p>
            <a:fld id="{F38DD067-9D79-41A3-A094-1CA2F2E131DA}" type="slidenum">
              <a:rPr lang="ar-OM" smtClean="0"/>
              <a:t>‹#›</a:t>
            </a:fld>
            <a:endParaRPr lang="ar-OM"/>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BF8B643-DE61-40F9-85C8-512C6EF5241A}" type="datetimeFigureOut">
              <a:rPr lang="ar-OM" smtClean="0"/>
              <a:t>15/07/1441</a:t>
            </a:fld>
            <a:endParaRPr lang="ar-OM"/>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OM"/>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8DD067-9D79-41A3-A094-1CA2F2E131DA}" type="slidenum">
              <a:rPr lang="ar-OM" smtClean="0"/>
              <a:t>‹#›</a:t>
            </a:fld>
            <a:endParaRPr lang="ar-OM"/>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package" Target="../embeddings/Microsoft_Word_Document3.docx"/></Relationships>
</file>

<file path=ppt/slides/_rels/slide1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4.bin"/><Relationship Id="rId7"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2.emf"/><Relationship Id="rId4" Type="http://schemas.openxmlformats.org/officeDocument/2006/relationships/package" Target="../embeddings/Microsoft_Word_Document4.doc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Word_Document2.docx"/></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95536" y="2492896"/>
            <a:ext cx="7851648" cy="1828800"/>
          </a:xfrm>
        </p:spPr>
        <p:txBody>
          <a:bodyPr>
            <a:normAutofit fontScale="90000"/>
          </a:bodyPr>
          <a:lstStyle/>
          <a:p>
            <a:r>
              <a:rPr lang="en-US" dirty="0" smtClean="0"/>
              <a:t>A Study on the Effect of Frankincense Fumes on the Properties of Drinking Water</a:t>
            </a:r>
            <a:endParaRPr lang="ar-OM" dirty="0"/>
          </a:p>
        </p:txBody>
      </p:sp>
      <p:sp>
        <p:nvSpPr>
          <p:cNvPr id="3" name="عنوان فرعي 2"/>
          <p:cNvSpPr>
            <a:spLocks noGrp="1"/>
          </p:cNvSpPr>
          <p:nvPr>
            <p:ph type="subTitle" idx="1"/>
          </p:nvPr>
        </p:nvSpPr>
        <p:spPr>
          <a:xfrm>
            <a:off x="539552" y="5157192"/>
            <a:ext cx="3888432" cy="1368152"/>
          </a:xfrm>
        </p:spPr>
        <p:txBody>
          <a:bodyPr>
            <a:normAutofit fontScale="40000" lnSpcReduction="20000"/>
          </a:bodyPr>
          <a:lstStyle/>
          <a:p>
            <a:pPr algn="l"/>
            <a:r>
              <a:rPr lang="en-US" sz="2900" dirty="0" smtClean="0"/>
              <a:t>Prepared by:</a:t>
            </a:r>
          </a:p>
          <a:p>
            <a:pPr algn="l"/>
            <a:r>
              <a:rPr lang="en-US" sz="2900" dirty="0" smtClean="0"/>
              <a:t>1-Duaa Al-</a:t>
            </a:r>
            <a:r>
              <a:rPr lang="en-US" sz="2900" dirty="0" err="1" smtClean="0"/>
              <a:t>Gazi</a:t>
            </a:r>
            <a:endParaRPr lang="en-US" sz="2900" dirty="0" smtClean="0"/>
          </a:p>
          <a:p>
            <a:pPr algn="l"/>
            <a:r>
              <a:rPr lang="en-US" sz="2900" dirty="0" smtClean="0"/>
              <a:t>2- </a:t>
            </a:r>
            <a:r>
              <a:rPr lang="en-US" sz="2900" dirty="0" err="1" smtClean="0"/>
              <a:t>Ibtihaj</a:t>
            </a:r>
            <a:r>
              <a:rPr lang="en-US" sz="2900" dirty="0" smtClean="0"/>
              <a:t> Al-</a:t>
            </a:r>
            <a:r>
              <a:rPr lang="en-US" sz="2900" dirty="0" err="1" smtClean="0"/>
              <a:t>Reyami</a:t>
            </a:r>
            <a:endParaRPr lang="en-US" sz="2900" dirty="0" smtClean="0"/>
          </a:p>
          <a:p>
            <a:pPr algn="l"/>
            <a:r>
              <a:rPr lang="en-US" sz="2900" dirty="0" smtClean="0"/>
              <a:t>Supervised by:</a:t>
            </a:r>
          </a:p>
          <a:p>
            <a:pPr algn="l"/>
            <a:r>
              <a:rPr lang="en-US" sz="2900" dirty="0" smtClean="0"/>
              <a:t>1-yosra Al-</a:t>
            </a:r>
            <a:r>
              <a:rPr lang="en-US" sz="2900" dirty="0" err="1" smtClean="0"/>
              <a:t>Dhawi</a:t>
            </a:r>
            <a:endParaRPr lang="en-US" sz="2900" dirty="0" smtClean="0"/>
          </a:p>
          <a:p>
            <a:pPr algn="l"/>
            <a:r>
              <a:rPr lang="en-US" sz="2900" dirty="0" smtClean="0"/>
              <a:t>2-Safia Al-</a:t>
            </a:r>
            <a:r>
              <a:rPr lang="en-US" sz="2900" dirty="0" err="1" smtClean="0"/>
              <a:t>Mussellhi</a:t>
            </a:r>
            <a:endParaRPr lang="en-US" sz="2900" dirty="0" smtClean="0"/>
          </a:p>
          <a:p>
            <a:pPr algn="l"/>
            <a:r>
              <a:rPr lang="en-US" sz="2900" dirty="0" smtClean="0"/>
              <a:t>February 2020</a:t>
            </a:r>
          </a:p>
          <a:p>
            <a:endParaRPr lang="ar-OM" dirty="0"/>
          </a:p>
        </p:txBody>
      </p:sp>
      <p:sp>
        <p:nvSpPr>
          <p:cNvPr id="4" name="مربع نص 3"/>
          <p:cNvSpPr txBox="1"/>
          <p:nvPr/>
        </p:nvSpPr>
        <p:spPr>
          <a:xfrm>
            <a:off x="5004048" y="404665"/>
            <a:ext cx="3744416" cy="1384995"/>
          </a:xfrm>
          <a:prstGeom prst="rect">
            <a:avLst/>
          </a:prstGeom>
          <a:noFill/>
        </p:spPr>
        <p:txBody>
          <a:bodyPr wrap="square" rtlCol="1">
            <a:spAutoFit/>
          </a:bodyPr>
          <a:lstStyle/>
          <a:p>
            <a:r>
              <a:rPr lang="en-US" sz="1600" dirty="0" smtClean="0"/>
              <a:t>Sultanate of Oman</a:t>
            </a:r>
          </a:p>
          <a:p>
            <a:r>
              <a:rPr lang="en-US" sz="1600" dirty="0" smtClean="0"/>
              <a:t>The Ministry of Education</a:t>
            </a:r>
          </a:p>
          <a:p>
            <a:r>
              <a:rPr lang="en-US" sz="1600" dirty="0" smtClean="0"/>
              <a:t>Al </a:t>
            </a:r>
            <a:r>
              <a:rPr lang="en-US" sz="1600" dirty="0" err="1" smtClean="0"/>
              <a:t>Thabti</a:t>
            </a:r>
            <a:r>
              <a:rPr lang="en-US" sz="1600" dirty="0" smtClean="0"/>
              <a:t> School for Primary Education</a:t>
            </a:r>
          </a:p>
          <a:p>
            <a:r>
              <a:rPr lang="en-US" sz="1600" dirty="0" smtClean="0"/>
              <a:t>North </a:t>
            </a:r>
            <a:r>
              <a:rPr lang="en-US" sz="1600" dirty="0" err="1" smtClean="0"/>
              <a:t>A’Sharqiyah</a:t>
            </a:r>
            <a:r>
              <a:rPr lang="en-US" sz="1600" dirty="0" smtClean="0"/>
              <a:t> region</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9921"/>
            <a:ext cx="15605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710" l="307" r="100000">
                        <a14:foregroundMark x1="44479" y1="13548" x2="43252" y2="14839"/>
                        <a14:foregroundMark x1="39264" y1="16129" x2="39264" y2="16129"/>
                        <a14:foregroundMark x1="15644" y1="72903" x2="14724" y2="75484"/>
                        <a14:foregroundMark x1="19018" y1="89032" x2="19018" y2="89032"/>
                        <a14:foregroundMark x1="22086" y1="85161" x2="22086" y2="85161"/>
                        <a14:foregroundMark x1="14724" y1="58065" x2="14724" y2="58065"/>
                        <a14:foregroundMark x1="34663" y1="90968" x2="34663" y2="90968"/>
                      </a14:backgroundRemoval>
                    </a14:imgEffect>
                  </a14:imgLayer>
                </a14:imgProps>
              </a:ext>
              <a:ext uri="{28A0092B-C50C-407E-A947-70E740481C1C}">
                <a14:useLocalDpi xmlns:a14="http://schemas.microsoft.com/office/drawing/2010/main" val="0"/>
              </a:ext>
            </a:extLst>
          </a:blip>
          <a:srcRect/>
          <a:stretch>
            <a:fillRect/>
          </a:stretch>
        </p:blipFill>
        <p:spPr bwMode="auto">
          <a:xfrm>
            <a:off x="5643314" y="4869160"/>
            <a:ext cx="31051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997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260648"/>
            <a:ext cx="8229600" cy="4525963"/>
          </a:xfrm>
        </p:spPr>
        <p:txBody>
          <a:bodyPr>
            <a:normAutofit/>
          </a:bodyPr>
          <a:lstStyle/>
          <a:p>
            <a:pPr marL="0" indent="0" algn="l">
              <a:buNone/>
            </a:pPr>
            <a:r>
              <a:rPr lang="en-US" dirty="0" smtClean="0"/>
              <a:t>The methods of data collection relating to the second question</a:t>
            </a:r>
          </a:p>
          <a:p>
            <a:pPr marL="0" indent="0" algn="l">
              <a:buNone/>
            </a:pPr>
            <a:r>
              <a:rPr lang="en-US" dirty="0" smtClean="0"/>
              <a:t>Data was collected by exposing a sample of drinking water to the fumes of </a:t>
            </a:r>
            <a:r>
              <a:rPr lang="en-US" dirty="0" err="1" smtClean="0"/>
              <a:t>frankincense.Then</a:t>
            </a:r>
            <a:r>
              <a:rPr lang="en-US" dirty="0" smtClean="0"/>
              <a:t> the properties of the water(</a:t>
            </a:r>
            <a:r>
              <a:rPr lang="en-US" dirty="0" err="1" smtClean="0"/>
              <a:t>temperature,pH,salinity</a:t>
            </a:r>
            <a:r>
              <a:rPr lang="en-US" dirty="0" smtClean="0"/>
              <a:t> and conductivity)were compared with the properties of a sample of pure water by applying the water </a:t>
            </a:r>
            <a:r>
              <a:rPr lang="en-US" dirty="0" err="1" smtClean="0"/>
              <a:t>protocol.This</a:t>
            </a:r>
            <a:r>
              <a:rPr lang="en-US" dirty="0" smtClean="0"/>
              <a:t> was process was repeated 4 times to ensure the accuracy of the results.</a:t>
            </a:r>
          </a:p>
          <a:p>
            <a:endParaRPr lang="en-US" dirty="0" smtClean="0"/>
          </a:p>
          <a:p>
            <a:endParaRPr lang="ar-OM"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244" y="3933056"/>
            <a:ext cx="2316915" cy="218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47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88640"/>
            <a:ext cx="8219256" cy="4713387"/>
          </a:xfrm>
        </p:spPr>
        <p:txBody>
          <a:bodyPr/>
          <a:lstStyle/>
          <a:p>
            <a:pPr marL="0" indent="0" algn="l">
              <a:buNone/>
            </a:pPr>
            <a:r>
              <a:rPr lang="en-US" dirty="0" smtClean="0"/>
              <a:t>The methods of data collection relating to the third question</a:t>
            </a:r>
          </a:p>
          <a:p>
            <a:pPr marL="0" indent="0" algn="l">
              <a:buNone/>
            </a:pPr>
            <a:r>
              <a:rPr lang="en-US" dirty="0" smtClean="0"/>
              <a:t>Data was collected by conducting an interview with </a:t>
            </a:r>
            <a:r>
              <a:rPr lang="en-US" dirty="0" err="1" smtClean="0"/>
              <a:t>Salim</a:t>
            </a:r>
            <a:r>
              <a:rPr lang="en-US" dirty="0" smtClean="0"/>
              <a:t> Al-</a:t>
            </a:r>
            <a:r>
              <a:rPr lang="en-US" dirty="0" err="1" smtClean="0"/>
              <a:t>Abdili,Head</a:t>
            </a:r>
            <a:r>
              <a:rPr lang="en-US" dirty="0" smtClean="0"/>
              <a:t> of the Water Quality Department of the North </a:t>
            </a:r>
            <a:r>
              <a:rPr lang="en-US" dirty="0" err="1" smtClean="0"/>
              <a:t>A’Sharqiyah</a:t>
            </a:r>
            <a:r>
              <a:rPr lang="en-US" dirty="0" smtClean="0"/>
              <a:t> </a:t>
            </a:r>
            <a:r>
              <a:rPr lang="en-US" dirty="0" err="1" smtClean="0"/>
              <a:t>region.Information</a:t>
            </a:r>
            <a:r>
              <a:rPr lang="en-US" dirty="0" smtClean="0"/>
              <a:t> on Oman’s standard specification for non-bottled drinking water were collected.</a:t>
            </a:r>
          </a:p>
          <a:p>
            <a:endParaRPr lang="ar-OM"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212976"/>
            <a:ext cx="341208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88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548680"/>
            <a:ext cx="8229600" cy="4525963"/>
          </a:xfrm>
        </p:spPr>
        <p:txBody>
          <a:bodyPr/>
          <a:lstStyle/>
          <a:p>
            <a:pPr marL="0" indent="0" algn="ctr">
              <a:buNone/>
            </a:pPr>
            <a:r>
              <a:rPr lang="en-US" dirty="0" smtClean="0">
                <a:solidFill>
                  <a:srgbClr val="FF0000"/>
                </a:solidFill>
              </a:rPr>
              <a:t>Results</a:t>
            </a:r>
          </a:p>
          <a:p>
            <a:pPr marL="0" indent="0" algn="l">
              <a:buNone/>
            </a:pPr>
            <a:r>
              <a:rPr lang="en-US" dirty="0" smtClean="0"/>
              <a:t> </a:t>
            </a:r>
            <a:endParaRPr lang="en-US" dirty="0" smtClean="0"/>
          </a:p>
          <a:p>
            <a:pPr marL="0" indent="0" algn="l">
              <a:buNone/>
            </a:pPr>
            <a:r>
              <a:rPr lang="en-US" dirty="0" smtClean="0"/>
              <a:t>The results relating to the first question </a:t>
            </a:r>
          </a:p>
          <a:p>
            <a:pPr marL="0" indent="0" algn="l">
              <a:buNone/>
            </a:pPr>
            <a:r>
              <a:rPr lang="en-US" dirty="0" smtClean="0"/>
              <a:t>The following picture shows the lime water after the burning of frankincense. The lime water has transformed from a transparent </a:t>
            </a:r>
            <a:r>
              <a:rPr lang="en-US" dirty="0" err="1" smtClean="0"/>
              <a:t>colour</a:t>
            </a:r>
            <a:r>
              <a:rPr lang="en-US" dirty="0" smtClean="0"/>
              <a:t> to a milky </a:t>
            </a:r>
            <a:r>
              <a:rPr lang="en-US" dirty="0" err="1" smtClean="0"/>
              <a:t>colour.In</a:t>
            </a:r>
            <a:r>
              <a:rPr lang="en-US" dirty="0" smtClean="0"/>
              <a:t> </a:t>
            </a:r>
            <a:r>
              <a:rPr lang="en-US" dirty="0" err="1" smtClean="0"/>
              <a:t>addition,condensed</a:t>
            </a:r>
            <a:r>
              <a:rPr lang="en-US" dirty="0" smtClean="0"/>
              <a:t> water vapor is present on the test tube’s glass.</a:t>
            </a:r>
          </a:p>
          <a:p>
            <a:endParaRPr lang="ar-OM" dirty="0"/>
          </a:p>
        </p:txBody>
      </p:sp>
    </p:spTree>
    <p:extLst>
      <p:ext uri="{BB962C8B-B14F-4D97-AF65-F5344CB8AC3E}">
        <p14:creationId xmlns:p14="http://schemas.microsoft.com/office/powerpoint/2010/main" val="297161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260648"/>
            <a:ext cx="8229600" cy="4525963"/>
          </a:xfrm>
        </p:spPr>
        <p:txBody>
          <a:bodyPr/>
          <a:lstStyle/>
          <a:p>
            <a:pPr marL="0" indent="0" algn="l">
              <a:buNone/>
            </a:pPr>
            <a:r>
              <a:rPr lang="en-US" dirty="0" smtClean="0"/>
              <a:t>The results relating to the second question </a:t>
            </a:r>
          </a:p>
          <a:p>
            <a:pPr marL="0" indent="0" algn="l">
              <a:buNone/>
            </a:pPr>
            <a:r>
              <a:rPr lang="en-US" dirty="0" smtClean="0"/>
              <a:t>The following tables show data describing the properties of pure water and the fumigated </a:t>
            </a:r>
            <a:endParaRPr lang="ar-OM" dirty="0" smtClean="0"/>
          </a:p>
          <a:p>
            <a:pPr marL="0" indent="0" algn="l">
              <a:buNone/>
            </a:pPr>
            <a:r>
              <a:rPr lang="en-US" dirty="0" smtClean="0"/>
              <a:t>water in four samples:</a:t>
            </a:r>
          </a:p>
          <a:p>
            <a:endParaRPr lang="ar-OM" dirty="0"/>
          </a:p>
        </p:txBody>
      </p:sp>
      <p:graphicFrame>
        <p:nvGraphicFramePr>
          <p:cNvPr id="4" name="كائن 3"/>
          <p:cNvGraphicFramePr>
            <a:graphicFrameLocks noChangeAspect="1"/>
          </p:cNvGraphicFramePr>
          <p:nvPr>
            <p:extLst>
              <p:ext uri="{D42A27DB-BD31-4B8C-83A1-F6EECF244321}">
                <p14:modId xmlns:p14="http://schemas.microsoft.com/office/powerpoint/2010/main" val="4067865978"/>
              </p:ext>
            </p:extLst>
          </p:nvPr>
        </p:nvGraphicFramePr>
        <p:xfrm>
          <a:off x="683568" y="3140968"/>
          <a:ext cx="7647456" cy="2592288"/>
        </p:xfrm>
        <a:graphic>
          <a:graphicData uri="http://schemas.openxmlformats.org/presentationml/2006/ole">
            <mc:AlternateContent xmlns:mc="http://schemas.openxmlformats.org/markup-compatibility/2006">
              <mc:Choice xmlns:v="urn:schemas-microsoft-com:vml" Requires="v">
                <p:oleObj spid="_x0000_s7173" name="مستند" r:id="rId4" imgW="5910102" imgH="2002747" progId="Word.Document.12">
                  <p:embed/>
                </p:oleObj>
              </mc:Choice>
              <mc:Fallback>
                <p:oleObj name="مستند" r:id="rId4" imgW="5910102" imgH="2002747" progId="Word.Document.12">
                  <p:embed/>
                  <p:pic>
                    <p:nvPicPr>
                      <p:cNvPr id="0" name=""/>
                      <p:cNvPicPr/>
                      <p:nvPr/>
                    </p:nvPicPr>
                    <p:blipFill>
                      <a:blip r:embed="rId5"/>
                      <a:stretch>
                        <a:fillRect/>
                      </a:stretch>
                    </p:blipFill>
                    <p:spPr>
                      <a:xfrm>
                        <a:off x="683568" y="3140968"/>
                        <a:ext cx="7647456" cy="2592288"/>
                      </a:xfrm>
                      <a:prstGeom prst="rect">
                        <a:avLst/>
                      </a:prstGeom>
                    </p:spPr>
                  </p:pic>
                </p:oleObj>
              </mc:Fallback>
            </mc:AlternateContent>
          </a:graphicData>
        </a:graphic>
      </p:graphicFrame>
    </p:spTree>
    <p:extLst>
      <p:ext uri="{BB962C8B-B14F-4D97-AF65-F5344CB8AC3E}">
        <p14:creationId xmlns:p14="http://schemas.microsoft.com/office/powerpoint/2010/main" val="119969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435280" cy="5793507"/>
          </a:xfrm>
        </p:spPr>
        <p:txBody>
          <a:bodyPr>
            <a:normAutofit/>
          </a:bodyPr>
          <a:lstStyle/>
          <a:p>
            <a:r>
              <a:rPr lang="en-US" sz="2400" dirty="0" smtClean="0"/>
              <a:t>Table(5)Sample 2</a:t>
            </a:r>
            <a:endParaRPr lang="ar-OM" sz="2400" dirty="0"/>
          </a:p>
        </p:txBody>
      </p:sp>
      <p:graphicFrame>
        <p:nvGraphicFramePr>
          <p:cNvPr id="4" name="كائن 3"/>
          <p:cNvGraphicFramePr>
            <a:graphicFrameLocks noChangeAspect="1"/>
          </p:cNvGraphicFramePr>
          <p:nvPr>
            <p:extLst>
              <p:ext uri="{D42A27DB-BD31-4B8C-83A1-F6EECF244321}">
                <p14:modId xmlns:p14="http://schemas.microsoft.com/office/powerpoint/2010/main" val="2736714858"/>
              </p:ext>
            </p:extLst>
          </p:nvPr>
        </p:nvGraphicFramePr>
        <p:xfrm>
          <a:off x="1835696" y="795129"/>
          <a:ext cx="6630343" cy="2247513"/>
        </p:xfrm>
        <a:graphic>
          <a:graphicData uri="http://schemas.openxmlformats.org/presentationml/2006/ole">
            <mc:AlternateContent xmlns:mc="http://schemas.openxmlformats.org/markup-compatibility/2006">
              <mc:Choice xmlns:v="urn:schemas-microsoft-com:vml" Requires="v">
                <p:oleObj spid="_x0000_s8200" name="مستند" r:id="rId4" imgW="5909740" imgH="2002747" progId="Word.Document.12">
                  <p:embed/>
                </p:oleObj>
              </mc:Choice>
              <mc:Fallback>
                <p:oleObj name="مستند" r:id="rId4" imgW="5909740" imgH="2002747" progId="Word.Document.12">
                  <p:embed/>
                  <p:pic>
                    <p:nvPicPr>
                      <p:cNvPr id="0" name=""/>
                      <p:cNvPicPr/>
                      <p:nvPr/>
                    </p:nvPicPr>
                    <p:blipFill>
                      <a:blip r:embed="rId5"/>
                      <a:stretch>
                        <a:fillRect/>
                      </a:stretch>
                    </p:blipFill>
                    <p:spPr>
                      <a:xfrm>
                        <a:off x="1835696" y="795129"/>
                        <a:ext cx="6630343" cy="2247513"/>
                      </a:xfrm>
                      <a:prstGeom prst="rect">
                        <a:avLst/>
                      </a:prstGeom>
                    </p:spPr>
                  </p:pic>
                </p:oleObj>
              </mc:Fallback>
            </mc:AlternateContent>
          </a:graphicData>
        </a:graphic>
      </p:graphicFrame>
      <p:sp>
        <p:nvSpPr>
          <p:cNvPr id="5" name="مستطيل 4"/>
          <p:cNvSpPr/>
          <p:nvPr/>
        </p:nvSpPr>
        <p:spPr>
          <a:xfrm>
            <a:off x="6228184" y="3050738"/>
            <a:ext cx="1798505" cy="369332"/>
          </a:xfrm>
          <a:prstGeom prst="rect">
            <a:avLst/>
          </a:prstGeom>
        </p:spPr>
        <p:txBody>
          <a:bodyPr wrap="none">
            <a:spAutoFit/>
          </a:bodyPr>
          <a:lstStyle/>
          <a:p>
            <a:r>
              <a:rPr lang="en-US" dirty="0" smtClean="0"/>
              <a:t>Table(6)Sample 3</a:t>
            </a:r>
            <a:endParaRPr lang="ar-OM" dirty="0"/>
          </a:p>
        </p:txBody>
      </p:sp>
      <p:graphicFrame>
        <p:nvGraphicFramePr>
          <p:cNvPr id="6" name="كائن 5"/>
          <p:cNvGraphicFramePr>
            <a:graphicFrameLocks noChangeAspect="1"/>
          </p:cNvGraphicFramePr>
          <p:nvPr>
            <p:extLst>
              <p:ext uri="{D42A27DB-BD31-4B8C-83A1-F6EECF244321}">
                <p14:modId xmlns:p14="http://schemas.microsoft.com/office/powerpoint/2010/main" val="725546174"/>
              </p:ext>
            </p:extLst>
          </p:nvPr>
        </p:nvGraphicFramePr>
        <p:xfrm>
          <a:off x="1331640" y="3420070"/>
          <a:ext cx="7222597" cy="2448272"/>
        </p:xfrm>
        <a:graphic>
          <a:graphicData uri="http://schemas.openxmlformats.org/presentationml/2006/ole">
            <mc:AlternateContent xmlns:mc="http://schemas.openxmlformats.org/markup-compatibility/2006">
              <mc:Choice xmlns:v="urn:schemas-microsoft-com:vml" Requires="v">
                <p:oleObj spid="_x0000_s8201" name="مستند" r:id="rId7" imgW="5910102" imgH="2002747" progId="Word.Document.12">
                  <p:embed/>
                </p:oleObj>
              </mc:Choice>
              <mc:Fallback>
                <p:oleObj name="مستند" r:id="rId7" imgW="5910102" imgH="2002747" progId="Word.Document.12">
                  <p:embed/>
                  <p:pic>
                    <p:nvPicPr>
                      <p:cNvPr id="0" name=""/>
                      <p:cNvPicPr/>
                      <p:nvPr/>
                    </p:nvPicPr>
                    <p:blipFill>
                      <a:blip r:embed="rId8"/>
                      <a:stretch>
                        <a:fillRect/>
                      </a:stretch>
                    </p:blipFill>
                    <p:spPr>
                      <a:xfrm>
                        <a:off x="1331640" y="3420070"/>
                        <a:ext cx="7222597" cy="2448272"/>
                      </a:xfrm>
                      <a:prstGeom prst="rect">
                        <a:avLst/>
                      </a:prstGeom>
                    </p:spPr>
                  </p:pic>
                </p:oleObj>
              </mc:Fallback>
            </mc:AlternateContent>
          </a:graphicData>
        </a:graphic>
      </p:graphicFrame>
    </p:spTree>
    <p:extLst>
      <p:ext uri="{BB962C8B-B14F-4D97-AF65-F5344CB8AC3E}">
        <p14:creationId xmlns:p14="http://schemas.microsoft.com/office/powerpoint/2010/main" val="369513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Discussion</a:t>
            </a:r>
            <a:br>
              <a:rPr lang="en-US" dirty="0" smtClean="0">
                <a:solidFill>
                  <a:srgbClr val="FF0000"/>
                </a:solidFill>
              </a:rPr>
            </a:br>
            <a:endParaRPr lang="ar-OM" dirty="0">
              <a:solidFill>
                <a:srgbClr val="FF0000"/>
              </a:solidFill>
            </a:endParaRPr>
          </a:p>
        </p:txBody>
      </p:sp>
      <p:sp>
        <p:nvSpPr>
          <p:cNvPr id="3" name="عنصر نائب للمحتوى 2"/>
          <p:cNvSpPr>
            <a:spLocks noGrp="1"/>
          </p:cNvSpPr>
          <p:nvPr>
            <p:ph idx="1"/>
          </p:nvPr>
        </p:nvSpPr>
        <p:spPr>
          <a:xfrm>
            <a:off x="251520" y="1241109"/>
            <a:ext cx="8686800" cy="5589240"/>
          </a:xfrm>
        </p:spPr>
        <p:txBody>
          <a:bodyPr>
            <a:noAutofit/>
          </a:bodyPr>
          <a:lstStyle/>
          <a:p>
            <a:pPr marL="0" indent="0" algn="l">
              <a:buNone/>
            </a:pPr>
            <a:r>
              <a:rPr lang="en-US" sz="1200" dirty="0" smtClean="0"/>
              <a:t>The answer for the first research question</a:t>
            </a:r>
            <a:endParaRPr lang="en-US" sz="2000" dirty="0" smtClean="0"/>
          </a:p>
          <a:p>
            <a:pPr marL="0" indent="0" algn="l">
              <a:buNone/>
            </a:pPr>
            <a:r>
              <a:rPr lang="en-US" sz="1400" dirty="0" smtClean="0"/>
              <a:t>It can be concluded through image(13)that frankincense is an organic compound extracted from a living </a:t>
            </a:r>
            <a:r>
              <a:rPr lang="en-US" sz="1400" dirty="0" err="1" smtClean="0"/>
              <a:t>organism.As</a:t>
            </a:r>
            <a:r>
              <a:rPr lang="en-US" sz="1400" dirty="0" smtClean="0"/>
              <a:t> a </a:t>
            </a:r>
            <a:r>
              <a:rPr lang="en-US" sz="1400" dirty="0" err="1" smtClean="0"/>
              <a:t>result,its</a:t>
            </a:r>
            <a:r>
              <a:rPr lang="en-US" sz="1400" dirty="0" smtClean="0"/>
              <a:t> combustion will lead to a release of carbon dioxide(CO2),water vapor and thermal </a:t>
            </a:r>
            <a:r>
              <a:rPr lang="en-US" sz="1400" dirty="0" err="1" smtClean="0"/>
              <a:t>energy.This</a:t>
            </a:r>
            <a:r>
              <a:rPr lang="en-US" sz="1400" dirty="0" smtClean="0"/>
              <a:t> is evidenced by the transformation of lime water from transparent to a milky white color and the condensation of water vapor on the sides of the test tube (Helwa,2016).The chemical formula of this reaction is</a:t>
            </a:r>
          </a:p>
          <a:p>
            <a:pPr marL="0" indent="0" algn="l">
              <a:buNone/>
            </a:pPr>
            <a:r>
              <a:rPr lang="en-US" sz="1400" dirty="0" smtClean="0"/>
              <a:t>Frankincense hydrocarbon +O2 🡪 Energy+CO2 +H2O.</a:t>
            </a:r>
          </a:p>
          <a:p>
            <a:pPr marL="0" indent="0" algn="l">
              <a:buNone/>
            </a:pPr>
            <a:r>
              <a:rPr lang="en-US" sz="1400" dirty="0" smtClean="0"/>
              <a:t>The answer for the second research question</a:t>
            </a:r>
          </a:p>
          <a:p>
            <a:pPr marL="0" indent="0" algn="l">
              <a:buNone/>
            </a:pPr>
            <a:r>
              <a:rPr lang="en-US" sz="1400" dirty="0" smtClean="0"/>
              <a:t>Tables(4,5,6,and 7)and graphs(1,2,3,and 4)has constantly showed that the pH of the fumigated water samples has decreased from 7.1 to 6.4.This indicates that the water has become acidic, this is due to the melting carbon dioxide gas, which is released during the combustion process. The integration between the water and the melted CO2 results in the formation of carbonic acid(Nelson, 2011).The chemical formula of this reaction is </a:t>
            </a:r>
          </a:p>
          <a:p>
            <a:pPr marL="0" indent="0" algn="l">
              <a:buNone/>
            </a:pPr>
            <a:r>
              <a:rPr lang="en-US" sz="1400" dirty="0" smtClean="0"/>
              <a:t>CO2+ H2O🡪 H2CO3.</a:t>
            </a:r>
          </a:p>
          <a:p>
            <a:pPr marL="0" indent="0" algn="l">
              <a:buNone/>
            </a:pPr>
            <a:r>
              <a:rPr lang="en-US" sz="1400" dirty="0" smtClean="0"/>
              <a:t>There was only a slight change to the other properties of water(</a:t>
            </a:r>
            <a:r>
              <a:rPr lang="en-US" sz="1400" dirty="0" err="1" smtClean="0"/>
              <a:t>temperature,conductivity</a:t>
            </a:r>
            <a:r>
              <a:rPr lang="en-US" sz="1400" dirty="0" smtClean="0"/>
              <a:t> and salinity after the fumigation of frankincense.</a:t>
            </a:r>
          </a:p>
          <a:p>
            <a:pPr marL="0" indent="0" algn="l">
              <a:buNone/>
            </a:pPr>
            <a:r>
              <a:rPr lang="en-US" sz="1400" dirty="0" smtClean="0"/>
              <a:t>The answer for the third research question</a:t>
            </a:r>
          </a:p>
          <a:p>
            <a:pPr marL="0" indent="0" algn="l">
              <a:buNone/>
            </a:pPr>
            <a:r>
              <a:rPr lang="en-US" sz="1400" dirty="0" smtClean="0"/>
              <a:t>It was concluded from the conducted interview that non-bottled drinking must have a pH between(6.5 and 8.5)</a:t>
            </a:r>
            <a:r>
              <a:rPr lang="en-US" sz="1400" dirty="0" err="1" smtClean="0"/>
              <a:t>Consequently,the</a:t>
            </a:r>
            <a:r>
              <a:rPr lang="en-US" sz="1400" dirty="0" smtClean="0"/>
              <a:t> fumigated water is not suitable for drinking because it does not fall within this </a:t>
            </a:r>
            <a:r>
              <a:rPr lang="en-US" sz="1400" dirty="0" err="1" smtClean="0"/>
              <a:t>range.After</a:t>
            </a:r>
            <a:r>
              <a:rPr lang="en-US" sz="1400" dirty="0" smtClean="0"/>
              <a:t> exposing the sample to frankincense’s </a:t>
            </a:r>
            <a:r>
              <a:rPr lang="en-US" sz="1400" dirty="0" err="1" smtClean="0"/>
              <a:t>fumes,the</a:t>
            </a:r>
            <a:r>
              <a:rPr lang="en-US" sz="1400" dirty="0" smtClean="0"/>
              <a:t> pH level has decreased to 6.4However,fumigated water can be safe for consumption if the pH level prior to the fumigation ranges between(7.5-8.5)This level of pH will prevent the water from becoming too acidic after the fumigation </a:t>
            </a:r>
            <a:r>
              <a:rPr lang="en-US" sz="1400" dirty="0" err="1" smtClean="0"/>
              <a:t>process.This</a:t>
            </a:r>
            <a:r>
              <a:rPr lang="en-US" sz="1400" dirty="0" smtClean="0"/>
              <a:t> means that this fumigated water is safe for </a:t>
            </a:r>
            <a:r>
              <a:rPr lang="en-US" sz="1400" dirty="0" err="1" smtClean="0"/>
              <a:t>consumption,because</a:t>
            </a:r>
            <a:r>
              <a:rPr lang="en-US" sz="1400" dirty="0" smtClean="0"/>
              <a:t> its pH will fall within the range stated by the Omani standard specifications for non-bottled drinking water.</a:t>
            </a:r>
          </a:p>
          <a:p>
            <a:pPr marL="0" indent="0" algn="l">
              <a:buNone/>
            </a:pPr>
            <a:endParaRPr lang="ar-OM" sz="1000" dirty="0"/>
          </a:p>
        </p:txBody>
      </p:sp>
    </p:spTree>
    <p:extLst>
      <p:ext uri="{BB962C8B-B14F-4D97-AF65-F5344CB8AC3E}">
        <p14:creationId xmlns:p14="http://schemas.microsoft.com/office/powerpoint/2010/main" val="3459430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Conclusion</a:t>
            </a:r>
            <a:br>
              <a:rPr lang="en-US" dirty="0" smtClean="0">
                <a:solidFill>
                  <a:srgbClr val="FF0000"/>
                </a:solidFill>
              </a:rPr>
            </a:br>
            <a:endParaRPr lang="ar-OM" dirty="0">
              <a:solidFill>
                <a:srgbClr val="FF0000"/>
              </a:solidFill>
            </a:endParaRPr>
          </a:p>
        </p:txBody>
      </p:sp>
      <p:sp>
        <p:nvSpPr>
          <p:cNvPr id="3" name="عنصر نائب للمحتوى 2"/>
          <p:cNvSpPr>
            <a:spLocks noGrp="1"/>
          </p:cNvSpPr>
          <p:nvPr>
            <p:ph idx="1"/>
          </p:nvPr>
        </p:nvSpPr>
        <p:spPr>
          <a:xfrm>
            <a:off x="457200" y="1268760"/>
            <a:ext cx="8435280" cy="5112568"/>
          </a:xfrm>
        </p:spPr>
        <p:txBody>
          <a:bodyPr>
            <a:normAutofit fontScale="40000" lnSpcReduction="20000"/>
          </a:bodyPr>
          <a:lstStyle/>
          <a:p>
            <a:pPr marL="0" indent="0" algn="l" rtl="0">
              <a:buNone/>
            </a:pPr>
            <a:r>
              <a:rPr lang="en-US" dirty="0" smtClean="0"/>
              <a:t>The aim of this research is to study the effect on frankincense smoke on the properties of drinking </a:t>
            </a:r>
            <a:r>
              <a:rPr lang="en-US" sz="4000" dirty="0" err="1" smtClean="0"/>
              <a:t>water.The</a:t>
            </a:r>
            <a:r>
              <a:rPr lang="en-US" sz="4000" dirty="0" smtClean="0"/>
              <a:t> fumigation of drinking is a custom that is prevalent in Oman and its neighboring countries like the Kingdom of Saudi </a:t>
            </a:r>
            <a:r>
              <a:rPr lang="en-US" sz="4000" dirty="0" err="1" smtClean="0"/>
              <a:t>Arabia.Through</a:t>
            </a:r>
            <a:r>
              <a:rPr lang="en-US" sz="4000" dirty="0" smtClean="0"/>
              <a:t> various research methods(interview and practical experiments)it was concluded that the burning of frankincense leads to a release of Carbon dioxide(CO2).This gas has the ability to melt in the water during the fumigation </a:t>
            </a:r>
            <a:r>
              <a:rPr lang="en-US" sz="4000" dirty="0" err="1" smtClean="0"/>
              <a:t>process,as</a:t>
            </a:r>
            <a:r>
              <a:rPr lang="en-US" sz="4000" dirty="0" smtClean="0"/>
              <a:t> a result a carbonic acid is created by this </a:t>
            </a:r>
            <a:r>
              <a:rPr lang="en-US" sz="4000" dirty="0" err="1" smtClean="0"/>
              <a:t>process.The</a:t>
            </a:r>
            <a:r>
              <a:rPr lang="en-US" sz="4000" dirty="0" smtClean="0"/>
              <a:t> carbonic acid will consequently decrease the pH level of the </a:t>
            </a:r>
            <a:r>
              <a:rPr lang="en-US" sz="4000" dirty="0" err="1" smtClean="0"/>
              <a:t>water.The</a:t>
            </a:r>
            <a:r>
              <a:rPr lang="en-US" sz="4000" dirty="0" smtClean="0"/>
              <a:t> water then becomes unsuitable for consumption based on the Omani specification standards for non-bottled </a:t>
            </a:r>
            <a:r>
              <a:rPr lang="en-US" sz="4000" dirty="0" err="1" smtClean="0"/>
              <a:t>water.However,it</a:t>
            </a:r>
            <a:r>
              <a:rPr lang="en-US" sz="4000" dirty="0" smtClean="0"/>
              <a:t> is safe to drink fumigated water if it has a high pH level(7.5-8.5)prior to the fumigation </a:t>
            </a:r>
            <a:r>
              <a:rPr lang="en-US" sz="4000" dirty="0" err="1" smtClean="0"/>
              <a:t>process.The</a:t>
            </a:r>
            <a:r>
              <a:rPr lang="en-US" sz="4000" dirty="0" smtClean="0"/>
              <a:t> carbonic acid will still decrease the pH </a:t>
            </a:r>
            <a:r>
              <a:rPr lang="en-US" sz="4000" dirty="0" err="1" smtClean="0"/>
              <a:t>level,but</a:t>
            </a:r>
            <a:r>
              <a:rPr lang="en-US" sz="4000" dirty="0" smtClean="0"/>
              <a:t> it will be at a level that is considered safe by the specification </a:t>
            </a:r>
            <a:r>
              <a:rPr lang="en-US" sz="4000" dirty="0" err="1" smtClean="0"/>
              <a:t>standards.The</a:t>
            </a:r>
            <a:r>
              <a:rPr lang="en-US" sz="4000" dirty="0" smtClean="0"/>
              <a:t> research has also determined that the other water properties were not significantly affected by the fumigation process.</a:t>
            </a:r>
          </a:p>
          <a:p>
            <a:pPr marL="0" indent="0" algn="l" rtl="0">
              <a:buNone/>
            </a:pPr>
            <a:r>
              <a:rPr lang="en-US" sz="4000" dirty="0" smtClean="0"/>
              <a:t>Based on these findings the researchers have prepared the following recommendations:</a:t>
            </a:r>
          </a:p>
          <a:p>
            <a:pPr marL="0" indent="0" algn="l" rtl="0">
              <a:buNone/>
            </a:pPr>
            <a:r>
              <a:rPr lang="en-US" sz="4000" dirty="0" smtClean="0"/>
              <a:t>1-Relevant </a:t>
            </a:r>
            <a:r>
              <a:rPr lang="en-US" sz="4000" dirty="0" smtClean="0"/>
              <a:t>authorities should spread awareness in the community about the effect of frankincense fumes on drinking water and pay attention to knowing the pH of water before exposing it to frankincense fumes.</a:t>
            </a:r>
          </a:p>
          <a:p>
            <a:pPr marL="0" indent="0" algn="l" rtl="0">
              <a:buNone/>
            </a:pPr>
            <a:r>
              <a:rPr lang="en-US" sz="4000" dirty="0" smtClean="0"/>
              <a:t>2-Further </a:t>
            </a:r>
            <a:r>
              <a:rPr lang="en-US" sz="4000" dirty="0" smtClean="0"/>
              <a:t>research should be conducted on the effect of frankincense fumes on the biological properties of water.</a:t>
            </a:r>
          </a:p>
          <a:p>
            <a:pPr marL="0" indent="0" algn="l" rtl="0">
              <a:buNone/>
            </a:pPr>
            <a:r>
              <a:rPr lang="en-US" sz="4000" dirty="0" smtClean="0"/>
              <a:t>3-People </a:t>
            </a:r>
            <a:r>
              <a:rPr lang="en-US" sz="4000" dirty="0" smtClean="0"/>
              <a:t>should take care to cover drinking water while fuming the rooms of the house with frankincense.</a:t>
            </a:r>
          </a:p>
          <a:p>
            <a:pPr marL="0" indent="0" algn="l" rtl="0">
              <a:buNone/>
            </a:pPr>
            <a:r>
              <a:rPr lang="en-US" sz="4000" dirty="0" smtClean="0"/>
              <a:t>One of the main strengths of this research is the fact that it is successful in obtaining influential results on a custom that is prevalent in this </a:t>
            </a:r>
            <a:r>
              <a:rPr lang="en-US" sz="4000" dirty="0" err="1" smtClean="0"/>
              <a:t>region.In</a:t>
            </a:r>
            <a:r>
              <a:rPr lang="en-US" sz="4000" dirty="0" smtClean="0"/>
              <a:t> addition, there is no previous studies on this </a:t>
            </a:r>
            <a:r>
              <a:rPr lang="en-US" sz="4000" dirty="0" err="1" smtClean="0"/>
              <a:t>topic.As</a:t>
            </a:r>
            <a:r>
              <a:rPr lang="en-US" sz="4000" dirty="0" smtClean="0"/>
              <a:t> a </a:t>
            </a:r>
            <a:r>
              <a:rPr lang="en-US" sz="4000" dirty="0" err="1" smtClean="0"/>
              <a:t>result,there</a:t>
            </a:r>
            <a:r>
              <a:rPr lang="en-US" sz="4000" dirty="0" smtClean="0"/>
              <a:t> are no available sources to compare the results of this </a:t>
            </a:r>
            <a:r>
              <a:rPr lang="en-US" sz="4000" dirty="0" err="1" smtClean="0"/>
              <a:t>study.However,this</a:t>
            </a:r>
            <a:r>
              <a:rPr lang="en-US" sz="4000" dirty="0" smtClean="0"/>
              <a:t> should be viewed as an asset due to the originality of this topic.</a:t>
            </a:r>
          </a:p>
          <a:p>
            <a:pPr marL="0" indent="0" algn="l" rtl="0">
              <a:buNone/>
            </a:pPr>
            <a:endParaRPr lang="en-US" dirty="0" smtClean="0"/>
          </a:p>
          <a:p>
            <a:pPr marL="0" indent="0" algn="l" rtl="0">
              <a:buNone/>
            </a:pPr>
            <a:endParaRPr lang="en-US" dirty="0" smtClean="0"/>
          </a:p>
          <a:p>
            <a:endParaRPr lang="ar-OM" dirty="0"/>
          </a:p>
        </p:txBody>
      </p:sp>
    </p:spTree>
    <p:extLst>
      <p:ext uri="{BB962C8B-B14F-4D97-AF65-F5344CB8AC3E}">
        <p14:creationId xmlns:p14="http://schemas.microsoft.com/office/powerpoint/2010/main" val="862143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836712"/>
            <a:ext cx="8229600" cy="4525963"/>
          </a:xfrm>
        </p:spPr>
        <p:txBody>
          <a:bodyPr>
            <a:normAutofit fontScale="77500" lnSpcReduction="20000"/>
          </a:bodyPr>
          <a:lstStyle/>
          <a:p>
            <a:endParaRPr lang="en-US" dirty="0" smtClean="0"/>
          </a:p>
          <a:p>
            <a:pPr marL="0" indent="0" algn="l" rtl="0">
              <a:buNone/>
            </a:pPr>
            <a:r>
              <a:rPr lang="en-US" dirty="0" smtClean="0"/>
              <a:t>Based on these findings the researchers have prepared the following recommendations:</a:t>
            </a:r>
          </a:p>
          <a:p>
            <a:pPr marL="0" indent="0" algn="l" rtl="0">
              <a:buNone/>
            </a:pPr>
            <a:r>
              <a:rPr lang="en-US" dirty="0" smtClean="0"/>
              <a:t>1-Relevant </a:t>
            </a:r>
            <a:r>
              <a:rPr lang="en-US" dirty="0" smtClean="0"/>
              <a:t>authorities should spread awareness in the community about the effect of frankincense fumes on drinking water and pay attention to knowing the pH of water before exposing it to frankincense fumes.</a:t>
            </a:r>
          </a:p>
          <a:p>
            <a:pPr marL="0" indent="0" algn="l" rtl="0">
              <a:buNone/>
            </a:pPr>
            <a:r>
              <a:rPr lang="en-US" dirty="0" smtClean="0"/>
              <a:t>2-Further </a:t>
            </a:r>
            <a:r>
              <a:rPr lang="en-US" dirty="0" smtClean="0"/>
              <a:t>research should be conducted on the effect of frankincense fumes on the biological properties of water.</a:t>
            </a:r>
          </a:p>
          <a:p>
            <a:pPr marL="0" indent="0" algn="l" rtl="0">
              <a:buNone/>
            </a:pPr>
            <a:r>
              <a:rPr lang="en-US" dirty="0" smtClean="0"/>
              <a:t>3-People </a:t>
            </a:r>
            <a:r>
              <a:rPr lang="en-US" dirty="0" smtClean="0"/>
              <a:t>should take care to cover drinking water while fuming the rooms of the house with frankincense.</a:t>
            </a:r>
          </a:p>
          <a:p>
            <a:pPr marL="0" indent="0" algn="l" rtl="0">
              <a:buNone/>
            </a:pPr>
            <a:r>
              <a:rPr lang="en-US" dirty="0" smtClean="0"/>
              <a:t>One of the main strengths of this research is the fact that it is successful in obtaining influential results on a custom that is prevalent in this </a:t>
            </a:r>
            <a:r>
              <a:rPr lang="en-US" dirty="0" err="1" smtClean="0"/>
              <a:t>region.In</a:t>
            </a:r>
            <a:r>
              <a:rPr lang="en-US" dirty="0" smtClean="0"/>
              <a:t> addition, there is no previous studies on this </a:t>
            </a:r>
            <a:r>
              <a:rPr lang="en-US" dirty="0" err="1" smtClean="0"/>
              <a:t>topic.As</a:t>
            </a:r>
            <a:r>
              <a:rPr lang="en-US" dirty="0" smtClean="0"/>
              <a:t> a </a:t>
            </a:r>
            <a:r>
              <a:rPr lang="en-US" dirty="0" err="1" smtClean="0"/>
              <a:t>result,there</a:t>
            </a:r>
            <a:r>
              <a:rPr lang="en-US" dirty="0" smtClean="0"/>
              <a:t> are no available sources to compare the results of this </a:t>
            </a:r>
            <a:r>
              <a:rPr lang="en-US" dirty="0" err="1" smtClean="0"/>
              <a:t>study.However,this</a:t>
            </a:r>
            <a:r>
              <a:rPr lang="en-US" dirty="0" smtClean="0"/>
              <a:t> should be viewed as an asset due to the originality of this topic.</a:t>
            </a:r>
          </a:p>
          <a:p>
            <a:pPr marL="0" indent="0" algn="l" rtl="0">
              <a:buNone/>
            </a:pPr>
            <a:endParaRPr lang="ar-OM" dirty="0"/>
          </a:p>
        </p:txBody>
      </p:sp>
    </p:spTree>
    <p:extLst>
      <p:ext uri="{BB962C8B-B14F-4D97-AF65-F5344CB8AC3E}">
        <p14:creationId xmlns:p14="http://schemas.microsoft.com/office/powerpoint/2010/main" val="65372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692696"/>
            <a:ext cx="8229600" cy="1143000"/>
          </a:xfrm>
        </p:spPr>
        <p:txBody>
          <a:bodyPr>
            <a:normAutofit fontScale="90000"/>
          </a:bodyPr>
          <a:lstStyle/>
          <a:p>
            <a:r>
              <a:rPr lang="en-US" dirty="0" smtClean="0">
                <a:solidFill>
                  <a:srgbClr val="FF0000"/>
                </a:solidFill>
              </a:rPr>
              <a:t>Acknowledgment</a:t>
            </a:r>
            <a:br>
              <a:rPr lang="en-US" dirty="0" smtClean="0">
                <a:solidFill>
                  <a:srgbClr val="FF0000"/>
                </a:solidFill>
              </a:rPr>
            </a:br>
            <a:endParaRPr lang="ar-OM"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l">
              <a:buNone/>
            </a:pPr>
            <a:r>
              <a:rPr lang="en-US" dirty="0" smtClean="0"/>
              <a:t>We would like to extend our gratitude to our teachers, </a:t>
            </a:r>
            <a:r>
              <a:rPr lang="en-US" dirty="0" err="1" smtClean="0"/>
              <a:t>Yousra</a:t>
            </a:r>
            <a:r>
              <a:rPr lang="en-US" dirty="0" smtClean="0"/>
              <a:t> Al-</a:t>
            </a:r>
            <a:r>
              <a:rPr lang="en-US" dirty="0" err="1" smtClean="0"/>
              <a:t>Dawa</a:t>
            </a:r>
            <a:r>
              <a:rPr lang="en-US" dirty="0" smtClean="0"/>
              <a:t>, and </a:t>
            </a:r>
            <a:r>
              <a:rPr lang="en-US" dirty="0" err="1" smtClean="0"/>
              <a:t>Safiya</a:t>
            </a:r>
            <a:r>
              <a:rPr lang="en-US" dirty="0" smtClean="0"/>
              <a:t> Al-</a:t>
            </a:r>
            <a:r>
              <a:rPr lang="en-US" dirty="0" err="1" smtClean="0"/>
              <a:t>Maslihiya</a:t>
            </a:r>
            <a:r>
              <a:rPr lang="en-US" dirty="0" smtClean="0"/>
              <a:t> for their assistance and efforts in helping complete this research. We also owe a special thanks to </a:t>
            </a:r>
            <a:r>
              <a:rPr lang="en-US" dirty="0" err="1" smtClean="0"/>
              <a:t>Salim</a:t>
            </a:r>
            <a:r>
              <a:rPr lang="en-US" dirty="0" smtClean="0"/>
              <a:t> Al-</a:t>
            </a:r>
            <a:r>
              <a:rPr lang="en-US" dirty="0" err="1" smtClean="0"/>
              <a:t>Abdili</a:t>
            </a:r>
            <a:r>
              <a:rPr lang="en-US" dirty="0" smtClean="0"/>
              <a:t>, the Head of Water Quality Department for his prominent role in providing us with the Omani standard specifications for non-bottled drinking water.</a:t>
            </a:r>
          </a:p>
          <a:p>
            <a:endParaRPr lang="ar-OM" dirty="0"/>
          </a:p>
        </p:txBody>
      </p:sp>
    </p:spTree>
    <p:extLst>
      <p:ext uri="{BB962C8B-B14F-4D97-AF65-F5344CB8AC3E}">
        <p14:creationId xmlns:p14="http://schemas.microsoft.com/office/powerpoint/2010/main" val="309799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Summery</a:t>
            </a:r>
            <a:br>
              <a:rPr lang="en-US" dirty="0" smtClean="0">
                <a:solidFill>
                  <a:srgbClr val="FF0000"/>
                </a:solidFill>
              </a:rPr>
            </a:br>
            <a:endParaRPr lang="ar-OM" dirty="0"/>
          </a:p>
        </p:txBody>
      </p:sp>
      <p:sp>
        <p:nvSpPr>
          <p:cNvPr id="3" name="عنصر نائب للمحتوى 2"/>
          <p:cNvSpPr>
            <a:spLocks noGrp="1"/>
          </p:cNvSpPr>
          <p:nvPr>
            <p:ph idx="1"/>
          </p:nvPr>
        </p:nvSpPr>
        <p:spPr>
          <a:xfrm>
            <a:off x="457200" y="1484784"/>
            <a:ext cx="8229600" cy="4464496"/>
          </a:xfrm>
        </p:spPr>
        <p:txBody>
          <a:bodyPr>
            <a:normAutofit fontScale="40000" lnSpcReduction="20000"/>
          </a:bodyPr>
          <a:lstStyle/>
          <a:p>
            <a:pPr algn="just" rtl="0"/>
            <a:r>
              <a:rPr lang="en-US" sz="4300" dirty="0"/>
              <a:t>This research aims to study the effects of smoke resulting from the burning </a:t>
            </a:r>
            <a:r>
              <a:rPr lang="en-US" sz="4300" dirty="0"/>
              <a:t>of frankincense on the properties of drinking water. This is </a:t>
            </a:r>
            <a:r>
              <a:rPr lang="en-US" sz="4300" dirty="0"/>
              <a:t>achieved by answering the following questions </a:t>
            </a:r>
          </a:p>
          <a:p>
            <a:pPr algn="just" rtl="0"/>
            <a:r>
              <a:rPr lang="en-US" sz="4300" dirty="0" smtClean="0"/>
              <a:t>1-</a:t>
            </a:r>
            <a:r>
              <a:rPr lang="en-US" sz="4300" dirty="0" smtClean="0"/>
              <a:t>What </a:t>
            </a:r>
            <a:r>
              <a:rPr lang="en-US" sz="4300" dirty="0" smtClean="0"/>
              <a:t>results from burning frankincense using the charcoal </a:t>
            </a:r>
            <a:r>
              <a:rPr lang="en-US" sz="4300" dirty="0" err="1" smtClean="0"/>
              <a:t>metho</a:t>
            </a:r>
            <a:endParaRPr lang="en-US" sz="4300" dirty="0" smtClean="0"/>
          </a:p>
          <a:p>
            <a:pPr algn="just" rtl="0"/>
            <a:r>
              <a:rPr lang="en-US" sz="4300" dirty="0" smtClean="0"/>
              <a:t>2-  </a:t>
            </a:r>
            <a:r>
              <a:rPr lang="en-US" sz="4300" dirty="0" smtClean="0"/>
              <a:t>What is the effect of frankincense fumes on the properties of drinking water?</a:t>
            </a:r>
          </a:p>
          <a:p>
            <a:pPr algn="just" rtl="0"/>
            <a:r>
              <a:rPr lang="en-US" sz="4300" dirty="0" smtClean="0"/>
              <a:t>3-Is </a:t>
            </a:r>
            <a:r>
              <a:rPr lang="en-US" sz="4300" dirty="0" smtClean="0"/>
              <a:t>that water safe for consumption after its exposure to the fumes of frankincense?</a:t>
            </a:r>
          </a:p>
          <a:p>
            <a:pPr algn="just"/>
            <a:r>
              <a:rPr lang="en-US" sz="4300" dirty="0" smtClean="0"/>
              <a:t>This research was conducted in </a:t>
            </a:r>
            <a:r>
              <a:rPr lang="en-US" sz="4300" dirty="0" err="1" smtClean="0"/>
              <a:t>Ibra</a:t>
            </a:r>
            <a:r>
              <a:rPr lang="en-US" sz="4300" dirty="0" smtClean="0"/>
              <a:t>, which is s </a:t>
            </a:r>
            <a:r>
              <a:rPr lang="en-US" sz="4300" dirty="0" err="1" smtClean="0"/>
              <a:t>governate</a:t>
            </a:r>
            <a:r>
              <a:rPr lang="en-US" sz="4300" dirty="0" smtClean="0"/>
              <a:t> in the South </a:t>
            </a:r>
            <a:r>
              <a:rPr lang="en-US" sz="4300" dirty="0" err="1" smtClean="0"/>
              <a:t>A’Sharqiyah</a:t>
            </a:r>
            <a:r>
              <a:rPr lang="en-US" sz="4300" dirty="0" smtClean="0"/>
              <a:t> region in Oman. The fumigation of drinking water with frankincense is a prevalent custom in this region, for this reason this research aims to determine if this custom has a positive or negative effect on the water. This will be achieved by conducting practical experiments to investigate the results of burning frankincense, by passing the fumes resulting from the burning process to lime </a:t>
            </a:r>
            <a:r>
              <a:rPr lang="en-US" sz="4300" dirty="0" err="1" smtClean="0"/>
              <a:t>water.In</a:t>
            </a:r>
            <a:r>
              <a:rPr lang="en-US" sz="4300" dirty="0" smtClean="0"/>
              <a:t> </a:t>
            </a:r>
            <a:r>
              <a:rPr lang="en-US" sz="4300" dirty="0" err="1" smtClean="0"/>
              <a:t>addition,a</a:t>
            </a:r>
            <a:r>
              <a:rPr lang="en-US" sz="4300" dirty="0" smtClean="0"/>
              <a:t> sample of drinking water will be exposed to the frankincense fumes. Then the properties of water such as temperature, pH levels, salinity and conductivity will be compared with the properties of pure water by applying the water </a:t>
            </a:r>
            <a:r>
              <a:rPr lang="en-US" sz="4300" dirty="0" err="1" smtClean="0"/>
              <a:t>protocol.Lastly,an</a:t>
            </a:r>
            <a:r>
              <a:rPr lang="en-US" sz="4300" dirty="0" smtClean="0"/>
              <a:t> interview will be conducted with the Head of the Water Quality Department in the North </a:t>
            </a:r>
            <a:r>
              <a:rPr lang="en-US" sz="4300" dirty="0" err="1" smtClean="0"/>
              <a:t>A’Sharqiyah</a:t>
            </a:r>
            <a:r>
              <a:rPr lang="en-US" sz="4300" dirty="0" smtClean="0"/>
              <a:t> region.</a:t>
            </a:r>
          </a:p>
          <a:p>
            <a:pPr algn="just"/>
            <a:r>
              <a:rPr lang="en-US" sz="4300" dirty="0" smtClean="0"/>
              <a:t>	</a:t>
            </a:r>
            <a:endParaRPr lang="ar-OM" dirty="0"/>
          </a:p>
        </p:txBody>
      </p:sp>
    </p:spTree>
    <p:extLst>
      <p:ext uri="{BB962C8B-B14F-4D97-AF65-F5344CB8AC3E}">
        <p14:creationId xmlns:p14="http://schemas.microsoft.com/office/powerpoint/2010/main" val="181629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435280" cy="5433467"/>
          </a:xfrm>
        </p:spPr>
        <p:txBody>
          <a:bodyPr>
            <a:normAutofit fontScale="77500" lnSpcReduction="20000"/>
          </a:bodyPr>
          <a:lstStyle/>
          <a:p>
            <a:pPr marL="0" indent="0">
              <a:buNone/>
            </a:pPr>
            <a:r>
              <a:rPr lang="en-US" dirty="0" smtClean="0"/>
              <a:t>The results of this research indicated that frankincense is an organic hydrocarbon derivative(Chemistry Book 11,a practical experiment).The burning of frankincense releases carbon dioxide(CO2) gas, which has the ability to dissolve in water which creates a carbonic acid (Nelson, 2011). This leads to a reduction in the pH of water after its exposure to the </a:t>
            </a:r>
            <a:r>
              <a:rPr lang="en-US" dirty="0" err="1" smtClean="0"/>
              <a:t>fumes.The</a:t>
            </a:r>
            <a:r>
              <a:rPr lang="en-US" dirty="0" smtClean="0"/>
              <a:t> water becomes acidic which is deemed unsuitable for drinking (Omani standard specifications for non-bottled drinking water,2012).However, it is safe to expose pure drinking water with a pH between(7.5-8.5) to the fumes to obtain the frankincense flavor. It should be noted that the other properties of pure drinking waters such as temperature, salinity and conductivity changed slightly after the fumigation process. </a:t>
            </a:r>
          </a:p>
          <a:p>
            <a:pPr marL="0" indent="0" algn="l" rtl="0">
              <a:buNone/>
            </a:pPr>
            <a:r>
              <a:rPr lang="en-US" dirty="0" smtClean="0"/>
              <a:t>Based on these findings the researchers have prepared the </a:t>
            </a:r>
            <a:r>
              <a:rPr lang="en-US" dirty="0" smtClean="0"/>
              <a:t>following  </a:t>
            </a:r>
            <a:r>
              <a:rPr lang="en-US" dirty="0" smtClean="0"/>
              <a:t>recommendations:</a:t>
            </a:r>
          </a:p>
          <a:p>
            <a:pPr marL="0" indent="0" algn="l" rtl="0">
              <a:buNone/>
            </a:pPr>
            <a:r>
              <a:rPr lang="en-US" dirty="0" smtClean="0"/>
              <a:t>1-Relevant </a:t>
            </a:r>
            <a:r>
              <a:rPr lang="en-US" dirty="0" smtClean="0"/>
              <a:t>authorities should spread awareness in the community about the effect of frankincense fumes on drinking water and pay attention to knowing the pH of water before exposing it to frankincense fumes.</a:t>
            </a:r>
          </a:p>
          <a:p>
            <a:pPr marL="0" indent="0" algn="l" rtl="0">
              <a:buNone/>
            </a:pPr>
            <a:r>
              <a:rPr lang="en-US" dirty="0" smtClean="0"/>
              <a:t>2-Further </a:t>
            </a:r>
            <a:r>
              <a:rPr lang="en-US" dirty="0" smtClean="0"/>
              <a:t>research should be conducted on the effect of frankincense fumes on the biological properties of water.</a:t>
            </a:r>
          </a:p>
          <a:p>
            <a:pPr marL="0" indent="0" algn="l" rtl="0">
              <a:buNone/>
            </a:pPr>
            <a:r>
              <a:rPr lang="en-US" dirty="0" smtClean="0"/>
              <a:t>3-People </a:t>
            </a:r>
            <a:r>
              <a:rPr lang="en-US" dirty="0" smtClean="0"/>
              <a:t>should take care to cover drinking water while fuming the rooms of the house with frankincense.</a:t>
            </a:r>
          </a:p>
          <a:p>
            <a:pPr marL="0" indent="0" algn="l" rtl="0">
              <a:buNone/>
            </a:pPr>
            <a:endParaRPr lang="en-US" dirty="0" smtClean="0"/>
          </a:p>
          <a:p>
            <a:endParaRPr lang="ar-OM" dirty="0"/>
          </a:p>
        </p:txBody>
      </p:sp>
    </p:spTree>
    <p:extLst>
      <p:ext uri="{BB962C8B-B14F-4D97-AF65-F5344CB8AC3E}">
        <p14:creationId xmlns:p14="http://schemas.microsoft.com/office/powerpoint/2010/main" val="32956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Key Terms</a:t>
            </a:r>
            <a:br>
              <a:rPr lang="en-US" dirty="0" smtClean="0">
                <a:solidFill>
                  <a:srgbClr val="FF0000"/>
                </a:solidFill>
              </a:rPr>
            </a:br>
            <a:endParaRPr lang="ar-OM" dirty="0">
              <a:solidFill>
                <a:srgbClr val="FF0000"/>
              </a:solidFill>
            </a:endParaRPr>
          </a:p>
        </p:txBody>
      </p:sp>
      <p:sp>
        <p:nvSpPr>
          <p:cNvPr id="3" name="عنصر نائب للمحتوى 2"/>
          <p:cNvSpPr>
            <a:spLocks noGrp="1"/>
          </p:cNvSpPr>
          <p:nvPr>
            <p:ph idx="1"/>
          </p:nvPr>
        </p:nvSpPr>
        <p:spPr>
          <a:xfrm>
            <a:off x="467544" y="1227361"/>
            <a:ext cx="8229600" cy="5199856"/>
          </a:xfrm>
        </p:spPr>
        <p:txBody>
          <a:bodyPr>
            <a:normAutofit fontScale="77500" lnSpcReduction="20000"/>
          </a:bodyPr>
          <a:lstStyle/>
          <a:p>
            <a:pPr marL="0" indent="0">
              <a:buNone/>
            </a:pPr>
            <a:r>
              <a:rPr lang="en-US" dirty="0" smtClean="0"/>
              <a:t>Frankincense: A tree from the botanical kingdom of the </a:t>
            </a:r>
            <a:r>
              <a:rPr lang="en-US" dirty="0" err="1" smtClean="0"/>
              <a:t>Burseraceae</a:t>
            </a:r>
            <a:r>
              <a:rPr lang="en-US" dirty="0" smtClean="0"/>
              <a:t> </a:t>
            </a:r>
            <a:r>
              <a:rPr lang="en-US" dirty="0" err="1" smtClean="0"/>
              <a:t>family.Its</a:t>
            </a:r>
            <a:r>
              <a:rPr lang="en-US" dirty="0" smtClean="0"/>
              <a:t> scientific name is </a:t>
            </a:r>
            <a:r>
              <a:rPr lang="en-US" dirty="0" err="1" smtClean="0"/>
              <a:t>Boswellia</a:t>
            </a:r>
            <a:r>
              <a:rPr lang="en-US" dirty="0" smtClean="0"/>
              <a:t> </a:t>
            </a:r>
            <a:r>
              <a:rPr lang="en-US" dirty="0" err="1" smtClean="0"/>
              <a:t>Sacra.This</a:t>
            </a:r>
            <a:r>
              <a:rPr lang="en-US" dirty="0" smtClean="0"/>
              <a:t> type of trees contains channels in the cortex that secrete gum juice.</a:t>
            </a:r>
          </a:p>
          <a:p>
            <a:endParaRPr lang="en-US" dirty="0" smtClean="0"/>
          </a:p>
          <a:p>
            <a:endParaRPr lang="en-US" dirty="0" smtClean="0"/>
          </a:p>
          <a:p>
            <a:pPr marL="0" indent="0">
              <a:buNone/>
            </a:pPr>
            <a:r>
              <a:rPr lang="en-US" dirty="0" smtClean="0"/>
              <a:t> </a:t>
            </a:r>
          </a:p>
          <a:p>
            <a:pPr marL="0" indent="0">
              <a:buNone/>
            </a:pPr>
            <a:endParaRPr lang="en-US" dirty="0" smtClean="0"/>
          </a:p>
          <a:p>
            <a:pPr marL="0" indent="0">
              <a:buNone/>
            </a:pPr>
            <a:endParaRPr lang="en-US" dirty="0" smtClean="0"/>
          </a:p>
          <a:p>
            <a:pPr marL="0" indent="0">
              <a:buNone/>
            </a:pPr>
            <a:r>
              <a:rPr lang="en-US" dirty="0" smtClean="0"/>
              <a:t>		</a:t>
            </a:r>
          </a:p>
          <a:p>
            <a:pPr marL="0" indent="0">
              <a:buNone/>
            </a:pPr>
            <a:r>
              <a:rPr lang="en-US" dirty="0" smtClean="0"/>
              <a:t>		</a:t>
            </a:r>
          </a:p>
          <a:p>
            <a:pPr marL="0" indent="0">
              <a:buNone/>
            </a:pPr>
            <a:r>
              <a:rPr lang="en-US" dirty="0" smtClean="0"/>
              <a:t>Lime </a:t>
            </a:r>
            <a:r>
              <a:rPr lang="en-US" dirty="0" err="1" smtClean="0"/>
              <a:t>water:It</a:t>
            </a:r>
            <a:r>
              <a:rPr lang="en-US" dirty="0" smtClean="0"/>
              <a:t> is a calcium hydroxide solution used to detect carbon dioxide (CO2).</a:t>
            </a:r>
          </a:p>
          <a:p>
            <a:pPr marL="0" indent="0">
              <a:buNone/>
            </a:pPr>
            <a:r>
              <a:rPr lang="en-US" dirty="0" err="1" smtClean="0"/>
              <a:t>Combustion:It</a:t>
            </a:r>
            <a:r>
              <a:rPr lang="en-US" dirty="0" smtClean="0"/>
              <a:t> is a chemical reaction in which the hydrocarbon combines with oxygen to give carbon dioxide(CO2),water vapor and energy.</a:t>
            </a:r>
          </a:p>
          <a:p>
            <a:pPr marL="0" indent="0">
              <a:buNone/>
            </a:pPr>
            <a:r>
              <a:rPr lang="en-US" dirty="0" smtClean="0"/>
              <a:t>Organic hydrocarbon </a:t>
            </a:r>
            <a:r>
              <a:rPr lang="en-US" dirty="0" err="1" smtClean="0"/>
              <a:t>derivative:It</a:t>
            </a:r>
            <a:r>
              <a:rPr lang="en-US" dirty="0" smtClean="0"/>
              <a:t> is a chemical compound consisting mainly of carbon and </a:t>
            </a:r>
            <a:r>
              <a:rPr lang="en-US" dirty="0" err="1" smtClean="0"/>
              <a:t>hydrogen.Other</a:t>
            </a:r>
            <a:r>
              <a:rPr lang="en-US" dirty="0" smtClean="0"/>
              <a:t> elements may include in its composition such as </a:t>
            </a:r>
            <a:r>
              <a:rPr lang="en-US" dirty="0" err="1" smtClean="0"/>
              <a:t>oxygen,nitrogen,chlorofluorine,iodine</a:t>
            </a:r>
            <a:r>
              <a:rPr lang="en-US" dirty="0" smtClean="0"/>
              <a:t> and bromine.</a:t>
            </a:r>
          </a:p>
          <a:p>
            <a:pPr marL="0" indent="0">
              <a:buNone/>
            </a:pPr>
            <a:endParaRPr lang="ar-OM"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252412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230264"/>
            <a:ext cx="256063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60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507288" cy="6408712"/>
          </a:xfrm>
        </p:spPr>
        <p:txBody>
          <a:bodyPr>
            <a:normAutofit fontScale="77500" lnSpcReduction="20000"/>
          </a:bodyPr>
          <a:lstStyle/>
          <a:p>
            <a:r>
              <a:rPr lang="en-US" dirty="0" smtClean="0">
                <a:solidFill>
                  <a:srgbClr val="FF0000"/>
                </a:solidFill>
              </a:rPr>
              <a:t>Research Questions</a:t>
            </a:r>
          </a:p>
          <a:p>
            <a:pPr marL="0" indent="0" algn="l" rtl="0">
              <a:buNone/>
            </a:pPr>
            <a:r>
              <a:rPr lang="en-US" dirty="0" smtClean="0"/>
              <a:t>1-What </a:t>
            </a:r>
            <a:r>
              <a:rPr lang="en-US" dirty="0" smtClean="0"/>
              <a:t>results from burning frankincense using the charcoal method?</a:t>
            </a:r>
          </a:p>
          <a:p>
            <a:pPr marL="0" indent="0" algn="l" rtl="0">
              <a:buNone/>
            </a:pPr>
            <a:r>
              <a:rPr lang="en-US" dirty="0" smtClean="0"/>
              <a:t>2-What </a:t>
            </a:r>
            <a:r>
              <a:rPr lang="en-US" dirty="0" smtClean="0"/>
              <a:t>is the effect of frankincense fumes on the properties of drinking water?</a:t>
            </a:r>
          </a:p>
          <a:p>
            <a:pPr marL="0" indent="0" algn="l" rtl="0">
              <a:buNone/>
            </a:pPr>
            <a:r>
              <a:rPr lang="en-US" dirty="0" smtClean="0"/>
              <a:t>3-Is </a:t>
            </a:r>
            <a:r>
              <a:rPr lang="en-US" dirty="0" smtClean="0"/>
              <a:t>that water safe for consumption after its exposure to the fumes of frankincense?</a:t>
            </a:r>
          </a:p>
          <a:p>
            <a:pPr marL="0" indent="0" algn="l" rtl="0">
              <a:buNone/>
            </a:pPr>
            <a:r>
              <a:rPr lang="en-US" dirty="0" smtClean="0">
                <a:solidFill>
                  <a:srgbClr val="FF0000"/>
                </a:solidFill>
              </a:rPr>
              <a:t>Introduction and Literature Review:</a:t>
            </a:r>
          </a:p>
          <a:p>
            <a:pPr marL="0" indent="0" algn="l" rtl="0">
              <a:buNone/>
            </a:pPr>
            <a:r>
              <a:rPr lang="en-US" dirty="0" smtClean="0"/>
              <a:t>There are many customs and traditions prevalent in our local community, especially in middle eastern </a:t>
            </a:r>
            <a:r>
              <a:rPr lang="en-US" dirty="0" err="1" smtClean="0"/>
              <a:t>countries.An</a:t>
            </a:r>
            <a:r>
              <a:rPr lang="en-US" dirty="0" smtClean="0"/>
              <a:t> example of this is the </a:t>
            </a:r>
            <a:r>
              <a:rPr lang="en-US" dirty="0" err="1" smtClean="0"/>
              <a:t>Hijaz</a:t>
            </a:r>
            <a:r>
              <a:rPr lang="en-US" dirty="0" smtClean="0"/>
              <a:t> region in the Kingdom of Saudi Arabia (Al-Jaber,2017).The locals of this region have adopted the custom of smoking kitchen utensils with fumes that result from the burning gum </a:t>
            </a:r>
            <a:r>
              <a:rPr lang="en-US" dirty="0" err="1" smtClean="0"/>
              <a:t>materials.The</a:t>
            </a:r>
            <a:r>
              <a:rPr lang="en-US" dirty="0" smtClean="0"/>
              <a:t> locals in some governorates of the Sultanate of Oman adopted this same </a:t>
            </a:r>
            <a:r>
              <a:rPr lang="en-US" dirty="0" err="1" smtClean="0"/>
              <a:t>custom.The</a:t>
            </a:r>
            <a:r>
              <a:rPr lang="en-US" dirty="0" smtClean="0"/>
              <a:t> fumigated gum material that is widely used in this region is </a:t>
            </a:r>
            <a:r>
              <a:rPr lang="en-US" dirty="0" err="1" smtClean="0"/>
              <a:t>frankincense.This</a:t>
            </a:r>
            <a:r>
              <a:rPr lang="en-US" dirty="0" smtClean="0"/>
              <a:t> is an organic, sticky, opaque and liquid material that is secreted from the frankincense’s tree trunks after a cutting process. This liquid is then hardened to create the frankincense that is used to fumigate drinking water(Oman Encyclopedia,2013),in order to produce water with a frankincense flavor. </a:t>
            </a:r>
          </a:p>
          <a:p>
            <a:pPr marL="0" indent="0" algn="l" rtl="0">
              <a:buNone/>
            </a:pPr>
            <a:r>
              <a:rPr lang="en-US" dirty="0" smtClean="0"/>
              <a:t>The method of fumigation consists of igniting charcoal and putting a quantity of frankincense on it. Then the fumes from the burning process of frankincense are directed in a container until it is filled. After a few minutes has passed drinking water is poured in the container. This integration results in Frankincense flavored drinking water. </a:t>
            </a:r>
            <a:endParaRPr lang="ar-OM" dirty="0"/>
          </a:p>
        </p:txBody>
      </p:sp>
    </p:spTree>
    <p:extLst>
      <p:ext uri="{BB962C8B-B14F-4D97-AF65-F5344CB8AC3E}">
        <p14:creationId xmlns:p14="http://schemas.microsoft.com/office/powerpoint/2010/main" val="369397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620688"/>
            <a:ext cx="8229600" cy="4525963"/>
          </a:xfrm>
        </p:spPr>
        <p:txBody>
          <a:bodyPr>
            <a:normAutofit fontScale="92500" lnSpcReduction="10000"/>
          </a:bodyPr>
          <a:lstStyle/>
          <a:p>
            <a:pPr marL="0" indent="0">
              <a:buNone/>
            </a:pPr>
            <a:r>
              <a:rPr lang="en-US" dirty="0" smtClean="0"/>
              <a:t>This custom has become widespread in Oman and its neighboring countries which led us to question the impact it has on the properties of drinking water. Drinking water must have certain specifications to be deemed safe for consumption(Omani standard specifications for non-bottled drinking water, (2012)which are:</a:t>
            </a:r>
          </a:p>
          <a:p>
            <a:pPr marL="0" indent="0" algn="l">
              <a:buNone/>
            </a:pPr>
            <a:r>
              <a:rPr lang="en-US" dirty="0" smtClean="0"/>
              <a:t>-The pH of the water must range between 6.5-8.5.</a:t>
            </a:r>
          </a:p>
          <a:p>
            <a:pPr marL="0" indent="0" algn="l">
              <a:buNone/>
            </a:pPr>
            <a:r>
              <a:rPr lang="en-US" dirty="0" smtClean="0"/>
              <a:t>-The total of dissolved solids must be between 120-600 mg/l.</a:t>
            </a:r>
          </a:p>
          <a:p>
            <a:pPr marL="0" indent="0" algn="l">
              <a:buNone/>
            </a:pPr>
            <a:r>
              <a:rPr lang="en-US" dirty="0" smtClean="0"/>
              <a:t>The effect of frankincense fumes on these specifications is the main factor that has led to the execution of this research. This is due to the fact that these findings will determine the validity of this custom. </a:t>
            </a:r>
            <a:endParaRPr lang="ar-OM" dirty="0" smtClean="0"/>
          </a:p>
          <a:p>
            <a:pPr marL="0" indent="0">
              <a:buNone/>
            </a:pPr>
            <a:endParaRPr lang="ar-OM" dirty="0"/>
          </a:p>
        </p:txBody>
      </p:sp>
    </p:spTree>
    <p:extLst>
      <p:ext uri="{BB962C8B-B14F-4D97-AF65-F5344CB8AC3E}">
        <p14:creationId xmlns:p14="http://schemas.microsoft.com/office/powerpoint/2010/main" val="121078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Research Methodology</a:t>
            </a:r>
            <a:br>
              <a:rPr lang="en-US" dirty="0" smtClean="0">
                <a:solidFill>
                  <a:srgbClr val="FF0000"/>
                </a:solidFill>
              </a:rPr>
            </a:br>
            <a:endParaRPr lang="ar-OM" dirty="0"/>
          </a:p>
        </p:txBody>
      </p:sp>
      <p:sp>
        <p:nvSpPr>
          <p:cNvPr id="3" name="عنصر نائب للمحتوى 2"/>
          <p:cNvSpPr>
            <a:spLocks noGrp="1"/>
          </p:cNvSpPr>
          <p:nvPr>
            <p:ph idx="1"/>
          </p:nvPr>
        </p:nvSpPr>
        <p:spPr/>
        <p:txBody>
          <a:bodyPr/>
          <a:lstStyle/>
          <a:p>
            <a:r>
              <a:rPr lang="en-US" dirty="0" smtClean="0"/>
              <a:t>1-Research Plan</a:t>
            </a:r>
          </a:p>
          <a:p>
            <a:r>
              <a:rPr lang="en-US" dirty="0" smtClean="0"/>
              <a:t>Table(1)Time Frame for the research plan</a:t>
            </a:r>
          </a:p>
          <a:p>
            <a:endParaRPr lang="ar-OM" dirty="0"/>
          </a:p>
        </p:txBody>
      </p:sp>
      <p:graphicFrame>
        <p:nvGraphicFramePr>
          <p:cNvPr id="4" name="كائن 3"/>
          <p:cNvGraphicFramePr>
            <a:graphicFrameLocks noChangeAspect="1"/>
          </p:cNvGraphicFramePr>
          <p:nvPr>
            <p:extLst>
              <p:ext uri="{D42A27DB-BD31-4B8C-83A1-F6EECF244321}">
                <p14:modId xmlns:p14="http://schemas.microsoft.com/office/powerpoint/2010/main" val="1354356440"/>
              </p:ext>
            </p:extLst>
          </p:nvPr>
        </p:nvGraphicFramePr>
        <p:xfrm>
          <a:off x="1403648" y="2852936"/>
          <a:ext cx="6658719" cy="3312368"/>
        </p:xfrm>
        <a:graphic>
          <a:graphicData uri="http://schemas.openxmlformats.org/presentationml/2006/ole">
            <mc:AlternateContent xmlns:mc="http://schemas.openxmlformats.org/markup-compatibility/2006">
              <mc:Choice xmlns:v="urn:schemas-microsoft-com:vml" Requires="v">
                <p:oleObj spid="_x0000_s2053" name="مستند" r:id="rId4" imgW="5910102" imgH="2939858" progId="Word.Document.12">
                  <p:embed/>
                </p:oleObj>
              </mc:Choice>
              <mc:Fallback>
                <p:oleObj name="مستند" r:id="rId4" imgW="5910102" imgH="2939858" progId="Word.Document.12">
                  <p:embed/>
                  <p:pic>
                    <p:nvPicPr>
                      <p:cNvPr id="0" name=""/>
                      <p:cNvPicPr/>
                      <p:nvPr/>
                    </p:nvPicPr>
                    <p:blipFill>
                      <a:blip r:embed="rId5"/>
                      <a:stretch>
                        <a:fillRect/>
                      </a:stretch>
                    </p:blipFill>
                    <p:spPr>
                      <a:xfrm>
                        <a:off x="1403648" y="2852936"/>
                        <a:ext cx="6658719" cy="3312368"/>
                      </a:xfrm>
                      <a:prstGeom prst="rect">
                        <a:avLst/>
                      </a:prstGeom>
                    </p:spPr>
                  </p:pic>
                </p:oleObj>
              </mc:Fallback>
            </mc:AlternateContent>
          </a:graphicData>
        </a:graphic>
      </p:graphicFrame>
    </p:spTree>
    <p:extLst>
      <p:ext uri="{BB962C8B-B14F-4D97-AF65-F5344CB8AC3E}">
        <p14:creationId xmlns:p14="http://schemas.microsoft.com/office/powerpoint/2010/main" val="194214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363272" cy="5793507"/>
          </a:xfrm>
        </p:spPr>
        <p:txBody>
          <a:bodyPr/>
          <a:lstStyle/>
          <a:p>
            <a:r>
              <a:rPr lang="en-US" dirty="0" smtClean="0"/>
              <a:t>Table(2)Allocation of roles between researchers in relations to the preparation of equipment and field work</a:t>
            </a:r>
            <a:endParaRPr lang="ar-OM" dirty="0"/>
          </a:p>
        </p:txBody>
      </p:sp>
      <p:graphicFrame>
        <p:nvGraphicFramePr>
          <p:cNvPr id="4" name="كائن 3"/>
          <p:cNvGraphicFramePr>
            <a:graphicFrameLocks noChangeAspect="1"/>
          </p:cNvGraphicFramePr>
          <p:nvPr>
            <p:extLst>
              <p:ext uri="{D42A27DB-BD31-4B8C-83A1-F6EECF244321}">
                <p14:modId xmlns:p14="http://schemas.microsoft.com/office/powerpoint/2010/main" val="2996563806"/>
              </p:ext>
            </p:extLst>
          </p:nvPr>
        </p:nvGraphicFramePr>
        <p:xfrm>
          <a:off x="2123728" y="2204864"/>
          <a:ext cx="5910263" cy="3941763"/>
        </p:xfrm>
        <a:graphic>
          <a:graphicData uri="http://schemas.openxmlformats.org/presentationml/2006/ole">
            <mc:AlternateContent xmlns:mc="http://schemas.openxmlformats.org/markup-compatibility/2006">
              <mc:Choice xmlns:v="urn:schemas-microsoft-com:vml" Requires="v">
                <p:oleObj spid="_x0000_s6149" name="مستند" r:id="rId4" imgW="5909740" imgH="3941052" progId="Word.Document.12">
                  <p:embed/>
                </p:oleObj>
              </mc:Choice>
              <mc:Fallback>
                <p:oleObj name="مستند" r:id="rId4" imgW="5909740" imgH="3941052" progId="Word.Document.12">
                  <p:embed/>
                  <p:pic>
                    <p:nvPicPr>
                      <p:cNvPr id="0" name=""/>
                      <p:cNvPicPr/>
                      <p:nvPr/>
                    </p:nvPicPr>
                    <p:blipFill>
                      <a:blip r:embed="rId5"/>
                      <a:stretch>
                        <a:fillRect/>
                      </a:stretch>
                    </p:blipFill>
                    <p:spPr>
                      <a:xfrm>
                        <a:off x="2123728" y="2204864"/>
                        <a:ext cx="5910263" cy="3941763"/>
                      </a:xfrm>
                      <a:prstGeom prst="rect">
                        <a:avLst/>
                      </a:prstGeom>
                    </p:spPr>
                  </p:pic>
                </p:oleObj>
              </mc:Fallback>
            </mc:AlternateContent>
          </a:graphicData>
        </a:graphic>
      </p:graphicFrame>
    </p:spTree>
    <p:extLst>
      <p:ext uri="{BB962C8B-B14F-4D97-AF65-F5344CB8AC3E}">
        <p14:creationId xmlns:p14="http://schemas.microsoft.com/office/powerpoint/2010/main" val="492349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Collection of Data and Analysis </a:t>
            </a:r>
            <a:br>
              <a:rPr lang="en-US" dirty="0" smtClean="0">
                <a:solidFill>
                  <a:srgbClr val="FF0000"/>
                </a:solidFill>
              </a:rPr>
            </a:br>
            <a:endParaRPr lang="ar-OM" dirty="0"/>
          </a:p>
        </p:txBody>
      </p:sp>
      <p:sp>
        <p:nvSpPr>
          <p:cNvPr id="3" name="عنصر نائب للمحتوى 2"/>
          <p:cNvSpPr>
            <a:spLocks noGrp="1"/>
          </p:cNvSpPr>
          <p:nvPr>
            <p:ph idx="1"/>
          </p:nvPr>
        </p:nvSpPr>
        <p:spPr>
          <a:xfrm>
            <a:off x="457200" y="1600201"/>
            <a:ext cx="8686800" cy="2404864"/>
          </a:xfrm>
        </p:spPr>
        <p:txBody>
          <a:bodyPr>
            <a:normAutofit fontScale="85000" lnSpcReduction="10000"/>
          </a:bodyPr>
          <a:lstStyle/>
          <a:p>
            <a:pPr marL="0" indent="0" algn="l" rtl="0">
              <a:buNone/>
            </a:pPr>
            <a:r>
              <a:rPr lang="en-US" dirty="0" smtClean="0"/>
              <a:t>The methods of data collection relating to the first question:</a:t>
            </a:r>
          </a:p>
          <a:p>
            <a:pPr marL="0" indent="0" algn="l" rtl="0">
              <a:buNone/>
            </a:pPr>
            <a:r>
              <a:rPr lang="en-US" dirty="0" smtClean="0"/>
              <a:t>Practical experiment which consists of the following steps:</a:t>
            </a:r>
          </a:p>
          <a:p>
            <a:pPr marL="0" indent="0" algn="l" rtl="0">
              <a:buNone/>
            </a:pPr>
            <a:r>
              <a:rPr lang="en-US" dirty="0" smtClean="0"/>
              <a:t>1-Placing </a:t>
            </a:r>
            <a:r>
              <a:rPr lang="en-US" dirty="0" smtClean="0"/>
              <a:t>2 g of frankincense in a test tube.</a:t>
            </a:r>
          </a:p>
          <a:p>
            <a:pPr marL="0" indent="0" algn="l" rtl="0">
              <a:buNone/>
            </a:pPr>
            <a:r>
              <a:rPr lang="en-US" dirty="0" smtClean="0"/>
              <a:t>2-Placing </a:t>
            </a:r>
            <a:r>
              <a:rPr lang="en-US" dirty="0" smtClean="0"/>
              <a:t>40 ml of lime water in a test tube.</a:t>
            </a:r>
          </a:p>
          <a:p>
            <a:pPr marL="0" indent="0" algn="l" rtl="0">
              <a:buNone/>
            </a:pPr>
            <a:r>
              <a:rPr lang="en-US" dirty="0" smtClean="0"/>
              <a:t>3-Install </a:t>
            </a:r>
            <a:r>
              <a:rPr lang="en-US" dirty="0" smtClean="0"/>
              <a:t>the device as shown in the corresponding figure(Image 8).</a:t>
            </a:r>
          </a:p>
          <a:p>
            <a:pPr marL="0" indent="0" algn="l" rtl="0">
              <a:buNone/>
            </a:pPr>
            <a:r>
              <a:rPr lang="en-US" dirty="0" smtClean="0"/>
              <a:t>4-Mildly </a:t>
            </a:r>
            <a:r>
              <a:rPr lang="en-US" dirty="0" smtClean="0"/>
              <a:t>heating the frankincense and taking notes.</a:t>
            </a:r>
          </a:p>
          <a:p>
            <a:endParaRPr lang="ar-OM"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365104"/>
            <a:ext cx="2225675"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033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TotalTime>
  <Words>1945</Words>
  <Application>Microsoft Office PowerPoint</Application>
  <PresentationFormat>عرض على الشاشة (3:4)‏</PresentationFormat>
  <Paragraphs>97</Paragraphs>
  <Slides>18</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18</vt:i4>
      </vt:variant>
    </vt:vector>
  </HeadingPairs>
  <TitlesOfParts>
    <vt:vector size="20" baseType="lpstr">
      <vt:lpstr>تدفق</vt:lpstr>
      <vt:lpstr>مستند</vt:lpstr>
      <vt:lpstr>A Study on the Effect of Frankincense Fumes on the Properties of Drinking Water</vt:lpstr>
      <vt:lpstr>Summery </vt:lpstr>
      <vt:lpstr>عرض تقديمي في PowerPoint</vt:lpstr>
      <vt:lpstr>Key Terms </vt:lpstr>
      <vt:lpstr>عرض تقديمي في PowerPoint</vt:lpstr>
      <vt:lpstr>عرض تقديمي في PowerPoint</vt:lpstr>
      <vt:lpstr>Research Methodology </vt:lpstr>
      <vt:lpstr>عرض تقديمي في PowerPoint</vt:lpstr>
      <vt:lpstr>Collection of Data and Analysis  </vt:lpstr>
      <vt:lpstr>عرض تقديمي في PowerPoint</vt:lpstr>
      <vt:lpstr>عرض تقديمي في PowerPoint</vt:lpstr>
      <vt:lpstr>عرض تقديمي في PowerPoint</vt:lpstr>
      <vt:lpstr>عرض تقديمي في PowerPoint</vt:lpstr>
      <vt:lpstr>عرض تقديمي في PowerPoint</vt:lpstr>
      <vt:lpstr>Discussion </vt:lpstr>
      <vt:lpstr>Conclusion </vt:lpstr>
      <vt:lpstr>عرض تقديمي في PowerPoint</vt:lpstr>
      <vt:lpstr>Acknowledgment </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on the Effect of Frankincense Fumes on the Properties of Drinking Water</dc:title>
  <dc:creator>Fujitsu</dc:creator>
  <cp:lastModifiedBy>ZAXO7</cp:lastModifiedBy>
  <cp:revision>5</cp:revision>
  <dcterms:created xsi:type="dcterms:W3CDTF">2020-03-09T18:26:01Z</dcterms:created>
  <dcterms:modified xsi:type="dcterms:W3CDTF">2020-03-09T19:29:19Z</dcterms:modified>
</cp:coreProperties>
</file>