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60" r:id="rId7"/>
    <p:sldId id="272" r:id="rId8"/>
    <p:sldId id="261" r:id="rId9"/>
    <p:sldId id="262" r:id="rId10"/>
    <p:sldId id="263" r:id="rId11"/>
    <p:sldId id="264" r:id="rId12"/>
    <p:sldId id="266" r:id="rId13"/>
    <p:sldId id="265" r:id="rId14"/>
    <p:sldId id="267" r:id="rId15"/>
    <p:sldId id="268" r:id="rId16"/>
    <p:sldId id="269"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3" autoAdjust="0"/>
    <p:restoredTop sz="94660"/>
  </p:normalViewPr>
  <p:slideViewPr>
    <p:cSldViewPr snapToGrid="0">
      <p:cViewPr varScale="1">
        <p:scale>
          <a:sx n="78" d="100"/>
          <a:sy n="78" d="100"/>
        </p:scale>
        <p:origin x="13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US"/>
              <a:t>INFLUENZA PREVALENCE AND WEATHER CHANGES OBSERVATION</a:t>
            </a:r>
            <a:r>
              <a:rPr lang="en-US" baseline="0"/>
              <a:t> </a:t>
            </a:r>
            <a:r>
              <a:rPr lang="en-US"/>
              <a:t> </a:t>
            </a:r>
          </a:p>
        </c:rich>
      </c:tx>
      <c:layout>
        <c:manualLayout>
          <c:xMode val="edge"/>
          <c:yMode val="edge"/>
          <c:x val="0.11205868867491975"/>
          <c:y val="1.4035087719298246E-2"/>
        </c:manualLayout>
      </c:layout>
      <c:overlay val="0"/>
      <c:spPr>
        <a:noFill/>
        <a:ln>
          <a:noFill/>
        </a:ln>
        <a:effectLst/>
      </c:spPr>
    </c:title>
    <c:autoTitleDeleted val="0"/>
    <c:plotArea>
      <c:layout/>
      <c:lineChart>
        <c:grouping val="standard"/>
        <c:varyColors val="0"/>
        <c:ser>
          <c:idx val="0"/>
          <c:order val="0"/>
          <c:tx>
            <c:strRef>
              <c:f>Sheet1!$B$1</c:f>
              <c:strCache>
                <c:ptCount val="1"/>
                <c:pt idx="0">
                  <c:v>humidity</c:v>
                </c:pt>
              </c:strCache>
            </c:strRef>
          </c:tx>
          <c:spPr>
            <a:ln w="2222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Sheet1!$A$2:$A$7</c:f>
              <c:strCache>
                <c:ptCount val="6"/>
                <c:pt idx="0">
                  <c:v>JULY</c:v>
                </c:pt>
                <c:pt idx="1">
                  <c:v>AUGUST</c:v>
                </c:pt>
                <c:pt idx="2">
                  <c:v>SEPTEMBER</c:v>
                </c:pt>
                <c:pt idx="3">
                  <c:v>OCTOBER</c:v>
                </c:pt>
                <c:pt idx="4">
                  <c:v>NOVEMBER</c:v>
                </c:pt>
                <c:pt idx="5">
                  <c:v>DECEMBER</c:v>
                </c:pt>
              </c:strCache>
            </c:strRef>
          </c:cat>
          <c:val>
            <c:numRef>
              <c:f>Sheet1!$B$2:$B$7</c:f>
              <c:numCache>
                <c:formatCode>0.0</c:formatCode>
                <c:ptCount val="6"/>
                <c:pt idx="0">
                  <c:v>73.540322580645167</c:v>
                </c:pt>
                <c:pt idx="1">
                  <c:v>71.876344086021405</c:v>
                </c:pt>
                <c:pt idx="2">
                  <c:v>69.287499999999994</c:v>
                </c:pt>
                <c:pt idx="3">
                  <c:v>63.872311827957013</c:v>
                </c:pt>
                <c:pt idx="4">
                  <c:v>79.5</c:v>
                </c:pt>
                <c:pt idx="5">
                  <c:v>72.724462365591378</c:v>
                </c:pt>
              </c:numCache>
            </c:numRef>
          </c:val>
          <c:smooth val="0"/>
        </c:ser>
        <c:ser>
          <c:idx val="1"/>
          <c:order val="1"/>
          <c:tx>
            <c:strRef>
              <c:f>Sheet1!$C$1</c:f>
              <c:strCache>
                <c:ptCount val="1"/>
                <c:pt idx="0">
                  <c:v>precipitation</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Sheet1!$A$2:$A$7</c:f>
              <c:strCache>
                <c:ptCount val="6"/>
                <c:pt idx="0">
                  <c:v>JULY</c:v>
                </c:pt>
                <c:pt idx="1">
                  <c:v>AUGUST</c:v>
                </c:pt>
                <c:pt idx="2">
                  <c:v>SEPTEMBER</c:v>
                </c:pt>
                <c:pt idx="3">
                  <c:v>OCTOBER</c:v>
                </c:pt>
                <c:pt idx="4">
                  <c:v>NOVEMBER</c:v>
                </c:pt>
                <c:pt idx="5">
                  <c:v>DECEMBER</c:v>
                </c:pt>
              </c:strCache>
            </c:strRef>
          </c:cat>
          <c:val>
            <c:numRef>
              <c:f>Sheet1!$C$2:$C$7</c:f>
              <c:numCache>
                <c:formatCode>0.0000</c:formatCode>
                <c:ptCount val="6"/>
                <c:pt idx="0">
                  <c:v>7.2580645161290371E-4</c:v>
                </c:pt>
                <c:pt idx="1">
                  <c:v>2.1209677419354877E-2</c:v>
                </c:pt>
                <c:pt idx="2">
                  <c:v>7.8472222222222276E-3</c:v>
                </c:pt>
                <c:pt idx="3">
                  <c:v>7.9301075268817123E-3</c:v>
                </c:pt>
                <c:pt idx="4">
                  <c:v>9.2222222222221595E-3</c:v>
                </c:pt>
                <c:pt idx="5">
                  <c:v>8.0913978494623652E-3</c:v>
                </c:pt>
              </c:numCache>
            </c:numRef>
          </c:val>
          <c:smooth val="0"/>
        </c:ser>
        <c:ser>
          <c:idx val="2"/>
          <c:order val="2"/>
          <c:tx>
            <c:strRef>
              <c:f>Sheet1!$D$1</c:f>
              <c:strCache>
                <c:ptCount val="1"/>
                <c:pt idx="0">
                  <c:v>temperature</c:v>
                </c:pt>
              </c:strCache>
            </c:strRef>
          </c:tx>
          <c:spPr>
            <a:ln w="2222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Sheet1!$A$2:$A$7</c:f>
              <c:strCache>
                <c:ptCount val="6"/>
                <c:pt idx="0">
                  <c:v>JULY</c:v>
                </c:pt>
                <c:pt idx="1">
                  <c:v>AUGUST</c:v>
                </c:pt>
                <c:pt idx="2">
                  <c:v>SEPTEMBER</c:v>
                </c:pt>
                <c:pt idx="3">
                  <c:v>OCTOBER</c:v>
                </c:pt>
                <c:pt idx="4">
                  <c:v>NOVEMBER</c:v>
                </c:pt>
                <c:pt idx="5">
                  <c:v>DECEMBER</c:v>
                </c:pt>
              </c:strCache>
            </c:strRef>
          </c:cat>
          <c:val>
            <c:numRef>
              <c:f>Sheet1!$D$2:$D$7</c:f>
              <c:numCache>
                <c:formatCode>0.0</c:formatCode>
                <c:ptCount val="6"/>
                <c:pt idx="0">
                  <c:v>17.81418010752688</c:v>
                </c:pt>
                <c:pt idx="1">
                  <c:v>17.81854838709679</c:v>
                </c:pt>
                <c:pt idx="2">
                  <c:v>18.952555555555534</c:v>
                </c:pt>
                <c:pt idx="3">
                  <c:v>21.026102150537625</c:v>
                </c:pt>
                <c:pt idx="4">
                  <c:v>19.723430555555545</c:v>
                </c:pt>
                <c:pt idx="5">
                  <c:v>20.226209677419327</c:v>
                </c:pt>
              </c:numCache>
            </c:numRef>
          </c:val>
          <c:smooth val="0"/>
        </c:ser>
        <c:ser>
          <c:idx val="3"/>
          <c:order val="3"/>
          <c:tx>
            <c:strRef>
              <c:f>Sheet1!$E$1</c:f>
              <c:strCache>
                <c:ptCount val="1"/>
                <c:pt idx="0">
                  <c:v>flu prevalence &lt;5yrs</c:v>
                </c:pt>
              </c:strCache>
            </c:strRef>
          </c:tx>
          <c:spPr>
            <a:ln w="2222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Sheet1!$A$2:$A$7</c:f>
              <c:strCache>
                <c:ptCount val="6"/>
                <c:pt idx="0">
                  <c:v>JULY</c:v>
                </c:pt>
                <c:pt idx="1">
                  <c:v>AUGUST</c:v>
                </c:pt>
                <c:pt idx="2">
                  <c:v>SEPTEMBER</c:v>
                </c:pt>
                <c:pt idx="3">
                  <c:v>OCTOBER</c:v>
                </c:pt>
                <c:pt idx="4">
                  <c:v>NOVEMBER</c:v>
                </c:pt>
                <c:pt idx="5">
                  <c:v>DECEMBER</c:v>
                </c:pt>
              </c:strCache>
            </c:strRef>
          </c:cat>
          <c:val>
            <c:numRef>
              <c:f>Sheet1!$E$2:$E$7</c:f>
              <c:numCache>
                <c:formatCode>0.0</c:formatCode>
                <c:ptCount val="6"/>
                <c:pt idx="0">
                  <c:v>17.06451612903226</c:v>
                </c:pt>
                <c:pt idx="1">
                  <c:v>9.5483870967741939</c:v>
                </c:pt>
                <c:pt idx="2">
                  <c:v>9.5806451612903185</c:v>
                </c:pt>
                <c:pt idx="3">
                  <c:v>8.4516129032258061</c:v>
                </c:pt>
                <c:pt idx="4">
                  <c:v>6.0645161290322518</c:v>
                </c:pt>
                <c:pt idx="5">
                  <c:v>3.935483870967742</c:v>
                </c:pt>
              </c:numCache>
            </c:numRef>
          </c:val>
          <c:smooth val="0"/>
        </c:ser>
        <c:ser>
          <c:idx val="4"/>
          <c:order val="4"/>
          <c:tx>
            <c:strRef>
              <c:f>Sheet1!$F$1</c:f>
              <c:strCache>
                <c:ptCount val="1"/>
                <c:pt idx="0">
                  <c:v>flu prevalence &gt;5yrs</c:v>
                </c:pt>
              </c:strCache>
            </c:strRef>
          </c:tx>
          <c:spPr>
            <a:ln w="2222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Sheet1!$A$2:$A$7</c:f>
              <c:strCache>
                <c:ptCount val="6"/>
                <c:pt idx="0">
                  <c:v>JULY</c:v>
                </c:pt>
                <c:pt idx="1">
                  <c:v>AUGUST</c:v>
                </c:pt>
                <c:pt idx="2">
                  <c:v>SEPTEMBER</c:v>
                </c:pt>
                <c:pt idx="3">
                  <c:v>OCTOBER</c:v>
                </c:pt>
                <c:pt idx="4">
                  <c:v>NOVEMBER</c:v>
                </c:pt>
                <c:pt idx="5">
                  <c:v>DECEMBER</c:v>
                </c:pt>
              </c:strCache>
            </c:strRef>
          </c:cat>
          <c:val>
            <c:numRef>
              <c:f>Sheet1!$F$2:$F$7</c:f>
              <c:numCache>
                <c:formatCode>0.0</c:formatCode>
                <c:ptCount val="6"/>
                <c:pt idx="0">
                  <c:v>19.516129032258064</c:v>
                </c:pt>
                <c:pt idx="1">
                  <c:v>14.193548387096769</c:v>
                </c:pt>
                <c:pt idx="2">
                  <c:v>11.903225806451612</c:v>
                </c:pt>
                <c:pt idx="3">
                  <c:v>9.2258064516129057</c:v>
                </c:pt>
                <c:pt idx="4">
                  <c:v>6.1612903225806486</c:v>
                </c:pt>
                <c:pt idx="5">
                  <c:v>3.4838709677419382</c:v>
                </c:pt>
              </c:numCache>
            </c:numRef>
          </c:val>
          <c:smooth val="0"/>
        </c:ser>
        <c:dLbls>
          <c:showLegendKey val="0"/>
          <c:showVal val="1"/>
          <c:showCatName val="0"/>
          <c:showSerName val="0"/>
          <c:showPercent val="0"/>
          <c:showBubbleSize val="0"/>
        </c:dLbls>
        <c:smooth val="0"/>
        <c:axId val="-1845354880"/>
        <c:axId val="-1541068576"/>
      </c:lineChart>
      <c:catAx>
        <c:axId val="-1845354880"/>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1541068576"/>
        <c:crosses val="autoZero"/>
        <c:auto val="1"/>
        <c:lblAlgn val="ctr"/>
        <c:lblOffset val="100"/>
        <c:noMultiLvlLbl val="0"/>
      </c:catAx>
      <c:valAx>
        <c:axId val="-1541068576"/>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845354880"/>
        <c:crosses val="autoZero"/>
        <c:crossBetween val="between"/>
      </c:valAx>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6A62AA-4D8A-493C-989A-8CE9A37E6C84}"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163770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A62AA-4D8A-493C-989A-8CE9A37E6C84}"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1096687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A62AA-4D8A-493C-989A-8CE9A37E6C84}"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222926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A62AA-4D8A-493C-989A-8CE9A37E6C84}"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2612355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6A62AA-4D8A-493C-989A-8CE9A37E6C84}"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428406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6A62AA-4D8A-493C-989A-8CE9A37E6C84}"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88595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6A62AA-4D8A-493C-989A-8CE9A37E6C84}"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94205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6A62AA-4D8A-493C-989A-8CE9A37E6C84}" type="datetimeFigureOut">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186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A62AA-4D8A-493C-989A-8CE9A37E6C84}" type="datetimeFigureOut">
              <a:rPr lang="en-US" smtClean="0"/>
              <a:t>4/7/2017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279743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A62AA-4D8A-493C-989A-8CE9A37E6C84}"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251398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A62AA-4D8A-493C-989A-8CE9A37E6C84}"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6DD72-7DD0-4258-9762-4CFD0D728C89}" type="slidenum">
              <a:rPr lang="en-US" smtClean="0"/>
              <a:t>‹#›</a:t>
            </a:fld>
            <a:endParaRPr lang="en-US"/>
          </a:p>
        </p:txBody>
      </p:sp>
    </p:spTree>
    <p:extLst>
      <p:ext uri="{BB962C8B-B14F-4D97-AF65-F5344CB8AC3E}">
        <p14:creationId xmlns:p14="http://schemas.microsoft.com/office/powerpoint/2010/main" val="2467642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A62AA-4D8A-493C-989A-8CE9A37E6C84}" type="datetimeFigureOut">
              <a:rPr lang="en-US" smtClean="0"/>
              <a:t>4/7/2017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6DD72-7DD0-4258-9762-4CFD0D728C89}" type="slidenum">
              <a:rPr lang="en-US" smtClean="0"/>
              <a:t>‹#›</a:t>
            </a:fld>
            <a:endParaRPr lang="en-US"/>
          </a:p>
        </p:txBody>
      </p:sp>
    </p:spTree>
    <p:extLst>
      <p:ext uri="{BB962C8B-B14F-4D97-AF65-F5344CB8AC3E}">
        <p14:creationId xmlns:p14="http://schemas.microsoft.com/office/powerpoint/2010/main" val="772706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latin typeface="Times New Roman" panose="02020603050405020304" pitchFamily="18" charset="0"/>
                <a:cs typeface="Times New Roman" panose="02020603050405020304" pitchFamily="18" charset="0"/>
              </a:rPr>
              <a:t>GLOBE IVSS - 2017</a:t>
            </a:r>
            <a:endParaRPr lang="en-US" sz="6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8"/>
            <a:ext cx="8756822" cy="2106784"/>
          </a:xfrm>
        </p:spPr>
        <p:txBody>
          <a:bodyPr/>
          <a:lstStyle/>
          <a:p>
            <a:pPr algn="just">
              <a:lnSpc>
                <a:spcPct val="200000"/>
              </a:lnSpc>
            </a:pPr>
            <a:r>
              <a:rPr lang="en-US" b="1" dirty="0">
                <a:latin typeface="Times New Roman" panose="02020603050405020304" pitchFamily="18" charset="0"/>
                <a:cs typeface="Times New Roman" panose="02020603050405020304" pitchFamily="18" charset="0"/>
              </a:rPr>
              <a:t>A STUDY OF COMPARATIVE WEATHER CHANGES AND INFLUENZA PREVALENCE WITHIN RUARAKA </a:t>
            </a:r>
            <a:r>
              <a:rPr lang="en-US" b="1" dirty="0" smtClean="0">
                <a:latin typeface="Times New Roman" panose="02020603050405020304" pitchFamily="18" charset="0"/>
                <a:cs typeface="Times New Roman" panose="02020603050405020304" pitchFamily="18" charset="0"/>
              </a:rPr>
              <a:t>DISTRICT</a:t>
            </a:r>
          </a:p>
          <a:p>
            <a:pPr algn="just">
              <a:lnSpc>
                <a:spcPct val="200000"/>
              </a:lnSpc>
            </a:pPr>
            <a:endParaRPr lang="en-US" b="1" dirty="0">
              <a:latin typeface="Times New Roman" panose="02020603050405020304" pitchFamily="18" charset="0"/>
              <a:cs typeface="Times New Roman" panose="02020603050405020304" pitchFamily="18" charset="0"/>
            </a:endParaRPr>
          </a:p>
          <a:p>
            <a:pPr algn="just">
              <a:lnSpc>
                <a:spcPct val="2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426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HYPOTHESIS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800" dirty="0" smtClean="0">
                <a:latin typeface="Times New Roman" panose="02020603050405020304" pitchFamily="18" charset="0"/>
                <a:cs typeface="Times New Roman" panose="02020603050405020304" pitchFamily="18" charset="0"/>
              </a:rPr>
              <a:t>Humidity</a:t>
            </a:r>
            <a:r>
              <a:rPr lang="en-US" sz="4800" dirty="0">
                <a:latin typeface="Times New Roman" panose="02020603050405020304" pitchFamily="18" charset="0"/>
                <a:cs typeface="Times New Roman" panose="02020603050405020304" pitchFamily="18" charset="0"/>
              </a:rPr>
              <a:t>, precipitation and air temperature has a direct relationship with influenza infections within Ruaraka district.</a:t>
            </a:r>
          </a:p>
          <a:p>
            <a:pPr marL="0" indent="0">
              <a:buNone/>
            </a:pPr>
            <a:endParaRPr lang="en-US" dirty="0"/>
          </a:p>
        </p:txBody>
      </p:sp>
    </p:spTree>
    <p:extLst>
      <p:ext uri="{BB962C8B-B14F-4D97-AF65-F5344CB8AC3E}">
        <p14:creationId xmlns:p14="http://schemas.microsoft.com/office/powerpoint/2010/main" val="4207872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PROCEDURES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endParaRPr lang="en-US" dirty="0"/>
          </a:p>
          <a:p>
            <a:pPr marL="571500" lvl="0" indent="-571500">
              <a:buFont typeface="+mj-lt"/>
              <a:buAutoNum type="romanLcPeriod"/>
            </a:pPr>
            <a:r>
              <a:rPr lang="en-US" sz="3500" dirty="0">
                <a:latin typeface="Times New Roman" panose="02020603050405020304" pitchFamily="18" charset="0"/>
                <a:cs typeface="Times New Roman" panose="02020603050405020304" pitchFamily="18" charset="0"/>
              </a:rPr>
              <a:t>Collect data on weather changes from TAHMO weather station </a:t>
            </a:r>
          </a:p>
          <a:p>
            <a:pPr marL="571500" lvl="0" indent="-571500">
              <a:buFont typeface="+mj-lt"/>
              <a:buAutoNum type="romanLcPeriod"/>
            </a:pPr>
            <a:r>
              <a:rPr lang="en-US" sz="3500" dirty="0">
                <a:latin typeface="Times New Roman" panose="02020603050405020304" pitchFamily="18" charset="0"/>
                <a:cs typeface="Times New Roman" panose="02020603050405020304" pitchFamily="18" charset="0"/>
              </a:rPr>
              <a:t>Calculate mean daily averages for a specific amount of time.</a:t>
            </a:r>
          </a:p>
          <a:p>
            <a:pPr marL="571500" lvl="0" indent="-571500">
              <a:buFont typeface="+mj-lt"/>
              <a:buAutoNum type="romanLcPeriod"/>
            </a:pPr>
            <a:r>
              <a:rPr lang="en-US" sz="3500" dirty="0">
                <a:latin typeface="Times New Roman" panose="02020603050405020304" pitchFamily="18" charset="0"/>
                <a:cs typeface="Times New Roman" panose="02020603050405020304" pitchFamily="18" charset="0"/>
              </a:rPr>
              <a:t>Collect data from the dispensary or a health centre within the locality.</a:t>
            </a:r>
          </a:p>
          <a:p>
            <a:pPr marL="571500" lvl="0" indent="-571500">
              <a:buFont typeface="+mj-lt"/>
              <a:buAutoNum type="romanLcPeriod"/>
            </a:pPr>
            <a:r>
              <a:rPr lang="en-US" sz="3500" dirty="0">
                <a:latin typeface="Times New Roman" panose="02020603050405020304" pitchFamily="18" charset="0"/>
                <a:cs typeface="Times New Roman" panose="02020603050405020304" pitchFamily="18" charset="0"/>
              </a:rPr>
              <a:t>Tabulate the data.</a:t>
            </a:r>
          </a:p>
          <a:p>
            <a:pPr marL="571500" lvl="0" indent="-571500">
              <a:buFont typeface="+mj-lt"/>
              <a:buAutoNum type="romanLcPeriod"/>
            </a:pPr>
            <a:r>
              <a:rPr lang="en-US" sz="3500" dirty="0">
                <a:latin typeface="Times New Roman" panose="02020603050405020304" pitchFamily="18" charset="0"/>
                <a:cs typeface="Times New Roman" panose="02020603050405020304" pitchFamily="18" charset="0"/>
              </a:rPr>
              <a:t>Plot the graph.</a:t>
            </a:r>
          </a:p>
          <a:p>
            <a:pPr marL="571500" lvl="0" indent="-571500">
              <a:buFont typeface="+mj-lt"/>
              <a:buAutoNum type="romanLcPeriod"/>
            </a:pPr>
            <a:r>
              <a:rPr lang="en-US" sz="3500" dirty="0">
                <a:latin typeface="Times New Roman" panose="02020603050405020304" pitchFamily="18" charset="0"/>
                <a:cs typeface="Times New Roman" panose="02020603050405020304" pitchFamily="18" charset="0"/>
              </a:rPr>
              <a:t>Using the graph, compare the relationship between temperature, precipitation, humidity and influenza prevalence.</a:t>
            </a:r>
          </a:p>
          <a:p>
            <a:endParaRPr lang="en-US" dirty="0"/>
          </a:p>
        </p:txBody>
      </p:sp>
    </p:spTree>
    <p:extLst>
      <p:ext uri="{BB962C8B-B14F-4D97-AF65-F5344CB8AC3E}">
        <p14:creationId xmlns:p14="http://schemas.microsoft.com/office/powerpoint/2010/main" val="418650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RESULTS</a:t>
            </a:r>
            <a:endParaRPr lang="en-US" b="1" u="sng" dirty="0">
              <a:latin typeface="Times New Roman" panose="02020603050405020304" pitchFamily="18" charset="0"/>
              <a:cs typeface="Times New Roman" panose="02020603050405020304" pitchFamily="18" charset="0"/>
            </a:endParaRPr>
          </a:p>
        </p:txBody>
      </p:sp>
      <p:sp>
        <p:nvSpPr>
          <p:cNvPr id="9" name="Content Placeholder 8"/>
          <p:cNvSpPr>
            <a:spLocks noGrp="1"/>
          </p:cNvSpPr>
          <p:nvPr>
            <p:ph idx="1"/>
          </p:nvPr>
        </p:nvSpPr>
        <p:spPr/>
        <p:txBody>
          <a:bodyPr/>
          <a:lstStyle/>
          <a:p>
            <a:r>
              <a:rPr lang="en-US" sz="4400" dirty="0" smtClean="0">
                <a:latin typeface="Times New Roman" panose="02020603050405020304" pitchFamily="18" charset="0"/>
                <a:cs typeface="Times New Roman" panose="02020603050405020304" pitchFamily="18" charset="0"/>
              </a:rPr>
              <a:t>All </a:t>
            </a:r>
            <a:r>
              <a:rPr lang="en-US" sz="4400" dirty="0">
                <a:latin typeface="Times New Roman" panose="02020603050405020304" pitchFamily="18" charset="0"/>
                <a:cs typeface="Times New Roman" panose="02020603050405020304" pitchFamily="18" charset="0"/>
              </a:rPr>
              <a:t>data was taken in Uzima dispensary and the TAHMO weather station.</a:t>
            </a:r>
          </a:p>
          <a:p>
            <a:r>
              <a:rPr lang="en-US" sz="4400" dirty="0">
                <a:latin typeface="Times New Roman" panose="02020603050405020304" pitchFamily="18" charset="0"/>
                <a:cs typeface="Times New Roman" panose="02020603050405020304" pitchFamily="18" charset="0"/>
              </a:rPr>
              <a:t>DATE: 1</a:t>
            </a:r>
            <a:r>
              <a:rPr lang="en-US" sz="4400" baseline="30000" dirty="0">
                <a:latin typeface="Times New Roman" panose="02020603050405020304" pitchFamily="18" charset="0"/>
                <a:cs typeface="Times New Roman" panose="02020603050405020304" pitchFamily="18" charset="0"/>
              </a:rPr>
              <a:t>ST</a:t>
            </a:r>
            <a:r>
              <a:rPr lang="en-US" sz="4400" dirty="0">
                <a:latin typeface="Times New Roman" panose="02020603050405020304" pitchFamily="18" charset="0"/>
                <a:cs typeface="Times New Roman" panose="02020603050405020304" pitchFamily="18" charset="0"/>
              </a:rPr>
              <a:t> JULY TO 31</a:t>
            </a:r>
            <a:r>
              <a:rPr lang="en-US" sz="4400" baseline="30000" dirty="0">
                <a:latin typeface="Times New Roman" panose="02020603050405020304" pitchFamily="18" charset="0"/>
                <a:cs typeface="Times New Roman" panose="02020603050405020304" pitchFamily="18" charset="0"/>
              </a:rPr>
              <a:t>ST</a:t>
            </a:r>
            <a:r>
              <a:rPr lang="en-US" sz="4400" dirty="0">
                <a:latin typeface="Times New Roman" panose="02020603050405020304" pitchFamily="18" charset="0"/>
                <a:cs typeface="Times New Roman" panose="02020603050405020304" pitchFamily="18" charset="0"/>
              </a:rPr>
              <a:t> DECEMBER 2016.</a:t>
            </a:r>
          </a:p>
          <a:p>
            <a:endParaRPr lang="en-US" dirty="0"/>
          </a:p>
        </p:txBody>
      </p:sp>
    </p:spTree>
    <p:extLst>
      <p:ext uri="{BB962C8B-B14F-4D97-AF65-F5344CB8AC3E}">
        <p14:creationId xmlns:p14="http://schemas.microsoft.com/office/powerpoint/2010/main" val="2614841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DATA</a:t>
            </a:r>
            <a:r>
              <a:rPr lang="en-US" dirty="0" smtClean="0"/>
              <a:t> </a:t>
            </a:r>
            <a:r>
              <a:rPr lang="en-US" dirty="0" smtClean="0">
                <a:latin typeface="Times New Roman" panose="02020603050405020304" pitchFamily="18" charset="0"/>
                <a:cs typeface="Times New Roman" panose="02020603050405020304" pitchFamily="18" charset="0"/>
              </a:rPr>
              <a:t>COLLECTED</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9861175"/>
              </p:ext>
            </p:extLst>
          </p:nvPr>
        </p:nvGraphicFramePr>
        <p:xfrm>
          <a:off x="1520824" y="1989611"/>
          <a:ext cx="9192483" cy="4398831"/>
        </p:xfrm>
        <a:graphic>
          <a:graphicData uri="http://schemas.openxmlformats.org/drawingml/2006/table">
            <a:tbl>
              <a:tblPr firstRow="1" firstCol="1" bandRow="1">
                <a:tableStyleId>{5C22544A-7EE6-4342-B048-85BDC9FD1C3A}</a:tableStyleId>
              </a:tblPr>
              <a:tblGrid>
                <a:gridCol w="1657861"/>
                <a:gridCol w="1098460"/>
                <a:gridCol w="1462579"/>
                <a:gridCol w="1476818"/>
                <a:gridCol w="1830767"/>
                <a:gridCol w="1665998"/>
              </a:tblGrid>
              <a:tr h="1099707">
                <a:tc>
                  <a:txBody>
                    <a:bodyPr/>
                    <a:lstStyle/>
                    <a:p>
                      <a:pPr marL="0" marR="0" algn="ctr">
                        <a:lnSpc>
                          <a:spcPct val="20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MONTH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humidity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Precipitation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temperature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flu prevalence &lt;5yrs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flu prevalence &gt;5yrs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r>
              <a:tr h="549854">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JULY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73.5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0.0007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17.8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17.1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19.5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r>
              <a:tr h="549854">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AUGUST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71.9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0.0212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17.8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9.5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14.2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r>
              <a:tr h="549854">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SEPTEMBER</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69.3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0.0078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19.0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9.6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11.9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r>
              <a:tr h="549854">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OCTOBER</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63.9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0.0079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21.0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8.5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9.2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r>
              <a:tr h="549854">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NOVEMBER</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79.5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0.0092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19.7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6.1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6.2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r>
              <a:tr h="549854">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DECEMBER</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72.7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0.0081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20.2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latin typeface="Times New Roman" panose="02020603050405020304" pitchFamily="18" charset="0"/>
                          <a:cs typeface="Times New Roman" panose="02020603050405020304" pitchFamily="18" charset="0"/>
                        </a:rPr>
                        <a:t>3.9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3.5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185636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GRAPHICAL PRESENTATION</a:t>
            </a:r>
            <a:endParaRPr lang="en-US" dirty="0"/>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4753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DISCUSSION</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4400" dirty="0" smtClean="0">
                <a:latin typeface="Times New Roman" panose="02020603050405020304" pitchFamily="18" charset="0"/>
                <a:cs typeface="Times New Roman" panose="02020603050405020304" pitchFamily="18" charset="0"/>
              </a:rPr>
              <a:t>It is </a:t>
            </a:r>
            <a:r>
              <a:rPr lang="en-US" sz="4400" dirty="0">
                <a:latin typeface="Times New Roman" panose="02020603050405020304" pitchFamily="18" charset="0"/>
                <a:cs typeface="Times New Roman" panose="02020603050405020304" pitchFamily="18" charset="0"/>
              </a:rPr>
              <a:t>true that the amount of temperature has a direct effect on precipitation and humidity in the area. When the average temperature is at its highest like 21</a:t>
            </a:r>
            <a:r>
              <a:rPr lang="en-US" sz="4400" baseline="30000" dirty="0">
                <a:latin typeface="Times New Roman" panose="02020603050405020304" pitchFamily="18" charset="0"/>
                <a:cs typeface="Times New Roman" panose="02020603050405020304" pitchFamily="18" charset="0"/>
              </a:rPr>
              <a:t>0</a:t>
            </a:r>
            <a:r>
              <a:rPr lang="en-US" sz="4400" baseline="-25000"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c, the cases reported reduce and the same applies as it is evident in November and December as in the data tabulated above. </a:t>
            </a:r>
          </a:p>
          <a:p>
            <a:endParaRPr lang="en-US" dirty="0"/>
          </a:p>
        </p:txBody>
      </p:sp>
    </p:spTree>
    <p:extLst>
      <p:ext uri="{BB962C8B-B14F-4D97-AF65-F5344CB8AC3E}">
        <p14:creationId xmlns:p14="http://schemas.microsoft.com/office/powerpoint/2010/main" val="1653306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Discussion…… continued</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800" dirty="0">
                <a:latin typeface="Times New Roman" panose="02020603050405020304" pitchFamily="18" charset="0"/>
                <a:cs typeface="Times New Roman" panose="02020603050405020304" pitchFamily="18" charset="0"/>
              </a:rPr>
              <a:t>There may be some errors in the data collected since these are reported cases. It is possible that a number of cases were not taken for a professional medical observation ending up receiving home treatment.</a:t>
            </a:r>
          </a:p>
          <a:p>
            <a:endParaRPr lang="en-US" sz="4800" dirty="0"/>
          </a:p>
        </p:txBody>
      </p:sp>
    </p:spTree>
    <p:extLst>
      <p:ext uri="{BB962C8B-B14F-4D97-AF65-F5344CB8AC3E}">
        <p14:creationId xmlns:p14="http://schemas.microsoft.com/office/powerpoint/2010/main" val="3564190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CONCLUSION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All these weather changes have a direct effect on the influenza cases in the area.</a:t>
            </a:r>
          </a:p>
          <a:p>
            <a:r>
              <a:rPr lang="en-US" dirty="0">
                <a:latin typeface="Times New Roman" panose="02020603050405020304" pitchFamily="18" charset="0"/>
                <a:cs typeface="Times New Roman" panose="02020603050405020304" pitchFamily="18" charset="0"/>
              </a:rPr>
              <a:t>This information can be useful to the doctors in the health centre to plan on the drugs to be purchased. If the data is taken at regular times and the right interpretation accorded, this information can be useful to determine times of prevalence of this infection and the preventive measures to be taken before the disease occurs.</a:t>
            </a:r>
          </a:p>
          <a:p>
            <a:r>
              <a:rPr lang="en-US" dirty="0">
                <a:latin typeface="Times New Roman" panose="02020603050405020304" pitchFamily="18" charset="0"/>
                <a:cs typeface="Times New Roman" panose="02020603050405020304" pitchFamily="18" charset="0"/>
              </a:rPr>
              <a:t>Our question was thereby answered duly.</a:t>
            </a:r>
          </a:p>
          <a:p>
            <a:endParaRPr lang="en-US" dirty="0"/>
          </a:p>
        </p:txBody>
      </p:sp>
    </p:spTree>
    <p:extLst>
      <p:ext uri="{BB962C8B-B14F-4D97-AF65-F5344CB8AC3E}">
        <p14:creationId xmlns:p14="http://schemas.microsoft.com/office/powerpoint/2010/main" val="2666258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BIBLIOGRAPHY</a:t>
            </a:r>
            <a:endParaRPr lang="en-US" dirty="0"/>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en-US" sz="4100" u="sng" dirty="0">
                <a:latin typeface="Times New Roman" panose="02020603050405020304" pitchFamily="18" charset="0"/>
                <a:cs typeface="Times New Roman" panose="02020603050405020304" pitchFamily="18" charset="0"/>
              </a:rPr>
              <a:t>www.globe.gov</a:t>
            </a:r>
            <a:endParaRPr lang="en-US" sz="41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4100" u="sng" dirty="0">
                <a:latin typeface="Times New Roman" panose="02020603050405020304" pitchFamily="18" charset="0"/>
                <a:cs typeface="Times New Roman" panose="02020603050405020304" pitchFamily="18" charset="0"/>
              </a:rPr>
              <a:t>www.school2school.net</a:t>
            </a:r>
            <a:endParaRPr lang="en-US" sz="41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4100" dirty="0">
                <a:latin typeface="Times New Roman" panose="02020603050405020304" pitchFamily="18" charset="0"/>
                <a:cs typeface="Times New Roman" panose="02020603050405020304" pitchFamily="18" charset="0"/>
              </a:rPr>
              <a:t>Aoki FY, Macleod MD, </a:t>
            </a:r>
            <a:r>
              <a:rPr lang="en-US" sz="4100" dirty="0" err="1">
                <a:latin typeface="Times New Roman" panose="02020603050405020304" pitchFamily="18" charset="0"/>
                <a:cs typeface="Times New Roman" panose="02020603050405020304" pitchFamily="18" charset="0"/>
              </a:rPr>
              <a:t>Paggiaro</a:t>
            </a:r>
            <a:r>
              <a:rPr lang="en-US" sz="4100" dirty="0">
                <a:latin typeface="Times New Roman" panose="02020603050405020304" pitchFamily="18" charset="0"/>
                <a:cs typeface="Times New Roman" panose="02020603050405020304" pitchFamily="18" charset="0"/>
              </a:rPr>
              <a:t> P, et al. Early administration of oral </a:t>
            </a:r>
            <a:r>
              <a:rPr lang="en-US" sz="4100" dirty="0" err="1">
                <a:latin typeface="Times New Roman" panose="02020603050405020304" pitchFamily="18" charset="0"/>
                <a:cs typeface="Times New Roman" panose="02020603050405020304" pitchFamily="18" charset="0"/>
              </a:rPr>
              <a:t>oseltamivir</a:t>
            </a:r>
            <a:r>
              <a:rPr lang="en-US" sz="4100" dirty="0">
                <a:latin typeface="Times New Roman" panose="02020603050405020304" pitchFamily="18" charset="0"/>
                <a:cs typeface="Times New Roman" panose="02020603050405020304" pitchFamily="18" charset="0"/>
              </a:rPr>
              <a:t> increases the benefits of influenza treatment. J </a:t>
            </a:r>
            <a:r>
              <a:rPr lang="en-US" sz="4100" dirty="0" err="1">
                <a:latin typeface="Times New Roman" panose="02020603050405020304" pitchFamily="18" charset="0"/>
                <a:cs typeface="Times New Roman" panose="02020603050405020304" pitchFamily="18" charset="0"/>
              </a:rPr>
              <a:t>Antimicrob</a:t>
            </a:r>
            <a:r>
              <a:rPr lang="en-US" sz="4100" dirty="0">
                <a:latin typeface="Times New Roman" panose="02020603050405020304" pitchFamily="18" charset="0"/>
                <a:cs typeface="Times New Roman" panose="02020603050405020304" pitchFamily="18" charset="0"/>
              </a:rPr>
              <a:t> </a:t>
            </a:r>
            <a:r>
              <a:rPr lang="en-US" sz="4100" dirty="0" err="1">
                <a:latin typeface="Times New Roman" panose="02020603050405020304" pitchFamily="18" charset="0"/>
                <a:cs typeface="Times New Roman" panose="02020603050405020304" pitchFamily="18" charset="0"/>
              </a:rPr>
              <a:t>Chemother</a:t>
            </a:r>
            <a:r>
              <a:rPr lang="en-US" sz="4100" dirty="0">
                <a:latin typeface="Times New Roman" panose="02020603050405020304" pitchFamily="18" charset="0"/>
                <a:cs typeface="Times New Roman" panose="02020603050405020304" pitchFamily="18" charset="0"/>
              </a:rPr>
              <a:t> 2003; 51: 123-9. </a:t>
            </a:r>
          </a:p>
          <a:p>
            <a:pPr marL="514350" lvl="0" indent="-514350">
              <a:buFont typeface="+mj-lt"/>
              <a:buAutoNum type="arabicPeriod"/>
            </a:pPr>
            <a:r>
              <a:rPr lang="en-US" sz="4100" dirty="0" err="1">
                <a:latin typeface="Times New Roman" panose="02020603050405020304" pitchFamily="18" charset="0"/>
                <a:cs typeface="Times New Roman" panose="02020603050405020304" pitchFamily="18" charset="0"/>
              </a:rPr>
              <a:t>Apisarnthanarak</a:t>
            </a:r>
            <a:r>
              <a:rPr lang="en-US" sz="4100" dirty="0">
                <a:latin typeface="Times New Roman" panose="02020603050405020304" pitchFamily="18" charset="0"/>
                <a:cs typeface="Times New Roman" panose="02020603050405020304" pitchFamily="18" charset="0"/>
              </a:rPr>
              <a:t> A, </a:t>
            </a:r>
            <a:r>
              <a:rPr lang="en-US" sz="4100" dirty="0" err="1">
                <a:latin typeface="Times New Roman" panose="02020603050405020304" pitchFamily="18" charset="0"/>
                <a:cs typeface="Times New Roman" panose="02020603050405020304" pitchFamily="18" charset="0"/>
              </a:rPr>
              <a:t>Kitphati</a:t>
            </a:r>
            <a:r>
              <a:rPr lang="en-US" sz="4100" dirty="0">
                <a:latin typeface="Times New Roman" panose="02020603050405020304" pitchFamily="18" charset="0"/>
                <a:cs typeface="Times New Roman" panose="02020603050405020304" pitchFamily="18" charset="0"/>
              </a:rPr>
              <a:t> R, </a:t>
            </a:r>
            <a:r>
              <a:rPr lang="en-US" sz="4100" dirty="0" err="1">
                <a:latin typeface="Times New Roman" panose="02020603050405020304" pitchFamily="18" charset="0"/>
                <a:cs typeface="Times New Roman" panose="02020603050405020304" pitchFamily="18" charset="0"/>
              </a:rPr>
              <a:t>Thongphubeth</a:t>
            </a:r>
            <a:r>
              <a:rPr lang="en-US" sz="4100" dirty="0">
                <a:latin typeface="Times New Roman" panose="02020603050405020304" pitchFamily="18" charset="0"/>
                <a:cs typeface="Times New Roman" panose="02020603050405020304" pitchFamily="18" charset="0"/>
              </a:rPr>
              <a:t> K, et al. Atypical avian influenza (H5N1). </a:t>
            </a:r>
            <a:r>
              <a:rPr lang="en-US" sz="4100" dirty="0" err="1">
                <a:latin typeface="Times New Roman" panose="02020603050405020304" pitchFamily="18" charset="0"/>
                <a:cs typeface="Times New Roman" panose="02020603050405020304" pitchFamily="18" charset="0"/>
              </a:rPr>
              <a:t>Emerg</a:t>
            </a:r>
            <a:r>
              <a:rPr lang="en-US" sz="4100" dirty="0">
                <a:latin typeface="Times New Roman" panose="02020603050405020304" pitchFamily="18" charset="0"/>
                <a:cs typeface="Times New Roman" panose="02020603050405020304" pitchFamily="18" charset="0"/>
              </a:rPr>
              <a:t> Infect Dis 2004; 10: 1321-4 </a:t>
            </a:r>
          </a:p>
          <a:p>
            <a:pPr marL="514350" lvl="0" indent="-514350">
              <a:buFont typeface="+mj-lt"/>
              <a:buAutoNum type="arabicPeriod"/>
            </a:pPr>
            <a:r>
              <a:rPr lang="en-US" sz="4100" dirty="0">
                <a:latin typeface="Times New Roman" panose="02020603050405020304" pitchFamily="18" charset="0"/>
                <a:cs typeface="Times New Roman" panose="02020603050405020304" pitchFamily="18" charset="0"/>
              </a:rPr>
              <a:t>Bright RA, Medina MJ, Xu X, et al. Incidence of </a:t>
            </a:r>
            <a:r>
              <a:rPr lang="en-US" sz="4100" dirty="0" err="1">
                <a:latin typeface="Times New Roman" panose="02020603050405020304" pitchFamily="18" charset="0"/>
                <a:cs typeface="Times New Roman" panose="02020603050405020304" pitchFamily="18" charset="0"/>
              </a:rPr>
              <a:t>adamantane</a:t>
            </a:r>
            <a:r>
              <a:rPr lang="en-US" sz="4100" dirty="0">
                <a:latin typeface="Times New Roman" panose="02020603050405020304" pitchFamily="18" charset="0"/>
                <a:cs typeface="Times New Roman" panose="02020603050405020304" pitchFamily="18" charset="0"/>
              </a:rPr>
              <a:t> resistance among influenza A (H3N2) viruses isolated worldwide from 1994 to 2005: a cause for concern. Lancet 2005</a:t>
            </a:r>
          </a:p>
          <a:p>
            <a:pPr marL="514350" indent="-514350">
              <a:buFont typeface="+mj-lt"/>
              <a:buAutoNum type="arabicPeriod"/>
            </a:pPr>
            <a:endParaRPr lang="en-US" dirty="0"/>
          </a:p>
        </p:txBody>
      </p:sp>
    </p:spTree>
    <p:extLst>
      <p:ext uri="{BB962C8B-B14F-4D97-AF65-F5344CB8AC3E}">
        <p14:creationId xmlns:p14="http://schemas.microsoft.com/office/powerpoint/2010/main" val="1050790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Times New Roman" panose="02020603050405020304" pitchFamily="18" charset="0"/>
                <a:cs typeface="Times New Roman" panose="02020603050405020304" pitchFamily="18" charset="0"/>
              </a:rPr>
              <a:t>STUDENTS </a:t>
            </a:r>
            <a:r>
              <a:rPr lang="en-US" b="1" u="sng" dirty="0" smtClean="0">
                <a:latin typeface="Times New Roman" panose="02020603050405020304" pitchFamily="18" charset="0"/>
                <a:cs typeface="Times New Roman" panose="02020603050405020304" pitchFamily="18" charset="0"/>
              </a:rPr>
              <a:t>NAMES</a:t>
            </a:r>
            <a:endParaRPr lang="en-US" dirty="0"/>
          </a:p>
        </p:txBody>
      </p:sp>
      <p:sp>
        <p:nvSpPr>
          <p:cNvPr id="3" name="Content Placeholder 2"/>
          <p:cNvSpPr>
            <a:spLocks noGrp="1"/>
          </p:cNvSpPr>
          <p:nvPr>
            <p:ph idx="1"/>
          </p:nvPr>
        </p:nvSpPr>
        <p:spPr/>
        <p:txBody>
          <a:bodyPr>
            <a:normAutofit/>
          </a:bodyPr>
          <a:lstStyle/>
          <a:p>
            <a:pPr marL="0" indent="0" algn="ctr">
              <a:buNone/>
            </a:pPr>
            <a:endParaRPr lang="en-US" u="sng" dirty="0" smtClean="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Reagan </a:t>
            </a:r>
            <a:r>
              <a:rPr lang="en-US" b="1" dirty="0" err="1">
                <a:latin typeface="Times New Roman" panose="02020603050405020304" pitchFamily="18" charset="0"/>
                <a:cs typeface="Times New Roman" panose="02020603050405020304" pitchFamily="18" charset="0"/>
              </a:rPr>
              <a:t>Gakungu</a:t>
            </a:r>
            <a:endParaRPr lang="en-US" dirty="0">
              <a:latin typeface="Times New Roman" panose="02020603050405020304" pitchFamily="18" charset="0"/>
              <a:cs typeface="Times New Roman" panose="02020603050405020304" pitchFamily="18" charset="0"/>
            </a:endParaRPr>
          </a:p>
          <a:p>
            <a:pPr algn="ctr"/>
            <a:r>
              <a:rPr lang="en-US" b="1" dirty="0" err="1" smtClean="0">
                <a:latin typeface="Times New Roman" panose="02020603050405020304" pitchFamily="18" charset="0"/>
                <a:cs typeface="Times New Roman" panose="02020603050405020304" pitchFamily="18" charset="0"/>
              </a:rPr>
              <a:t>Soroh</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Karna </a:t>
            </a:r>
            <a:endParaRPr lang="en-US" dirty="0">
              <a:latin typeface="Times New Roman" panose="02020603050405020304" pitchFamily="18" charset="0"/>
              <a:cs typeface="Times New Roman" panose="02020603050405020304" pitchFamily="18" charset="0"/>
            </a:endParaRPr>
          </a:p>
          <a:p>
            <a:pPr algn="ctr"/>
            <a:r>
              <a:rPr lang="en-US" b="1" dirty="0" err="1">
                <a:latin typeface="Times New Roman" panose="02020603050405020304" pitchFamily="18" charset="0"/>
                <a:cs typeface="Times New Roman" panose="02020603050405020304" pitchFamily="18" charset="0"/>
              </a:rPr>
              <a:t>JoyAnn</a:t>
            </a:r>
            <a:r>
              <a:rPr lang="en-US" b="1" dirty="0">
                <a:latin typeface="Times New Roman" panose="02020603050405020304" pitchFamily="18" charset="0"/>
                <a:cs typeface="Times New Roman" panose="02020603050405020304" pitchFamily="18" charset="0"/>
              </a:rPr>
              <a:t> Makena </a:t>
            </a: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22076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TEACHERS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endParaRPr lang="en-US" u="sng"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Eric Nzioka – teacher</a:t>
            </a: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Amos </a:t>
            </a:r>
            <a:r>
              <a:rPr lang="en-US" b="1" dirty="0" err="1">
                <a:latin typeface="Times New Roman" panose="02020603050405020304" pitchFamily="18" charset="0"/>
                <a:cs typeface="Times New Roman" panose="02020603050405020304" pitchFamily="18" charset="0"/>
              </a:rPr>
              <a:t>Kaui</a:t>
            </a:r>
            <a:r>
              <a:rPr lang="en-US" b="1" dirty="0">
                <a:latin typeface="Times New Roman" panose="02020603050405020304" pitchFamily="18" charset="0"/>
                <a:cs typeface="Times New Roman" panose="02020603050405020304" pitchFamily="18" charset="0"/>
              </a:rPr>
              <a:t> – teacher</a:t>
            </a:r>
          </a:p>
          <a:p>
            <a:pPr marL="0" lv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b="1" dirty="0">
                <a:solidFill>
                  <a:schemeClr val="accent2"/>
                </a:solidFill>
                <a:latin typeface="Times New Roman" panose="02020603050405020304" pitchFamily="18" charset="0"/>
                <a:cs typeface="Times New Roman" panose="02020603050405020304" pitchFamily="18" charset="0"/>
              </a:rPr>
              <a:t>St. Scholastica Catholic School</a:t>
            </a:r>
            <a:r>
              <a:rPr lang="en-US" dirty="0">
                <a:solidFill>
                  <a:schemeClr val="accent2"/>
                </a:solidFill>
                <a:latin typeface="Times New Roman" panose="02020603050405020304" pitchFamily="18" charset="0"/>
                <a:cs typeface="Times New Roman" panose="02020603050405020304" pitchFamily="18" charset="0"/>
              </a:rPr>
              <a:t> </a:t>
            </a:r>
            <a:r>
              <a:rPr lang="en-US" b="1" dirty="0">
                <a:solidFill>
                  <a:schemeClr val="accent2"/>
                </a:solidFill>
                <a:latin typeface="Times New Roman" panose="02020603050405020304" pitchFamily="18" charset="0"/>
                <a:cs typeface="Times New Roman" panose="02020603050405020304" pitchFamily="18" charset="0"/>
              </a:rPr>
              <a:t>– Ruaraka</a:t>
            </a:r>
          </a:p>
          <a:p>
            <a:pPr marL="0" indent="0" algn="ctr">
              <a:buNone/>
            </a:pPr>
            <a:r>
              <a:rPr lang="en-US" b="1" dirty="0">
                <a:solidFill>
                  <a:schemeClr val="accent2"/>
                </a:solidFill>
                <a:latin typeface="Times New Roman" panose="02020603050405020304" pitchFamily="18" charset="0"/>
                <a:cs typeface="Times New Roman" panose="02020603050405020304" pitchFamily="18" charset="0"/>
              </a:rPr>
              <a:t> Nairobi- Kenya</a:t>
            </a:r>
            <a:endParaRPr lang="en-US" dirty="0"/>
          </a:p>
        </p:txBody>
      </p:sp>
    </p:spTree>
    <p:extLst>
      <p:ext uri="{BB962C8B-B14F-4D97-AF65-F5344CB8AC3E}">
        <p14:creationId xmlns:p14="http://schemas.microsoft.com/office/powerpoint/2010/main" val="1920914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Table of </a:t>
            </a:r>
            <a:r>
              <a:rPr lang="en-US" b="1" dirty="0" smtClean="0">
                <a:latin typeface="Times New Roman" panose="02020603050405020304" pitchFamily="18" charset="0"/>
                <a:cs typeface="Times New Roman" panose="02020603050405020304" pitchFamily="18" charset="0"/>
              </a:rPr>
              <a:t>contents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lvl="5"/>
            <a:r>
              <a:rPr lang="en-US" sz="2800" dirty="0" smtClean="0">
                <a:latin typeface="Times New Roman" panose="02020603050405020304" pitchFamily="18" charset="0"/>
                <a:cs typeface="Times New Roman" panose="02020603050405020304" pitchFamily="18" charset="0"/>
              </a:rPr>
              <a:t>Abstract</a:t>
            </a:r>
            <a:endParaRPr lang="en-US" sz="2800" dirty="0" smtClean="0">
              <a:latin typeface="Times New Roman" panose="02020603050405020304" pitchFamily="18" charset="0"/>
              <a:cs typeface="Times New Roman" panose="02020603050405020304" pitchFamily="18" charset="0"/>
            </a:endParaRPr>
          </a:p>
          <a:p>
            <a:pPr lvl="5"/>
            <a:r>
              <a:rPr lang="en-US" sz="2800" dirty="0" smtClean="0">
                <a:latin typeface="Times New Roman" panose="02020603050405020304" pitchFamily="18" charset="0"/>
                <a:cs typeface="Times New Roman" panose="02020603050405020304" pitchFamily="18" charset="0"/>
              </a:rPr>
              <a:t>Purpose</a:t>
            </a:r>
          </a:p>
          <a:p>
            <a:pPr lvl="5"/>
            <a:r>
              <a:rPr lang="en-US" sz="2800" dirty="0" smtClean="0">
                <a:latin typeface="Times New Roman" panose="02020603050405020304" pitchFamily="18" charset="0"/>
                <a:cs typeface="Times New Roman" panose="02020603050405020304" pitchFamily="18" charset="0"/>
              </a:rPr>
              <a:t>Problem</a:t>
            </a:r>
          </a:p>
          <a:p>
            <a:pPr lvl="5"/>
            <a:r>
              <a:rPr lang="en-US" sz="2800" dirty="0" smtClean="0">
                <a:latin typeface="Times New Roman" panose="02020603050405020304" pitchFamily="18" charset="0"/>
                <a:cs typeface="Times New Roman" panose="02020603050405020304" pitchFamily="18" charset="0"/>
              </a:rPr>
              <a:t>Hypothesis</a:t>
            </a:r>
          </a:p>
          <a:p>
            <a:pPr lvl="5"/>
            <a:r>
              <a:rPr lang="en-US" sz="2800" dirty="0" smtClean="0">
                <a:latin typeface="Times New Roman" panose="02020603050405020304" pitchFamily="18" charset="0"/>
                <a:cs typeface="Times New Roman" panose="02020603050405020304" pitchFamily="18" charset="0"/>
              </a:rPr>
              <a:t>Material list</a:t>
            </a:r>
          </a:p>
          <a:p>
            <a:pPr lvl="5"/>
            <a:r>
              <a:rPr lang="en-US" sz="2800" dirty="0" smtClean="0">
                <a:latin typeface="Times New Roman" panose="02020603050405020304" pitchFamily="18" charset="0"/>
                <a:cs typeface="Times New Roman" panose="02020603050405020304" pitchFamily="18" charset="0"/>
              </a:rPr>
              <a:t>Procedures</a:t>
            </a:r>
          </a:p>
          <a:p>
            <a:pPr lvl="5"/>
            <a:r>
              <a:rPr lang="en-US" sz="2800" dirty="0" smtClean="0">
                <a:latin typeface="Times New Roman" panose="02020603050405020304" pitchFamily="18" charset="0"/>
                <a:cs typeface="Times New Roman" panose="02020603050405020304" pitchFamily="18" charset="0"/>
              </a:rPr>
              <a:t>Results </a:t>
            </a:r>
          </a:p>
          <a:p>
            <a:pPr lvl="5"/>
            <a:r>
              <a:rPr lang="en-US" sz="2800" dirty="0" smtClean="0">
                <a:latin typeface="Times New Roman" panose="02020603050405020304" pitchFamily="18" charset="0"/>
                <a:cs typeface="Times New Roman" panose="02020603050405020304" pitchFamily="18" charset="0"/>
              </a:rPr>
              <a:t>Graphs.</a:t>
            </a:r>
          </a:p>
          <a:p>
            <a:pPr lvl="5"/>
            <a:r>
              <a:rPr lang="en-US" sz="2800" dirty="0" smtClean="0">
                <a:latin typeface="Times New Roman" panose="02020603050405020304" pitchFamily="18" charset="0"/>
                <a:cs typeface="Times New Roman" panose="02020603050405020304" pitchFamily="18" charset="0"/>
              </a:rPr>
              <a:t>Conclusion</a:t>
            </a:r>
          </a:p>
          <a:p>
            <a:pPr lvl="5"/>
            <a:r>
              <a:rPr lang="en-US" sz="2800" dirty="0" smtClean="0">
                <a:latin typeface="Times New Roman" panose="02020603050405020304" pitchFamily="18" charset="0"/>
                <a:cs typeface="Times New Roman" panose="02020603050405020304" pitchFamily="18" charset="0"/>
              </a:rPr>
              <a:t>Bibliography.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953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ABSTRACT</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32500" lnSpcReduction="20000"/>
          </a:bodyPr>
          <a:lstStyle/>
          <a:p>
            <a:r>
              <a:rPr lang="en-US" sz="8000" dirty="0" smtClean="0">
                <a:latin typeface="Times New Roman" panose="02020603050405020304" pitchFamily="18" charset="0"/>
                <a:cs typeface="Times New Roman" panose="02020603050405020304" pitchFamily="18" charset="0"/>
              </a:rPr>
              <a:t>This </a:t>
            </a:r>
            <a:r>
              <a:rPr lang="en-US" sz="8000" dirty="0">
                <a:latin typeface="Times New Roman" panose="02020603050405020304" pitchFamily="18" charset="0"/>
                <a:cs typeface="Times New Roman" panose="02020603050405020304" pitchFamily="18" charset="0"/>
              </a:rPr>
              <a:t>report is meant to find out the relationship among temperature, precipitation, humidity and influenza prevalence. The amount or level of temperature, precipitation and humidity has direct effect on the weather </a:t>
            </a:r>
            <a:r>
              <a:rPr lang="en-US" sz="8000" dirty="0" smtClean="0">
                <a:latin typeface="Times New Roman" panose="02020603050405020304" pitchFamily="18" charset="0"/>
                <a:cs typeface="Times New Roman" panose="02020603050405020304" pitchFamily="18" charset="0"/>
              </a:rPr>
              <a:t>and </a:t>
            </a:r>
            <a:r>
              <a:rPr lang="en-US" sz="8000" dirty="0">
                <a:latin typeface="Times New Roman" panose="02020603050405020304" pitchFamily="18" charset="0"/>
                <a:cs typeface="Times New Roman" panose="02020603050405020304" pitchFamily="18" charset="0"/>
              </a:rPr>
              <a:t>climatic changes in the area. These changes have a great influence on influenza infections. This influenza majorly attacks the upper respiratory tract parts of the body</a:t>
            </a:r>
            <a:r>
              <a:rPr lang="en-US" sz="8000" dirty="0" smtClean="0">
                <a:latin typeface="Times New Roman" panose="02020603050405020304" pitchFamily="18" charset="0"/>
                <a:cs typeface="Times New Roman" panose="02020603050405020304" pitchFamily="18" charset="0"/>
              </a:rPr>
              <a:t>.</a:t>
            </a:r>
          </a:p>
          <a:p>
            <a:pPr marL="0" indent="0">
              <a:buNone/>
            </a:pPr>
            <a:r>
              <a:rPr lang="en-US" sz="8000" dirty="0">
                <a:latin typeface="Times New Roman" panose="02020603050405020304" pitchFamily="18" charset="0"/>
                <a:cs typeface="Times New Roman" panose="02020603050405020304" pitchFamily="18" charset="0"/>
              </a:rPr>
              <a:t> </a:t>
            </a:r>
          </a:p>
          <a:p>
            <a:r>
              <a:rPr lang="en-US" sz="8000" dirty="0">
                <a:latin typeface="Times New Roman" panose="02020603050405020304" pitchFamily="18" charset="0"/>
                <a:cs typeface="Times New Roman" panose="02020603050405020304" pitchFamily="18" charset="0"/>
              </a:rPr>
              <a:t>This research uses data collected in our TAHMO weather station in our school and the upper respiratory tract infections as recorded in UZIMA dispensary, a constituent health facility of St. Scholastica Catholic School which is opposite the TAHMO weather station.</a:t>
            </a:r>
          </a:p>
          <a:p>
            <a:pPr marL="0" indent="0">
              <a:buNone/>
            </a:pPr>
            <a:endParaRPr lang="en-US" dirty="0"/>
          </a:p>
        </p:txBody>
      </p:sp>
    </p:spTree>
    <p:extLst>
      <p:ext uri="{BB962C8B-B14F-4D97-AF65-F5344CB8AC3E}">
        <p14:creationId xmlns:p14="http://schemas.microsoft.com/office/powerpoint/2010/main" val="3493119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ABSTRACT ….continued</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3600" dirty="0">
                <a:latin typeface="Times New Roman" panose="02020603050405020304" pitchFamily="18" charset="0"/>
                <a:cs typeface="Times New Roman" panose="02020603050405020304" pitchFamily="18" charset="0"/>
              </a:rPr>
              <a:t>The data collected ranges from July to December 2016. During this time, there are low temperatures in the first two months followed by high temperature in September and October then low in November and high again in December. </a:t>
            </a:r>
          </a:p>
          <a:p>
            <a:r>
              <a:rPr lang="en-US" sz="3600" dirty="0">
                <a:latin typeface="Times New Roman" panose="02020603050405020304" pitchFamily="18" charset="0"/>
                <a:cs typeface="Times New Roman" panose="02020603050405020304" pitchFamily="18" charset="0"/>
              </a:rPr>
              <a:t>Objectively, by the end of this research we should be able to identify the relationship between the factors on study and the possible approaches to curb the </a:t>
            </a:r>
            <a:r>
              <a:rPr lang="en-US" sz="3600" dirty="0" smtClean="0">
                <a:latin typeface="Times New Roman" panose="02020603050405020304" pitchFamily="18" charset="0"/>
                <a:cs typeface="Times New Roman" panose="02020603050405020304" pitchFamily="18" charset="0"/>
              </a:rPr>
              <a:t>problem</a:t>
            </a:r>
            <a:r>
              <a:rPr lang="en-US"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4031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ABSTRACT …..continued</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z="3200" dirty="0">
                <a:latin typeface="Times New Roman" panose="02020603050405020304" pitchFamily="18" charset="0"/>
                <a:cs typeface="Times New Roman" panose="02020603050405020304" pitchFamily="18" charset="0"/>
              </a:rPr>
              <a:t>The flu virus is more infectious in cold winter temperatures than during the warmer months. At winter temperatures, the virus's outer covering, or envelope, hardens to a rubbery gel that could shield the virus as it passes from person to person, the researchers have found. </a:t>
            </a:r>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At </a:t>
            </a:r>
            <a:r>
              <a:rPr lang="en-US" sz="3200" dirty="0">
                <a:latin typeface="Times New Roman" panose="02020603050405020304" pitchFamily="18" charset="0"/>
                <a:cs typeface="Times New Roman" panose="02020603050405020304" pitchFamily="18" charset="0"/>
              </a:rPr>
              <a:t>warmer temperatures, however, the protective gel melts to a liquid phase. But this liquid phase apparently isn't tough enough to protect the virus against the elements, and so the virus loses its ability to spread from person to person.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896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THE PROBLEM</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Our </a:t>
            </a:r>
            <a:r>
              <a:rPr lang="en-US" dirty="0">
                <a:latin typeface="Times New Roman" panose="02020603050405020304" pitchFamily="18" charset="0"/>
                <a:cs typeface="Times New Roman" panose="02020603050405020304" pitchFamily="18" charset="0"/>
              </a:rPr>
              <a:t>problem is to draw an informed conclusion on atmospheric weather changes and upper respiratory tract infections prevalence. As well, we would like to know how temperature levels affect the amount of precipitation, humidity and the amount of dust in the atmosphere.</a:t>
            </a:r>
          </a:p>
          <a:p>
            <a:r>
              <a:rPr lang="en-US" dirty="0">
                <a:latin typeface="Times New Roman" panose="02020603050405020304" pitchFamily="18" charset="0"/>
                <a:cs typeface="Times New Roman" panose="02020603050405020304" pitchFamily="18" charset="0"/>
              </a:rPr>
              <a:t>The question is: ‘Can atmospheric temperature, precipitation, and humidity be used to predict influenza infections in an area?’</a:t>
            </a:r>
          </a:p>
          <a:p>
            <a:endParaRPr lang="en-US" dirty="0"/>
          </a:p>
        </p:txBody>
      </p:sp>
    </p:spTree>
    <p:extLst>
      <p:ext uri="{BB962C8B-B14F-4D97-AF65-F5344CB8AC3E}">
        <p14:creationId xmlns:p14="http://schemas.microsoft.com/office/powerpoint/2010/main" val="2980627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PURPOSE</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800" dirty="0" smtClean="0">
                <a:latin typeface="Times New Roman" panose="02020603050405020304" pitchFamily="18" charset="0"/>
                <a:cs typeface="Times New Roman" panose="02020603050405020304" pitchFamily="18" charset="0"/>
              </a:rPr>
              <a:t>The </a:t>
            </a:r>
            <a:r>
              <a:rPr lang="en-US" sz="4800" dirty="0">
                <a:latin typeface="Times New Roman" panose="02020603050405020304" pitchFamily="18" charset="0"/>
                <a:cs typeface="Times New Roman" panose="02020603050405020304" pitchFamily="18" charset="0"/>
              </a:rPr>
              <a:t>purpose of this study is to find out the direct relationship among precipitation, humidity, temperature and influenza infections prevalence in the upper respiratory tract within Ruaraka and its environs. </a:t>
            </a:r>
          </a:p>
        </p:txBody>
      </p:sp>
    </p:spTree>
    <p:extLst>
      <p:ext uri="{BB962C8B-B14F-4D97-AF65-F5344CB8AC3E}">
        <p14:creationId xmlns:p14="http://schemas.microsoft.com/office/powerpoint/2010/main" val="3688128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841</Words>
  <Application>Microsoft Office PowerPoint</Application>
  <PresentationFormat>Widescreen</PresentationFormat>
  <Paragraphs>115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GLOBE IVSS - 2017</vt:lpstr>
      <vt:lpstr>STUDENTS NAMES</vt:lpstr>
      <vt:lpstr>TEACHERS</vt:lpstr>
      <vt:lpstr>Table of contents</vt:lpstr>
      <vt:lpstr>ABSTRACT</vt:lpstr>
      <vt:lpstr>ABSTRACT ….continued</vt:lpstr>
      <vt:lpstr>ABSTRACT …..continued</vt:lpstr>
      <vt:lpstr>THE PROBLEM</vt:lpstr>
      <vt:lpstr>PURPOSE</vt:lpstr>
      <vt:lpstr>HYPOTHESIS</vt:lpstr>
      <vt:lpstr>PROCEDURES</vt:lpstr>
      <vt:lpstr>RESULTS</vt:lpstr>
      <vt:lpstr>DATA COLLECTED</vt:lpstr>
      <vt:lpstr>GRAPHICAL PRESENTATION</vt:lpstr>
      <vt:lpstr>DISCUSSION</vt:lpstr>
      <vt:lpstr>Discussion…… continued</vt:lpstr>
      <vt:lpstr>CONCLUSION</vt:lpstr>
      <vt:lpstr>BIBLIOGRAPHY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GLOBE IVSS - 2017</dc:title>
  <dc:creator>Eric Nzioka</dc:creator>
  <cp:lastModifiedBy>Eric Nzioka</cp:lastModifiedBy>
  <cp:revision>35</cp:revision>
  <dcterms:created xsi:type="dcterms:W3CDTF">2017-04-05T04:59:28Z</dcterms:created>
  <dcterms:modified xsi:type="dcterms:W3CDTF">2017-04-07T18:37:58Z</dcterms:modified>
</cp:coreProperties>
</file>