
<file path=[Content_Types].xml><?xml version="1.0" encoding="utf-8"?>
<Types xmlns="http://schemas.openxmlformats.org/package/2006/content-types">
  <Default Extension="xml" ContentType="application/xml"/>
  <Default Extension="wav" ContentType="audio/wav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EB458F20-6F38-4AFA-A5E7-D49F790AA16F}">
  <a:tblStyle styleId="{EB458F20-6F38-4AFA-A5E7-D49F790AA16F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4" autoAdjust="0"/>
    <p:restoredTop sz="94687" autoAdjust="0"/>
  </p:normalViewPr>
  <p:slideViewPr>
    <p:cSldViewPr snapToGrid="0" snapToObjects="1">
      <p:cViewPr varScale="1">
        <p:scale>
          <a:sx n="101" d="100"/>
          <a:sy n="101" d="100"/>
        </p:scale>
        <p:origin x="-120" y="-59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1088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7317606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Shape 1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Shape 1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Shape 1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October 2016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Shape 1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 smtClean="0"/>
              <a:t>These are some field photos</a:t>
            </a:r>
            <a:r>
              <a:rPr lang="en-US" baseline="0" dirty="0" smtClean="0"/>
              <a:t> when we went side cut metro park and we identiflyed them with stem professional</a:t>
            </a: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Shape 1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 smtClean="0"/>
              <a:t>On this slide show it shows our globe data that we collected with </a:t>
            </a: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Shape 1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Shape 1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Shape 2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Shape 2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Shape 2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Shape 2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Shape 2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800">
                <a:latin typeface="Permanent Marker"/>
                <a:ea typeface="Permanent Marker"/>
                <a:cs typeface="Permanent Marker"/>
                <a:sym typeface="Permanent Marker"/>
              </a:rPr>
              <a:t>The </a:t>
            </a:r>
            <a:r>
              <a:rPr lang="en" sz="18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Research Information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Shape 1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Shape 10"/>
          <p:cNvGrpSpPr/>
          <p:nvPr/>
        </p:nvGrpSpPr>
        <p:grpSpPr>
          <a:xfrm>
            <a:off x="6098378" y="4"/>
            <a:ext cx="3045625" cy="2030570"/>
            <a:chOff x="6098378" y="4"/>
            <a:chExt cx="3045625" cy="2030570"/>
          </a:xfrm>
        </p:grpSpPr>
        <p:sp>
          <p:nvSpPr>
            <p:cNvPr id="11" name="Shape 11"/>
            <p:cNvSpPr/>
            <p:nvPr/>
          </p:nvSpPr>
          <p:spPr>
            <a:xfrm>
              <a:off x="8128803" y="15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" name="Shape 12"/>
            <p:cNvSpPr/>
            <p:nvPr/>
          </p:nvSpPr>
          <p:spPr>
            <a:xfrm flipH="1">
              <a:off x="7113463" y="4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" name="Shape 13"/>
            <p:cNvSpPr/>
            <p:nvPr/>
          </p:nvSpPr>
          <p:spPr>
            <a:xfrm rot="10800000" flipH="1">
              <a:off x="7113588" y="106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" name="Shape 14"/>
            <p:cNvSpPr/>
            <p:nvPr/>
          </p:nvSpPr>
          <p:spPr>
            <a:xfrm rot="10800000">
              <a:off x="6098378" y="96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" name="Shape 15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598100" y="1775222"/>
            <a:ext cx="8222100" cy="8388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ubTitle" idx="1"/>
          </p:nvPr>
        </p:nvSpPr>
        <p:spPr>
          <a:xfrm>
            <a:off x="598088" y="2715912"/>
            <a:ext cx="8222100" cy="432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1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1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1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1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1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1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1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1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bg>
      <p:bgPr>
        <a:solidFill>
          <a:schemeClr val="dk1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Shape 70"/>
          <p:cNvGrpSpPr/>
          <p:nvPr/>
        </p:nvGrpSpPr>
        <p:grpSpPr>
          <a:xfrm>
            <a:off x="6098378" y="4"/>
            <a:ext cx="3045625" cy="2030570"/>
            <a:chOff x="6098378" y="4"/>
            <a:chExt cx="3045625" cy="2030570"/>
          </a:xfrm>
        </p:grpSpPr>
        <p:sp>
          <p:nvSpPr>
            <p:cNvPr id="71" name="Shape 71"/>
            <p:cNvSpPr/>
            <p:nvPr/>
          </p:nvSpPr>
          <p:spPr>
            <a:xfrm>
              <a:off x="8128803" y="15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2" name="Shape 72"/>
            <p:cNvSpPr/>
            <p:nvPr/>
          </p:nvSpPr>
          <p:spPr>
            <a:xfrm flipH="1">
              <a:off x="7113463" y="4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3" name="Shape 73"/>
            <p:cNvSpPr/>
            <p:nvPr/>
          </p:nvSpPr>
          <p:spPr>
            <a:xfrm rot="10800000" flipH="1">
              <a:off x="7113588" y="106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4" name="Shape 74"/>
            <p:cNvSpPr/>
            <p:nvPr/>
          </p:nvSpPr>
          <p:spPr>
            <a:xfrm rot="10800000">
              <a:off x="6098378" y="96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5" name="Shape 75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311700" y="1256050"/>
            <a:ext cx="8520600" cy="2030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311700" y="3369225"/>
            <a:ext cx="8520600" cy="1281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dk2"/>
                </a:solidFill>
              </a:rPr>
              <a:t>‹#›</a:t>
            </a:fld>
            <a:endParaRPr lang="en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bg>
      <p:bgPr>
        <a:solidFill>
          <a:schemeClr val="dk1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Shape 20"/>
          <p:cNvGrpSpPr/>
          <p:nvPr/>
        </p:nvGrpSpPr>
        <p:grpSpPr>
          <a:xfrm>
            <a:off x="6098378" y="4"/>
            <a:ext cx="3045625" cy="2030570"/>
            <a:chOff x="6098378" y="4"/>
            <a:chExt cx="3045625" cy="2030570"/>
          </a:xfrm>
        </p:grpSpPr>
        <p:sp>
          <p:nvSpPr>
            <p:cNvPr id="21" name="Shape 21"/>
            <p:cNvSpPr/>
            <p:nvPr/>
          </p:nvSpPr>
          <p:spPr>
            <a:xfrm>
              <a:off x="8128803" y="15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" name="Shape 22"/>
            <p:cNvSpPr/>
            <p:nvPr/>
          </p:nvSpPr>
          <p:spPr>
            <a:xfrm flipH="1">
              <a:off x="7113463" y="4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" name="Shape 23"/>
            <p:cNvSpPr/>
            <p:nvPr/>
          </p:nvSpPr>
          <p:spPr>
            <a:xfrm rot="10800000" flipH="1">
              <a:off x="7113588" y="106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4" name="Shape 24"/>
            <p:cNvSpPr/>
            <p:nvPr/>
          </p:nvSpPr>
          <p:spPr>
            <a:xfrm rot="10800000">
              <a:off x="6098378" y="96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5" name="Shape 25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598100" y="2152347"/>
            <a:ext cx="8222100" cy="838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Shape 29"/>
          <p:cNvGrpSpPr/>
          <p:nvPr/>
        </p:nvGrpSpPr>
        <p:grpSpPr>
          <a:xfrm>
            <a:off x="0" y="3903669"/>
            <a:ext cx="9144000" cy="1239925"/>
            <a:chOff x="0" y="3903669"/>
            <a:chExt cx="9144000" cy="1239925"/>
          </a:xfrm>
        </p:grpSpPr>
        <p:sp>
          <p:nvSpPr>
            <p:cNvPr id="30" name="Shape 30"/>
            <p:cNvSpPr/>
            <p:nvPr/>
          </p:nvSpPr>
          <p:spPr>
            <a:xfrm>
              <a:off x="8154895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" name="Shape 31"/>
            <p:cNvSpPr/>
            <p:nvPr/>
          </p:nvSpPr>
          <p:spPr>
            <a:xfrm flipH="1">
              <a:off x="6181162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2" name="Shape 32"/>
            <p:cNvSpPr/>
            <p:nvPr/>
          </p:nvSpPr>
          <p:spPr>
            <a:xfrm>
              <a:off x="7170274" y="3903669"/>
              <a:ext cx="989100" cy="9879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3" name="Shape 33"/>
            <p:cNvSpPr/>
            <p:nvPr/>
          </p:nvSpPr>
          <p:spPr>
            <a:xfrm rot="10800000">
              <a:off x="8154757" y="3903682"/>
              <a:ext cx="989100" cy="9879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4" name="Shape 34"/>
            <p:cNvSpPr/>
            <p:nvPr/>
          </p:nvSpPr>
          <p:spPr>
            <a:xfrm>
              <a:off x="0" y="4891594"/>
              <a:ext cx="9144000" cy="252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35" name="Shape 35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311700" y="1229975"/>
            <a:ext cx="3999900" cy="33390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4832400" y="1229975"/>
            <a:ext cx="3999900" cy="33390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dk2"/>
                </a:solidFill>
              </a:rPr>
              <a:t>‹#›</a:t>
            </a:fld>
            <a:endParaRPr lang="en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dk2"/>
                </a:solidFill>
              </a:rPr>
              <a:t>‹#›</a:t>
            </a:fld>
            <a:endParaRPr lang="en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311700" y="1465804"/>
            <a:ext cx="2808000" cy="3103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dk2"/>
                </a:solidFill>
              </a:rPr>
              <a:t>‹#›</a:t>
            </a:fld>
            <a:endParaRPr lang="en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bg>
      <p:bgPr>
        <a:solidFill>
          <a:schemeClr val="accent4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Shape 51"/>
          <p:cNvGrpSpPr/>
          <p:nvPr/>
        </p:nvGrpSpPr>
        <p:grpSpPr>
          <a:xfrm>
            <a:off x="6098378" y="4"/>
            <a:ext cx="3045625" cy="2030570"/>
            <a:chOff x="6098378" y="4"/>
            <a:chExt cx="3045625" cy="2030570"/>
          </a:xfrm>
        </p:grpSpPr>
        <p:sp>
          <p:nvSpPr>
            <p:cNvPr id="52" name="Shape 52"/>
            <p:cNvSpPr/>
            <p:nvPr/>
          </p:nvSpPr>
          <p:spPr>
            <a:xfrm>
              <a:off x="8128803" y="15"/>
              <a:ext cx="1015200" cy="1015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3" name="Shape 53"/>
            <p:cNvSpPr/>
            <p:nvPr/>
          </p:nvSpPr>
          <p:spPr>
            <a:xfrm flipH="1">
              <a:off x="7113463" y="4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4" name="Shape 54"/>
            <p:cNvSpPr/>
            <p:nvPr/>
          </p:nvSpPr>
          <p:spPr>
            <a:xfrm rot="10800000" flipH="1">
              <a:off x="7113588" y="106"/>
              <a:ext cx="1015200" cy="10152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5" name="Shape 55"/>
            <p:cNvSpPr/>
            <p:nvPr/>
          </p:nvSpPr>
          <p:spPr>
            <a:xfrm rot="10800000">
              <a:off x="6098378" y="96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6" name="Shape 56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57" name="Shape 57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/>
          <p:nvPr/>
        </p:nvSpPr>
        <p:spPr>
          <a:xfrm>
            <a:off x="4572000" y="-1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61" name="Shape 61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265500" y="1151100"/>
            <a:ext cx="4045200" cy="1564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269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dk2"/>
                </a:solidFill>
              </a:rPr>
              <a:t>‹#›</a:t>
            </a:fld>
            <a:endParaRPr lang="en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Roboto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1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10.xml"/><Relationship Id="rId5" Type="http://schemas.openxmlformats.org/officeDocument/2006/relationships/image" Target="../media/image4.png"/><Relationship Id="rId6" Type="http://schemas.openxmlformats.org/officeDocument/2006/relationships/image" Target="../media/image1.png"/><Relationship Id="rId1" Type="http://schemas.microsoft.com/office/2007/relationships/media" Target="../media/media10.wav"/><Relationship Id="rId2" Type="http://schemas.openxmlformats.org/officeDocument/2006/relationships/audio" Target="../media/media10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11.xml"/><Relationship Id="rId5" Type="http://schemas.openxmlformats.org/officeDocument/2006/relationships/image" Target="../media/image1.png"/><Relationship Id="rId1" Type="http://schemas.microsoft.com/office/2007/relationships/media" Target="../media/media11.wav"/><Relationship Id="rId2" Type="http://schemas.openxmlformats.org/officeDocument/2006/relationships/audio" Target="../media/media1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12.xml"/><Relationship Id="rId5" Type="http://schemas.openxmlformats.org/officeDocument/2006/relationships/image" Target="../media/image1.png"/><Relationship Id="rId1" Type="http://schemas.microsoft.com/office/2007/relationships/media" Target="../media/media12.wav"/><Relationship Id="rId2" Type="http://schemas.openxmlformats.org/officeDocument/2006/relationships/audio" Target="../media/media1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1.png"/><Relationship Id="rId1" Type="http://schemas.microsoft.com/office/2007/relationships/media" Target="../media/media13.wav"/><Relationship Id="rId2" Type="http://schemas.openxmlformats.org/officeDocument/2006/relationships/audio" Target="../media/media13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14.xml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1.png"/><Relationship Id="rId1" Type="http://schemas.microsoft.com/office/2007/relationships/media" Target="../media/media14.wav"/><Relationship Id="rId2" Type="http://schemas.openxmlformats.org/officeDocument/2006/relationships/audio" Target="../media/media14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1.png"/><Relationship Id="rId1" Type="http://schemas.microsoft.com/office/2007/relationships/media" Target="../media/media15.wav"/><Relationship Id="rId2" Type="http://schemas.openxmlformats.org/officeDocument/2006/relationships/audio" Target="../media/media15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16.xml"/><Relationship Id="rId5" Type="http://schemas.openxmlformats.org/officeDocument/2006/relationships/hyperlink" Target="https://docs.google.com/spreadsheets/d/1hGJwuu1BuEwZP9V2GvdjJT0_Z4WGe77wWLPEuhlU7B0/edit%23gid=1193104926" TargetMode="External"/><Relationship Id="rId6" Type="http://schemas.openxmlformats.org/officeDocument/2006/relationships/image" Target="../media/image1.png"/><Relationship Id="rId1" Type="http://schemas.microsoft.com/office/2007/relationships/media" Target="../media/media16.wav"/><Relationship Id="rId2" Type="http://schemas.openxmlformats.org/officeDocument/2006/relationships/audio" Target="../media/media16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17.xml"/><Relationship Id="rId5" Type="http://schemas.openxmlformats.org/officeDocument/2006/relationships/image" Target="../media/image9.png"/><Relationship Id="rId6" Type="http://schemas.openxmlformats.org/officeDocument/2006/relationships/image" Target="../media/image1.png"/><Relationship Id="rId1" Type="http://schemas.microsoft.com/office/2007/relationships/media" Target="../media/media17.wav"/><Relationship Id="rId2" Type="http://schemas.openxmlformats.org/officeDocument/2006/relationships/audio" Target="../media/media17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18.xml"/><Relationship Id="rId5" Type="http://schemas.openxmlformats.org/officeDocument/2006/relationships/image" Target="../media/image10.png"/><Relationship Id="rId6" Type="http://schemas.openxmlformats.org/officeDocument/2006/relationships/image" Target="../media/image1.png"/><Relationship Id="rId1" Type="http://schemas.microsoft.com/office/2007/relationships/media" Target="../media/media18.wav"/><Relationship Id="rId2" Type="http://schemas.openxmlformats.org/officeDocument/2006/relationships/audio" Target="../media/media18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19.xml"/><Relationship Id="rId5" Type="http://schemas.openxmlformats.org/officeDocument/2006/relationships/image" Target="../media/image1.png"/><Relationship Id="rId1" Type="http://schemas.microsoft.com/office/2007/relationships/media" Target="../media/media19.wav"/><Relationship Id="rId2" Type="http://schemas.openxmlformats.org/officeDocument/2006/relationships/audio" Target="../media/media19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1.png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20.xml"/><Relationship Id="rId5" Type="http://schemas.openxmlformats.org/officeDocument/2006/relationships/image" Target="../media/image1.png"/><Relationship Id="rId1" Type="http://schemas.microsoft.com/office/2007/relationships/media" Target="../media/media20.wav"/><Relationship Id="rId2" Type="http://schemas.openxmlformats.org/officeDocument/2006/relationships/audio" Target="../media/media20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21.xml"/><Relationship Id="rId5" Type="http://schemas.openxmlformats.org/officeDocument/2006/relationships/image" Target="../media/image1.png"/><Relationship Id="rId1" Type="http://schemas.microsoft.com/office/2007/relationships/media" Target="../media/media21.wav"/><Relationship Id="rId2" Type="http://schemas.openxmlformats.org/officeDocument/2006/relationships/audio" Target="../media/media21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22.xml"/><Relationship Id="rId5" Type="http://schemas.openxmlformats.org/officeDocument/2006/relationships/image" Target="../media/image1.png"/><Relationship Id="rId1" Type="http://schemas.microsoft.com/office/2007/relationships/media" Target="../media/media22.wav"/><Relationship Id="rId2" Type="http://schemas.openxmlformats.org/officeDocument/2006/relationships/audio" Target="../media/media22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23.xml"/><Relationship Id="rId5" Type="http://schemas.openxmlformats.org/officeDocument/2006/relationships/image" Target="../media/image1.png"/><Relationship Id="rId1" Type="http://schemas.microsoft.com/office/2007/relationships/media" Target="../media/media23.wav"/><Relationship Id="rId2" Type="http://schemas.openxmlformats.org/officeDocument/2006/relationships/audio" Target="../media/media23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24.xml"/><Relationship Id="rId5" Type="http://schemas.openxmlformats.org/officeDocument/2006/relationships/hyperlink" Target="https://www.google.com/maps/place/Chimehuin+River/@-39.9400905,-71.1060064,25026m/d" TargetMode="External"/><Relationship Id="rId6" Type="http://schemas.openxmlformats.org/officeDocument/2006/relationships/image" Target="../media/image1.png"/><Relationship Id="rId1" Type="http://schemas.microsoft.com/office/2007/relationships/media" Target="../media/media24.wav"/><Relationship Id="rId2" Type="http://schemas.openxmlformats.org/officeDocument/2006/relationships/audio" Target="../media/media24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25.xml"/><Relationship Id="rId5" Type="http://schemas.openxmlformats.org/officeDocument/2006/relationships/hyperlink" Target="http://www.water.ncsu.edu/watershedss/info/macroinv.html" TargetMode="External"/><Relationship Id="rId6" Type="http://schemas.openxmlformats.org/officeDocument/2006/relationships/hyperlink" Target="http://www.water.ncsu.edu/watershedss/about.html%23auth" TargetMode="External"/><Relationship Id="rId7" Type="http://schemas.openxmlformats.org/officeDocument/2006/relationships/image" Target="../media/image1.png"/><Relationship Id="rId1" Type="http://schemas.microsoft.com/office/2007/relationships/media" Target="../media/media25.wav"/><Relationship Id="rId2" Type="http://schemas.openxmlformats.org/officeDocument/2006/relationships/audio" Target="../media/media25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26.xml"/><Relationship Id="rId5" Type="http://schemas.openxmlformats.org/officeDocument/2006/relationships/image" Target="../media/image1.png"/><Relationship Id="rId1" Type="http://schemas.microsoft.com/office/2007/relationships/media" Target="../media/media26.wav"/><Relationship Id="rId2" Type="http://schemas.openxmlformats.org/officeDocument/2006/relationships/audio" Target="../media/media26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1.png"/><Relationship Id="rId1" Type="http://schemas.microsoft.com/office/2007/relationships/media" Target="../media/media3.wav"/><Relationship Id="rId2" Type="http://schemas.openxmlformats.org/officeDocument/2006/relationships/audio" Target="../media/media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1.png"/><Relationship Id="rId1" Type="http://schemas.microsoft.com/office/2007/relationships/media" Target="../media/media4.wav"/><Relationship Id="rId2" Type="http://schemas.openxmlformats.org/officeDocument/2006/relationships/audio" Target="../media/media4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5.xml"/><Relationship Id="rId5" Type="http://schemas.openxmlformats.org/officeDocument/2006/relationships/hyperlink" Target="http://www.water.ncsu.edu/watershedss/about.html%23auth" TargetMode="External"/><Relationship Id="rId6" Type="http://schemas.openxmlformats.org/officeDocument/2006/relationships/hyperlink" Target="http://www.water.ncsu.edu/watershedss/info/macroinv.html" TargetMode="External"/><Relationship Id="rId7" Type="http://schemas.openxmlformats.org/officeDocument/2006/relationships/image" Target="../media/image1.png"/><Relationship Id="rId1" Type="http://schemas.microsoft.com/office/2007/relationships/media" Target="../media/media5.wav"/><Relationship Id="rId2" Type="http://schemas.openxmlformats.org/officeDocument/2006/relationships/audio" Target="../media/media5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6.xml"/><Relationship Id="rId5" Type="http://schemas.openxmlformats.org/officeDocument/2006/relationships/image" Target="../media/image2.png"/><Relationship Id="rId6" Type="http://schemas.openxmlformats.org/officeDocument/2006/relationships/image" Target="../media/image1.png"/><Relationship Id="rId1" Type="http://schemas.microsoft.com/office/2007/relationships/media" Target="../media/media6.wav"/><Relationship Id="rId2" Type="http://schemas.openxmlformats.org/officeDocument/2006/relationships/audio" Target="../media/media6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7.xml"/><Relationship Id="rId5" Type="http://schemas.openxmlformats.org/officeDocument/2006/relationships/image" Target="../media/image1.png"/><Relationship Id="rId1" Type="http://schemas.microsoft.com/office/2007/relationships/media" Target="../media/media7.wav"/><Relationship Id="rId2" Type="http://schemas.openxmlformats.org/officeDocument/2006/relationships/audio" Target="../media/media7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8.xml"/><Relationship Id="rId5" Type="http://schemas.openxmlformats.org/officeDocument/2006/relationships/image" Target="../media/image2.png"/><Relationship Id="rId6" Type="http://schemas.openxmlformats.org/officeDocument/2006/relationships/image" Target="../media/image1.png"/><Relationship Id="rId1" Type="http://schemas.microsoft.com/office/2007/relationships/media" Target="../media/media8.wav"/><Relationship Id="rId2" Type="http://schemas.openxmlformats.org/officeDocument/2006/relationships/audio" Target="../media/media8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9.xml"/><Relationship Id="rId5" Type="http://schemas.openxmlformats.org/officeDocument/2006/relationships/image" Target="../media/image3.png"/><Relationship Id="rId6" Type="http://schemas.openxmlformats.org/officeDocument/2006/relationships/image" Target="../media/image1.png"/><Relationship Id="rId1" Type="http://schemas.microsoft.com/office/2007/relationships/media" Target="../media/media9.wav"/><Relationship Id="rId2" Type="http://schemas.openxmlformats.org/officeDocument/2006/relationships/audio" Target="../media/media9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FF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ctrTitle"/>
          </p:nvPr>
        </p:nvSpPr>
        <p:spPr>
          <a:xfrm>
            <a:off x="512700" y="341400"/>
            <a:ext cx="8118600" cy="2043000"/>
          </a:xfrm>
          <a:prstGeom prst="rect">
            <a:avLst/>
          </a:prstGeom>
          <a:solidFill>
            <a:srgbClr val="FFFFFF"/>
          </a:solidFill>
        </p:spPr>
        <p:txBody>
          <a:bodyPr lIns="91425" tIns="91425" rIns="91425" bIns="91425" anchor="b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b="1" dirty="0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Comparing Macroinvertebrates  In Toledo, Ohio (USA) and Chile</a:t>
            </a:r>
            <a:r>
              <a:rPr lang="en" b="1" dirty="0">
                <a:latin typeface="Permanent Marker"/>
                <a:ea typeface="Permanent Marker"/>
                <a:cs typeface="Permanent Marker"/>
                <a:sym typeface="Permanent Marker"/>
              </a:rPr>
              <a:t> </a:t>
            </a:r>
          </a:p>
        </p:txBody>
      </p:sp>
      <p:sp>
        <p:nvSpPr>
          <p:cNvPr id="86" name="Shape 86"/>
          <p:cNvSpPr txBox="1">
            <a:spLocks noGrp="1"/>
          </p:cNvSpPr>
          <p:nvPr>
            <p:ph type="subTitle" idx="1"/>
          </p:nvPr>
        </p:nvSpPr>
        <p:spPr>
          <a:xfrm>
            <a:off x="512700" y="2551150"/>
            <a:ext cx="8118600" cy="2043000"/>
          </a:xfrm>
          <a:prstGeom prst="rect">
            <a:avLst/>
          </a:prstGeom>
          <a:solidFill>
            <a:srgbClr val="FFFFFF"/>
          </a:solidFill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3000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Ava Lytten , Paige Staler  </a:t>
            </a:r>
          </a:p>
          <a:p>
            <a:pPr lvl="0" algn="ctr">
              <a:spcBef>
                <a:spcPts val="0"/>
              </a:spcBef>
              <a:buNone/>
            </a:pPr>
            <a:r>
              <a:rPr lang="en" sz="3000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Navarre Elementary</a:t>
            </a:r>
          </a:p>
          <a:p>
            <a:pPr lvl="0" algn="ctr">
              <a:spcBef>
                <a:spcPts val="0"/>
              </a:spcBef>
              <a:buNone/>
            </a:pPr>
            <a:r>
              <a:rPr lang="en" sz="3000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Toledo, Ohio</a:t>
            </a:r>
          </a:p>
          <a:p>
            <a:pPr lvl="0" algn="ctr">
              <a:spcBef>
                <a:spcPts val="0"/>
              </a:spcBef>
              <a:buNone/>
            </a:pPr>
            <a:r>
              <a:rPr lang="en" sz="3000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March 2017</a:t>
            </a: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45887" y="3591924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FF"/>
        </a:soli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 txBox="1">
            <a:spLocks noGrp="1"/>
          </p:cNvSpPr>
          <p:nvPr>
            <p:ph type="title"/>
          </p:nvPr>
        </p:nvSpPr>
        <p:spPr>
          <a:xfrm>
            <a:off x="125" y="0"/>
            <a:ext cx="9144000" cy="607800"/>
          </a:xfrm>
          <a:prstGeom prst="rect">
            <a:avLst/>
          </a:prstGeom>
          <a:solidFill>
            <a:srgbClr val="FFFFFF"/>
          </a:solidFill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Satellite image ( navarre-side cut metropark)</a:t>
            </a:r>
          </a:p>
        </p:txBody>
      </p:sp>
      <p:sp>
        <p:nvSpPr>
          <p:cNvPr id="144" name="Shape 144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solidFill>
                <a:srgbClr val="000000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pic>
        <p:nvPicPr>
          <p:cNvPr id="145" name="Shape 1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760200"/>
            <a:ext cx="9090000" cy="453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40714" y="44831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FF"/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  <a:solidFill>
            <a:srgbClr val="FFFFFF"/>
          </a:solidFill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latin typeface="Permanent Marker"/>
                <a:ea typeface="Permanent Marker"/>
                <a:cs typeface="Permanent Marker"/>
                <a:sym typeface="Permanent Marker"/>
              </a:rPr>
              <a:t>Research Information: Macroinvertebrates</a:t>
            </a:r>
          </a:p>
        </p:txBody>
      </p:sp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311700" y="1227800"/>
            <a:ext cx="8403300" cy="2525700"/>
          </a:xfrm>
          <a:prstGeom prst="rect">
            <a:avLst/>
          </a:prstGeom>
          <a:solidFill>
            <a:srgbClr val="FFFFFF"/>
          </a:solidFill>
        </p:spPr>
        <p:txBody>
          <a:bodyPr lIns="91425" tIns="91425" rIns="91425" bIns="91425" anchor="t" anchorCtr="0">
            <a:noAutofit/>
          </a:bodyPr>
          <a:lstStyle/>
          <a:p>
            <a:pPr marL="457200" lvl="0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Permanent Marker"/>
              <a:buChar char="❖"/>
            </a:pPr>
            <a:r>
              <a:rPr lang="en" sz="1400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tolerable macroinvertebrates: can withstand pollution</a:t>
            </a:r>
          </a:p>
          <a:p>
            <a:pPr marL="914400" lvl="1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Permanent Marker"/>
              <a:buChar char="➢"/>
            </a:pPr>
            <a:r>
              <a:rPr lang="en" sz="1400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Black fly larva, Midge larvae, Crustacea Sowbug/pillbug, Mollusca snail, and Annelida leeches</a:t>
            </a:r>
          </a:p>
          <a:p>
            <a:pPr marL="45720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457200" lvl="0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Permanent Marker"/>
              <a:buChar char="❖"/>
            </a:pPr>
            <a:r>
              <a:rPr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400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intolerable macroinvertebrates: cannot live in polluted water</a:t>
            </a:r>
          </a:p>
          <a:p>
            <a:pPr marL="914400" lvl="1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Permanent Marker"/>
              <a:buChar char="➢"/>
            </a:pPr>
            <a:r>
              <a:rPr lang="en" sz="1400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Stonefly larvae, Dobsonfly larvae, Snipe fly larvae, Water spider, Mayflies, Caddis Fly larvae, Crustacea Scrubs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08600" y="4185642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FF"/>
        </a:solid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 txBox="1">
            <a:spLocks noGrp="1"/>
          </p:cNvSpPr>
          <p:nvPr>
            <p:ph type="title"/>
          </p:nvPr>
        </p:nvSpPr>
        <p:spPr>
          <a:xfrm>
            <a:off x="0" y="58225"/>
            <a:ext cx="8520600" cy="607800"/>
          </a:xfrm>
          <a:prstGeom prst="rect">
            <a:avLst/>
          </a:prstGeom>
          <a:solidFill>
            <a:srgbClr val="FFFFFF"/>
          </a:solidFill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latin typeface="Permanent Marker"/>
                <a:ea typeface="Permanent Marker"/>
                <a:cs typeface="Permanent Marker"/>
                <a:sym typeface="Permanent Marker"/>
              </a:rPr>
              <a:t>Research Information(</a:t>
            </a:r>
            <a:r>
              <a:rPr lang="en" sz="1800">
                <a:latin typeface="Permanent Marker"/>
                <a:ea typeface="Permanent Marker"/>
                <a:cs typeface="Permanent Marker"/>
                <a:sym typeface="Permanent Marker"/>
              </a:rPr>
              <a:t>benthic macroinvertebrates</a:t>
            </a:r>
            <a:r>
              <a:rPr lang="en" sz="2400">
                <a:latin typeface="Permanent Marker"/>
                <a:ea typeface="Permanent Marker"/>
                <a:cs typeface="Permanent Marker"/>
                <a:sym typeface="Permanent Marker"/>
              </a:rPr>
              <a:t>)</a:t>
            </a:r>
          </a:p>
        </p:txBody>
      </p:sp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>
            <a:off x="0" y="666025"/>
            <a:ext cx="8520600" cy="4529400"/>
          </a:xfrm>
          <a:prstGeom prst="rect">
            <a:avLst/>
          </a:prstGeom>
          <a:solidFill>
            <a:schemeClr val="lt1"/>
          </a:solidFill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 Pollution tolerance levels</a:t>
            </a:r>
          </a:p>
          <a:p>
            <a:pPr marL="457200" lvl="0" indent="-2286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Permanent Marker"/>
              <a:buChar char="❖"/>
            </a:pPr>
            <a:r>
              <a:rPr lang="en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Very Clean: stonefly larvae,dobsonfly larvae,snipe fly larvae,water spider,mayflies,Caddis Fly larvae crustacea scuds,.(intolerant)</a:t>
            </a:r>
          </a:p>
          <a:p>
            <a:pPr marL="457200" lvl="0" indent="-2286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Permanent Marker"/>
              <a:buChar char="❖"/>
            </a:pPr>
            <a:r>
              <a:rPr lang="en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Moderately Polluted: mayflies Caddis Fly larvae,Beetle larvae and adults,Dragonfly nymphs and damselfly nymphs,Crane Fly larvae,water boatmen,flatworms,crustacea crayfish, molluscs mussels and clams.</a:t>
            </a:r>
          </a:p>
          <a:p>
            <a:pPr marL="457200" lvl="0" indent="-2286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Permanent Marker"/>
              <a:buChar char="❖"/>
            </a:pPr>
            <a:r>
              <a:rPr lang="en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Fairly Polluted,:black fly larvae,midge larvae,crustacea sowbugs/pillbugs,mollusca snails,annelids leeches.</a:t>
            </a:r>
          </a:p>
          <a:p>
            <a:pPr marL="457200" lvl="0" indent="-2286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Permanent Marker"/>
              <a:buChar char="❖"/>
            </a:pPr>
            <a:r>
              <a:rPr lang="en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Very Polluted:annelids aquatic worms,leeches,molluscs snail.(tolerate).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216535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2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FF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311700" y="144525"/>
            <a:ext cx="8520600" cy="607800"/>
          </a:xfrm>
          <a:prstGeom prst="rect">
            <a:avLst/>
          </a:prstGeom>
          <a:solidFill>
            <a:srgbClr val="FFFFFF"/>
          </a:solidFill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latin typeface="Permanent Marker"/>
                <a:ea typeface="Permanent Marker"/>
                <a:cs typeface="Permanent Marker"/>
                <a:sym typeface="Permanent Marker"/>
              </a:rPr>
              <a:t>Globe Badges</a:t>
            </a:r>
          </a:p>
        </p:txBody>
      </p:sp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>
            <a:off x="311700" y="752325"/>
            <a:ext cx="8520600" cy="3489000"/>
          </a:xfrm>
          <a:prstGeom prst="rect">
            <a:avLst/>
          </a:prstGeom>
          <a:solidFill>
            <a:srgbClr val="FFFFFF"/>
          </a:solidFill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000000"/>
              </a:buClr>
              <a:buFont typeface="Permanent Marker"/>
              <a:buChar char="❖"/>
            </a:pPr>
            <a:r>
              <a:rPr lang="en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B1 Collaboration-we worked together on this project</a:t>
            </a:r>
          </a:p>
          <a:p>
            <a: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000000"/>
              </a:buClr>
              <a:buFont typeface="Permanent Marker"/>
              <a:buChar char="❖"/>
            </a:pPr>
            <a:r>
              <a:rPr lang="en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B2 community impact-a certain kind of macroinvertebrates tell if the body of water is polluted</a:t>
            </a:r>
          </a:p>
          <a:p>
            <a: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000000"/>
              </a:buClr>
              <a:buFont typeface="Permanent Marker"/>
              <a:buChar char="❖"/>
            </a:pPr>
            <a:r>
              <a:rPr lang="en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B3 connecting to a </a:t>
            </a:r>
            <a:r>
              <a:rPr lang="en" i="1" u="sng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stem</a:t>
            </a:r>
            <a:r>
              <a:rPr lang="en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 professional-we worked with:</a:t>
            </a:r>
          </a:p>
          <a:p>
            <a:pPr marL="914400" lvl="1" indent="-228600" rtl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000000"/>
              </a:buClr>
              <a:buFont typeface="Permanent Marker"/>
              <a:buChar char="➢"/>
            </a:pPr>
            <a:r>
              <a:rPr lang="en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University of Toledo / Globe: Dr. Czajkowski S. Struble, Ms. Mierzwiak</a:t>
            </a:r>
          </a:p>
          <a:p>
            <a:pPr marL="914400" lvl="1" indent="-228600" rtl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000000"/>
              </a:buClr>
              <a:buFont typeface="Permanent Marker"/>
              <a:buChar char="➢"/>
            </a:pPr>
            <a:r>
              <a:rPr lang="en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Fiat-Chrysler-Jeep (Toledo, Ohio): Environmental Scientists/Mentors </a:t>
            </a:r>
          </a:p>
          <a:p>
            <a: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000000"/>
              </a:buClr>
              <a:buFont typeface="Permanent Marker"/>
              <a:buChar char="❖"/>
            </a:pPr>
            <a:r>
              <a:rPr lang="en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B4 Interscholastic connection- we told Every step we went through</a:t>
            </a:r>
          </a:p>
          <a:p>
            <a: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000000"/>
              </a:buClr>
              <a:buFont typeface="Permanent Marker"/>
              <a:buChar char="❖"/>
            </a:pPr>
            <a:r>
              <a:rPr lang="en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B6 Exploring </a:t>
            </a:r>
            <a:r>
              <a:rPr lang="en" i="1" u="sng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Stem</a:t>
            </a:r>
            <a:r>
              <a:rPr lang="en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 Careers-</a:t>
            </a:r>
          </a:p>
          <a:p>
            <a:pPr marL="914400" lvl="1" indent="-228600" rtl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000000"/>
              </a:buClr>
              <a:buFont typeface="Permanent Marker"/>
              <a:buChar char="➢"/>
            </a:pPr>
            <a:r>
              <a:rPr lang="en" sz="1400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Toledo Public Schools: ms. schetter and Mrs. Sinift: career Exploration in Water Quality and other STEM fields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31200" y="412792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FF"/>
        </a:solid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 txBox="1">
            <a:spLocks noGrp="1"/>
          </p:cNvSpPr>
          <p:nvPr>
            <p:ph type="title"/>
          </p:nvPr>
        </p:nvSpPr>
        <p:spPr>
          <a:xfrm>
            <a:off x="311700" y="431750"/>
            <a:ext cx="8520600" cy="607800"/>
          </a:xfrm>
          <a:prstGeom prst="rect">
            <a:avLst/>
          </a:prstGeom>
          <a:solidFill>
            <a:srgbClr val="FFFFFF"/>
          </a:solidFill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Field Photos             October 2016 </a:t>
            </a:r>
          </a:p>
        </p:txBody>
      </p:sp>
      <p:sp>
        <p:nvSpPr>
          <p:cNvPr id="169" name="Shape 169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pic>
        <p:nvPicPr>
          <p:cNvPr id="170" name="Shape 17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40750" y="1039550"/>
            <a:ext cx="4603250" cy="3855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Shape 17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1039550"/>
            <a:ext cx="4588176" cy="3855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95341" y="43307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FF"/>
        </a:solid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 txBox="1">
            <a:spLocks noGrp="1"/>
          </p:cNvSpPr>
          <p:nvPr>
            <p:ph type="title"/>
          </p:nvPr>
        </p:nvSpPr>
        <p:spPr>
          <a:xfrm>
            <a:off x="255250" y="473250"/>
            <a:ext cx="8520600" cy="4197000"/>
          </a:xfrm>
          <a:prstGeom prst="rect">
            <a:avLst/>
          </a:prstGeom>
          <a:solidFill>
            <a:srgbClr val="FFFFFF"/>
          </a:solidFill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400" u="sng">
                <a:latin typeface="Permanent Marker"/>
                <a:ea typeface="Permanent Marker"/>
                <a:cs typeface="Permanent Marker"/>
                <a:sym typeface="Permanent Marker"/>
              </a:rPr>
              <a:t>Field Photos october.2016 macroinvertebrates</a:t>
            </a:r>
            <a:r>
              <a:rPr lang="en" u="sng">
                <a:latin typeface="Permanent Marker"/>
                <a:ea typeface="Permanent Marker"/>
                <a:cs typeface="Permanent Marker"/>
                <a:sym typeface="Permanent Marker"/>
              </a:rPr>
              <a:t> </a:t>
            </a:r>
          </a:p>
          <a:p>
            <a:pPr lvl="0">
              <a:spcBef>
                <a:spcPts val="0"/>
              </a:spcBef>
              <a:buNone/>
            </a:pPr>
            <a:endParaRPr u="sng"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lvl="0">
              <a:spcBef>
                <a:spcPts val="0"/>
              </a:spcBef>
              <a:buNone/>
            </a:pPr>
            <a:endParaRPr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lvl="0">
              <a:spcBef>
                <a:spcPts val="0"/>
              </a:spcBef>
              <a:buNone/>
            </a:pPr>
            <a:endParaRPr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pic>
        <p:nvPicPr>
          <p:cNvPr id="177" name="Shape 177"/>
          <p:cNvPicPr preferRelativeResize="0"/>
          <p:nvPr/>
        </p:nvPicPr>
        <p:blipFill rotWithShape="1">
          <a:blip r:embed="rId5">
            <a:alphaModFix/>
          </a:blip>
          <a:srcRect t="-1840" b="1839"/>
          <a:stretch/>
        </p:blipFill>
        <p:spPr>
          <a:xfrm>
            <a:off x="189625" y="997175"/>
            <a:ext cx="5165548" cy="414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Shape 178"/>
          <p:cNvPicPr preferRelativeResize="0"/>
          <p:nvPr/>
        </p:nvPicPr>
        <p:blipFill rotWithShape="1">
          <a:blip r:embed="rId6">
            <a:alphaModFix/>
          </a:blip>
          <a:srcRect l="3836"/>
          <a:stretch/>
        </p:blipFill>
        <p:spPr>
          <a:xfrm>
            <a:off x="4418900" y="1040700"/>
            <a:ext cx="4807476" cy="4102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31200" y="385745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FF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311700" y="390600"/>
            <a:ext cx="8520600" cy="607800"/>
          </a:xfrm>
          <a:prstGeom prst="rect">
            <a:avLst/>
          </a:prstGeom>
          <a:solidFill>
            <a:srgbClr val="FFFFFF"/>
          </a:solidFill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>
                <a:latin typeface="Permanent Marker"/>
                <a:ea typeface="Permanent Marker"/>
                <a:cs typeface="Permanent Marker"/>
                <a:sym typeface="Permanent Marker"/>
              </a:rPr>
              <a:t>Globe Data</a:t>
            </a:r>
          </a:p>
        </p:txBody>
      </p:sp>
      <p:sp>
        <p:nvSpPr>
          <p:cNvPr id="184" name="Shape 184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654300"/>
          </a:xfrm>
          <a:prstGeom prst="rect">
            <a:avLst/>
          </a:prstGeom>
          <a:solidFill>
            <a:srgbClr val="FFFFFF"/>
          </a:solidFill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400" u="sng" dirty="0">
                <a:solidFill>
                  <a:schemeClr val="hlink"/>
                </a:solidFill>
                <a:latin typeface="Permanent Marker"/>
                <a:ea typeface="Permanent Marker"/>
                <a:cs typeface="Permanent Marker"/>
                <a:sym typeface="Permanent Marker"/>
                <a:hlinkClick r:id="rId5"/>
              </a:rPr>
              <a:t>science </a:t>
            </a:r>
            <a:r>
              <a:rPr lang="en" sz="2400" u="sng">
                <a:solidFill>
                  <a:schemeClr val="hlink"/>
                </a:solidFill>
                <a:latin typeface="Permanent Marker"/>
                <a:ea typeface="Permanent Marker"/>
                <a:cs typeface="Permanent Marker"/>
                <a:sym typeface="Permanent Marker"/>
                <a:hlinkClick r:id="rId5"/>
              </a:rPr>
              <a:t>club </a:t>
            </a:r>
            <a:r>
              <a:rPr lang="en" sz="2400" u="sng" smtClean="0">
                <a:solidFill>
                  <a:schemeClr val="hlink"/>
                </a:solidFill>
                <a:latin typeface="Permanent Marker"/>
                <a:ea typeface="Permanent Marker"/>
                <a:cs typeface="Permanent Marker"/>
                <a:sym typeface="Permanent Marker"/>
                <a:hlinkClick r:id="rId5"/>
              </a:rPr>
              <a:t>Huechulafquen chile </a:t>
            </a:r>
            <a:endParaRPr lang="en" sz="2400" u="sng" dirty="0">
              <a:solidFill>
                <a:schemeClr val="hlink"/>
              </a:solidFill>
              <a:latin typeface="Permanent Marker"/>
              <a:ea typeface="Permanent Marker"/>
              <a:cs typeface="Permanent Marker"/>
              <a:sym typeface="Permanent Marker"/>
              <a:hlinkClick r:id="rId5"/>
            </a:endParaRP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31200" y="4156382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6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FF"/>
        </a:solid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 txBox="1">
            <a:spLocks noGrp="1"/>
          </p:cNvSpPr>
          <p:nvPr>
            <p:ph type="body" idx="1"/>
          </p:nvPr>
        </p:nvSpPr>
        <p:spPr>
          <a:xfrm>
            <a:off x="144850" y="339675"/>
            <a:ext cx="8495100" cy="4668900"/>
          </a:xfrm>
          <a:prstGeom prst="rect">
            <a:avLst/>
          </a:prstGeom>
          <a:solidFill>
            <a:srgbClr val="FFFFFF"/>
          </a:solidFill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FFFFFF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Data </a:t>
            </a:r>
            <a:r>
              <a:rPr lang="en" sz="3000" dirty="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Data Summary of </a:t>
            </a:r>
            <a:r>
              <a:rPr lang="en" sz="2400" dirty="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science club </a:t>
            </a:r>
            <a:r>
              <a:rPr lang="en" sz="2400" dirty="0" smtClean="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Huechulafquen </a:t>
            </a:r>
            <a:endParaRPr lang="en" sz="2400" dirty="0">
              <a:solidFill>
                <a:schemeClr val="dk1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FFFFFF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Summary</a:t>
            </a:r>
          </a:p>
        </p:txBody>
      </p:sp>
      <p:pic>
        <p:nvPicPr>
          <p:cNvPr id="196" name="Shape 19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90775" y="1049239"/>
            <a:ext cx="6403249" cy="3959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27150" y="4025286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FF"/>
        </a:solid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>
            <a:spLocks noGrp="1"/>
          </p:cNvSpPr>
          <p:nvPr>
            <p:ph type="title"/>
          </p:nvPr>
        </p:nvSpPr>
        <p:spPr>
          <a:xfrm>
            <a:off x="205050" y="0"/>
            <a:ext cx="8520600" cy="607800"/>
          </a:xfrm>
          <a:prstGeom prst="rect">
            <a:avLst/>
          </a:prstGeom>
          <a:solidFill>
            <a:srgbClr val="FFFFFF"/>
          </a:solidFill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latin typeface="Permanent Marker"/>
                <a:ea typeface="Permanent Marker"/>
                <a:cs typeface="Permanent Marker"/>
                <a:sym typeface="Permanent Marker"/>
              </a:rPr>
              <a:t>Data Summary(navarre)</a:t>
            </a:r>
          </a:p>
        </p:txBody>
      </p:sp>
      <p:pic>
        <p:nvPicPr>
          <p:cNvPr id="202" name="Shape 20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633225"/>
            <a:ext cx="9144000" cy="4586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31200" y="43307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FF"/>
        </a:soli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  <a:solidFill>
            <a:srgbClr val="FFFFFF"/>
          </a:solidFill>
        </p:spPr>
        <p:txBody>
          <a:bodyPr lIns="91425" tIns="91425" rIns="91425" bIns="91425" anchor="t" anchorCtr="0">
            <a:noAutofit/>
          </a:bodyPr>
          <a:lstStyle/>
          <a:p>
            <a:pPr lvl="0"/>
            <a:r>
              <a:rPr lang="en" dirty="0">
                <a:solidFill>
                  <a:schemeClr val="tx1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Data </a:t>
            </a:r>
            <a:r>
              <a:rPr lang="en" dirty="0" smtClean="0">
                <a:solidFill>
                  <a:schemeClr val="tx1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Analysis</a:t>
            </a:r>
            <a:r>
              <a:rPr lang="en-US" dirty="0" smtClean="0">
                <a:solidFill>
                  <a:schemeClr val="tx1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: </a:t>
            </a:r>
            <a:r>
              <a:rPr lang="en" sz="3200" dirty="0">
                <a:solidFill>
                  <a:schemeClr val="tx1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science club Huechulafquen </a:t>
            </a:r>
            <a:endParaRPr lang="en" dirty="0">
              <a:solidFill>
                <a:schemeClr val="tx1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208" name="Shape 208"/>
          <p:cNvSpPr txBox="1">
            <a:spLocks noGrp="1"/>
          </p:cNvSpPr>
          <p:nvPr>
            <p:ph type="body" idx="1"/>
          </p:nvPr>
        </p:nvSpPr>
        <p:spPr>
          <a:xfrm>
            <a:off x="164040" y="1188472"/>
            <a:ext cx="8520600" cy="3397200"/>
          </a:xfrm>
          <a:prstGeom prst="rect">
            <a:avLst/>
          </a:prstGeom>
          <a:solidFill>
            <a:schemeClr val="lt1"/>
          </a:solidFill>
        </p:spPr>
        <p:txBody>
          <a:bodyPr lIns="91425" tIns="91425" rIns="91425" bIns="91425" anchor="t" anchorCtr="0">
            <a:noAutofit/>
          </a:bodyPr>
          <a:lstStyle/>
          <a:p>
            <a:pPr marL="457200" lvl="0" indent="-361950" rtl="0">
              <a:spcBef>
                <a:spcPts val="0"/>
              </a:spcBef>
              <a:buClr>
                <a:srgbClr val="000000"/>
              </a:buClr>
              <a:buSzPct val="100000"/>
              <a:buFont typeface="Permanent Marker"/>
              <a:buChar char="❖"/>
            </a:pPr>
            <a:r>
              <a:rPr lang="en" sz="2100" dirty="0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Ephemeroptera (Mayflies) (intolerant): 22.2% of the total collected</a:t>
            </a:r>
          </a:p>
          <a:p>
            <a:pPr marL="457200" lvl="0" indent="-361950" rtl="0">
              <a:spcBef>
                <a:spcPts val="0"/>
              </a:spcBef>
              <a:buClr>
                <a:srgbClr val="000000"/>
              </a:buClr>
              <a:buSzPct val="100000"/>
              <a:buFont typeface="Permanent Marker"/>
              <a:buChar char="❖"/>
            </a:pPr>
            <a:r>
              <a:rPr lang="en" sz="2100" dirty="0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Trichoptera (caddisfly larvae) (intolerant):21.1% of the macros collected</a:t>
            </a:r>
          </a:p>
          <a:p>
            <a:pPr marL="457200" lvl="0" indent="-361950" rtl="0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Permanent Marker"/>
              <a:buChar char="❖"/>
            </a:pPr>
            <a:r>
              <a:rPr lang="en" sz="2100" dirty="0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Diperta ( snipe fly larvae) (intolerant):13.3%  of the macros collected</a:t>
            </a:r>
          </a:p>
          <a:p>
            <a:pPr lvl="0" rtl="0">
              <a:spcBef>
                <a:spcPts val="0"/>
              </a:spcBef>
              <a:buNone/>
            </a:pPr>
            <a:endParaRPr sz="2400" dirty="0">
              <a:solidFill>
                <a:srgbClr val="000000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lvl="0">
              <a:spcBef>
                <a:spcPts val="0"/>
              </a:spcBef>
              <a:buNone/>
            </a:pPr>
            <a:endParaRPr dirty="0">
              <a:solidFill>
                <a:srgbClr val="000000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71840" y="3772872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FF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title"/>
          </p:nvPr>
        </p:nvSpPr>
        <p:spPr>
          <a:xfrm>
            <a:off x="311700" y="1769450"/>
            <a:ext cx="8520600" cy="1317000"/>
          </a:xfrm>
          <a:prstGeom prst="rect">
            <a:avLst/>
          </a:prstGeom>
          <a:solidFill>
            <a:srgbClr val="FFFFFF"/>
          </a:solidFill>
        </p:spPr>
        <p:txBody>
          <a:bodyPr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2400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Purpose: to see if Elevation and latitude make a difference in the types of macroinvertebrates found in freshwater ecosystems </a:t>
            </a:r>
          </a:p>
          <a:p>
            <a:pPr lv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2400">
                <a:latin typeface="Permanent Marker"/>
                <a:ea typeface="Permanent Marker"/>
                <a:cs typeface="Permanent Marker"/>
                <a:sym typeface="Permanent Marker"/>
              </a:rPr>
              <a:t> </a:t>
            </a:r>
          </a:p>
        </p:txBody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235898" y="3335035"/>
            <a:ext cx="8520600" cy="1199400"/>
          </a:xfrm>
          <a:prstGeom prst="rect">
            <a:avLst/>
          </a:prstGeom>
          <a:solidFill>
            <a:srgbClr val="FFFFFF"/>
          </a:solidFill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400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Hypothesis: the macroinvertebrates will be similar in both places.  </a:t>
            </a:r>
          </a:p>
        </p:txBody>
      </p:sp>
      <p:sp>
        <p:nvSpPr>
          <p:cNvPr id="93" name="Shape 93"/>
          <p:cNvSpPr txBox="1">
            <a:spLocks noGrp="1"/>
          </p:cNvSpPr>
          <p:nvPr>
            <p:ph type="title"/>
          </p:nvPr>
        </p:nvSpPr>
        <p:spPr>
          <a:xfrm>
            <a:off x="311700" y="436825"/>
            <a:ext cx="8520600" cy="1199400"/>
          </a:xfrm>
          <a:prstGeom prst="rect">
            <a:avLst/>
          </a:prstGeom>
          <a:solidFill>
            <a:srgbClr val="FFFFFF"/>
          </a:solidFill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2400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Research Question: What differences exist in macroinvertebrate between Toledo, Ohio and Chile?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19500" y="3806322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FF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  <a:solidFill>
            <a:srgbClr val="FFFFFF"/>
          </a:solidFill>
        </p:spPr>
        <p:txBody>
          <a:bodyPr lIns="91425" tIns="91425" rIns="91425" bIns="91425" anchor="t" anchorCtr="0">
            <a:noAutofit/>
          </a:bodyPr>
          <a:lstStyle/>
          <a:p>
            <a:pPr lvl="0"/>
            <a:r>
              <a:rPr lang="en" dirty="0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Data </a:t>
            </a:r>
            <a:r>
              <a:rPr lang="en" dirty="0" smtClean="0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Analysis</a:t>
            </a:r>
            <a:r>
              <a:rPr lang="en-US" dirty="0" smtClean="0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:</a:t>
            </a:r>
            <a:r>
              <a:rPr lang="en" sz="3200" dirty="0" smtClean="0">
                <a:solidFill>
                  <a:schemeClr val="bg2">
                    <a:lumMod val="50000"/>
                  </a:schemeClr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science </a:t>
            </a:r>
            <a:r>
              <a:rPr lang="en" sz="3200" dirty="0">
                <a:solidFill>
                  <a:schemeClr val="bg2">
                    <a:lumMod val="50000"/>
                  </a:schemeClr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club Huechulafquen 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 </a:t>
            </a:r>
            <a:endParaRPr lang="en" dirty="0">
              <a:solidFill>
                <a:schemeClr val="bg2">
                  <a:lumMod val="50000"/>
                </a:schemeClr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214" name="Shape 214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  <a:solidFill>
            <a:srgbClr val="FFFFFF"/>
          </a:solidFill>
        </p:spPr>
        <p:txBody>
          <a:bodyPr lIns="91425" tIns="91425" rIns="91425" bIns="91425" anchor="t" anchorCtr="0">
            <a:noAutofit/>
          </a:bodyPr>
          <a:lstStyle/>
          <a:p>
            <a:pPr marL="457200" lvl="0" indent="-361950" rtl="0">
              <a:spcBef>
                <a:spcPts val="0"/>
              </a:spcBef>
              <a:buClr>
                <a:srgbClr val="000000"/>
              </a:buClr>
              <a:buSzPct val="100000"/>
              <a:buFont typeface="Permanent Marker"/>
              <a:buChar char="❖"/>
            </a:pPr>
            <a:r>
              <a:rPr lang="en" sz="2100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Gastropoda (pillbug, Mollusca snail) (tolerance):22.2% of the macros collected</a:t>
            </a:r>
          </a:p>
          <a:p>
            <a:pPr marL="457200" lvl="0" indent="-361950" rtl="0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Permanent Marker"/>
              <a:buChar char="❖"/>
            </a:pPr>
            <a:r>
              <a:rPr lang="en" sz="2100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Decapoda (Crustacea crayfish) (tolerance):10% if the macros collected</a:t>
            </a:r>
          </a:p>
          <a:p>
            <a:pPr marL="457200" lvl="0" indent="-361950" rtl="0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Permanent Marker"/>
              <a:buChar char="❖"/>
            </a:pPr>
            <a:r>
              <a:rPr lang="en" sz="2100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Oligochaeta (Annelida Aquatic worms) (tolerance):4.4% of the macros collected</a:t>
            </a:r>
          </a:p>
          <a:p>
            <a:pPr lvl="0" rtl="0">
              <a:lnSpc>
                <a:spcPct val="150000"/>
              </a:lnSpc>
              <a:spcBef>
                <a:spcPts val="0"/>
              </a:spcBef>
              <a:buNone/>
            </a:pPr>
            <a:endParaRPr>
              <a:solidFill>
                <a:srgbClr val="000000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lvl="0">
              <a:lnSpc>
                <a:spcPct val="150000"/>
              </a:lnSpc>
              <a:spcBef>
                <a:spcPts val="0"/>
              </a:spcBef>
              <a:buNone/>
            </a:pPr>
            <a:endParaRPr>
              <a:solidFill>
                <a:srgbClr val="000000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lvl="0">
              <a:lnSpc>
                <a:spcPct val="150000"/>
              </a:lnSpc>
              <a:spcBef>
                <a:spcPts val="0"/>
              </a:spcBef>
              <a:buNone/>
            </a:pPr>
            <a:endParaRPr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51019" y="3756075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FF"/>
        </a:solidFill>
        <a:effectLst/>
      </p:bgPr>
    </p:bg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latin typeface="Permanent Marker"/>
                <a:ea typeface="Permanent Marker"/>
                <a:cs typeface="Permanent Marker"/>
                <a:sym typeface="Permanent Marker"/>
              </a:rPr>
              <a:t>Data Analysis</a:t>
            </a:r>
          </a:p>
        </p:txBody>
      </p:sp>
      <p:sp>
        <p:nvSpPr>
          <p:cNvPr id="220" name="Shape 220"/>
          <p:cNvSpPr txBox="1">
            <a:spLocks noGrp="1"/>
          </p:cNvSpPr>
          <p:nvPr>
            <p:ph type="body" idx="1"/>
          </p:nvPr>
        </p:nvSpPr>
        <p:spPr>
          <a:xfrm>
            <a:off x="272875" y="52025"/>
            <a:ext cx="8520600" cy="4450200"/>
          </a:xfrm>
          <a:prstGeom prst="rect">
            <a:avLst/>
          </a:prstGeom>
          <a:solidFill>
            <a:schemeClr val="lt1"/>
          </a:solidFill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400" dirty="0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Data </a:t>
            </a:r>
            <a:r>
              <a:rPr lang="en" sz="2400" dirty="0" smtClean="0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analysis</a:t>
            </a:r>
            <a:r>
              <a:rPr lang="en-US" sz="2400" dirty="0" smtClean="0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 (Navarre)</a:t>
            </a:r>
            <a:endParaRPr lang="en" sz="2400" dirty="0">
              <a:solidFill>
                <a:srgbClr val="000000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222" name="Shape 222"/>
          <p:cNvSpPr txBox="1"/>
          <p:nvPr/>
        </p:nvSpPr>
        <p:spPr>
          <a:xfrm>
            <a:off x="782175" y="560775"/>
            <a:ext cx="6826500" cy="330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355600" rtl="0">
              <a:spcBef>
                <a:spcPts val="0"/>
              </a:spcBef>
              <a:buSzPct val="100000"/>
              <a:buFont typeface="Permanent Marker"/>
              <a:buChar char="●"/>
            </a:pPr>
            <a:r>
              <a:rPr lang="en" sz="2000" dirty="0">
                <a:latin typeface="Permanent Marker"/>
                <a:ea typeface="Permanent Marker"/>
                <a:cs typeface="Permanent Marker"/>
                <a:sym typeface="Permanent Marker"/>
              </a:rPr>
              <a:t>Oligochaeta (aquatic worm) (tolerant): 8.6% of total collected</a:t>
            </a:r>
          </a:p>
          <a:p>
            <a:pPr marL="457200" lvl="0" indent="-355600" rtl="0">
              <a:spcBef>
                <a:spcPts val="0"/>
              </a:spcBef>
              <a:buSzPct val="100000"/>
              <a:buFont typeface="Permanent Marker"/>
              <a:buChar char="●"/>
            </a:pPr>
            <a:r>
              <a:rPr lang="en" sz="2000" dirty="0">
                <a:latin typeface="Permanent Marker"/>
                <a:ea typeface="Permanent Marker"/>
                <a:cs typeface="Permanent Marker"/>
                <a:sym typeface="Permanent Marker"/>
              </a:rPr>
              <a:t>Diptera(blackfly larvae) (tolerant)8.6% of total collected</a:t>
            </a:r>
          </a:p>
          <a:p>
            <a:pPr marL="457200" lvl="0" indent="-355600" rtl="0">
              <a:spcBef>
                <a:spcPts val="0"/>
              </a:spcBef>
              <a:buSzPct val="100000"/>
              <a:buFont typeface="Permanent Marker"/>
              <a:buChar char="●"/>
            </a:pPr>
            <a:r>
              <a:rPr lang="en" sz="2000" dirty="0">
                <a:latin typeface="Permanent Marker"/>
                <a:ea typeface="Permanent Marker"/>
                <a:cs typeface="Permanent Marker"/>
                <a:sym typeface="Permanent Marker"/>
              </a:rPr>
              <a:t>isopoda(sowbugs/pillbugs)(tolerant)32.1% of total collected</a:t>
            </a:r>
          </a:p>
          <a:p>
            <a:pPr marL="457200" lvl="0" indent="-355600" rtl="0">
              <a:spcBef>
                <a:spcPts val="0"/>
              </a:spcBef>
              <a:buSzPct val="100000"/>
              <a:buFont typeface="Permanent Marker"/>
              <a:buChar char="●"/>
            </a:pPr>
            <a:r>
              <a:rPr lang="en" sz="2000" dirty="0">
                <a:latin typeface="Permanent Marker"/>
                <a:ea typeface="Permanent Marker"/>
                <a:cs typeface="Permanent Marker"/>
                <a:sym typeface="Permanent Marker"/>
              </a:rPr>
              <a:t>Amphipoda(crustacea scuds)(intolerant)32.1%of total collected</a:t>
            </a:r>
          </a:p>
          <a:p>
            <a:pPr marL="457200" lvl="0" indent="-355600" rtl="0">
              <a:spcBef>
                <a:spcPts val="0"/>
              </a:spcBef>
              <a:buSzPct val="100000"/>
              <a:buFont typeface="Permanent Marker"/>
              <a:buChar char="●"/>
            </a:pPr>
            <a:r>
              <a:rPr lang="en" sz="2000" dirty="0">
                <a:latin typeface="Permanent Marker"/>
                <a:ea typeface="Permanent Marker"/>
                <a:cs typeface="Permanent Marker"/>
                <a:sym typeface="Permanent Marker"/>
              </a:rPr>
              <a:t>annelids(aquatic worm)(tolerant)9.9%of total collected</a:t>
            </a:r>
          </a:p>
          <a:p>
            <a:pPr lvl="0" rtl="0">
              <a:spcBef>
                <a:spcPts val="0"/>
              </a:spcBef>
              <a:buNone/>
            </a:pPr>
            <a:endParaRPr sz="2000" dirty="0"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lvl="0">
              <a:spcBef>
                <a:spcPts val="0"/>
              </a:spcBef>
              <a:buNone/>
            </a:pPr>
            <a:endParaRPr sz="2000" dirty="0"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19500" y="3871669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FF"/>
        </a:solidFill>
        <a:effectLst/>
      </p:bgPr>
    </p:bg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  <a:solidFill>
            <a:srgbClr val="FFFFFF"/>
          </a:solidFill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latin typeface="Permanent Marker"/>
                <a:ea typeface="Permanent Marker"/>
                <a:cs typeface="Permanent Marker"/>
                <a:sym typeface="Permanent Marker"/>
              </a:rPr>
              <a:t>Conclusions</a:t>
            </a:r>
          </a:p>
        </p:txBody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311700" y="1206175"/>
            <a:ext cx="8520600" cy="3339000"/>
          </a:xfrm>
          <a:prstGeom prst="rect">
            <a:avLst/>
          </a:prstGeom>
          <a:solidFill>
            <a:schemeClr val="lt1"/>
          </a:solidFill>
        </p:spPr>
        <p:txBody>
          <a:bodyPr lIns="91425" tIns="91425" rIns="91425" bIns="91425" anchor="t" anchorCtr="0">
            <a:noAutofit/>
          </a:bodyPr>
          <a:lstStyle/>
          <a:p>
            <a:pPr lvl="0">
              <a:lnSpc>
                <a:spcPct val="100000"/>
              </a:lnSpc>
            </a:pPr>
            <a:r>
              <a:rPr lang="en" sz="2200" dirty="0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The purpose of this project is to see if elevation and latitude makes a difference in the types of the macroinvertebrates found in a freshwater ecosystem. we chose the two places because the schools had similar north and south latitudes </a:t>
            </a:r>
            <a:r>
              <a:rPr lang="en" sz="2200" dirty="0" smtClean="0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(</a:t>
            </a:r>
            <a:r>
              <a:rPr lang="en-US" sz="2200" dirty="0" smtClean="0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Navarre:</a:t>
            </a:r>
            <a:r>
              <a:rPr lang="en" sz="2200" dirty="0" smtClean="0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 41.55</a:t>
            </a:r>
            <a:r>
              <a:rPr lang="en-US" sz="2200" dirty="0" smtClean="0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N</a:t>
            </a:r>
            <a:r>
              <a:rPr lang="en-US" sz="2200" dirty="0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200" dirty="0" smtClean="0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at</a:t>
            </a:r>
            <a:r>
              <a:rPr lang="en" sz="2200" dirty="0" smtClean="0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 175</a:t>
            </a:r>
            <a:r>
              <a:rPr lang="en-US" sz="2200" dirty="0" smtClean="0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 </a:t>
            </a:r>
            <a:r>
              <a:rPr lang="en" sz="2200" dirty="0" smtClean="0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m</a:t>
            </a:r>
            <a:r>
              <a:rPr lang="en-US" sz="2200" dirty="0" err="1" smtClean="0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eters</a:t>
            </a:r>
            <a:r>
              <a:rPr lang="en-US" sz="2200" dirty="0" smtClean="0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; </a:t>
            </a:r>
            <a:r>
              <a:rPr lang="en" sz="2200" dirty="0" smtClean="0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Huechulafquen</a:t>
            </a:r>
            <a:r>
              <a:rPr lang="en-US" sz="2200" dirty="0" smtClean="0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: </a:t>
            </a:r>
            <a:r>
              <a:rPr lang="en" sz="2200" dirty="0" smtClean="0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39.79</a:t>
            </a:r>
            <a:r>
              <a:rPr lang="en-US" sz="2200" dirty="0" smtClean="0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S</a:t>
            </a:r>
            <a:r>
              <a:rPr lang="en-US" sz="2200" dirty="0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200" dirty="0" smtClean="0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at</a:t>
            </a:r>
            <a:r>
              <a:rPr lang="en" sz="2200" dirty="0" smtClean="0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 </a:t>
            </a:r>
            <a:r>
              <a:rPr lang="en" sz="2200" dirty="0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1871 </a:t>
            </a:r>
            <a:r>
              <a:rPr lang="en" sz="2200" dirty="0" smtClean="0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m</a:t>
            </a:r>
            <a:r>
              <a:rPr lang="en-US" sz="2200" dirty="0" err="1" smtClean="0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eters</a:t>
            </a:r>
            <a:r>
              <a:rPr lang="en" sz="2200" dirty="0" smtClean="0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:) </a:t>
            </a:r>
            <a:r>
              <a:rPr lang="en" sz="2200" dirty="0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Hypothesis is that the macroinvertebrates are going to be similar in both places. Our Hypothesis was proven.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None/>
            </a:pPr>
            <a:endParaRPr dirty="0">
              <a:solidFill>
                <a:srgbClr val="000000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11729" y="3820447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FF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  <a:solidFill>
            <a:srgbClr val="FFFFFF"/>
          </a:solidFill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latin typeface="Permanent Marker"/>
                <a:ea typeface="Permanent Marker"/>
                <a:cs typeface="Permanent Marker"/>
                <a:sym typeface="Permanent Marker"/>
              </a:rPr>
              <a:t>Limitations / Sources of Error</a:t>
            </a:r>
          </a:p>
        </p:txBody>
      </p:sp>
      <p:sp>
        <p:nvSpPr>
          <p:cNvPr id="234" name="Shape 234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  <a:solidFill>
            <a:schemeClr val="lt1"/>
          </a:solidFill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rtl="0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Permanent Marker"/>
              <a:buChar char="❖"/>
            </a:pPr>
            <a:r>
              <a:rPr lang="en" sz="2400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Power outage due to bad weather</a:t>
            </a:r>
          </a:p>
          <a:p>
            <a:pPr marL="457200" lvl="0" indent="-381000" rtl="0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Permanent Marker"/>
              <a:buChar char="❖"/>
            </a:pPr>
            <a:r>
              <a:rPr lang="en" sz="2400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Lack of chromebooks due to testing</a:t>
            </a:r>
          </a:p>
          <a:p>
            <a:pPr marL="457200" lvl="0" indent="-381000" rtl="0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Permanent Marker"/>
              <a:buChar char="❖"/>
            </a:pPr>
            <a:r>
              <a:rPr lang="en" sz="2400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Partner was absent(twice)</a:t>
            </a:r>
          </a:p>
          <a:p>
            <a:pPr marL="457200" lvl="0" indent="-381000" rtl="0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Permanent Marker"/>
              <a:buChar char="❖"/>
            </a:pPr>
            <a:r>
              <a:rPr lang="en" sz="2400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Solution we brought our own devices.</a:t>
            </a:r>
          </a:p>
          <a:p>
            <a:pPr lvl="0">
              <a:lnSpc>
                <a:spcPct val="150000"/>
              </a:lnSpc>
              <a:spcBef>
                <a:spcPts val="0"/>
              </a:spcBef>
              <a:buNone/>
            </a:pPr>
            <a:endParaRPr sz="2400">
              <a:solidFill>
                <a:srgbClr val="000000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23084" y="3935157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FF"/>
        </a:solidFill>
        <a:effectLst/>
      </p:bgPr>
    </p:bg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  <a:solidFill>
            <a:srgbClr val="FFFFFF"/>
          </a:solidFill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latin typeface="Permanent Marker"/>
                <a:ea typeface="Permanent Marker"/>
                <a:cs typeface="Permanent Marker"/>
                <a:sym typeface="Permanent Marker"/>
              </a:rPr>
              <a:t>Works Cited / Bibliography</a:t>
            </a:r>
          </a:p>
        </p:txBody>
      </p:sp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  <a:solidFill>
            <a:schemeClr val="lt1"/>
          </a:solidFill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rtl="0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Permanent Marker"/>
              <a:buChar char="❖"/>
            </a:pPr>
            <a:r>
              <a:rPr lang="en" sz="2400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Freshwater Biology</a:t>
            </a:r>
          </a:p>
          <a:p>
            <a:pPr marL="457200" lvl="0" indent="-381000" rtl="0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Permanent Marker"/>
              <a:buChar char="❖"/>
            </a:pPr>
            <a:r>
              <a:rPr lang="en" sz="2400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CIA.gov Chile</a:t>
            </a:r>
          </a:p>
          <a:p>
            <a:pPr marL="457200" lvl="0" indent="-3810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Permanent Marker"/>
              <a:buChar char="❖"/>
            </a:pPr>
            <a:r>
              <a:rPr lang="en" sz="2400" u="sng">
                <a:solidFill>
                  <a:srgbClr val="FF00FF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https://www.google.com/maps/place/Chimehuin+River/@-39.9400905,-71.1060064,25026m/d</a:t>
            </a:r>
            <a:r>
              <a:rPr lang="en" sz="2400">
                <a:solidFill>
                  <a:srgbClr val="FF00FF"/>
                </a:solidFill>
                <a:latin typeface="Arial"/>
                <a:ea typeface="Arial"/>
                <a:cs typeface="Arial"/>
                <a:sym typeface="Arial"/>
              </a:rPr>
              <a:t>,</a:t>
            </a:r>
          </a:p>
          <a:p>
            <a:pPr marL="457200" lvl="0" indent="-3810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Permanent Marker"/>
              <a:buChar char="❖"/>
            </a:pPr>
            <a:r>
              <a:rPr lang="en" sz="2400" u="sng">
                <a:solidFill>
                  <a:srgbClr val="FF00FF"/>
                </a:solidFill>
                <a:latin typeface="Arial"/>
                <a:ea typeface="Arial"/>
                <a:cs typeface="Arial"/>
                <a:sym typeface="Arial"/>
              </a:rPr>
              <a:t>http://www.water.ncsu.edu/watershedss/info/macreinv.html  </a:t>
            </a:r>
          </a:p>
          <a:p>
            <a:pPr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u="sng">
              <a:solidFill>
                <a:srgbClr val="FF00FF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54374" y="3681156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FF"/>
        </a:solidFill>
        <a:effectLst/>
      </p:bgPr>
    </p:bg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latin typeface="Permanent Marker"/>
                <a:ea typeface="Permanent Marker"/>
                <a:cs typeface="Permanent Marker"/>
                <a:sym typeface="Permanent Marker"/>
              </a:rPr>
              <a:t>Works Cited / Bibliography</a:t>
            </a:r>
          </a:p>
        </p:txBody>
      </p:sp>
      <p:sp>
        <p:nvSpPr>
          <p:cNvPr id="246" name="Shape 246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  <a:solidFill>
            <a:schemeClr val="lt1"/>
          </a:solidFill>
        </p:spPr>
        <p:txBody>
          <a:bodyPr lIns="91425" tIns="91425" rIns="91425" bIns="91425" anchor="t" anchorCtr="0">
            <a:noAutofit/>
          </a:bodyPr>
          <a:lstStyle/>
          <a:p>
            <a:pPr marL="457200" lvl="0" indent="-36195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❖"/>
            </a:pPr>
            <a:r>
              <a:rPr lang="en" sz="2100" u="sng">
                <a:solidFill>
                  <a:srgbClr val="FF00FF"/>
                </a:solidFill>
                <a:latin typeface="Permanent Marker"/>
                <a:ea typeface="Permanent Marker"/>
                <a:cs typeface="Permanent Marker"/>
                <a:sym typeface="Permanent Marker"/>
                <a:hlinkClick r:id="rId5"/>
              </a:rPr>
              <a:t>http://www.water.ncsu.edu/watershedssp/info/macroinv.html</a:t>
            </a:r>
            <a:r>
              <a:rPr lang="en" sz="2100">
                <a:solidFill>
                  <a:srgbClr val="FF00FF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 </a:t>
            </a:r>
          </a:p>
          <a:p>
            <a:pPr marL="457200" lvl="0" indent="-36195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Permanent Marker"/>
              <a:buChar char="❖"/>
            </a:pPr>
            <a:r>
              <a:rPr lang="en" sz="2100" u="sng">
                <a:solidFill>
                  <a:srgbClr val="FF00FF"/>
                </a:solidFill>
                <a:latin typeface="Permanent Marker"/>
                <a:ea typeface="Permanent Marker"/>
                <a:cs typeface="Permanent Marker"/>
                <a:sym typeface="Permanent Marker"/>
                <a:hlinkClick r:id="rId6"/>
              </a:rPr>
              <a:t>http://www.water.ncsu.edu/watershedss/about.html#auth</a:t>
            </a:r>
            <a:r>
              <a:rPr lang="en" sz="2100">
                <a:solidFill>
                  <a:srgbClr val="FF00FF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 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19500" y="3558253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FF"/>
        </a:solidFill>
        <a:effectLst/>
      </p:bgPr>
    </p:bg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  <a:solidFill>
            <a:srgbClr val="FFFFFF"/>
          </a:solidFill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Abstract</a:t>
            </a:r>
          </a:p>
        </p:txBody>
      </p:sp>
      <p:sp>
        <p:nvSpPr>
          <p:cNvPr id="252" name="Shape 252"/>
          <p:cNvSpPr txBox="1">
            <a:spLocks noGrp="1"/>
          </p:cNvSpPr>
          <p:nvPr>
            <p:ph type="body" idx="1"/>
          </p:nvPr>
        </p:nvSpPr>
        <p:spPr>
          <a:xfrm>
            <a:off x="311700" y="1017800"/>
            <a:ext cx="8520600" cy="3426017"/>
          </a:xfrm>
          <a:prstGeom prst="rect">
            <a:avLst/>
          </a:prstGeom>
          <a:solidFill>
            <a:schemeClr val="lt1"/>
          </a:solidFill>
        </p:spPr>
        <p:txBody>
          <a:bodyPr lIns="91425" tIns="91425" rIns="91425" bIns="91425" anchor="t" anchorCtr="0">
            <a:noAutofit/>
          </a:bodyPr>
          <a:lstStyle/>
          <a:p>
            <a:pPr lvl="0"/>
            <a:r>
              <a:rPr lang="en" dirty="0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The purpose of this project is to see if elevation and latitude makes a difference in the types of the macroinvertebrates found in a freshwater ecosystem. we chose the two places because the schools had similar north and south latitudes </a:t>
            </a:r>
            <a:r>
              <a:rPr lang="en" dirty="0" smtClean="0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(</a:t>
            </a:r>
            <a:r>
              <a:rPr lang="en-US" dirty="0" smtClean="0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N</a:t>
            </a:r>
            <a:r>
              <a:rPr lang="en" dirty="0" smtClean="0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avarre</a:t>
            </a:r>
            <a:r>
              <a:rPr lang="en-US" dirty="0" smtClean="0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, Ohio, USA:</a:t>
            </a:r>
            <a:r>
              <a:rPr lang="en" dirty="0" smtClean="0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 </a:t>
            </a:r>
            <a:r>
              <a:rPr lang="en" dirty="0" smtClean="0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41.55</a:t>
            </a:r>
            <a:r>
              <a:rPr lang="en-US" dirty="0" smtClean="0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N</a:t>
            </a:r>
            <a:r>
              <a:rPr lang="en" dirty="0" smtClean="0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, </a:t>
            </a:r>
            <a:r>
              <a:rPr lang="en" dirty="0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175m: </a:t>
            </a:r>
            <a:r>
              <a:rPr lang="en-US" dirty="0" smtClean="0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S</a:t>
            </a:r>
            <a:r>
              <a:rPr lang="en" dirty="0" smtClean="0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cience </a:t>
            </a:r>
            <a:r>
              <a:rPr lang="en-US" dirty="0" smtClean="0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C</a:t>
            </a:r>
            <a:r>
              <a:rPr lang="en" dirty="0" smtClean="0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lub </a:t>
            </a:r>
            <a:r>
              <a:rPr lang="en-US" dirty="0" smtClean="0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of </a:t>
            </a:r>
            <a:r>
              <a:rPr lang="en" dirty="0" smtClean="0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Huechulafquen</a:t>
            </a:r>
            <a:r>
              <a:rPr lang="en-US" dirty="0" smtClean="0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, </a:t>
            </a:r>
            <a:r>
              <a:rPr lang="en-US" dirty="0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Chile: </a:t>
            </a:r>
            <a:r>
              <a:rPr lang="en" dirty="0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39.79</a:t>
            </a:r>
            <a:r>
              <a:rPr lang="en-US" dirty="0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S</a:t>
            </a:r>
            <a:r>
              <a:rPr lang="en" dirty="0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 1</a:t>
            </a:r>
            <a:r>
              <a:rPr lang="en-US" dirty="0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,</a:t>
            </a:r>
            <a:r>
              <a:rPr lang="en" dirty="0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871 </a:t>
            </a:r>
            <a:r>
              <a:rPr lang="en" dirty="0" smtClean="0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m). </a:t>
            </a:r>
            <a:r>
              <a:rPr lang="en" dirty="0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Our Hypothesis was that the macroinvertebrates are going to be similar in </a:t>
            </a:r>
            <a:r>
              <a:rPr lang="en" dirty="0" smtClean="0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: both </a:t>
            </a:r>
            <a:r>
              <a:rPr lang="en" dirty="0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places. Our research began when we went out to the </a:t>
            </a:r>
            <a:r>
              <a:rPr lang="en-US" dirty="0" smtClean="0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M</a:t>
            </a:r>
            <a:r>
              <a:rPr lang="en" dirty="0" smtClean="0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aumee </a:t>
            </a:r>
            <a:r>
              <a:rPr lang="en-US" dirty="0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R</a:t>
            </a:r>
            <a:r>
              <a:rPr lang="en" dirty="0" smtClean="0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iver </a:t>
            </a:r>
            <a:r>
              <a:rPr lang="en" dirty="0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to collect macroinvertebrates as seen on slides 14 +15. After that we looked up what data that science club Huechulafquen had</a:t>
            </a:r>
            <a:r>
              <a:rPr lang="en" dirty="0" smtClean="0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.</a:t>
            </a:r>
            <a:r>
              <a:rPr lang="en-US" dirty="0" smtClean="0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dirty="0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W</a:t>
            </a:r>
            <a:r>
              <a:rPr lang="en" dirty="0" smtClean="0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e </a:t>
            </a:r>
            <a:r>
              <a:rPr lang="en" dirty="0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found that data </a:t>
            </a:r>
            <a:r>
              <a:rPr lang="en-US" dirty="0" smtClean="0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and </a:t>
            </a:r>
            <a:r>
              <a:rPr lang="en" dirty="0" smtClean="0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compared </a:t>
            </a:r>
            <a:r>
              <a:rPr lang="en-US" dirty="0" smtClean="0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it</a:t>
            </a:r>
            <a:r>
              <a:rPr lang="en" dirty="0" smtClean="0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.</a:t>
            </a:r>
            <a:r>
              <a:rPr lang="en-US" dirty="0" smtClean="0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 Both locations had similar macroinvertebrates. </a:t>
            </a:r>
            <a:r>
              <a:rPr lang="en" dirty="0" smtClean="0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Our </a:t>
            </a:r>
            <a:r>
              <a:rPr lang="en" dirty="0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Hypothesis was proven.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78955" y="4262898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FF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title"/>
          </p:nvPr>
        </p:nvSpPr>
        <p:spPr>
          <a:xfrm>
            <a:off x="311700" y="106650"/>
            <a:ext cx="8520600" cy="557100"/>
          </a:xfrm>
          <a:prstGeom prst="rect">
            <a:avLst/>
          </a:prstGeom>
          <a:solidFill>
            <a:srgbClr val="FFFFFF"/>
          </a:solidFill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latin typeface="Permanent Marker"/>
                <a:ea typeface="Permanent Marker"/>
                <a:cs typeface="Permanent Marker"/>
                <a:sym typeface="Permanent Marker"/>
              </a:rPr>
              <a:t>Investigation Plan</a:t>
            </a:r>
          </a:p>
        </p:txBody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251800" y="711075"/>
            <a:ext cx="8520600" cy="4005000"/>
          </a:xfrm>
          <a:prstGeom prst="rect">
            <a:avLst/>
          </a:prstGeom>
          <a:solidFill>
            <a:srgbClr val="FFFFFF"/>
          </a:solidFill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Char char="❖"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Collected macroinvertebrate data from maumee river</a:t>
            </a:r>
          </a:p>
          <a:p>
            <a: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Char char="❖"/>
            </a:pPr>
            <a:r>
              <a:rPr lang="en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Create a question and define our purpose</a:t>
            </a:r>
          </a:p>
          <a:p>
            <a: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Font typeface="Permanent Marker"/>
              <a:buChar char="❖"/>
            </a:pPr>
            <a:r>
              <a:rPr lang="en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Search for Globe data (Globe Schools, times period that match the school)</a:t>
            </a:r>
          </a:p>
          <a:p>
            <a: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Font typeface="Permanent Marker"/>
              <a:buChar char="❖"/>
            </a:pPr>
            <a:r>
              <a:rPr lang="en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Find information that match chile and Toledo</a:t>
            </a:r>
          </a:p>
          <a:p>
            <a: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Font typeface="Permanent Marker"/>
              <a:buChar char="❖"/>
            </a:pPr>
            <a:r>
              <a:rPr lang="en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Research science topic (macroinvertebrates) that connects with our purpose</a:t>
            </a:r>
          </a:p>
          <a:p>
            <a: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Font typeface="Permanent Marker"/>
              <a:buChar char="❖"/>
            </a:pPr>
            <a:r>
              <a:rPr lang="en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State our Hypothesis</a:t>
            </a:r>
          </a:p>
          <a:p>
            <a:pPr marL="457200" lvl="0" indent="-228600" rtl="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Char char="❖"/>
            </a:pPr>
            <a:r>
              <a:rPr lang="en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Analyze data</a:t>
            </a:r>
          </a:p>
          <a:p>
            <a:pPr marL="457200" lvl="0" indent="-228600" rtl="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Font typeface="Permanent Marker"/>
              <a:buChar char="❖"/>
            </a:pPr>
            <a:r>
              <a:rPr lang="en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Write conclusion</a:t>
            </a:r>
          </a:p>
          <a:p>
            <a:pPr marL="457200" lvl="0" indent="-228600" rtl="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Font typeface="Permanent Marker"/>
              <a:buChar char="❖"/>
            </a:pPr>
            <a:r>
              <a:rPr lang="en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Create Abstract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24220" y="404546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FF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  <a:solidFill>
            <a:srgbClr val="FFFFFF"/>
          </a:solidFill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latin typeface="Permanent Marker"/>
                <a:ea typeface="Permanent Marker"/>
                <a:cs typeface="Permanent Marker"/>
                <a:sym typeface="Permanent Marker"/>
              </a:rPr>
              <a:t>Research Methods</a:t>
            </a:r>
          </a:p>
        </p:txBody>
      </p:sp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311700" y="1229874"/>
            <a:ext cx="8520600" cy="2893171"/>
          </a:xfrm>
          <a:prstGeom prst="rect">
            <a:avLst/>
          </a:prstGeom>
          <a:solidFill>
            <a:srgbClr val="FFFFFF"/>
          </a:solidFill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rtl="0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Permanent Marker"/>
              <a:buChar char="❖"/>
            </a:pPr>
            <a:r>
              <a:rPr lang="en" sz="2400" dirty="0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We used Globe Data Access tool for data</a:t>
            </a:r>
          </a:p>
          <a:p>
            <a:pPr marL="457200" lvl="0" indent="-381000" rtl="0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Permanent Marker"/>
              <a:buChar char="❖"/>
            </a:pPr>
            <a:r>
              <a:rPr lang="en" sz="2400" dirty="0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We used Globe visualization tool for school info</a:t>
            </a:r>
          </a:p>
          <a:p>
            <a:pPr marL="457200" lvl="0" indent="-381000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Permanent Marker"/>
              <a:buChar char="❖"/>
            </a:pPr>
            <a:r>
              <a:rPr lang="en" sz="2400" dirty="0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Read and summarize Benthic macroinvertebrates Resource article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99478" y="3435249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FF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title"/>
          </p:nvPr>
        </p:nvSpPr>
        <p:spPr>
          <a:xfrm>
            <a:off x="311700" y="66300"/>
            <a:ext cx="8520600" cy="607800"/>
          </a:xfrm>
          <a:prstGeom prst="rect">
            <a:avLst/>
          </a:prstGeom>
          <a:solidFill>
            <a:srgbClr val="FFFFFF"/>
          </a:solidFill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latin typeface="Permanent Marker"/>
                <a:ea typeface="Permanent Marker"/>
                <a:cs typeface="Permanent Marker"/>
                <a:sym typeface="Permanent Marker"/>
              </a:rPr>
              <a:t>Research Methods</a:t>
            </a:r>
          </a:p>
        </p:txBody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98375" y="803225"/>
            <a:ext cx="8520600" cy="4091400"/>
          </a:xfrm>
          <a:prstGeom prst="rect">
            <a:avLst/>
          </a:prstGeom>
          <a:solidFill>
            <a:srgbClr val="FFFFFF"/>
          </a:solidFill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0"/>
              </a:spcBef>
              <a:buClr>
                <a:srgbClr val="FF00FF"/>
              </a:buClr>
              <a:buSzPct val="100000"/>
              <a:buFont typeface="Permanent Marker"/>
              <a:buChar char="❖"/>
            </a:pPr>
            <a:r>
              <a:rPr lang="en" sz="2400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We went out to maumee river and collected,identified,and counted benthic macroinvertebrates</a:t>
            </a:r>
          </a:p>
          <a:p>
            <a:pPr marL="457200" lvl="0" indent="-381000" rtl="0">
              <a:spcBef>
                <a:spcPts val="0"/>
              </a:spcBef>
              <a:buClr>
                <a:srgbClr val="FF00FF"/>
              </a:buClr>
              <a:buSzPct val="100000"/>
              <a:buFont typeface="Permanent Marker"/>
              <a:buChar char="❖"/>
            </a:pPr>
            <a:r>
              <a:rPr lang="en" sz="2400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Used globe data tool</a:t>
            </a:r>
          </a:p>
          <a:p>
            <a:pPr marL="457200" lvl="0" indent="-381000" rtl="0">
              <a:spcBef>
                <a:spcPts val="0"/>
              </a:spcBef>
              <a:buClr>
                <a:srgbClr val="FF00FF"/>
              </a:buClr>
              <a:buSzPct val="100000"/>
              <a:buFont typeface="Permanent Marker"/>
              <a:buChar char="❖"/>
            </a:pPr>
            <a:r>
              <a:rPr lang="en" sz="2400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Used globe visualization tool</a:t>
            </a:r>
          </a:p>
          <a:p>
            <a:pPr marL="457200" lvl="0" indent="-381000" rtl="0">
              <a:spcBef>
                <a:spcPts val="0"/>
              </a:spcBef>
              <a:buClr>
                <a:srgbClr val="FF00FF"/>
              </a:buClr>
              <a:buSzPct val="100000"/>
              <a:buFont typeface="Permanent Marker"/>
              <a:buChar char="❖"/>
            </a:pPr>
            <a:r>
              <a:rPr lang="en" sz="2400" u="sng">
                <a:solidFill>
                  <a:srgbClr val="FF00FF"/>
                </a:solidFill>
                <a:latin typeface="Permanent Marker"/>
                <a:ea typeface="Permanent Marker"/>
                <a:cs typeface="Permanent Marker"/>
                <a:sym typeface="Permanent Marker"/>
                <a:hlinkClick r:id="rId5"/>
              </a:rPr>
              <a:t>http://www.water.ncsu.edu/watershedss/about.html#auth</a:t>
            </a:r>
            <a:r>
              <a:rPr lang="en" sz="2400">
                <a:solidFill>
                  <a:srgbClr val="FF00FF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 </a:t>
            </a:r>
            <a:r>
              <a:rPr lang="en" sz="2400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 </a:t>
            </a:r>
          </a:p>
          <a:p>
            <a:pPr marL="457200" lvl="0" indent="-228600" rtl="0">
              <a:spcBef>
                <a:spcPts val="0"/>
              </a:spcBef>
              <a:buClr>
                <a:srgbClr val="FF00FF"/>
              </a:buClr>
              <a:buFont typeface="Permanent Marker"/>
              <a:buChar char="❖"/>
            </a:pPr>
            <a:r>
              <a:rPr lang="en" sz="2400" u="sng">
                <a:solidFill>
                  <a:srgbClr val="FF00FF"/>
                </a:solidFill>
                <a:latin typeface="Permanent Marker"/>
                <a:ea typeface="Permanent Marker"/>
                <a:cs typeface="Permanent Marker"/>
                <a:sym typeface="Permanent Marker"/>
                <a:hlinkClick r:id="rId6"/>
              </a:rPr>
              <a:t>http://www.water.ncsu.edu/watershedssp/info/macroinv.html</a:t>
            </a:r>
            <a:r>
              <a:rPr lang="en" sz="2400">
                <a:solidFill>
                  <a:srgbClr val="FF00FF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 </a:t>
            </a:r>
            <a:r>
              <a:rPr lang="en">
                <a:solidFill>
                  <a:srgbClr val="FF00FF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 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06175" y="4081825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FF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  <a:solidFill>
            <a:srgbClr val="FFFFFF"/>
          </a:solidFill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latin typeface="Permanent Marker"/>
                <a:ea typeface="Permanent Marker"/>
                <a:cs typeface="Permanent Marker"/>
                <a:sym typeface="Permanent Marker"/>
              </a:rPr>
              <a:t>Research Information: </a:t>
            </a:r>
            <a:r>
              <a:rPr lang="en" sz="1400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Science Club of Huechulafquen</a:t>
            </a:r>
          </a:p>
        </p:txBody>
      </p:sp>
      <p:sp>
        <p:nvSpPr>
          <p:cNvPr id="117" name="Shape 117"/>
          <p:cNvSpPr txBox="1">
            <a:spLocks noGrp="1"/>
          </p:cNvSpPr>
          <p:nvPr>
            <p:ph type="body" idx="1"/>
          </p:nvPr>
        </p:nvSpPr>
        <p:spPr>
          <a:xfrm>
            <a:off x="311700" y="1122875"/>
            <a:ext cx="7584900" cy="1344600"/>
          </a:xfrm>
          <a:prstGeom prst="rect">
            <a:avLst/>
          </a:prstGeom>
          <a:solidFill>
            <a:srgbClr val="FFFFFF"/>
          </a:solidFill>
        </p:spPr>
        <p:txBody>
          <a:bodyPr lIns="91425" tIns="91425" rIns="91425" bIns="91425" anchor="t" anchorCtr="0">
            <a:noAutofit/>
          </a:bodyPr>
          <a:lstStyle/>
          <a:p>
            <a:pPr marL="457200" lvl="0" indent="-37465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Permanent Marker"/>
              <a:buChar char="❖"/>
            </a:pPr>
            <a:r>
              <a:rPr lang="en" sz="2300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The science club of Huechulafquen</a:t>
            </a:r>
          </a:p>
          <a:p>
            <a:pPr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 collected data from 7 different Locations.</a:t>
            </a:r>
          </a:p>
        </p:txBody>
      </p:sp>
      <p:pic>
        <p:nvPicPr>
          <p:cNvPr id="118" name="Shape 1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83650" y="2638899"/>
            <a:ext cx="5041000" cy="2161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31200" y="4235119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FF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>
            <a:spLocks noGrp="1"/>
          </p:cNvSpPr>
          <p:nvPr>
            <p:ph type="title"/>
          </p:nvPr>
        </p:nvSpPr>
        <p:spPr>
          <a:xfrm>
            <a:off x="311700" y="329950"/>
            <a:ext cx="8520600" cy="607800"/>
          </a:xfrm>
          <a:prstGeom prst="rect">
            <a:avLst/>
          </a:prstGeom>
          <a:solidFill>
            <a:srgbClr val="FFFFFF"/>
          </a:solidFill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>
                <a:latin typeface="Permanent Marker"/>
                <a:ea typeface="Permanent Marker"/>
                <a:cs typeface="Permanent Marker"/>
                <a:sym typeface="Permanent Marker"/>
              </a:rPr>
              <a:t>Research Information(</a:t>
            </a:r>
            <a:r>
              <a:rPr lang="en" sz="1800" dirty="0">
                <a:latin typeface="Permanent Marker"/>
                <a:ea typeface="Permanent Marker"/>
                <a:cs typeface="Permanent Marker"/>
                <a:sym typeface="Permanent Marker"/>
              </a:rPr>
              <a:t>benthic </a:t>
            </a:r>
            <a:r>
              <a:rPr lang="en" sz="1800" dirty="0" smtClean="0">
                <a:latin typeface="Permanent Marker"/>
                <a:ea typeface="Permanent Marker"/>
                <a:cs typeface="Permanent Marker"/>
                <a:sym typeface="Permanent Marker"/>
              </a:rPr>
              <a:t>macroinvertebrates</a:t>
            </a:r>
            <a:r>
              <a:rPr lang="en-US" sz="2400" dirty="0">
                <a:latin typeface="Permanent Marker"/>
                <a:ea typeface="Permanent Marker"/>
                <a:cs typeface="Permanent Marker"/>
                <a:sym typeface="Permanent Marker"/>
              </a:rPr>
              <a:t>)</a:t>
            </a:r>
            <a:endParaRPr lang="en" sz="2400" dirty="0"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>
            <a:off x="228725" y="1419925"/>
            <a:ext cx="8520600" cy="3202200"/>
          </a:xfrm>
          <a:prstGeom prst="rect">
            <a:avLst/>
          </a:prstGeom>
          <a:solidFill>
            <a:schemeClr val="lt1"/>
          </a:solidFill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 4 feeding groups:</a:t>
            </a:r>
          </a:p>
          <a:p>
            <a:pPr marL="457200" lvl="0" indent="-2286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Permanent Marker"/>
              <a:buChar char="❖"/>
            </a:pPr>
            <a:r>
              <a:rPr lang="en" dirty="0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Shredders, </a:t>
            </a:r>
          </a:p>
          <a:p>
            <a:pPr marL="457200" lvl="0" indent="-2286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Permanent Marker"/>
              <a:buChar char="❖"/>
            </a:pPr>
            <a:r>
              <a:rPr lang="en" dirty="0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filter collectors</a:t>
            </a:r>
          </a:p>
          <a:p>
            <a:pPr marL="457200" lvl="0" indent="-2286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Permanent Marker"/>
              <a:buChar char="❖"/>
            </a:pPr>
            <a:r>
              <a:rPr lang="en" dirty="0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Grazers,</a:t>
            </a:r>
          </a:p>
          <a:p>
            <a:pPr marL="457200" lvl="0" indent="-2286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Permanent Marker"/>
              <a:buChar char="❖"/>
            </a:pPr>
            <a:r>
              <a:rPr lang="en" dirty="0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Predators.</a:t>
            </a:r>
          </a:p>
          <a:p>
            <a:pPr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00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lvl="0" rtl="0">
              <a:spcBef>
                <a:spcPts val="0"/>
              </a:spcBef>
              <a:buNone/>
            </a:pPr>
            <a:endParaRPr dirty="0">
              <a:solidFill>
                <a:srgbClr val="000000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rgbClr val="000000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rgbClr val="000000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rgbClr val="000000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lvl="0">
              <a:spcBef>
                <a:spcPts val="0"/>
              </a:spcBef>
              <a:buNone/>
            </a:pPr>
            <a:endParaRPr sz="1400" dirty="0">
              <a:solidFill>
                <a:srgbClr val="000000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19500" y="3913521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FF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 txBox="1">
            <a:spLocks noGrp="1"/>
          </p:cNvSpPr>
          <p:nvPr>
            <p:ph type="ctrTitle"/>
          </p:nvPr>
        </p:nvSpPr>
        <p:spPr>
          <a:xfrm>
            <a:off x="139650" y="474150"/>
            <a:ext cx="8864700" cy="711000"/>
          </a:xfrm>
          <a:prstGeom prst="rect">
            <a:avLst/>
          </a:prstGeom>
          <a:solidFill>
            <a:srgbClr val="FFFFFF"/>
          </a:solidFill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400" dirty="0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Satellite image of </a:t>
            </a:r>
            <a:r>
              <a:rPr lang="en-US" sz="2400" dirty="0" smtClean="0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science club of</a:t>
            </a:r>
            <a:r>
              <a:rPr lang="en" sz="2400" dirty="0" smtClean="0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Huechulafquen</a:t>
            </a:r>
            <a:endParaRPr lang="en" sz="2400" dirty="0">
              <a:solidFill>
                <a:srgbClr val="000000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130" name="Shape 130"/>
          <p:cNvSpPr txBox="1">
            <a:spLocks noGrp="1"/>
          </p:cNvSpPr>
          <p:nvPr>
            <p:ph type="subTitle" idx="1"/>
          </p:nvPr>
        </p:nvSpPr>
        <p:spPr>
          <a:xfrm>
            <a:off x="598100" y="1185148"/>
            <a:ext cx="8222100" cy="3492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31" name="Shape 1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1222350"/>
            <a:ext cx="9144000" cy="392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72668" y="412792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FF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ctrTitle"/>
          </p:nvPr>
        </p:nvSpPr>
        <p:spPr>
          <a:xfrm>
            <a:off x="275300" y="154075"/>
            <a:ext cx="8684400" cy="663600"/>
          </a:xfrm>
          <a:prstGeom prst="rect">
            <a:avLst/>
          </a:prstGeom>
          <a:solidFill>
            <a:srgbClr val="FFFFFF"/>
          </a:solidFill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400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Satellite image of chimehuin river</a:t>
            </a:r>
            <a:r>
              <a:rPr lang="en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 </a:t>
            </a:r>
          </a:p>
        </p:txBody>
      </p:sp>
      <p:sp>
        <p:nvSpPr>
          <p:cNvPr id="137" name="Shape 137"/>
          <p:cNvSpPr txBox="1">
            <a:spLocks noGrp="1"/>
          </p:cNvSpPr>
          <p:nvPr>
            <p:ph type="subTitle" idx="1"/>
          </p:nvPr>
        </p:nvSpPr>
        <p:spPr>
          <a:xfrm>
            <a:off x="598100" y="1777723"/>
            <a:ext cx="8222100" cy="32708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38" name="Shape 1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8600" y="817675"/>
            <a:ext cx="8748000" cy="447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46900" y="4004228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geometric">
  <a:themeElements>
    <a:clrScheme name="Geometric">
      <a:dk1>
        <a:srgbClr val="2A3990"/>
      </a:dk1>
      <a:lt1>
        <a:srgbClr val="FFFFFF"/>
      </a:lt1>
      <a:dk2>
        <a:srgbClr val="434343"/>
      </a:dk2>
      <a:lt2>
        <a:srgbClr val="999999"/>
      </a:lt2>
      <a:accent1>
        <a:srgbClr val="212D74"/>
      </a:accent1>
      <a:accent2>
        <a:srgbClr val="3949AB"/>
      </a:accent2>
      <a:accent3>
        <a:srgbClr val="9C254D"/>
      </a:accent3>
      <a:accent4>
        <a:srgbClr val="D23369"/>
      </a:accent4>
      <a:accent5>
        <a:srgbClr val="F06292"/>
      </a:accent5>
      <a:accent6>
        <a:srgbClr val="7890CD"/>
      </a:accent6>
      <a:hlink>
        <a:srgbClr val="F06292"/>
      </a:hlink>
      <a:folHlink>
        <a:srgbClr val="F0629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932</Words>
  <Application>Microsoft Macintosh PowerPoint</Application>
  <PresentationFormat>On-screen Show (16:9)</PresentationFormat>
  <Paragraphs>111</Paragraphs>
  <Slides>26</Slides>
  <Notes>26</Notes>
  <HiddenSlides>0</HiddenSlides>
  <MMClips>26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geometric</vt:lpstr>
      <vt:lpstr>Comparing Macroinvertebrates  In Toledo, Ohio (USA) and Chile </vt:lpstr>
      <vt:lpstr>Purpose: to see if Elevation and latitude make a difference in the types of macroinvertebrates found in freshwater ecosystems   </vt:lpstr>
      <vt:lpstr>Investigation Plan</vt:lpstr>
      <vt:lpstr>Research Methods</vt:lpstr>
      <vt:lpstr>Research Methods</vt:lpstr>
      <vt:lpstr>Research Information: Science Club of Huechulafquen</vt:lpstr>
      <vt:lpstr>Research Information(benthic macroinvertebrates)</vt:lpstr>
      <vt:lpstr>Satellite image of science club ofHuechulafquen</vt:lpstr>
      <vt:lpstr>Satellite image of chimehuin river </vt:lpstr>
      <vt:lpstr>Satellite image ( navarre-side cut metropark)</vt:lpstr>
      <vt:lpstr>Research Information: Macroinvertebrates</vt:lpstr>
      <vt:lpstr>Research Information(benthic macroinvertebrates)</vt:lpstr>
      <vt:lpstr>Globe Badges</vt:lpstr>
      <vt:lpstr>Field Photos             October 2016 </vt:lpstr>
      <vt:lpstr>Field Photos october.2016 macroinvertebrates    </vt:lpstr>
      <vt:lpstr>Globe Data</vt:lpstr>
      <vt:lpstr>PowerPoint Presentation</vt:lpstr>
      <vt:lpstr>Data Summary(navarre)</vt:lpstr>
      <vt:lpstr>Data Analysis: science club Huechulafquen </vt:lpstr>
      <vt:lpstr>Data Analysis:science club Huechulafquen  </vt:lpstr>
      <vt:lpstr>Data Analysis</vt:lpstr>
      <vt:lpstr>Conclusions</vt:lpstr>
      <vt:lpstr>Limitations / Sources of Error</vt:lpstr>
      <vt:lpstr>Works Cited / Bibliography</vt:lpstr>
      <vt:lpstr>Works Cited / Bibliography</vt:lpstr>
      <vt:lpstr>Abstract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Comparing Macroinvertebrates  In Toledo, Ohio (USA) and Chile </dc:title>
  <cp:lastModifiedBy>Melody Tsapranis</cp:lastModifiedBy>
  <cp:revision>7</cp:revision>
  <dcterms:modified xsi:type="dcterms:W3CDTF">2017-04-03T20:48:22Z</dcterms:modified>
</cp:coreProperties>
</file>