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50401538" cy="35999738"/>
  <p:notesSz cx="6715125" cy="9239250"/>
  <p:defaultTextStyle>
    <a:defPPr>
      <a:defRPr lang="en-US"/>
    </a:defPPr>
    <a:lvl1pPr algn="ctr" rtl="0" fontAlgn="base">
      <a:spcBef>
        <a:spcPct val="0"/>
      </a:spcBef>
      <a:spcAft>
        <a:spcPct val="0"/>
      </a:spcAft>
      <a:defRPr sz="9600" kern="1200">
        <a:solidFill>
          <a:schemeClr val="tx1"/>
        </a:solidFill>
        <a:latin typeface="Arial" charset="0"/>
        <a:ea typeface="+mn-ea"/>
        <a:cs typeface="+mn-cs"/>
      </a:defRPr>
    </a:lvl1pPr>
    <a:lvl2pPr marL="457200" algn="ctr" rtl="0" fontAlgn="base">
      <a:spcBef>
        <a:spcPct val="0"/>
      </a:spcBef>
      <a:spcAft>
        <a:spcPct val="0"/>
      </a:spcAft>
      <a:defRPr sz="9600" kern="1200">
        <a:solidFill>
          <a:schemeClr val="tx1"/>
        </a:solidFill>
        <a:latin typeface="Arial" charset="0"/>
        <a:ea typeface="+mn-ea"/>
        <a:cs typeface="+mn-cs"/>
      </a:defRPr>
    </a:lvl2pPr>
    <a:lvl3pPr marL="914400" algn="ctr" rtl="0" fontAlgn="base">
      <a:spcBef>
        <a:spcPct val="0"/>
      </a:spcBef>
      <a:spcAft>
        <a:spcPct val="0"/>
      </a:spcAft>
      <a:defRPr sz="9600" kern="1200">
        <a:solidFill>
          <a:schemeClr val="tx1"/>
        </a:solidFill>
        <a:latin typeface="Arial" charset="0"/>
        <a:ea typeface="+mn-ea"/>
        <a:cs typeface="+mn-cs"/>
      </a:defRPr>
    </a:lvl3pPr>
    <a:lvl4pPr marL="1371600" algn="ctr" rtl="0" fontAlgn="base">
      <a:spcBef>
        <a:spcPct val="0"/>
      </a:spcBef>
      <a:spcAft>
        <a:spcPct val="0"/>
      </a:spcAft>
      <a:defRPr sz="9600" kern="1200">
        <a:solidFill>
          <a:schemeClr val="tx1"/>
        </a:solidFill>
        <a:latin typeface="Arial" charset="0"/>
        <a:ea typeface="+mn-ea"/>
        <a:cs typeface="+mn-cs"/>
      </a:defRPr>
    </a:lvl4pPr>
    <a:lvl5pPr marL="1828800" algn="ctr" rtl="0" fontAlgn="base">
      <a:spcBef>
        <a:spcPct val="0"/>
      </a:spcBef>
      <a:spcAft>
        <a:spcPct val="0"/>
      </a:spcAft>
      <a:defRPr sz="9600" kern="1200">
        <a:solidFill>
          <a:schemeClr val="tx1"/>
        </a:solidFill>
        <a:latin typeface="Arial" charset="0"/>
        <a:ea typeface="+mn-ea"/>
        <a:cs typeface="+mn-cs"/>
      </a:defRPr>
    </a:lvl5pPr>
    <a:lvl6pPr marL="2286000" algn="l" defTabSz="914400" rtl="0" eaLnBrk="1" latinLnBrk="0" hangingPunct="1">
      <a:defRPr sz="9600" kern="1200">
        <a:solidFill>
          <a:schemeClr val="tx1"/>
        </a:solidFill>
        <a:latin typeface="Arial" charset="0"/>
        <a:ea typeface="+mn-ea"/>
        <a:cs typeface="+mn-cs"/>
      </a:defRPr>
    </a:lvl6pPr>
    <a:lvl7pPr marL="2743200" algn="l" defTabSz="914400" rtl="0" eaLnBrk="1" latinLnBrk="0" hangingPunct="1">
      <a:defRPr sz="9600" kern="1200">
        <a:solidFill>
          <a:schemeClr val="tx1"/>
        </a:solidFill>
        <a:latin typeface="Arial" charset="0"/>
        <a:ea typeface="+mn-ea"/>
        <a:cs typeface="+mn-cs"/>
      </a:defRPr>
    </a:lvl7pPr>
    <a:lvl8pPr marL="3200400" algn="l" defTabSz="914400" rtl="0" eaLnBrk="1" latinLnBrk="0" hangingPunct="1">
      <a:defRPr sz="9600" kern="1200">
        <a:solidFill>
          <a:schemeClr val="tx1"/>
        </a:solidFill>
        <a:latin typeface="Arial" charset="0"/>
        <a:ea typeface="+mn-ea"/>
        <a:cs typeface="+mn-cs"/>
      </a:defRPr>
    </a:lvl8pPr>
    <a:lvl9pPr marL="3657600" algn="l" defTabSz="914400" rtl="0" eaLnBrk="1" latinLnBrk="0" hangingPunct="1">
      <a:defRPr sz="9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5289">
          <p15:clr>
            <a:srgbClr val="A4A3A4"/>
          </p15:clr>
        </p15:guide>
        <p15:guide id="2" orient="horz" pos="22425">
          <p15:clr>
            <a:srgbClr val="A4A3A4"/>
          </p15:clr>
        </p15:guide>
        <p15:guide id="3" orient="horz" pos="2349">
          <p15:clr>
            <a:srgbClr val="A4A3A4"/>
          </p15:clr>
        </p15:guide>
        <p15:guide id="4" pos="158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86" autoAdjust="0"/>
    <p:restoredTop sz="94687" autoAdjust="0"/>
  </p:normalViewPr>
  <p:slideViewPr>
    <p:cSldViewPr snapToGrid="0" showGuides="1">
      <p:cViewPr>
        <p:scale>
          <a:sx n="59" d="100"/>
          <a:sy n="59" d="100"/>
        </p:scale>
        <p:origin x="-4092" y="-2334"/>
      </p:cViewPr>
      <p:guideLst>
        <p:guide orient="horz" pos="5289"/>
        <p:guide orient="horz" pos="22425"/>
        <p:guide orient="horz" pos="2349"/>
        <p:guide pos="1587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096"/>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931863" y="692150"/>
            <a:ext cx="4852987" cy="3465513"/>
          </a:xfrm>
          <a:prstGeom prst="rect">
            <a:avLst/>
          </a:prstGeom>
          <a:noFill/>
          <a:ln w="9525">
            <a:solidFill>
              <a:srgbClr val="000000"/>
            </a:solidFill>
            <a:miter lim="800000"/>
            <a:headEnd/>
            <a:tailEn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18F64AA5-5A0D-456F-8AB4-ECE9208990E0}" type="slidenum">
              <a:rPr lang="en-US" altLang="en-US"/>
              <a:pPr>
                <a:defRPr/>
              </a:pPr>
              <a:t>‹#›</a:t>
            </a:fld>
            <a:endParaRPr lang="en-US" altLang="en-US"/>
          </a:p>
        </p:txBody>
      </p:sp>
    </p:spTree>
    <p:extLst>
      <p:ext uri="{BB962C8B-B14F-4D97-AF65-F5344CB8AC3E}">
        <p14:creationId xmlns:p14="http://schemas.microsoft.com/office/powerpoint/2010/main" val="29880766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fld id="{2D2DCC4E-AF26-4184-ACB8-3F61D0E86D2A}" type="slidenum">
              <a:rPr lang="en-US" altLang="en-US" sz="1200"/>
              <a:pPr eaLnBrk="1" hangingPunct="1"/>
              <a:t>1</a:t>
            </a:fld>
            <a:endParaRPr lang="en-US" altLang="en-US" sz="12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511922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9838" y="11183938"/>
            <a:ext cx="42841862" cy="7715250"/>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7559675" y="20399375"/>
            <a:ext cx="35282188" cy="92011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397862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2519363" y="8399463"/>
            <a:ext cx="45362812" cy="23758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700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542663" y="1441450"/>
            <a:ext cx="11339512" cy="30716538"/>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19363" y="1441450"/>
            <a:ext cx="33870900" cy="3071653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4971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2519363" y="8399463"/>
            <a:ext cx="45362812" cy="237585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87246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81450" y="23133050"/>
            <a:ext cx="42841863" cy="7150100"/>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981450" y="15257463"/>
            <a:ext cx="42841863" cy="78755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455995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2519363" y="8399463"/>
            <a:ext cx="22604412"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276175" y="8399463"/>
            <a:ext cx="22606000"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78666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19363" y="8058150"/>
            <a:ext cx="22269450"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19363" y="11417300"/>
            <a:ext cx="22269450"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5603200" y="8058150"/>
            <a:ext cx="22278975"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5603200" y="11417300"/>
            <a:ext cx="22278975"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88378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422684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2782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3" y="1433513"/>
            <a:ext cx="16583025" cy="6099175"/>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9705638" y="1433513"/>
            <a:ext cx="28176537" cy="3072447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19363" y="7532688"/>
            <a:ext cx="16583025" cy="246253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94088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879013" y="25199975"/>
            <a:ext cx="30240287" cy="2974975"/>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9879013" y="3216275"/>
            <a:ext cx="30240287" cy="215995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9879013" y="28174950"/>
            <a:ext cx="30240287" cy="422433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6934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1.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www.megaprint.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aphicFrame>
        <p:nvGraphicFramePr>
          <p:cNvPr id="1026" name="Object 15">
            <a:hlinkClick r:id="rId14"/>
          </p:cNvPr>
          <p:cNvGraphicFramePr>
            <a:graphicFrameLocks noChangeAspect="1"/>
          </p:cNvGraphicFramePr>
          <p:nvPr userDrawn="1"/>
        </p:nvGraphicFramePr>
        <p:xfrm>
          <a:off x="40236775" y="35375850"/>
          <a:ext cx="5591175" cy="285750"/>
        </p:xfrm>
        <a:graphic>
          <a:graphicData uri="http://schemas.openxmlformats.org/presentationml/2006/ole">
            <mc:AlternateContent xmlns:mc="http://schemas.openxmlformats.org/markup-compatibility/2006">
              <mc:Choice xmlns:v="urn:schemas-microsoft-com:vml" Requires="v">
                <p:oleObj spid="_x0000_s1072" name="CorelDRAW" r:id="rId15" imgW="8833104" imgH="310896" progId="CorelDRAW.Graphic.13">
                  <p:embed/>
                </p:oleObj>
              </mc:Choice>
              <mc:Fallback>
                <p:oleObj name="CorelDRAW" r:id="rId15" imgW="8833104" imgH="310896" progId="CorelDRAW.Graphic.13">
                  <p:embed/>
                  <p:pic>
                    <p:nvPicPr>
                      <p:cNvPr id="0" name="Object 15"/>
                      <p:cNvPicPr>
                        <a:picLocks noChangeAspect="1" noChangeArrowheads="1"/>
                      </p:cNvPicPr>
                      <p:nvPr/>
                    </p:nvPicPr>
                    <p:blipFill>
                      <a:blip r:embed="rId16">
                        <a:extLst>
                          <a:ext uri="{28A0092B-C50C-407E-A947-70E740481C1C}">
                            <a14:useLocalDpi xmlns:a14="http://schemas.microsoft.com/office/drawing/2010/main" val="0"/>
                          </a:ext>
                        </a:extLst>
                      </a:blip>
                      <a:srcRect r="38562"/>
                      <a:stretch>
                        <a:fillRect/>
                      </a:stretch>
                    </p:blipFill>
                    <p:spPr bwMode="auto">
                      <a:xfrm>
                        <a:off x="40236775" y="35375850"/>
                        <a:ext cx="5591175" cy="28575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40" name="Text Box 16"/>
          <p:cNvSpPr txBox="1">
            <a:spLocks noChangeArrowheads="1"/>
          </p:cNvSpPr>
          <p:nvPr userDrawn="1"/>
        </p:nvSpPr>
        <p:spPr bwMode="auto">
          <a:xfrm>
            <a:off x="45912088" y="35352038"/>
            <a:ext cx="2373312" cy="33655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algn="l" defTabSz="4938713">
              <a:defRPr>
                <a:solidFill>
                  <a:schemeClr val="tx1"/>
                </a:solidFill>
                <a:latin typeface="Arial" charset="0"/>
              </a:defRPr>
            </a:lvl1pPr>
            <a:lvl2pPr algn="l" defTabSz="4938713">
              <a:defRPr>
                <a:solidFill>
                  <a:schemeClr val="tx1"/>
                </a:solidFill>
                <a:latin typeface="Arial" charset="0"/>
              </a:defRPr>
            </a:lvl2pPr>
            <a:lvl3pPr algn="l" defTabSz="4938713">
              <a:defRPr>
                <a:solidFill>
                  <a:schemeClr val="tx1"/>
                </a:solidFill>
                <a:latin typeface="Arial" charset="0"/>
              </a:defRPr>
            </a:lvl3pPr>
            <a:lvl4pPr algn="l" defTabSz="4938713">
              <a:defRPr>
                <a:solidFill>
                  <a:schemeClr val="tx1"/>
                </a:solidFill>
                <a:latin typeface="Arial" charset="0"/>
              </a:defRPr>
            </a:lvl4pPr>
            <a:lvl5pPr algn="l" defTabSz="4938713">
              <a:defRPr>
                <a:solidFill>
                  <a:schemeClr val="tx1"/>
                </a:solidFill>
                <a:latin typeface="Arial" charset="0"/>
              </a:defRPr>
            </a:lvl5pPr>
            <a:lvl6pPr defTabSz="4938713" fontAlgn="base">
              <a:spcBef>
                <a:spcPct val="0"/>
              </a:spcBef>
              <a:spcAft>
                <a:spcPct val="0"/>
              </a:spcAft>
              <a:defRPr>
                <a:solidFill>
                  <a:schemeClr val="tx1"/>
                </a:solidFill>
                <a:latin typeface="Arial" charset="0"/>
              </a:defRPr>
            </a:lvl6pPr>
            <a:lvl7pPr defTabSz="4938713" fontAlgn="base">
              <a:spcBef>
                <a:spcPct val="0"/>
              </a:spcBef>
              <a:spcAft>
                <a:spcPct val="0"/>
              </a:spcAft>
              <a:defRPr>
                <a:solidFill>
                  <a:schemeClr val="tx1"/>
                </a:solidFill>
                <a:latin typeface="Arial" charset="0"/>
              </a:defRPr>
            </a:lvl7pPr>
            <a:lvl8pPr defTabSz="4938713" fontAlgn="base">
              <a:spcBef>
                <a:spcPct val="0"/>
              </a:spcBef>
              <a:spcAft>
                <a:spcPct val="0"/>
              </a:spcAft>
              <a:defRPr>
                <a:solidFill>
                  <a:schemeClr val="tx1"/>
                </a:solidFill>
                <a:latin typeface="Arial" charset="0"/>
              </a:defRPr>
            </a:lvl8pPr>
            <a:lvl9pPr defTabSz="4938713" fontAlgn="base">
              <a:spcBef>
                <a:spcPct val="0"/>
              </a:spcBef>
              <a:spcAft>
                <a:spcPct val="0"/>
              </a:spcAft>
              <a:defRPr>
                <a:solidFill>
                  <a:schemeClr val="tx1"/>
                </a:solidFill>
                <a:latin typeface="Arial" charset="0"/>
              </a:defRPr>
            </a:lvl9pPr>
          </a:lstStyle>
          <a:p>
            <a:pPr algn="ctr">
              <a:defRPr/>
            </a:pPr>
            <a:r>
              <a:rPr lang="en-US" altLang="en-US" sz="1600" smtClean="0">
                <a:solidFill>
                  <a:schemeClr val="bg1"/>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938713" rtl="0" eaLnBrk="0" fontAlgn="base" hangingPunct="0">
        <a:spcBef>
          <a:spcPct val="0"/>
        </a:spcBef>
        <a:spcAft>
          <a:spcPct val="0"/>
        </a:spcAft>
        <a:defRPr sz="23700">
          <a:solidFill>
            <a:schemeClr val="tx2"/>
          </a:solidFill>
          <a:latin typeface="+mj-lt"/>
          <a:ea typeface="+mj-ea"/>
          <a:cs typeface="+mj-cs"/>
        </a:defRPr>
      </a:lvl1pPr>
      <a:lvl2pPr algn="ctr" defTabSz="4938713" rtl="0" eaLnBrk="0" fontAlgn="base" hangingPunct="0">
        <a:spcBef>
          <a:spcPct val="0"/>
        </a:spcBef>
        <a:spcAft>
          <a:spcPct val="0"/>
        </a:spcAft>
        <a:defRPr sz="23700">
          <a:solidFill>
            <a:schemeClr val="tx2"/>
          </a:solidFill>
          <a:latin typeface="Arial" charset="0"/>
        </a:defRPr>
      </a:lvl2pPr>
      <a:lvl3pPr algn="ctr" defTabSz="4938713" rtl="0" eaLnBrk="0" fontAlgn="base" hangingPunct="0">
        <a:spcBef>
          <a:spcPct val="0"/>
        </a:spcBef>
        <a:spcAft>
          <a:spcPct val="0"/>
        </a:spcAft>
        <a:defRPr sz="23700">
          <a:solidFill>
            <a:schemeClr val="tx2"/>
          </a:solidFill>
          <a:latin typeface="Arial" charset="0"/>
        </a:defRPr>
      </a:lvl3pPr>
      <a:lvl4pPr algn="ctr" defTabSz="4938713" rtl="0" eaLnBrk="0" fontAlgn="base" hangingPunct="0">
        <a:spcBef>
          <a:spcPct val="0"/>
        </a:spcBef>
        <a:spcAft>
          <a:spcPct val="0"/>
        </a:spcAft>
        <a:defRPr sz="23700">
          <a:solidFill>
            <a:schemeClr val="tx2"/>
          </a:solidFill>
          <a:latin typeface="Arial" charset="0"/>
        </a:defRPr>
      </a:lvl4pPr>
      <a:lvl5pPr algn="ctr" defTabSz="4938713" rtl="0" eaLnBrk="0" fontAlgn="base" hangingPunct="0">
        <a:spcBef>
          <a:spcPct val="0"/>
        </a:spcBef>
        <a:spcAft>
          <a:spcPct val="0"/>
        </a:spcAft>
        <a:defRPr sz="23700">
          <a:solidFill>
            <a:schemeClr val="tx2"/>
          </a:solidFill>
          <a:latin typeface="Arial" charset="0"/>
        </a:defRPr>
      </a:lvl5pPr>
      <a:lvl6pPr marL="457200" algn="ctr" defTabSz="4938713" rtl="0" fontAlgn="base">
        <a:spcBef>
          <a:spcPct val="0"/>
        </a:spcBef>
        <a:spcAft>
          <a:spcPct val="0"/>
        </a:spcAft>
        <a:defRPr sz="23700">
          <a:solidFill>
            <a:schemeClr val="tx2"/>
          </a:solidFill>
          <a:latin typeface="Arial" charset="0"/>
        </a:defRPr>
      </a:lvl6pPr>
      <a:lvl7pPr marL="914400" algn="ctr" defTabSz="4938713" rtl="0" fontAlgn="base">
        <a:spcBef>
          <a:spcPct val="0"/>
        </a:spcBef>
        <a:spcAft>
          <a:spcPct val="0"/>
        </a:spcAft>
        <a:defRPr sz="23700">
          <a:solidFill>
            <a:schemeClr val="tx2"/>
          </a:solidFill>
          <a:latin typeface="Arial" charset="0"/>
        </a:defRPr>
      </a:lvl7pPr>
      <a:lvl8pPr marL="1371600" algn="ctr" defTabSz="4938713" rtl="0" fontAlgn="base">
        <a:spcBef>
          <a:spcPct val="0"/>
        </a:spcBef>
        <a:spcAft>
          <a:spcPct val="0"/>
        </a:spcAft>
        <a:defRPr sz="23700">
          <a:solidFill>
            <a:schemeClr val="tx2"/>
          </a:solidFill>
          <a:latin typeface="Arial" charset="0"/>
        </a:defRPr>
      </a:lvl8pPr>
      <a:lvl9pPr marL="1828800" algn="ctr" defTabSz="4938713" rtl="0" fontAlgn="base">
        <a:spcBef>
          <a:spcPct val="0"/>
        </a:spcBef>
        <a:spcAft>
          <a:spcPct val="0"/>
        </a:spcAft>
        <a:defRPr sz="23700">
          <a:solidFill>
            <a:schemeClr val="tx2"/>
          </a:solidFill>
          <a:latin typeface="Arial" charset="0"/>
        </a:defRPr>
      </a:lvl9pPr>
    </p:titleStyle>
    <p:bodyStyle>
      <a:lvl1pPr marL="1852613" indent="-1852613" algn="l" defTabSz="4938713" rtl="0" eaLnBrk="0" fontAlgn="base" hangingPunct="0">
        <a:spcBef>
          <a:spcPct val="20000"/>
        </a:spcBef>
        <a:spcAft>
          <a:spcPct val="0"/>
        </a:spcAft>
        <a:buChar char="•"/>
        <a:defRPr sz="17200">
          <a:solidFill>
            <a:schemeClr val="tx1"/>
          </a:solidFill>
          <a:latin typeface="+mn-lt"/>
          <a:ea typeface="+mn-ea"/>
          <a:cs typeface="+mn-cs"/>
        </a:defRPr>
      </a:lvl1pPr>
      <a:lvl2pPr marL="4011613" indent="-1544638" algn="l" defTabSz="4938713" rtl="0" eaLnBrk="0" fontAlgn="base" hangingPunct="0">
        <a:spcBef>
          <a:spcPct val="20000"/>
        </a:spcBef>
        <a:spcAft>
          <a:spcPct val="0"/>
        </a:spcAft>
        <a:buChar char="–"/>
        <a:defRPr sz="15000">
          <a:solidFill>
            <a:schemeClr val="tx1"/>
          </a:solidFill>
          <a:latin typeface="+mn-lt"/>
        </a:defRPr>
      </a:lvl2pPr>
      <a:lvl3pPr marL="6170613" indent="-1231900" algn="l" defTabSz="4938713" rtl="0" eaLnBrk="0" fontAlgn="base" hangingPunct="0">
        <a:spcBef>
          <a:spcPct val="20000"/>
        </a:spcBef>
        <a:spcAft>
          <a:spcPct val="0"/>
        </a:spcAft>
        <a:buChar char="•"/>
        <a:defRPr sz="13000">
          <a:solidFill>
            <a:schemeClr val="tx1"/>
          </a:solidFill>
          <a:latin typeface="+mn-lt"/>
        </a:defRPr>
      </a:lvl3pPr>
      <a:lvl4pPr marL="8637588" indent="-1231900" algn="l" defTabSz="4938713" rtl="0" eaLnBrk="0" fontAlgn="base" hangingPunct="0">
        <a:spcBef>
          <a:spcPct val="20000"/>
        </a:spcBef>
        <a:spcAft>
          <a:spcPct val="0"/>
        </a:spcAft>
        <a:buChar char="–"/>
        <a:defRPr sz="10700">
          <a:solidFill>
            <a:schemeClr val="tx1"/>
          </a:solidFill>
          <a:latin typeface="+mn-lt"/>
        </a:defRPr>
      </a:lvl4pPr>
      <a:lvl5pPr marL="11109325" indent="-1235075" algn="l" defTabSz="4938713" rtl="0" eaLnBrk="0" fontAlgn="base" hangingPunct="0">
        <a:spcBef>
          <a:spcPct val="20000"/>
        </a:spcBef>
        <a:spcAft>
          <a:spcPct val="0"/>
        </a:spcAft>
        <a:buChar char="»"/>
        <a:defRPr sz="10700">
          <a:solidFill>
            <a:schemeClr val="tx1"/>
          </a:solidFill>
          <a:latin typeface="+mn-lt"/>
        </a:defRPr>
      </a:lvl5pPr>
      <a:lvl6pPr marL="11566525" indent="-1235075" algn="l" defTabSz="4938713" rtl="0" fontAlgn="base">
        <a:spcBef>
          <a:spcPct val="20000"/>
        </a:spcBef>
        <a:spcAft>
          <a:spcPct val="0"/>
        </a:spcAft>
        <a:buChar char="»"/>
        <a:defRPr sz="10700">
          <a:solidFill>
            <a:schemeClr val="tx1"/>
          </a:solidFill>
          <a:latin typeface="+mn-lt"/>
        </a:defRPr>
      </a:lvl6pPr>
      <a:lvl7pPr marL="12023725" indent="-1235075" algn="l" defTabSz="4938713" rtl="0" fontAlgn="base">
        <a:spcBef>
          <a:spcPct val="20000"/>
        </a:spcBef>
        <a:spcAft>
          <a:spcPct val="0"/>
        </a:spcAft>
        <a:buChar char="»"/>
        <a:defRPr sz="10700">
          <a:solidFill>
            <a:schemeClr val="tx1"/>
          </a:solidFill>
          <a:latin typeface="+mn-lt"/>
        </a:defRPr>
      </a:lvl7pPr>
      <a:lvl8pPr marL="12480925" indent="-1235075" algn="l" defTabSz="4938713" rtl="0" fontAlgn="base">
        <a:spcBef>
          <a:spcPct val="20000"/>
        </a:spcBef>
        <a:spcAft>
          <a:spcPct val="0"/>
        </a:spcAft>
        <a:buChar char="»"/>
        <a:defRPr sz="10700">
          <a:solidFill>
            <a:schemeClr val="tx1"/>
          </a:solidFill>
          <a:latin typeface="+mn-lt"/>
        </a:defRPr>
      </a:lvl8pPr>
      <a:lvl9pPr marL="12938125" indent="-1235075" algn="l" defTabSz="4938713" rtl="0" fontAlgn="base">
        <a:spcBef>
          <a:spcPct val="20000"/>
        </a:spcBef>
        <a:spcAft>
          <a:spcPct val="0"/>
        </a:spcAft>
        <a:buChar char="»"/>
        <a:defRPr sz="10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chemeClr val="bg1"/>
            </a:gs>
            <a:gs pos="100000">
              <a:srgbClr val="003064"/>
            </a:gs>
          </a:gsLst>
          <a:lin ang="5400000" scaled="1"/>
        </a:gradFill>
        <a:effectLst/>
      </p:bgPr>
    </p:bg>
    <p:spTree>
      <p:nvGrpSpPr>
        <p:cNvPr id="1" name=""/>
        <p:cNvGrpSpPr/>
        <p:nvPr/>
      </p:nvGrpSpPr>
      <p:grpSpPr>
        <a:xfrm>
          <a:off x="0" y="0"/>
          <a:ext cx="0" cy="0"/>
          <a:chOff x="0" y="0"/>
          <a:chExt cx="0" cy="0"/>
        </a:xfrm>
      </p:grpSpPr>
      <p:sp>
        <p:nvSpPr>
          <p:cNvPr id="2050" name="AutoShape 30"/>
          <p:cNvSpPr>
            <a:spLocks noChangeArrowheads="1"/>
          </p:cNvSpPr>
          <p:nvPr/>
        </p:nvSpPr>
        <p:spPr bwMode="auto">
          <a:xfrm>
            <a:off x="37679436" y="28133617"/>
            <a:ext cx="11934702" cy="6950133"/>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2051" name="AutoShape 29"/>
          <p:cNvSpPr>
            <a:spLocks noChangeArrowheads="1"/>
          </p:cNvSpPr>
          <p:nvPr/>
        </p:nvSpPr>
        <p:spPr bwMode="auto">
          <a:xfrm>
            <a:off x="13038138" y="6665913"/>
            <a:ext cx="11899900" cy="2841783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2052" name="AutoShape 31"/>
          <p:cNvSpPr>
            <a:spLocks noChangeArrowheads="1"/>
          </p:cNvSpPr>
          <p:nvPr/>
        </p:nvSpPr>
        <p:spPr bwMode="auto">
          <a:xfrm>
            <a:off x="25376188" y="6665913"/>
            <a:ext cx="11899900" cy="2841783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2055" name="Text Box 10"/>
          <p:cNvSpPr txBox="1">
            <a:spLocks noChangeArrowheads="1"/>
          </p:cNvSpPr>
          <p:nvPr/>
        </p:nvSpPr>
        <p:spPr bwMode="auto">
          <a:xfrm>
            <a:off x="13300075" y="7165975"/>
            <a:ext cx="11288713" cy="158118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b="1" dirty="0" smtClean="0">
                <a:latin typeface="Cambria"/>
                <a:cs typeface="Cambria"/>
              </a:rPr>
              <a:t>Research Methods</a:t>
            </a:r>
            <a:endParaRPr lang="en-US" altLang="en-US" b="1" dirty="0">
              <a:latin typeface="Cambria"/>
              <a:cs typeface="Cambria"/>
            </a:endParaRPr>
          </a:p>
        </p:txBody>
      </p:sp>
      <p:sp>
        <p:nvSpPr>
          <p:cNvPr id="2057" name="AutoShape 13"/>
          <p:cNvSpPr>
            <a:spLocks noChangeArrowheads="1"/>
          </p:cNvSpPr>
          <p:nvPr/>
        </p:nvSpPr>
        <p:spPr bwMode="auto">
          <a:xfrm>
            <a:off x="787400" y="415925"/>
            <a:ext cx="48826738" cy="5749925"/>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102849" tIns="51425" rIns="102849" bIns="51425" anchor="ct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endParaRPr lang="en-US" altLang="en-US">
              <a:solidFill>
                <a:schemeClr val="bg1"/>
              </a:solidFill>
            </a:endParaRPr>
          </a:p>
        </p:txBody>
      </p:sp>
      <p:sp>
        <p:nvSpPr>
          <p:cNvPr id="2058" name="Text Box 14"/>
          <p:cNvSpPr txBox="1">
            <a:spLocks noChangeArrowheads="1"/>
          </p:cNvSpPr>
          <p:nvPr/>
        </p:nvSpPr>
        <p:spPr bwMode="auto">
          <a:xfrm>
            <a:off x="1214437" y="722176"/>
            <a:ext cx="46988413" cy="467433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r>
              <a:rPr lang="en-US" sz="11500" dirty="0"/>
              <a:t>The relationship between relative humidity and air </a:t>
            </a:r>
            <a:r>
              <a:rPr lang="en-US" sz="11500" dirty="0" smtClean="0"/>
              <a:t>pressure</a:t>
            </a:r>
            <a:endParaRPr lang="en-US" sz="3200" dirty="0" smtClean="0"/>
          </a:p>
          <a:p>
            <a:endParaRPr lang="en-US" sz="4400" dirty="0"/>
          </a:p>
          <a:p>
            <a:pPr rtl="1"/>
            <a:r>
              <a:rPr lang="en-US" sz="7200" dirty="0" err="1">
                <a:latin typeface="Times New Roman" panose="02020603050405020304" pitchFamily="18" charset="0"/>
                <a:cs typeface="Times New Roman" panose="02020603050405020304" pitchFamily="18" charset="0"/>
              </a:rPr>
              <a:t>Reema</a:t>
            </a:r>
            <a:r>
              <a:rPr lang="en-US" sz="7200" dirty="0">
                <a:latin typeface="Times New Roman" panose="02020603050405020304" pitchFamily="18" charset="0"/>
                <a:cs typeface="Times New Roman" panose="02020603050405020304" pitchFamily="18" charset="0"/>
              </a:rPr>
              <a:t> </a:t>
            </a:r>
            <a:r>
              <a:rPr lang="en-US" sz="7200" dirty="0" err="1">
                <a:latin typeface="Times New Roman" panose="02020603050405020304" pitchFamily="18" charset="0"/>
                <a:cs typeface="Times New Roman" panose="02020603050405020304" pitchFamily="18" charset="0"/>
              </a:rPr>
              <a:t>abdullatif</a:t>
            </a:r>
            <a:r>
              <a:rPr lang="en-US" sz="7200" dirty="0">
                <a:latin typeface="Times New Roman" panose="02020603050405020304" pitchFamily="18" charset="0"/>
                <a:cs typeface="Times New Roman" panose="02020603050405020304" pitchFamily="18" charset="0"/>
              </a:rPr>
              <a:t> </a:t>
            </a:r>
            <a:r>
              <a:rPr lang="en-US" sz="7200" dirty="0" smtClean="0">
                <a:latin typeface="Times New Roman" panose="02020603050405020304" pitchFamily="18" charset="0"/>
                <a:cs typeface="Times New Roman" panose="02020603050405020304" pitchFamily="18" charset="0"/>
              </a:rPr>
              <a:t>al-</a:t>
            </a:r>
            <a:r>
              <a:rPr lang="en-US" sz="7200" dirty="0" err="1" smtClean="0">
                <a:latin typeface="Times New Roman" panose="02020603050405020304" pitchFamily="18" charset="0"/>
                <a:cs typeface="Times New Roman" panose="02020603050405020304" pitchFamily="18" charset="0"/>
              </a:rPr>
              <a:t>ajlan</a:t>
            </a:r>
            <a:r>
              <a:rPr lang="en-US" sz="7200" dirty="0" smtClean="0">
                <a:latin typeface="Times New Roman" panose="02020603050405020304" pitchFamily="18" charset="0"/>
                <a:cs typeface="Times New Roman" panose="02020603050405020304" pitchFamily="18" charset="0"/>
              </a:rPr>
              <a:t>, Reef </a:t>
            </a:r>
            <a:r>
              <a:rPr lang="en-US" sz="7200" dirty="0" err="1">
                <a:latin typeface="Times New Roman" panose="02020603050405020304" pitchFamily="18" charset="0"/>
                <a:cs typeface="Times New Roman" panose="02020603050405020304" pitchFamily="18" charset="0"/>
              </a:rPr>
              <a:t>saeed</a:t>
            </a:r>
            <a:r>
              <a:rPr lang="en-US" sz="7200" dirty="0">
                <a:latin typeface="Times New Roman" panose="02020603050405020304" pitchFamily="18" charset="0"/>
                <a:cs typeface="Times New Roman" panose="02020603050405020304" pitchFamily="18" charset="0"/>
              </a:rPr>
              <a:t> </a:t>
            </a:r>
            <a:r>
              <a:rPr lang="en-US" sz="7200" dirty="0" smtClean="0">
                <a:latin typeface="Times New Roman" panose="02020603050405020304" pitchFamily="18" charset="0"/>
                <a:cs typeface="Times New Roman" panose="02020603050405020304" pitchFamily="18" charset="0"/>
              </a:rPr>
              <a:t>al-</a:t>
            </a:r>
            <a:r>
              <a:rPr lang="en-US" sz="7200" dirty="0" err="1" smtClean="0">
                <a:latin typeface="Times New Roman" panose="02020603050405020304" pitchFamily="18" charset="0"/>
                <a:cs typeface="Times New Roman" panose="02020603050405020304" pitchFamily="18" charset="0"/>
              </a:rPr>
              <a:t>qahtani</a:t>
            </a:r>
            <a:r>
              <a:rPr lang="en-US" sz="7200" dirty="0" smtClean="0">
                <a:latin typeface="Times New Roman" panose="02020603050405020304" pitchFamily="18" charset="0"/>
                <a:cs typeface="Times New Roman" panose="02020603050405020304" pitchFamily="18" charset="0"/>
              </a:rPr>
              <a:t> and </a:t>
            </a:r>
            <a:r>
              <a:rPr lang="en-US" sz="7200" dirty="0" err="1" smtClean="0">
                <a:latin typeface="Times New Roman" panose="02020603050405020304" pitchFamily="18" charset="0"/>
                <a:cs typeface="Times New Roman" panose="02020603050405020304" pitchFamily="18" charset="0"/>
              </a:rPr>
              <a:t>Jumanah</a:t>
            </a:r>
            <a:r>
              <a:rPr lang="en-US" sz="7200" dirty="0" smtClean="0">
                <a:latin typeface="Times New Roman" panose="02020603050405020304" pitchFamily="18" charset="0"/>
                <a:cs typeface="Times New Roman" panose="02020603050405020304" pitchFamily="18" charset="0"/>
              </a:rPr>
              <a:t> </a:t>
            </a:r>
            <a:r>
              <a:rPr lang="en-US" sz="7200" dirty="0" err="1">
                <a:latin typeface="Times New Roman" panose="02020603050405020304" pitchFamily="18" charset="0"/>
                <a:cs typeface="Times New Roman" panose="02020603050405020304" pitchFamily="18" charset="0"/>
              </a:rPr>
              <a:t>mohammed</a:t>
            </a:r>
            <a:r>
              <a:rPr lang="en-US" sz="7200" dirty="0">
                <a:latin typeface="Times New Roman" panose="02020603050405020304" pitchFamily="18" charset="0"/>
                <a:cs typeface="Times New Roman" panose="02020603050405020304" pitchFamily="18" charset="0"/>
              </a:rPr>
              <a:t> </a:t>
            </a:r>
            <a:r>
              <a:rPr lang="en-US" sz="7200" dirty="0" smtClean="0">
                <a:latin typeface="Times New Roman" panose="02020603050405020304" pitchFamily="18" charset="0"/>
                <a:cs typeface="Times New Roman" panose="02020603050405020304" pitchFamily="18" charset="0"/>
              </a:rPr>
              <a:t>al-</a:t>
            </a:r>
            <a:r>
              <a:rPr lang="en-US" sz="7200" dirty="0" err="1" smtClean="0">
                <a:latin typeface="Times New Roman" panose="02020603050405020304" pitchFamily="18" charset="0"/>
                <a:cs typeface="Times New Roman" panose="02020603050405020304" pitchFamily="18" charset="0"/>
              </a:rPr>
              <a:t>amri</a:t>
            </a:r>
            <a:endParaRPr lang="en-GB" sz="7200" dirty="0">
              <a:latin typeface="Times New Roman" panose="02020603050405020304" pitchFamily="18" charset="0"/>
              <a:cs typeface="Times New Roman" panose="02020603050405020304" pitchFamily="18" charset="0"/>
            </a:endParaRPr>
          </a:p>
          <a:p>
            <a:r>
              <a:rPr lang="en-US" sz="6600" dirty="0" err="1" smtClean="0"/>
              <a:t>Arqa</a:t>
            </a:r>
            <a:r>
              <a:rPr lang="en-US" sz="6600" dirty="0" smtClean="0"/>
              <a:t> </a:t>
            </a:r>
            <a:r>
              <a:rPr lang="en-US" sz="6600" dirty="0"/>
              <a:t>First High </a:t>
            </a:r>
            <a:r>
              <a:rPr lang="en-US" sz="6600" dirty="0" smtClean="0"/>
              <a:t>School, Riyadh</a:t>
            </a:r>
            <a:r>
              <a:rPr lang="en-US" sz="6600" dirty="0"/>
              <a:t>, Saudi Arabia</a:t>
            </a:r>
          </a:p>
        </p:txBody>
      </p:sp>
      <p:sp>
        <p:nvSpPr>
          <p:cNvPr id="2062" name="Text Box 27"/>
          <p:cNvSpPr txBox="1">
            <a:spLocks noChangeArrowheads="1"/>
          </p:cNvSpPr>
          <p:nvPr/>
        </p:nvSpPr>
        <p:spPr bwMode="auto">
          <a:xfrm>
            <a:off x="38665150" y="28685433"/>
            <a:ext cx="9537700" cy="12118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7200" dirty="0">
                <a:latin typeface="Cambria"/>
                <a:cs typeface="Cambria"/>
              </a:rPr>
              <a:t>Bibliography</a:t>
            </a:r>
          </a:p>
        </p:txBody>
      </p:sp>
      <p:sp>
        <p:nvSpPr>
          <p:cNvPr id="2063" name="Text Box 36"/>
          <p:cNvSpPr txBox="1">
            <a:spLocks noChangeArrowheads="1"/>
          </p:cNvSpPr>
          <p:nvPr/>
        </p:nvSpPr>
        <p:spPr bwMode="auto">
          <a:xfrm>
            <a:off x="13417550" y="8789184"/>
            <a:ext cx="11520488" cy="2590731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57150" cmpd="thinThick">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lIns="68802" tIns="34401" rIns="68802" bIns="34401">
            <a:spAutoFit/>
          </a:bodyPr>
          <a:lstStyle>
            <a:lvl1pPr defTabSz="688975" eaLnBrk="0" hangingPunct="0">
              <a:defRPr sz="9600">
                <a:solidFill>
                  <a:schemeClr val="tx1"/>
                </a:solidFill>
                <a:latin typeface="Arial" charset="0"/>
              </a:defRPr>
            </a:lvl1pPr>
            <a:lvl2pPr marL="742950" indent="-285750" defTabSz="688975" eaLnBrk="0" hangingPunct="0">
              <a:defRPr sz="9600">
                <a:solidFill>
                  <a:schemeClr val="tx1"/>
                </a:solidFill>
                <a:latin typeface="Arial" charset="0"/>
              </a:defRPr>
            </a:lvl2pPr>
            <a:lvl3pPr marL="1143000" indent="-228600" defTabSz="688975" eaLnBrk="0" hangingPunct="0">
              <a:defRPr sz="9600">
                <a:solidFill>
                  <a:schemeClr val="tx1"/>
                </a:solidFill>
                <a:latin typeface="Arial" charset="0"/>
              </a:defRPr>
            </a:lvl3pPr>
            <a:lvl4pPr marL="1600200" indent="-228600" defTabSz="688975" eaLnBrk="0" hangingPunct="0">
              <a:defRPr sz="9600">
                <a:solidFill>
                  <a:schemeClr val="tx1"/>
                </a:solidFill>
                <a:latin typeface="Arial" charset="0"/>
              </a:defRPr>
            </a:lvl4pPr>
            <a:lvl5pPr marL="2057400" indent="-228600" defTabSz="688975" eaLnBrk="0" hangingPunct="0">
              <a:defRPr sz="9600">
                <a:solidFill>
                  <a:schemeClr val="tx1"/>
                </a:solidFill>
                <a:latin typeface="Arial" charset="0"/>
              </a:defRPr>
            </a:lvl5pPr>
            <a:lvl6pPr marL="2514600" indent="-228600" algn="ctr" defTabSz="688975" eaLnBrk="0" fontAlgn="base" hangingPunct="0">
              <a:spcBef>
                <a:spcPct val="0"/>
              </a:spcBef>
              <a:spcAft>
                <a:spcPct val="0"/>
              </a:spcAft>
              <a:defRPr sz="9600">
                <a:solidFill>
                  <a:schemeClr val="tx1"/>
                </a:solidFill>
                <a:latin typeface="Arial" charset="0"/>
              </a:defRPr>
            </a:lvl6pPr>
            <a:lvl7pPr marL="2971800" indent="-228600" algn="ctr" defTabSz="688975" eaLnBrk="0" fontAlgn="base" hangingPunct="0">
              <a:spcBef>
                <a:spcPct val="0"/>
              </a:spcBef>
              <a:spcAft>
                <a:spcPct val="0"/>
              </a:spcAft>
              <a:defRPr sz="9600">
                <a:solidFill>
                  <a:schemeClr val="tx1"/>
                </a:solidFill>
                <a:latin typeface="Arial" charset="0"/>
              </a:defRPr>
            </a:lvl7pPr>
            <a:lvl8pPr marL="3429000" indent="-228600" algn="ctr" defTabSz="688975" eaLnBrk="0" fontAlgn="base" hangingPunct="0">
              <a:spcBef>
                <a:spcPct val="0"/>
              </a:spcBef>
              <a:spcAft>
                <a:spcPct val="0"/>
              </a:spcAft>
              <a:defRPr sz="9600">
                <a:solidFill>
                  <a:schemeClr val="tx1"/>
                </a:solidFill>
                <a:latin typeface="Arial" charset="0"/>
              </a:defRPr>
            </a:lvl8pPr>
            <a:lvl9pPr marL="3886200" indent="-228600" algn="ctr" defTabSz="688975" eaLnBrk="0" fontAlgn="base" hangingPunct="0">
              <a:spcBef>
                <a:spcPct val="0"/>
              </a:spcBef>
              <a:spcAft>
                <a:spcPct val="0"/>
              </a:spcAft>
              <a:defRPr sz="9600">
                <a:solidFill>
                  <a:schemeClr val="tx1"/>
                </a:solidFill>
                <a:latin typeface="Arial" charset="0"/>
              </a:defRPr>
            </a:lvl9pPr>
          </a:lstStyle>
          <a:p>
            <a:pPr lvl="1"/>
            <a:r>
              <a:rPr lang="en-GB" sz="4000" dirty="0">
                <a:latin typeface="Times New Roman" panose="02020603050405020304" pitchFamily="18" charset="0"/>
                <a:cs typeface="Times New Roman" panose="02020603050405020304" pitchFamily="18" charset="0"/>
              </a:rPr>
              <a:t>In the beginning, we looked for the relationship between relative humidity and air pressure. Measurements were taken at the </a:t>
            </a:r>
            <a:r>
              <a:rPr lang="en-GB" sz="4000" dirty="0" err="1">
                <a:latin typeface="Times New Roman" panose="02020603050405020304" pitchFamily="18" charset="0"/>
                <a:cs typeface="Times New Roman" panose="02020603050405020304" pitchFamily="18" charset="0"/>
              </a:rPr>
              <a:t>Arqa</a:t>
            </a:r>
            <a:r>
              <a:rPr lang="en-GB" sz="4000" dirty="0">
                <a:latin typeface="Times New Roman" panose="02020603050405020304" pitchFamily="18" charset="0"/>
                <a:cs typeface="Times New Roman" panose="02020603050405020304" pitchFamily="18" charset="0"/>
              </a:rPr>
              <a:t> high school in Riyadh and in different regions of Saudi Arabia during the period from (August </a:t>
            </a:r>
            <a:r>
              <a:rPr lang="en-GB" sz="4000" dirty="0" smtClean="0">
                <a:latin typeface="Times New Roman" panose="02020603050405020304" pitchFamily="18" charset="0"/>
                <a:cs typeface="Times New Roman" panose="02020603050405020304" pitchFamily="18" charset="0"/>
              </a:rPr>
              <a:t>2019 </a:t>
            </a:r>
            <a:r>
              <a:rPr lang="en-GB" sz="4000" dirty="0">
                <a:latin typeface="Times New Roman" panose="02020603050405020304" pitchFamily="18" charset="0"/>
                <a:cs typeface="Times New Roman" panose="02020603050405020304" pitchFamily="18" charset="0"/>
              </a:rPr>
              <a:t>- </a:t>
            </a:r>
            <a:r>
              <a:rPr lang="en-GB" sz="4000">
                <a:latin typeface="Times New Roman" panose="02020603050405020304" pitchFamily="18" charset="0"/>
                <a:cs typeface="Times New Roman" panose="02020603050405020304" pitchFamily="18" charset="0"/>
              </a:rPr>
              <a:t>March </a:t>
            </a:r>
            <a:r>
              <a:rPr lang="en-GB" sz="4000" smtClean="0">
                <a:latin typeface="Times New Roman" panose="02020603050405020304" pitchFamily="18" charset="0"/>
                <a:cs typeface="Times New Roman" panose="02020603050405020304" pitchFamily="18" charset="0"/>
              </a:rPr>
              <a:t>2020).</a:t>
            </a:r>
            <a:endParaRPr lang="en-GB" sz="4000" dirty="0" smtClean="0">
              <a:latin typeface="Times New Roman" panose="02020603050405020304" pitchFamily="18" charset="0"/>
              <a:cs typeface="Times New Roman" panose="02020603050405020304" pitchFamily="18" charset="0"/>
            </a:endParaRPr>
          </a:p>
          <a:p>
            <a:pPr lvl="1"/>
            <a:endParaRPr lang="en-US" sz="4000" dirty="0">
              <a:latin typeface="Times New Roman" panose="02020603050405020304" pitchFamily="18" charset="0"/>
              <a:cs typeface="Times New Roman" panose="02020603050405020304" pitchFamily="18" charset="0"/>
            </a:endParaRPr>
          </a:p>
          <a:p>
            <a:pPr lvl="1"/>
            <a:endParaRPr lang="en-US" sz="4000" dirty="0" smtClean="0">
              <a:latin typeface="Times New Roman" panose="02020603050405020304" pitchFamily="18" charset="0"/>
              <a:cs typeface="Times New Roman" panose="02020603050405020304" pitchFamily="18" charset="0"/>
            </a:endParaRPr>
          </a:p>
          <a:p>
            <a:pPr lvl="1"/>
            <a:endParaRPr lang="en-US" sz="4000" dirty="0">
              <a:latin typeface="Times New Roman" panose="02020603050405020304" pitchFamily="18" charset="0"/>
              <a:cs typeface="Times New Roman" panose="02020603050405020304" pitchFamily="18" charset="0"/>
            </a:endParaRPr>
          </a:p>
          <a:p>
            <a:pPr lvl="1"/>
            <a:endParaRPr lang="en-US" sz="4000" dirty="0" smtClean="0">
              <a:latin typeface="Times New Roman" panose="02020603050405020304" pitchFamily="18" charset="0"/>
              <a:cs typeface="Times New Roman" panose="02020603050405020304" pitchFamily="18" charset="0"/>
            </a:endParaRPr>
          </a:p>
          <a:p>
            <a:pPr lvl="1"/>
            <a:endParaRPr lang="en-US" sz="4000" dirty="0">
              <a:latin typeface="Times New Roman" panose="02020603050405020304" pitchFamily="18" charset="0"/>
              <a:cs typeface="Times New Roman" panose="02020603050405020304" pitchFamily="18" charset="0"/>
            </a:endParaRPr>
          </a:p>
          <a:p>
            <a:pPr lvl="1"/>
            <a:endParaRPr lang="en-GB" sz="4000" dirty="0">
              <a:latin typeface="Times New Roman" panose="02020603050405020304" pitchFamily="18" charset="0"/>
              <a:cs typeface="Times New Roman" panose="02020603050405020304" pitchFamily="18" charset="0"/>
            </a:endParaRPr>
          </a:p>
          <a:p>
            <a:pPr lvl="1"/>
            <a:endParaRPr lang="en-GB" sz="4000" dirty="0">
              <a:latin typeface="Times New Roman" panose="02020603050405020304" pitchFamily="18" charset="0"/>
              <a:cs typeface="Times New Roman" panose="02020603050405020304" pitchFamily="18" charset="0"/>
            </a:endParaRPr>
          </a:p>
          <a:p>
            <a:pPr lvl="1"/>
            <a:r>
              <a:rPr lang="en-GB" sz="4000" dirty="0">
                <a:latin typeface="Times New Roman" panose="02020603050405020304" pitchFamily="18" charset="0"/>
                <a:cs typeface="Times New Roman" panose="02020603050405020304" pitchFamily="18" charset="0"/>
              </a:rPr>
              <a:t>Then we noticed that there is a relationship between relative humidity and air pressure.</a:t>
            </a:r>
          </a:p>
          <a:p>
            <a:pPr lvl="1"/>
            <a:r>
              <a:rPr lang="en-GB" sz="4000" dirty="0">
                <a:latin typeface="Times New Roman" panose="02020603050405020304" pitchFamily="18" charset="0"/>
                <a:cs typeface="Times New Roman" panose="02020603050405020304" pitchFamily="18" charset="0"/>
              </a:rPr>
              <a:t>In order to take measurements, we used a hygrometer (a device used to measure moisture) (moisture protocol) (Figure 1)</a:t>
            </a:r>
          </a:p>
          <a:p>
            <a:pPr lvl="1"/>
            <a:endParaRPr lang="en-GB" sz="4000" dirty="0">
              <a:latin typeface="Times New Roman" panose="02020603050405020304" pitchFamily="18" charset="0"/>
              <a:cs typeface="Times New Roman" panose="02020603050405020304" pitchFamily="18" charset="0"/>
            </a:endParaRPr>
          </a:p>
          <a:p>
            <a:pPr lvl="1"/>
            <a:endParaRPr lang="en-GB" sz="4000" dirty="0">
              <a:latin typeface="Times New Roman" panose="02020603050405020304" pitchFamily="18" charset="0"/>
              <a:cs typeface="Times New Roman" panose="02020603050405020304" pitchFamily="18" charset="0"/>
            </a:endParaRPr>
          </a:p>
          <a:p>
            <a:pPr lvl="1"/>
            <a:endParaRPr lang="en-GB" sz="4000" dirty="0">
              <a:latin typeface="Times New Roman" panose="02020603050405020304" pitchFamily="18" charset="0"/>
              <a:cs typeface="Times New Roman" panose="02020603050405020304" pitchFamily="18" charset="0"/>
            </a:endParaRPr>
          </a:p>
          <a:p>
            <a:pPr lvl="1"/>
            <a:endParaRPr lang="en-GB" sz="4000" dirty="0">
              <a:latin typeface="Times New Roman" panose="02020603050405020304" pitchFamily="18" charset="0"/>
              <a:cs typeface="Times New Roman" panose="02020603050405020304" pitchFamily="18" charset="0"/>
            </a:endParaRPr>
          </a:p>
          <a:p>
            <a:pPr lvl="1"/>
            <a:r>
              <a:rPr lang="en-GB" sz="4000" dirty="0">
                <a:latin typeface="Times New Roman" panose="02020603050405020304" pitchFamily="18" charset="0"/>
                <a:cs typeface="Times New Roman" panose="02020603050405020304" pitchFamily="18" charset="0"/>
              </a:rPr>
              <a:t> </a:t>
            </a:r>
            <a:endParaRPr lang="en-GB" sz="4000" dirty="0" smtClean="0">
              <a:latin typeface="Times New Roman" panose="02020603050405020304" pitchFamily="18" charset="0"/>
              <a:cs typeface="Times New Roman" panose="02020603050405020304" pitchFamily="18" charset="0"/>
            </a:endParaRPr>
          </a:p>
          <a:p>
            <a:pPr lvl="1"/>
            <a:endParaRPr lang="en-GB" sz="4000" dirty="0">
              <a:latin typeface="Times New Roman" panose="02020603050405020304" pitchFamily="18" charset="0"/>
              <a:cs typeface="Times New Roman" panose="02020603050405020304" pitchFamily="18" charset="0"/>
            </a:endParaRPr>
          </a:p>
          <a:p>
            <a:pPr lvl="1"/>
            <a:r>
              <a:rPr lang="en-GB" sz="4000" dirty="0">
                <a:latin typeface="Times New Roman" panose="02020603050405020304" pitchFamily="18" charset="0"/>
                <a:cs typeface="Times New Roman" panose="02020603050405020304" pitchFamily="18" charset="0"/>
              </a:rPr>
              <a:t> </a:t>
            </a:r>
          </a:p>
          <a:p>
            <a:pPr lvl="1"/>
            <a:endParaRPr lang="en-GB" sz="4000" dirty="0">
              <a:latin typeface="Times New Roman" panose="02020603050405020304" pitchFamily="18" charset="0"/>
              <a:cs typeface="Times New Roman" panose="02020603050405020304" pitchFamily="18" charset="0"/>
            </a:endParaRPr>
          </a:p>
          <a:p>
            <a:pPr lvl="1"/>
            <a:r>
              <a:rPr lang="en-GB" sz="4000" dirty="0">
                <a:latin typeface="Times New Roman" panose="02020603050405020304" pitchFamily="18" charset="0"/>
                <a:cs typeface="Times New Roman" panose="02020603050405020304" pitchFamily="18" charset="0"/>
              </a:rPr>
              <a:t>Figure 1: hygrometer</a:t>
            </a:r>
          </a:p>
          <a:p>
            <a:pPr lvl="1"/>
            <a:r>
              <a:rPr lang="en-GB" sz="4000" dirty="0">
                <a:latin typeface="Times New Roman" panose="02020603050405020304" pitchFamily="18" charset="0"/>
                <a:cs typeface="Times New Roman" panose="02020603050405020304" pitchFamily="18" charset="0"/>
              </a:rPr>
              <a:t>The barometer (a device used to measure atmospheric pressure) (atmospheric pressure protocol) (Figure 2).</a:t>
            </a:r>
          </a:p>
          <a:p>
            <a:pPr lvl="1"/>
            <a:endParaRPr lang="en-GB" sz="4000" dirty="0">
              <a:latin typeface="Times New Roman" panose="02020603050405020304" pitchFamily="18" charset="0"/>
              <a:cs typeface="Times New Roman" panose="02020603050405020304" pitchFamily="18" charset="0"/>
            </a:endParaRPr>
          </a:p>
          <a:p>
            <a:pPr lvl="1"/>
            <a:endParaRPr lang="en-GB" sz="4000" dirty="0">
              <a:latin typeface="Times New Roman" panose="02020603050405020304" pitchFamily="18" charset="0"/>
              <a:cs typeface="Times New Roman" panose="02020603050405020304" pitchFamily="18" charset="0"/>
            </a:endParaRPr>
          </a:p>
          <a:p>
            <a:pPr lvl="1"/>
            <a:endParaRPr lang="en-GB" sz="4000" dirty="0">
              <a:latin typeface="Times New Roman" panose="02020603050405020304" pitchFamily="18" charset="0"/>
              <a:cs typeface="Times New Roman" panose="02020603050405020304" pitchFamily="18" charset="0"/>
            </a:endParaRPr>
          </a:p>
          <a:p>
            <a:pPr lvl="1"/>
            <a:endParaRPr lang="en-GB" sz="4000" dirty="0">
              <a:latin typeface="Times New Roman" panose="02020603050405020304" pitchFamily="18" charset="0"/>
              <a:cs typeface="Times New Roman" panose="02020603050405020304" pitchFamily="18" charset="0"/>
            </a:endParaRPr>
          </a:p>
          <a:p>
            <a:pPr lvl="1"/>
            <a:endParaRPr lang="en-GB" sz="4000" dirty="0">
              <a:latin typeface="Times New Roman" panose="02020603050405020304" pitchFamily="18" charset="0"/>
              <a:cs typeface="Times New Roman" panose="02020603050405020304" pitchFamily="18" charset="0"/>
            </a:endParaRPr>
          </a:p>
          <a:p>
            <a:pPr lvl="1"/>
            <a:endParaRPr lang="en-US" sz="4000" dirty="0" smtClean="0">
              <a:latin typeface="Times New Roman" panose="02020603050405020304" pitchFamily="18" charset="0"/>
              <a:cs typeface="Times New Roman" panose="02020603050405020304" pitchFamily="18" charset="0"/>
            </a:endParaRPr>
          </a:p>
          <a:p>
            <a:pPr lvl="1"/>
            <a:endParaRPr lang="en-GB" sz="4000" dirty="0">
              <a:latin typeface="Times New Roman" panose="02020603050405020304" pitchFamily="18" charset="0"/>
              <a:cs typeface="Times New Roman" panose="02020603050405020304" pitchFamily="18" charset="0"/>
            </a:endParaRPr>
          </a:p>
          <a:p>
            <a:pPr lvl="1"/>
            <a:endParaRPr lang="en-GB" sz="4000" dirty="0">
              <a:latin typeface="Times New Roman" panose="02020603050405020304" pitchFamily="18" charset="0"/>
              <a:cs typeface="Times New Roman" panose="02020603050405020304" pitchFamily="18" charset="0"/>
            </a:endParaRPr>
          </a:p>
          <a:p>
            <a:pPr lvl="1"/>
            <a:r>
              <a:rPr lang="en-GB" sz="4000" dirty="0">
                <a:latin typeface="Times New Roman" panose="02020603050405020304" pitchFamily="18" charset="0"/>
                <a:cs typeface="Times New Roman" panose="02020603050405020304" pitchFamily="18" charset="0"/>
              </a:rPr>
              <a:t>Figure 2: Barometer</a:t>
            </a:r>
          </a:p>
          <a:p>
            <a:pPr lvl="1"/>
            <a:r>
              <a:rPr lang="en-US" sz="4000" dirty="0" smtClean="0">
                <a:latin typeface="Times New Roman" panose="02020603050405020304" pitchFamily="18" charset="0"/>
                <a:cs typeface="Times New Roman" panose="02020603050405020304" pitchFamily="18" charset="0"/>
              </a:rPr>
              <a:t> </a:t>
            </a:r>
          </a:p>
          <a:p>
            <a:pPr lvl="1"/>
            <a:endParaRPr lang="en-US" sz="4000" dirty="0">
              <a:latin typeface="Times New Roman" panose="02020603050405020304" pitchFamily="18" charset="0"/>
              <a:cs typeface="Times New Roman" panose="02020603050405020304" pitchFamily="18" charset="0"/>
            </a:endParaRPr>
          </a:p>
          <a:p>
            <a:pPr lvl="1"/>
            <a:endParaRPr lang="en-US" sz="3200" dirty="0"/>
          </a:p>
          <a:p>
            <a:pPr algn="l"/>
            <a:endParaRPr lang="en-US" altLang="en-US" sz="700" dirty="0">
              <a:latin typeface="Times New Roman" pitchFamily="18" charset="0"/>
            </a:endParaRPr>
          </a:p>
        </p:txBody>
      </p:sp>
      <p:sp>
        <p:nvSpPr>
          <p:cNvPr id="2064" name="Text Box 38"/>
          <p:cNvSpPr txBox="1">
            <a:spLocks noChangeArrowheads="1"/>
          </p:cNvSpPr>
          <p:nvPr/>
        </p:nvSpPr>
        <p:spPr bwMode="auto">
          <a:xfrm>
            <a:off x="37411301" y="30482509"/>
            <a:ext cx="12017790" cy="212696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57150" cmpd="thinThick">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lIns="68802" tIns="34401" rIns="68802" bIns="34401">
            <a:spAutoFit/>
          </a:bodyPr>
          <a:lstStyle>
            <a:lvl1pPr marL="385763" indent="-385763" defTabSz="688975" eaLnBrk="0" hangingPunct="0">
              <a:defRPr sz="9600">
                <a:solidFill>
                  <a:schemeClr val="tx1"/>
                </a:solidFill>
                <a:latin typeface="Arial" charset="0"/>
              </a:defRPr>
            </a:lvl1pPr>
            <a:lvl2pPr marL="728663" indent="-384175" defTabSz="688975" eaLnBrk="0" hangingPunct="0">
              <a:defRPr sz="9600">
                <a:solidFill>
                  <a:schemeClr val="tx1"/>
                </a:solidFill>
                <a:latin typeface="Arial" charset="0"/>
              </a:defRPr>
            </a:lvl2pPr>
            <a:lvl3pPr marL="1073150" indent="-384175" defTabSz="688975" eaLnBrk="0" hangingPunct="0">
              <a:defRPr sz="9600">
                <a:solidFill>
                  <a:schemeClr val="tx1"/>
                </a:solidFill>
                <a:latin typeface="Arial" charset="0"/>
              </a:defRPr>
            </a:lvl3pPr>
            <a:lvl4pPr marL="1414463" indent="-385763" defTabSz="688975" eaLnBrk="0" hangingPunct="0">
              <a:defRPr sz="9600">
                <a:solidFill>
                  <a:schemeClr val="tx1"/>
                </a:solidFill>
                <a:latin typeface="Arial" charset="0"/>
              </a:defRPr>
            </a:lvl4pPr>
            <a:lvl5pPr marL="1762125" indent="-388938" defTabSz="688975" eaLnBrk="0" hangingPunct="0">
              <a:defRPr sz="9600">
                <a:solidFill>
                  <a:schemeClr val="tx1"/>
                </a:solidFill>
                <a:latin typeface="Arial" charset="0"/>
              </a:defRPr>
            </a:lvl5pPr>
            <a:lvl6pPr marL="2219325" indent="-388938" algn="ctr" defTabSz="688975" eaLnBrk="0" fontAlgn="base" hangingPunct="0">
              <a:spcBef>
                <a:spcPct val="0"/>
              </a:spcBef>
              <a:spcAft>
                <a:spcPct val="0"/>
              </a:spcAft>
              <a:defRPr sz="9600">
                <a:solidFill>
                  <a:schemeClr val="tx1"/>
                </a:solidFill>
                <a:latin typeface="Arial" charset="0"/>
              </a:defRPr>
            </a:lvl6pPr>
            <a:lvl7pPr marL="2676525" indent="-388938" algn="ctr" defTabSz="688975" eaLnBrk="0" fontAlgn="base" hangingPunct="0">
              <a:spcBef>
                <a:spcPct val="0"/>
              </a:spcBef>
              <a:spcAft>
                <a:spcPct val="0"/>
              </a:spcAft>
              <a:defRPr sz="9600">
                <a:solidFill>
                  <a:schemeClr val="tx1"/>
                </a:solidFill>
                <a:latin typeface="Arial" charset="0"/>
              </a:defRPr>
            </a:lvl7pPr>
            <a:lvl8pPr marL="3133725" indent="-388938" algn="ctr" defTabSz="688975" eaLnBrk="0" fontAlgn="base" hangingPunct="0">
              <a:spcBef>
                <a:spcPct val="0"/>
              </a:spcBef>
              <a:spcAft>
                <a:spcPct val="0"/>
              </a:spcAft>
              <a:defRPr sz="9600">
                <a:solidFill>
                  <a:schemeClr val="tx1"/>
                </a:solidFill>
                <a:latin typeface="Arial" charset="0"/>
              </a:defRPr>
            </a:lvl8pPr>
            <a:lvl9pPr marL="3590925" indent="-388938" algn="ctr" defTabSz="688975" eaLnBrk="0" fontAlgn="base" hangingPunct="0">
              <a:spcBef>
                <a:spcPct val="0"/>
              </a:spcBef>
              <a:spcAft>
                <a:spcPct val="0"/>
              </a:spcAft>
              <a:defRPr sz="9600">
                <a:solidFill>
                  <a:schemeClr val="tx1"/>
                </a:solidFill>
                <a:latin typeface="Arial" charset="0"/>
              </a:defRPr>
            </a:lvl9pPr>
          </a:lstStyle>
          <a:p>
            <a:pPr algn="l">
              <a:lnSpc>
                <a:spcPct val="95000"/>
              </a:lnSpc>
            </a:pPr>
            <a:endParaRPr lang="en-US" altLang="en-US" sz="600" dirty="0">
              <a:latin typeface="Times New Roman" pitchFamily="18" charset="0"/>
            </a:endParaRPr>
          </a:p>
          <a:p>
            <a:pPr lvl="1" algn="l"/>
            <a:r>
              <a:rPr lang="en-US" sz="3200" dirty="0">
                <a:latin typeface="Times New Roman" panose="02020603050405020304" pitchFamily="18" charset="0"/>
                <a:cs typeface="Times New Roman" panose="02020603050405020304" pitchFamily="18" charset="0"/>
              </a:rPr>
              <a:t>The hygrometer which is the globe equipment for measuring humidity (humidity protocol</a:t>
            </a:r>
            <a:r>
              <a:rPr lang="en-US" sz="3200" dirty="0" smtClean="0">
                <a:latin typeface="Times New Roman" panose="02020603050405020304" pitchFamily="18" charset="0"/>
                <a:cs typeface="Times New Roman" panose="02020603050405020304" pitchFamily="18" charset="0"/>
              </a:rPr>
              <a:t>).</a:t>
            </a:r>
          </a:p>
          <a:p>
            <a:pPr lvl="1" algn="l"/>
            <a:r>
              <a:rPr lang="en-GB" sz="3200" dirty="0">
                <a:latin typeface="Times New Roman" panose="02020603050405020304" pitchFamily="18" charset="0"/>
                <a:cs typeface="Times New Roman" panose="02020603050405020304" pitchFamily="18" charset="0"/>
              </a:rPr>
              <a:t>The barometer (a device used to measure atmospheric pressure) (atmospheric pressure protocol</a:t>
            </a:r>
            <a:r>
              <a:rPr lang="en-GB" sz="3200" dirty="0" smtClean="0">
                <a:latin typeface="Times New Roman" panose="02020603050405020304" pitchFamily="18" charset="0"/>
                <a:cs typeface="Times New Roman" panose="02020603050405020304" pitchFamily="18" charset="0"/>
              </a:rPr>
              <a:t>).</a:t>
            </a:r>
            <a:endParaRPr lang="ar-SA" sz="3200" dirty="0" smtClean="0">
              <a:latin typeface="Times New Roman" panose="02020603050405020304" pitchFamily="18" charset="0"/>
              <a:cs typeface="Times New Roman" panose="02020603050405020304" pitchFamily="18" charset="0"/>
            </a:endParaRPr>
          </a:p>
        </p:txBody>
      </p:sp>
      <p:sp>
        <p:nvSpPr>
          <p:cNvPr id="2065" name="Text Box 39"/>
          <p:cNvSpPr txBox="1">
            <a:spLocks noChangeArrowheads="1"/>
          </p:cNvSpPr>
          <p:nvPr/>
        </p:nvSpPr>
        <p:spPr bwMode="auto">
          <a:xfrm>
            <a:off x="25453400" y="8747157"/>
            <a:ext cx="11723301" cy="1878228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57150" cmpd="thinThick">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lIns="68802" tIns="34401" rIns="68802" bIns="34401">
            <a:spAutoFit/>
          </a:bodyPr>
          <a:lstStyle>
            <a:lvl1pPr defTabSz="688975" eaLnBrk="0" hangingPunct="0">
              <a:defRPr sz="9600">
                <a:solidFill>
                  <a:schemeClr val="tx1"/>
                </a:solidFill>
                <a:latin typeface="Arial" charset="0"/>
              </a:defRPr>
            </a:lvl1pPr>
            <a:lvl2pPr marL="742950" indent="-285750" defTabSz="688975" eaLnBrk="0" hangingPunct="0">
              <a:defRPr sz="9600">
                <a:solidFill>
                  <a:schemeClr val="tx1"/>
                </a:solidFill>
                <a:latin typeface="Arial" charset="0"/>
              </a:defRPr>
            </a:lvl2pPr>
            <a:lvl3pPr marL="1143000" indent="-228600" defTabSz="688975" eaLnBrk="0" hangingPunct="0">
              <a:defRPr sz="9600">
                <a:solidFill>
                  <a:schemeClr val="tx1"/>
                </a:solidFill>
                <a:latin typeface="Arial" charset="0"/>
              </a:defRPr>
            </a:lvl3pPr>
            <a:lvl4pPr marL="1600200" indent="-228600" defTabSz="688975" eaLnBrk="0" hangingPunct="0">
              <a:defRPr sz="9600">
                <a:solidFill>
                  <a:schemeClr val="tx1"/>
                </a:solidFill>
                <a:latin typeface="Arial" charset="0"/>
              </a:defRPr>
            </a:lvl4pPr>
            <a:lvl5pPr marL="2057400" indent="-228600" defTabSz="688975" eaLnBrk="0" hangingPunct="0">
              <a:defRPr sz="9600">
                <a:solidFill>
                  <a:schemeClr val="tx1"/>
                </a:solidFill>
                <a:latin typeface="Arial" charset="0"/>
              </a:defRPr>
            </a:lvl5pPr>
            <a:lvl6pPr marL="2514600" indent="-228600" algn="ctr" defTabSz="688975" eaLnBrk="0" fontAlgn="base" hangingPunct="0">
              <a:spcBef>
                <a:spcPct val="0"/>
              </a:spcBef>
              <a:spcAft>
                <a:spcPct val="0"/>
              </a:spcAft>
              <a:defRPr sz="9600">
                <a:solidFill>
                  <a:schemeClr val="tx1"/>
                </a:solidFill>
                <a:latin typeface="Arial" charset="0"/>
              </a:defRPr>
            </a:lvl6pPr>
            <a:lvl7pPr marL="2971800" indent="-228600" algn="ctr" defTabSz="688975" eaLnBrk="0" fontAlgn="base" hangingPunct="0">
              <a:spcBef>
                <a:spcPct val="0"/>
              </a:spcBef>
              <a:spcAft>
                <a:spcPct val="0"/>
              </a:spcAft>
              <a:defRPr sz="9600">
                <a:solidFill>
                  <a:schemeClr val="tx1"/>
                </a:solidFill>
                <a:latin typeface="Arial" charset="0"/>
              </a:defRPr>
            </a:lvl7pPr>
            <a:lvl8pPr marL="3429000" indent="-228600" algn="ctr" defTabSz="688975" eaLnBrk="0" fontAlgn="base" hangingPunct="0">
              <a:spcBef>
                <a:spcPct val="0"/>
              </a:spcBef>
              <a:spcAft>
                <a:spcPct val="0"/>
              </a:spcAft>
              <a:defRPr sz="9600">
                <a:solidFill>
                  <a:schemeClr val="tx1"/>
                </a:solidFill>
                <a:latin typeface="Arial" charset="0"/>
              </a:defRPr>
            </a:lvl8pPr>
            <a:lvl9pPr marL="3886200" indent="-228600" algn="ctr" defTabSz="688975" eaLnBrk="0" fontAlgn="base" hangingPunct="0">
              <a:spcBef>
                <a:spcPct val="0"/>
              </a:spcBef>
              <a:spcAft>
                <a:spcPct val="0"/>
              </a:spcAft>
              <a:defRPr sz="9600">
                <a:solidFill>
                  <a:schemeClr val="tx1"/>
                </a:solidFill>
                <a:latin typeface="Arial" charset="0"/>
              </a:defRPr>
            </a:lvl9pPr>
          </a:lstStyle>
          <a:p>
            <a:pPr lvl="1"/>
            <a:r>
              <a:rPr lang="en-US" sz="3200" dirty="0"/>
              <a:t>Global measurements of relative humidity</a:t>
            </a:r>
          </a:p>
          <a:p>
            <a:pPr lvl="1"/>
            <a:endParaRPr lang="en-US" sz="3200" dirty="0"/>
          </a:p>
          <a:p>
            <a:pPr lvl="1"/>
            <a:endParaRPr lang="en-US" sz="3200" dirty="0" smtClean="0"/>
          </a:p>
          <a:p>
            <a:pPr lvl="1"/>
            <a:endParaRPr lang="en-US" sz="3200" dirty="0"/>
          </a:p>
          <a:p>
            <a:pPr lvl="1"/>
            <a:endParaRPr lang="en-US" sz="3200" dirty="0"/>
          </a:p>
          <a:p>
            <a:pPr lvl="1"/>
            <a:endParaRPr lang="en-US" sz="3200" dirty="0"/>
          </a:p>
          <a:p>
            <a:pPr lvl="1"/>
            <a:endParaRPr lang="en-US" sz="3200" dirty="0" smtClean="0"/>
          </a:p>
          <a:p>
            <a:pPr lvl="1"/>
            <a:endParaRPr lang="en-US" sz="3200" dirty="0"/>
          </a:p>
          <a:p>
            <a:pPr lvl="1"/>
            <a:endParaRPr lang="en-US" sz="3200" dirty="0"/>
          </a:p>
          <a:p>
            <a:pPr lvl="1"/>
            <a:r>
              <a:rPr lang="en-US" sz="3200" dirty="0"/>
              <a:t>(Figure 3: according to Relative Humidity Protocol)</a:t>
            </a:r>
          </a:p>
          <a:p>
            <a:pPr lvl="1"/>
            <a:endParaRPr lang="en-US" sz="3200" dirty="0"/>
          </a:p>
          <a:p>
            <a:pPr lvl="1"/>
            <a:r>
              <a:rPr lang="en-US" sz="3200" dirty="0"/>
              <a:t>Globe measurements of air pressure </a:t>
            </a:r>
          </a:p>
          <a:p>
            <a:pPr lvl="1"/>
            <a:r>
              <a:rPr lang="en-US" sz="3200" dirty="0"/>
              <a:t>			</a:t>
            </a:r>
          </a:p>
          <a:p>
            <a:pPr lvl="1"/>
            <a:endParaRPr lang="en-US" sz="3200" dirty="0"/>
          </a:p>
          <a:p>
            <a:pPr lvl="1"/>
            <a:endParaRPr lang="en-US" sz="3200" dirty="0"/>
          </a:p>
          <a:p>
            <a:pPr lvl="1"/>
            <a:endParaRPr lang="en-US" sz="3200" dirty="0"/>
          </a:p>
          <a:p>
            <a:pPr lvl="1"/>
            <a:endParaRPr lang="en-US" sz="3200" dirty="0"/>
          </a:p>
          <a:p>
            <a:pPr lvl="1"/>
            <a:endParaRPr lang="en-US" sz="3200" dirty="0"/>
          </a:p>
          <a:p>
            <a:pPr lvl="1"/>
            <a:r>
              <a:rPr lang="en-US" sz="3200" dirty="0"/>
              <a:t>					</a:t>
            </a:r>
            <a:endParaRPr lang="en-US" sz="3200" dirty="0" smtClean="0"/>
          </a:p>
          <a:p>
            <a:pPr lvl="1"/>
            <a:r>
              <a:rPr lang="en-US" sz="3200" dirty="0" smtClean="0"/>
              <a:t>(Figure 4: by air pressure protocol)</a:t>
            </a:r>
          </a:p>
          <a:p>
            <a:pPr lvl="1"/>
            <a:endParaRPr lang="en-US" sz="3200" dirty="0" smtClean="0"/>
          </a:p>
          <a:p>
            <a:pPr lvl="1"/>
            <a:endParaRPr lang="en-US" sz="3200" dirty="0"/>
          </a:p>
          <a:p>
            <a:pPr lvl="1" algn="l"/>
            <a:r>
              <a:rPr lang="en-GB" sz="3200" dirty="0" smtClean="0"/>
              <a:t>      From </a:t>
            </a:r>
            <a:r>
              <a:rPr lang="en-GB" sz="3200" dirty="0"/>
              <a:t>the graphs, we conclude that the relationship between relative humidity and air pressure is a direct relationship. The higher the humidity, the higher the atmospheric pressure and vice versa. The reason for that is when the humidity increases, the water </a:t>
            </a:r>
            <a:r>
              <a:rPr lang="en-GB" sz="3200" dirty="0" smtClean="0"/>
              <a:t>vapour </a:t>
            </a:r>
            <a:r>
              <a:rPr lang="en-GB" sz="3200" dirty="0"/>
              <a:t>increases in the air and the air pressure is the weight of the air column on the unit Spaces.</a:t>
            </a:r>
          </a:p>
          <a:p>
            <a:pPr lvl="1" algn="l"/>
            <a:r>
              <a:rPr lang="en-GB" sz="3200" dirty="0" smtClean="0"/>
              <a:t>      As </a:t>
            </a:r>
            <a:r>
              <a:rPr lang="en-GB" sz="3200" dirty="0"/>
              <a:t>we all know, that there is a relationship between relative humidity and air pressure. we noticed the difference in the values of air pressure from one region to another in Saudi Arabia because of the difference in humidity in the region we noticed the difference in pressure in a certain area, Riyadh, because of the difference in moisture from day to day.</a:t>
            </a:r>
          </a:p>
          <a:p>
            <a:pPr lvl="1"/>
            <a:endParaRPr lang="en-US" sz="3200" dirty="0"/>
          </a:p>
          <a:p>
            <a:pPr lvl="1"/>
            <a:endParaRPr lang="en-US" sz="3200" dirty="0"/>
          </a:p>
        </p:txBody>
      </p:sp>
      <p:sp>
        <p:nvSpPr>
          <p:cNvPr id="2068" name="Text Box 43"/>
          <p:cNvSpPr txBox="1">
            <a:spLocks noChangeArrowheads="1"/>
          </p:cNvSpPr>
          <p:nvPr/>
        </p:nvSpPr>
        <p:spPr bwMode="auto">
          <a:xfrm>
            <a:off x="25681779" y="6833778"/>
            <a:ext cx="11288713" cy="158118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b="1" dirty="0" smtClean="0">
                <a:latin typeface="Cambria"/>
                <a:cs typeface="Cambria"/>
              </a:rPr>
              <a:t>Results</a:t>
            </a:r>
            <a:endParaRPr lang="en-US" altLang="en-US" b="1" dirty="0">
              <a:latin typeface="Cambria"/>
              <a:cs typeface="Cambria"/>
            </a:endParaRPr>
          </a:p>
        </p:txBody>
      </p:sp>
      <p:sp>
        <p:nvSpPr>
          <p:cNvPr id="29" name="AutoShape 4"/>
          <p:cNvSpPr>
            <a:spLocks noChangeArrowheads="1"/>
          </p:cNvSpPr>
          <p:nvPr/>
        </p:nvSpPr>
        <p:spPr bwMode="auto">
          <a:xfrm>
            <a:off x="683142" y="6755525"/>
            <a:ext cx="12102464" cy="7043314"/>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2" name="TextBox 1"/>
          <p:cNvSpPr txBox="1"/>
          <p:nvPr/>
        </p:nvSpPr>
        <p:spPr>
          <a:xfrm>
            <a:off x="1185421" y="6941752"/>
            <a:ext cx="11176821" cy="1569660"/>
          </a:xfrm>
          <a:prstGeom prst="rect">
            <a:avLst/>
          </a:prstGeom>
          <a:noFill/>
        </p:spPr>
        <p:txBody>
          <a:bodyPr wrap="square" rtlCol="0">
            <a:spAutoFit/>
          </a:bodyPr>
          <a:lstStyle/>
          <a:p>
            <a:r>
              <a:rPr lang="en-US" b="1" dirty="0" smtClean="0">
                <a:latin typeface="Cambria"/>
                <a:cs typeface="Cambria"/>
              </a:rPr>
              <a:t>Abstract</a:t>
            </a:r>
            <a:endParaRPr lang="en-US" b="1" dirty="0">
              <a:latin typeface="Cambria"/>
              <a:cs typeface="Cambria"/>
            </a:endParaRPr>
          </a:p>
        </p:txBody>
      </p:sp>
      <p:sp>
        <p:nvSpPr>
          <p:cNvPr id="30" name="AutoShape 4"/>
          <p:cNvSpPr>
            <a:spLocks noChangeArrowheads="1"/>
          </p:cNvSpPr>
          <p:nvPr/>
        </p:nvSpPr>
        <p:spPr bwMode="auto">
          <a:xfrm>
            <a:off x="677383" y="14137488"/>
            <a:ext cx="12023551" cy="664420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dirty="0"/>
          </a:p>
        </p:txBody>
      </p:sp>
      <p:sp>
        <p:nvSpPr>
          <p:cNvPr id="31" name="TextBox 30"/>
          <p:cNvSpPr txBox="1"/>
          <p:nvPr/>
        </p:nvSpPr>
        <p:spPr>
          <a:xfrm>
            <a:off x="1185421" y="14001170"/>
            <a:ext cx="11176821" cy="1323439"/>
          </a:xfrm>
          <a:prstGeom prst="rect">
            <a:avLst/>
          </a:prstGeom>
          <a:noFill/>
        </p:spPr>
        <p:txBody>
          <a:bodyPr wrap="square" rtlCol="0">
            <a:spAutoFit/>
          </a:bodyPr>
          <a:lstStyle/>
          <a:p>
            <a:r>
              <a:rPr lang="en-US" sz="8000" b="1" dirty="0" smtClean="0">
                <a:latin typeface="Cambria"/>
                <a:cs typeface="Cambria"/>
              </a:rPr>
              <a:t>Research Questions</a:t>
            </a:r>
            <a:endParaRPr lang="en-US" sz="8000" b="1" dirty="0">
              <a:latin typeface="Cambria"/>
              <a:cs typeface="Cambria"/>
            </a:endParaRPr>
          </a:p>
        </p:txBody>
      </p:sp>
      <p:sp>
        <p:nvSpPr>
          <p:cNvPr id="32" name="AutoShape 4"/>
          <p:cNvSpPr>
            <a:spLocks noChangeArrowheads="1"/>
          </p:cNvSpPr>
          <p:nvPr/>
        </p:nvSpPr>
        <p:spPr bwMode="auto">
          <a:xfrm>
            <a:off x="496850" y="21120342"/>
            <a:ext cx="12102464" cy="14265643"/>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33" name="Text Box 42"/>
          <p:cNvSpPr txBox="1">
            <a:spLocks noChangeArrowheads="1"/>
          </p:cNvSpPr>
          <p:nvPr/>
        </p:nvSpPr>
        <p:spPr bwMode="auto">
          <a:xfrm>
            <a:off x="903725" y="21398204"/>
            <a:ext cx="11288713" cy="133496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8000" b="1" dirty="0" smtClean="0">
                <a:latin typeface="Cambria"/>
                <a:cs typeface="Cambria"/>
              </a:rPr>
              <a:t>Introduction</a:t>
            </a:r>
            <a:endParaRPr lang="en-US" altLang="en-US" sz="8000" b="1" dirty="0">
              <a:latin typeface="Cambria"/>
              <a:cs typeface="Cambria"/>
            </a:endParaRPr>
          </a:p>
        </p:txBody>
      </p:sp>
      <p:sp>
        <p:nvSpPr>
          <p:cNvPr id="34" name="AutoShape 4"/>
          <p:cNvSpPr>
            <a:spLocks noChangeArrowheads="1"/>
          </p:cNvSpPr>
          <p:nvPr/>
        </p:nvSpPr>
        <p:spPr bwMode="auto">
          <a:xfrm>
            <a:off x="37498903" y="6569365"/>
            <a:ext cx="12102464" cy="12669983"/>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35" name="TextBox 34"/>
          <p:cNvSpPr txBox="1"/>
          <p:nvPr/>
        </p:nvSpPr>
        <p:spPr>
          <a:xfrm>
            <a:off x="37814890" y="6738642"/>
            <a:ext cx="11176821" cy="1323439"/>
          </a:xfrm>
          <a:prstGeom prst="rect">
            <a:avLst/>
          </a:prstGeom>
          <a:noFill/>
        </p:spPr>
        <p:txBody>
          <a:bodyPr wrap="square" rtlCol="0">
            <a:spAutoFit/>
          </a:bodyPr>
          <a:lstStyle/>
          <a:p>
            <a:r>
              <a:rPr lang="en-US" sz="8000" b="1" dirty="0" smtClean="0">
                <a:latin typeface="Cambria"/>
                <a:cs typeface="Cambria"/>
              </a:rPr>
              <a:t>Discussion</a:t>
            </a:r>
            <a:endParaRPr lang="en-US" sz="8000" b="1" dirty="0">
              <a:latin typeface="Cambria"/>
              <a:cs typeface="Cambria"/>
            </a:endParaRPr>
          </a:p>
        </p:txBody>
      </p:sp>
      <p:sp>
        <p:nvSpPr>
          <p:cNvPr id="36" name="AutoShape 4"/>
          <p:cNvSpPr>
            <a:spLocks noChangeArrowheads="1"/>
          </p:cNvSpPr>
          <p:nvPr/>
        </p:nvSpPr>
        <p:spPr bwMode="auto">
          <a:xfrm>
            <a:off x="37583577" y="19824575"/>
            <a:ext cx="12102464" cy="7723816"/>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2056" name="Text Box 11"/>
          <p:cNvSpPr txBox="1">
            <a:spLocks noChangeArrowheads="1"/>
          </p:cNvSpPr>
          <p:nvPr/>
        </p:nvSpPr>
        <p:spPr bwMode="auto">
          <a:xfrm>
            <a:off x="37990452" y="19831235"/>
            <a:ext cx="11288713" cy="158118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b="1" dirty="0">
                <a:latin typeface="Cambria"/>
                <a:cs typeface="Cambria"/>
              </a:rPr>
              <a:t>Conclusions</a:t>
            </a:r>
          </a:p>
        </p:txBody>
      </p:sp>
      <p:sp>
        <p:nvSpPr>
          <p:cNvPr id="40" name="TextBox 39"/>
          <p:cNvSpPr txBox="1"/>
          <p:nvPr/>
        </p:nvSpPr>
        <p:spPr>
          <a:xfrm>
            <a:off x="37459901" y="21569918"/>
            <a:ext cx="12023717" cy="5262979"/>
          </a:xfrm>
          <a:prstGeom prst="rect">
            <a:avLst/>
          </a:prstGeom>
          <a:noFill/>
        </p:spPr>
        <p:txBody>
          <a:bodyPr wrap="square" rtlCol="0">
            <a:spAutoFit/>
          </a:bodyPr>
          <a:lstStyle/>
          <a:p>
            <a:pPr lvl="1" algn="l"/>
            <a:r>
              <a:rPr lang="en-GB" sz="2400" dirty="0"/>
              <a:t>In this research, we found the relationship between relative humidity and air pressure. We conclude that the relationship is a direct relationship between them. This study contributes significantly to the development and monitoring of a geographic and climate database for our region.</a:t>
            </a:r>
          </a:p>
          <a:p>
            <a:pPr lvl="1" algn="l"/>
            <a:r>
              <a:rPr lang="en-GB" sz="2400" dirty="0"/>
              <a:t> In conclusion, we recommend:</a:t>
            </a:r>
          </a:p>
          <a:p>
            <a:pPr lvl="1" algn="l"/>
            <a:r>
              <a:rPr lang="en-GB" sz="2400" dirty="0"/>
              <a:t>1 - Experiment should take place in high relative humidity or none relative humidity areas.</a:t>
            </a:r>
          </a:p>
          <a:p>
            <a:pPr lvl="1" algn="l"/>
            <a:r>
              <a:rPr lang="en-GB" sz="2400" dirty="0"/>
              <a:t>2 – the need to monitor daily readings of humidity and air pressure.</a:t>
            </a:r>
          </a:p>
          <a:p>
            <a:pPr lvl="1" algn="l"/>
            <a:r>
              <a:rPr lang="en-GB" sz="2400" dirty="0"/>
              <a:t>3 – The study of the effect of atmospheric pressure on humans and plants.</a:t>
            </a:r>
          </a:p>
          <a:p>
            <a:pPr lvl="1" algn="l"/>
            <a:r>
              <a:rPr lang="en-GB" sz="2400" dirty="0"/>
              <a:t>     </a:t>
            </a:r>
          </a:p>
          <a:p>
            <a:pPr lvl="1" algn="l"/>
            <a:r>
              <a:rPr lang="en-GB" sz="2400" dirty="0"/>
              <a:t>Acknowledgement: We wish to acknowledge, Globe coordination </a:t>
            </a:r>
            <a:r>
              <a:rPr lang="en-GB" sz="2400" dirty="0" err="1"/>
              <a:t>T.Noora</a:t>
            </a:r>
            <a:r>
              <a:rPr lang="en-GB" sz="2400" dirty="0"/>
              <a:t> Al-</a:t>
            </a:r>
            <a:r>
              <a:rPr lang="en-GB" sz="2400" dirty="0" err="1"/>
              <a:t>Subaie</a:t>
            </a:r>
            <a:r>
              <a:rPr lang="en-GB" sz="2400" dirty="0"/>
              <a:t> for selecting this topic, Computer teacher </a:t>
            </a:r>
            <a:r>
              <a:rPr lang="en-GB" sz="2400" dirty="0" err="1"/>
              <a:t>Najlia</a:t>
            </a:r>
            <a:r>
              <a:rPr lang="en-GB" sz="2400" dirty="0"/>
              <a:t> for helping us in logo design and </a:t>
            </a:r>
            <a:r>
              <a:rPr lang="en-GB" sz="2400" dirty="0" err="1"/>
              <a:t>T.Nada</a:t>
            </a:r>
            <a:r>
              <a:rPr lang="en-GB" sz="2400" dirty="0"/>
              <a:t> and the professor\ </a:t>
            </a:r>
            <a:r>
              <a:rPr lang="en-GB" sz="2400" dirty="0" err="1"/>
              <a:t>Alolyan</a:t>
            </a:r>
            <a:r>
              <a:rPr lang="en-GB" sz="2400" dirty="0"/>
              <a:t> for their contribution on writing a research paper.</a:t>
            </a:r>
          </a:p>
          <a:p>
            <a:pPr lvl="1" algn="l"/>
            <a:r>
              <a:rPr lang="en-US" sz="2400" dirty="0" smtClean="0"/>
              <a:t> </a:t>
            </a:r>
            <a:endParaRPr lang="en-US" sz="2400" dirty="0"/>
          </a:p>
        </p:txBody>
      </p:sp>
      <p:sp>
        <p:nvSpPr>
          <p:cNvPr id="41" name="TextBox 40"/>
          <p:cNvSpPr txBox="1"/>
          <p:nvPr/>
        </p:nvSpPr>
        <p:spPr>
          <a:xfrm>
            <a:off x="38039179" y="8577657"/>
            <a:ext cx="10762033" cy="6740307"/>
          </a:xfrm>
          <a:prstGeom prst="rect">
            <a:avLst/>
          </a:prstGeom>
          <a:noFill/>
        </p:spPr>
        <p:txBody>
          <a:bodyPr wrap="square" rtlCol="0">
            <a:spAutoFit/>
          </a:bodyPr>
          <a:lstStyle/>
          <a:p>
            <a:pPr lvl="1" algn="l"/>
            <a:r>
              <a:rPr lang="en-US" sz="3600" dirty="0" smtClean="0"/>
              <a:t>We observed atmospheric pressure and relative humidity for </a:t>
            </a:r>
            <a:r>
              <a:rPr lang="en-GB" sz="3600" dirty="0">
                <a:latin typeface="Times New Roman" panose="02020603050405020304" pitchFamily="18" charset="0"/>
                <a:cs typeface="Times New Roman" panose="02020603050405020304" pitchFamily="18" charset="0"/>
              </a:rPr>
              <a:t>different regions of Saudi Arabia</a:t>
            </a:r>
            <a:r>
              <a:rPr lang="en-GB" sz="3600" dirty="0"/>
              <a:t> </a:t>
            </a:r>
            <a:r>
              <a:rPr lang="en-US" sz="3600" dirty="0" smtClean="0"/>
              <a:t>and observed that there was a relationship between them, especially when it changed.</a:t>
            </a:r>
          </a:p>
          <a:p>
            <a:pPr lvl="1" algn="l"/>
            <a:r>
              <a:rPr lang="en-US" sz="3600" dirty="0" smtClean="0"/>
              <a:t>Atmospheric pressure increases humidity. Then we drew the graph and concluded that the relationship between them is a direct relationship. We also observed that relative humidity in an area where its altitude, low the atmospheric pressure has its own characteristics as we discussed earlier.</a:t>
            </a:r>
            <a:endParaRPr lang="ar-SA" sz="3600" dirty="0" smtClean="0"/>
          </a:p>
          <a:p>
            <a:pPr lvl="1" algn="l"/>
            <a:r>
              <a:rPr lang="en-US" sz="3600" dirty="0" smtClean="0"/>
              <a:t>These results correspond to our hypothesis.</a:t>
            </a:r>
          </a:p>
        </p:txBody>
      </p:sp>
      <p:sp>
        <p:nvSpPr>
          <p:cNvPr id="42" name="TextBox 41"/>
          <p:cNvSpPr txBox="1"/>
          <p:nvPr/>
        </p:nvSpPr>
        <p:spPr>
          <a:xfrm>
            <a:off x="1002217" y="8467522"/>
            <a:ext cx="11464314" cy="5078313"/>
          </a:xfrm>
          <a:prstGeom prst="rect">
            <a:avLst/>
          </a:prstGeom>
          <a:noFill/>
        </p:spPr>
        <p:txBody>
          <a:bodyPr wrap="square" rtlCol="0">
            <a:spAutoFit/>
          </a:bodyPr>
          <a:lstStyle/>
          <a:p>
            <a:pPr algn="l"/>
            <a:r>
              <a:rPr lang="en-GB" sz="2000" dirty="0">
                <a:latin typeface="Cambria"/>
                <a:cs typeface="Cambria"/>
              </a:rPr>
              <a:t>The study aims to find the relationship between air pressure and humidity in </a:t>
            </a:r>
            <a:r>
              <a:rPr lang="en-GB" sz="2000" dirty="0" err="1">
                <a:latin typeface="Cambria"/>
                <a:cs typeface="Cambria"/>
              </a:rPr>
              <a:t>Arga</a:t>
            </a:r>
            <a:r>
              <a:rPr lang="en-GB" sz="2000" dirty="0">
                <a:latin typeface="Cambria"/>
                <a:cs typeface="Cambria"/>
              </a:rPr>
              <a:t> First High School in Riyadh Saudi Arabia.</a:t>
            </a:r>
          </a:p>
          <a:p>
            <a:pPr algn="l"/>
            <a:r>
              <a:rPr lang="en-GB" sz="2000" dirty="0">
                <a:latin typeface="Cambria"/>
                <a:cs typeface="Cambria"/>
              </a:rPr>
              <a:t> In this study we used the experimental method in which the relative humidity and air pressure protocol was measured within three months in </a:t>
            </a:r>
            <a:r>
              <a:rPr lang="en-US" sz="1800" dirty="0"/>
              <a:t>several regions in Saudi Arabia</a:t>
            </a:r>
            <a:r>
              <a:rPr lang="en-GB" sz="2000" dirty="0" smtClean="0">
                <a:latin typeface="Cambria"/>
                <a:cs typeface="Cambria"/>
              </a:rPr>
              <a:t>. </a:t>
            </a:r>
            <a:r>
              <a:rPr lang="en-GB" sz="2000" dirty="0">
                <a:latin typeface="Cambria"/>
                <a:cs typeface="Cambria"/>
              </a:rPr>
              <a:t>During this period the relationship between them and their effect on each other was observed </a:t>
            </a:r>
          </a:p>
          <a:p>
            <a:pPr algn="l"/>
            <a:endParaRPr lang="en-GB" sz="2000" dirty="0">
              <a:latin typeface="Cambria"/>
              <a:cs typeface="Cambria"/>
            </a:endParaRPr>
          </a:p>
          <a:p>
            <a:pPr algn="l"/>
            <a:r>
              <a:rPr lang="en-GB" sz="2000" dirty="0">
                <a:latin typeface="Cambria"/>
                <a:cs typeface="Cambria"/>
              </a:rPr>
              <a:t>From this study we find that the relationship between humidity and air pressure is a positive relationship, whenever the humidity increased, air pressure increased and vice versa.</a:t>
            </a:r>
          </a:p>
          <a:p>
            <a:pPr algn="l"/>
            <a:endParaRPr lang="en-GB" sz="2000" dirty="0">
              <a:latin typeface="Cambria"/>
              <a:cs typeface="Cambria"/>
            </a:endParaRPr>
          </a:p>
          <a:p>
            <a:pPr algn="l"/>
            <a:r>
              <a:rPr lang="en-GB" sz="2000" dirty="0">
                <a:latin typeface="Cambria"/>
                <a:cs typeface="Cambria"/>
              </a:rPr>
              <a:t>At the end we recommended </a:t>
            </a:r>
          </a:p>
          <a:p>
            <a:pPr algn="l"/>
            <a:r>
              <a:rPr lang="en-GB" sz="2000" dirty="0">
                <a:latin typeface="Cambria"/>
                <a:cs typeface="Cambria"/>
              </a:rPr>
              <a:t>1 - Experiment should take place in high relative humidity or none relative humidity areas.</a:t>
            </a:r>
          </a:p>
          <a:p>
            <a:pPr algn="l"/>
            <a:r>
              <a:rPr lang="en-GB" sz="2000" dirty="0">
                <a:latin typeface="Cambria"/>
                <a:cs typeface="Cambria"/>
              </a:rPr>
              <a:t>2 – the need to monitor daily readings of humidity and air pressure.</a:t>
            </a:r>
          </a:p>
          <a:p>
            <a:pPr algn="l"/>
            <a:r>
              <a:rPr lang="en-GB" sz="2000" dirty="0">
                <a:latin typeface="Cambria"/>
                <a:cs typeface="Cambria"/>
              </a:rPr>
              <a:t>3 – The study of the effect of atmospheric pressure on humans and plants.</a:t>
            </a:r>
          </a:p>
          <a:p>
            <a:pPr algn="l"/>
            <a:endParaRPr lang="en-GB" sz="2000" dirty="0">
              <a:latin typeface="Cambria"/>
              <a:cs typeface="Cambria"/>
            </a:endParaRPr>
          </a:p>
          <a:p>
            <a:pPr algn="l"/>
            <a:r>
              <a:rPr lang="en-GB" sz="2000" dirty="0">
                <a:latin typeface="Cambria"/>
                <a:cs typeface="Cambria"/>
              </a:rPr>
              <a:t>This study contributes significantly in developing and monitoring the geographical and climate database in our region. </a:t>
            </a:r>
          </a:p>
        </p:txBody>
      </p:sp>
      <p:sp>
        <p:nvSpPr>
          <p:cNvPr id="43" name="TextBox 42"/>
          <p:cNvSpPr txBox="1"/>
          <p:nvPr/>
        </p:nvSpPr>
        <p:spPr>
          <a:xfrm>
            <a:off x="1216300" y="15460927"/>
            <a:ext cx="11115061" cy="4462760"/>
          </a:xfrm>
          <a:prstGeom prst="rect">
            <a:avLst/>
          </a:prstGeom>
          <a:noFill/>
        </p:spPr>
        <p:txBody>
          <a:bodyPr wrap="square" rtlCol="0">
            <a:spAutoFit/>
          </a:bodyPr>
          <a:lstStyle/>
          <a:p>
            <a:pPr algn="l"/>
            <a:r>
              <a:rPr lang="en-GB" sz="2400" dirty="0">
                <a:latin typeface="Times New Roman" panose="02020603050405020304" pitchFamily="18" charset="0"/>
                <a:cs typeface="Times New Roman" panose="02020603050405020304" pitchFamily="18" charset="0"/>
              </a:rPr>
              <a:t>From our study to the relative humidity protocol and our observations of their effect on air pressure in several regions we began to suggest our hypothesis:</a:t>
            </a:r>
          </a:p>
          <a:p>
            <a:pPr algn="l"/>
            <a:r>
              <a:rPr lang="en-GB" sz="2400" dirty="0">
                <a:latin typeface="Times New Roman" panose="02020603050405020304" pitchFamily="18" charset="0"/>
                <a:cs typeface="Times New Roman" panose="02020603050405020304" pitchFamily="18" charset="0"/>
              </a:rPr>
              <a:t>1. Is there a relationship between relative humidity and air pressure.</a:t>
            </a:r>
          </a:p>
          <a:p>
            <a:pPr algn="l"/>
            <a:r>
              <a:rPr lang="en-GB" sz="2400" dirty="0">
                <a:latin typeface="Times New Roman" panose="02020603050405020304" pitchFamily="18" charset="0"/>
                <a:cs typeface="Times New Roman" panose="02020603050405020304" pitchFamily="18" charset="0"/>
              </a:rPr>
              <a:t>2. What is the effect of water </a:t>
            </a:r>
            <a:r>
              <a:rPr lang="en-GB" sz="2400" dirty="0" err="1">
                <a:latin typeface="Times New Roman" panose="02020603050405020304" pitchFamily="18" charset="0"/>
                <a:cs typeface="Times New Roman" panose="02020603050405020304" pitchFamily="18" charset="0"/>
              </a:rPr>
              <a:t>vapor</a:t>
            </a:r>
            <a:r>
              <a:rPr lang="en-GB" sz="2400" dirty="0">
                <a:latin typeface="Times New Roman" panose="02020603050405020304" pitchFamily="18" charset="0"/>
                <a:cs typeface="Times New Roman" panose="02020603050405020304" pitchFamily="18" charset="0"/>
              </a:rPr>
              <a:t> on air pressure.</a:t>
            </a:r>
          </a:p>
          <a:p>
            <a:pPr algn="l"/>
            <a:endParaRPr lang="en-GB" sz="2400" dirty="0">
              <a:latin typeface="Times New Roman" panose="02020603050405020304" pitchFamily="18" charset="0"/>
              <a:cs typeface="Times New Roman" panose="02020603050405020304" pitchFamily="18" charset="0"/>
            </a:endParaRPr>
          </a:p>
          <a:p>
            <a:pPr algn="l"/>
            <a:r>
              <a:rPr lang="en-GB" sz="2400" dirty="0">
                <a:latin typeface="Times New Roman" panose="02020603050405020304" pitchFamily="18" charset="0"/>
                <a:cs typeface="Times New Roman" panose="02020603050405020304" pitchFamily="18" charset="0"/>
              </a:rPr>
              <a:t>Relative humidity is a measure of the amount of water </a:t>
            </a:r>
            <a:r>
              <a:rPr lang="en-GB" sz="2400" dirty="0" err="1">
                <a:latin typeface="Times New Roman" panose="02020603050405020304" pitchFamily="18" charset="0"/>
                <a:cs typeface="Times New Roman" panose="02020603050405020304" pitchFamily="18" charset="0"/>
              </a:rPr>
              <a:t>vapor</a:t>
            </a:r>
            <a:r>
              <a:rPr lang="en-GB" sz="2400" dirty="0">
                <a:latin typeface="Times New Roman" panose="02020603050405020304" pitchFamily="18" charset="0"/>
                <a:cs typeface="Times New Roman" panose="02020603050405020304" pitchFamily="18" charset="0"/>
              </a:rPr>
              <a:t> saturation in the air (Moussa, 1986, p. 255).</a:t>
            </a:r>
          </a:p>
          <a:p>
            <a:pPr algn="l"/>
            <a:r>
              <a:rPr lang="en-GB" sz="2400" dirty="0">
                <a:latin typeface="Times New Roman" panose="02020603050405020304" pitchFamily="18" charset="0"/>
                <a:cs typeface="Times New Roman" panose="02020603050405020304" pitchFamily="18" charset="0"/>
              </a:rPr>
              <a:t>The air pressure is (based on the weight of the air column on the unit spaces).</a:t>
            </a:r>
          </a:p>
          <a:p>
            <a:pPr algn="l"/>
            <a:r>
              <a:rPr lang="en-GB" sz="2400" dirty="0">
                <a:latin typeface="Times New Roman" panose="02020603050405020304" pitchFamily="18" charset="0"/>
                <a:cs typeface="Times New Roman" panose="02020603050405020304" pitchFamily="18" charset="0"/>
              </a:rPr>
              <a:t>Based on previous studies, we hypothesized:</a:t>
            </a:r>
          </a:p>
          <a:p>
            <a:pPr algn="l"/>
            <a:r>
              <a:rPr lang="en-GB" sz="2400" dirty="0">
                <a:latin typeface="Times New Roman" panose="02020603050405020304" pitchFamily="18" charset="0"/>
                <a:cs typeface="Times New Roman" panose="02020603050405020304" pitchFamily="18" charset="0"/>
              </a:rPr>
              <a:t>There is a direct relationship between relative humidity and atmospheric pressure in Riyadh, Saudi Arabia.</a:t>
            </a:r>
          </a:p>
          <a:p>
            <a:endParaRPr lang="en-GB" sz="2000" dirty="0">
              <a:latin typeface="Times New Roman" panose="02020603050405020304" pitchFamily="18" charset="0"/>
              <a:cs typeface="Times New Roman" panose="02020603050405020304" pitchFamily="18" charset="0"/>
            </a:endParaRPr>
          </a:p>
        </p:txBody>
      </p:sp>
      <p:sp>
        <p:nvSpPr>
          <p:cNvPr id="45" name="TextBox 44"/>
          <p:cNvSpPr txBox="1"/>
          <p:nvPr/>
        </p:nvSpPr>
        <p:spPr>
          <a:xfrm>
            <a:off x="696322" y="22915334"/>
            <a:ext cx="11811914" cy="8525411"/>
          </a:xfrm>
          <a:prstGeom prst="rect">
            <a:avLst/>
          </a:prstGeom>
          <a:noFill/>
        </p:spPr>
        <p:txBody>
          <a:bodyPr wrap="square" rtlCol="0">
            <a:spAutoFit/>
          </a:bodyPr>
          <a:lstStyle/>
          <a:p>
            <a:pPr algn="l"/>
            <a:r>
              <a:rPr lang="en-GB" altLang="en-US" sz="2800" dirty="0">
                <a:latin typeface="Times New Roman" pitchFamily="18" charset="0"/>
              </a:rPr>
              <a:t>The study aims to find the relationship between air pressure and humidity in </a:t>
            </a:r>
            <a:r>
              <a:rPr lang="en-GB" altLang="en-US" sz="2800" dirty="0" err="1">
                <a:latin typeface="Times New Roman" pitchFamily="18" charset="0"/>
              </a:rPr>
              <a:t>Arga</a:t>
            </a:r>
            <a:r>
              <a:rPr lang="en-GB" altLang="en-US" sz="2800" dirty="0">
                <a:latin typeface="Times New Roman" pitchFamily="18" charset="0"/>
              </a:rPr>
              <a:t> First High School in Riyadh Saudi Arabia.</a:t>
            </a:r>
          </a:p>
          <a:p>
            <a:pPr algn="l"/>
            <a:r>
              <a:rPr lang="en-GB" altLang="en-US" sz="2800" dirty="0">
                <a:latin typeface="Times New Roman" pitchFamily="18" charset="0"/>
              </a:rPr>
              <a:t> In this study we used the experimental method in which the relative humidity and air pressure protocol was measured within three months in </a:t>
            </a:r>
            <a:r>
              <a:rPr lang="en-US" sz="2400" dirty="0"/>
              <a:t>several regions in Saudi Arabia</a:t>
            </a:r>
            <a:r>
              <a:rPr lang="en-GB" altLang="en-US" sz="2800" dirty="0" smtClean="0">
                <a:latin typeface="Times New Roman" pitchFamily="18" charset="0"/>
              </a:rPr>
              <a:t>. </a:t>
            </a:r>
            <a:r>
              <a:rPr lang="en-GB" altLang="en-US" sz="2800" dirty="0">
                <a:latin typeface="Times New Roman" pitchFamily="18" charset="0"/>
              </a:rPr>
              <a:t>During this period the relationship between them and their effect on each other was observed </a:t>
            </a:r>
          </a:p>
          <a:p>
            <a:pPr algn="l"/>
            <a:endParaRPr lang="en-GB" altLang="en-US" sz="2800" dirty="0">
              <a:latin typeface="Times New Roman" pitchFamily="18" charset="0"/>
            </a:endParaRPr>
          </a:p>
          <a:p>
            <a:pPr algn="l"/>
            <a:r>
              <a:rPr lang="en-GB" altLang="en-US" sz="2800" dirty="0">
                <a:latin typeface="Times New Roman" pitchFamily="18" charset="0"/>
              </a:rPr>
              <a:t>From this study we find that the relationship between humidity and air pressure is a positive relationship, whenever the humidity increased, air pressure increased and vice versa.</a:t>
            </a:r>
          </a:p>
          <a:p>
            <a:pPr algn="l"/>
            <a:endParaRPr lang="en-GB" altLang="en-US" sz="2800" dirty="0">
              <a:latin typeface="Times New Roman" pitchFamily="18" charset="0"/>
            </a:endParaRPr>
          </a:p>
          <a:p>
            <a:pPr algn="l"/>
            <a:r>
              <a:rPr lang="en-GB" altLang="en-US" sz="2800" dirty="0">
                <a:latin typeface="Times New Roman" pitchFamily="18" charset="0"/>
              </a:rPr>
              <a:t>At the end we recommended </a:t>
            </a:r>
          </a:p>
          <a:p>
            <a:pPr algn="l"/>
            <a:r>
              <a:rPr lang="en-GB" altLang="en-US" sz="2800" dirty="0">
                <a:latin typeface="Times New Roman" pitchFamily="18" charset="0"/>
              </a:rPr>
              <a:t>1 - Experiment should take place in high relative humidity or none relative humidity areas.</a:t>
            </a:r>
          </a:p>
          <a:p>
            <a:pPr algn="l"/>
            <a:r>
              <a:rPr lang="en-GB" altLang="en-US" sz="2800" dirty="0">
                <a:latin typeface="Times New Roman" pitchFamily="18" charset="0"/>
              </a:rPr>
              <a:t>2 – the need to monitor daily readings of humidity and air pressure.</a:t>
            </a:r>
          </a:p>
          <a:p>
            <a:pPr algn="l"/>
            <a:r>
              <a:rPr lang="en-GB" altLang="en-US" sz="2800" dirty="0">
                <a:latin typeface="Times New Roman" pitchFamily="18" charset="0"/>
              </a:rPr>
              <a:t>3 – The study of the effect of atmospheric pressure on humans and plants.</a:t>
            </a:r>
          </a:p>
          <a:p>
            <a:pPr algn="l"/>
            <a:endParaRPr lang="en-GB" altLang="en-US" sz="2800" dirty="0">
              <a:latin typeface="Times New Roman" pitchFamily="18" charset="0"/>
            </a:endParaRPr>
          </a:p>
          <a:p>
            <a:pPr algn="l"/>
            <a:r>
              <a:rPr lang="en-GB" altLang="en-US" sz="2800" dirty="0">
                <a:latin typeface="Times New Roman" pitchFamily="18" charset="0"/>
              </a:rPr>
              <a:t>This study contributes significantly in developing and monitoring the geographical and climate database in our region. </a:t>
            </a:r>
          </a:p>
        </p:txBody>
      </p:sp>
      <p:pic>
        <p:nvPicPr>
          <p:cNvPr id="5" name="Picture 4"/>
          <p:cNvPicPr>
            <a:picLocks noChangeAspect="1"/>
          </p:cNvPicPr>
          <p:nvPr/>
        </p:nvPicPr>
        <p:blipFill>
          <a:blip r:embed="rId3"/>
          <a:stretch>
            <a:fillRect/>
          </a:stretch>
        </p:blipFill>
        <p:spPr>
          <a:xfrm>
            <a:off x="39932591" y="3428600"/>
            <a:ext cx="8991169" cy="2387620"/>
          </a:xfrm>
          <a:prstGeom prst="rect">
            <a:avLst/>
          </a:prstGeom>
          <a:ln>
            <a:solidFill>
              <a:srgbClr val="0046D2"/>
            </a:solidFill>
          </a:ln>
        </p:spPr>
      </p:pic>
      <p:sp>
        <p:nvSpPr>
          <p:cNvPr id="16" name="Rectangle 17"/>
          <p:cNvSpPr>
            <a:spLocks noChangeArrowheads="1"/>
          </p:cNvSpPr>
          <p:nvPr/>
        </p:nvSpPr>
        <p:spPr bwMode="auto">
          <a:xfrm>
            <a:off x="0" y="0"/>
            <a:ext cx="50401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In the beginning, we looked for relationships between atmospheric variables. We took the measurements in 199 secondary school, in Riyadh, Saudi Arabia during the period from January to December 2016. Then we noticed that there is a relationship between temperature and relative humidity. In order to take measurement, we used </a:t>
            </a:r>
            <a:endParaRPr kumimoji="0" lang="en-US" altLang="en-US" sz="1900" b="0" i="0" u="none" strike="noStrike" cap="none" normalizeH="0" baseline="0" smtClean="0">
              <a:ln>
                <a:noFill/>
              </a:ln>
              <a:solidFill>
                <a:schemeClr val="tx1"/>
              </a:solidFill>
              <a:effectLst/>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The hygrometer which is the globe equipment for measuring humidity (humidity protocol) (Figure 1).</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pic>
        <p:nvPicPr>
          <p:cNvPr id="56" name="Picture 55"/>
          <p:cNvPicPr/>
          <p:nvPr/>
        </p:nvPicPr>
        <p:blipFill>
          <a:blip r:embed="rId4" cstate="print">
            <a:extLst>
              <a:ext uri="{28A0092B-C50C-407E-A947-70E740481C1C}">
                <a14:useLocalDpi xmlns:a14="http://schemas.microsoft.com/office/drawing/2010/main" val="0"/>
              </a:ext>
            </a:extLst>
          </a:blip>
          <a:stretch>
            <a:fillRect/>
          </a:stretch>
        </p:blipFill>
        <p:spPr>
          <a:xfrm>
            <a:off x="17645803" y="20524604"/>
            <a:ext cx="3396275" cy="3738359"/>
          </a:xfrm>
          <a:prstGeom prst="rect">
            <a:avLst/>
          </a:prstGeom>
        </p:spPr>
      </p:pic>
      <p:pic>
        <p:nvPicPr>
          <p:cNvPr id="18" name="Picture 1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243779" y="12691283"/>
            <a:ext cx="4200324" cy="3461036"/>
          </a:xfrm>
          <a:prstGeom prst="rect">
            <a:avLst/>
          </a:prstGeom>
        </p:spPr>
      </p:pic>
      <p:pic>
        <p:nvPicPr>
          <p:cNvPr id="44" name="Picture 43"/>
          <p:cNvPicPr/>
          <p:nvPr/>
        </p:nvPicPr>
        <p:blipFill>
          <a:blip r:embed="rId6">
            <a:extLst>
              <a:ext uri="{28A0092B-C50C-407E-A947-70E740481C1C}">
                <a14:useLocalDpi xmlns:a14="http://schemas.microsoft.com/office/drawing/2010/main" val="0"/>
              </a:ext>
            </a:extLst>
          </a:blip>
          <a:stretch>
            <a:fillRect/>
          </a:stretch>
        </p:blipFill>
        <p:spPr>
          <a:xfrm>
            <a:off x="17391712" y="28349031"/>
            <a:ext cx="3904456" cy="3096503"/>
          </a:xfrm>
          <a:prstGeom prst="rect">
            <a:avLst/>
          </a:prstGeom>
        </p:spPr>
      </p:pic>
      <p:pic>
        <p:nvPicPr>
          <p:cNvPr id="46" name="Picture 45"/>
          <p:cNvPicPr/>
          <p:nvPr/>
        </p:nvPicPr>
        <p:blipFill rotWithShape="1">
          <a:blip r:embed="rId7">
            <a:extLst>
              <a:ext uri="{28A0092B-C50C-407E-A947-70E740481C1C}">
                <a14:useLocalDpi xmlns:a14="http://schemas.microsoft.com/office/drawing/2010/main" val="0"/>
              </a:ext>
            </a:extLst>
          </a:blip>
          <a:srcRect l="58927" t="30609" r="6286" b="32074"/>
          <a:stretch/>
        </p:blipFill>
        <p:spPr bwMode="auto">
          <a:xfrm>
            <a:off x="28044793" y="9642475"/>
            <a:ext cx="3651924" cy="2405846"/>
          </a:xfrm>
          <a:prstGeom prst="rect">
            <a:avLst/>
          </a:prstGeom>
          <a:ln>
            <a:noFill/>
          </a:ln>
          <a:extLst>
            <a:ext uri="{53640926-AAD7-44D8-BBD7-CCE9431645EC}">
              <a14:shadowObscured xmlns:a14="http://schemas.microsoft.com/office/drawing/2010/main"/>
            </a:ext>
          </a:extLst>
        </p:spPr>
      </p:pic>
      <p:pic>
        <p:nvPicPr>
          <p:cNvPr id="47" name="Picture 46"/>
          <p:cNvPicPr/>
          <p:nvPr/>
        </p:nvPicPr>
        <p:blipFill rotWithShape="1">
          <a:blip r:embed="rId8">
            <a:extLst>
              <a:ext uri="{28A0092B-C50C-407E-A947-70E740481C1C}">
                <a14:useLocalDpi xmlns:a14="http://schemas.microsoft.com/office/drawing/2010/main" val="0"/>
              </a:ext>
            </a:extLst>
          </a:blip>
          <a:srcRect l="58040" t="36194" r="7543" b="26046"/>
          <a:stretch/>
        </p:blipFill>
        <p:spPr bwMode="auto">
          <a:xfrm>
            <a:off x="27593853" y="15224281"/>
            <a:ext cx="3624617" cy="2293830"/>
          </a:xfrm>
          <a:prstGeom prst="rect">
            <a:avLst/>
          </a:prstGeom>
          <a:ln>
            <a:noFill/>
          </a:ln>
          <a:extLst>
            <a:ext uri="{53640926-AAD7-44D8-BBD7-CCE9431645EC}">
              <a14:shadowObscured xmlns:a14="http://schemas.microsoft.com/office/drawing/2010/main"/>
            </a:ext>
          </a:extLst>
        </p:spPr>
      </p:pic>
      <p:pic>
        <p:nvPicPr>
          <p:cNvPr id="3" name="Picture 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816894" y="1319470"/>
            <a:ext cx="3386356" cy="4433869"/>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1474894627"/>
              </p:ext>
            </p:extLst>
          </p:nvPr>
        </p:nvGraphicFramePr>
        <p:xfrm>
          <a:off x="32623913" y="9642476"/>
          <a:ext cx="4074834" cy="2074144"/>
        </p:xfrm>
        <a:graphic>
          <a:graphicData uri="http://schemas.openxmlformats.org/drawingml/2006/table">
            <a:tbl>
              <a:tblPr rtl="1" firstRow="1" firstCol="1" bandRow="1">
                <a:tableStyleId>{5C22544A-7EE6-4342-B048-85BDC9FD1C3A}</a:tableStyleId>
              </a:tblPr>
              <a:tblGrid>
                <a:gridCol w="1802979">
                  <a:extLst>
                    <a:ext uri="{9D8B030D-6E8A-4147-A177-3AD203B41FA5}">
                      <a16:colId xmlns:a16="http://schemas.microsoft.com/office/drawing/2014/main" val="1781957513"/>
                    </a:ext>
                  </a:extLst>
                </a:gridCol>
                <a:gridCol w="1114845">
                  <a:extLst>
                    <a:ext uri="{9D8B030D-6E8A-4147-A177-3AD203B41FA5}">
                      <a16:colId xmlns:a16="http://schemas.microsoft.com/office/drawing/2014/main" val="295363243"/>
                    </a:ext>
                  </a:extLst>
                </a:gridCol>
                <a:gridCol w="1157010">
                  <a:extLst>
                    <a:ext uri="{9D8B030D-6E8A-4147-A177-3AD203B41FA5}">
                      <a16:colId xmlns:a16="http://schemas.microsoft.com/office/drawing/2014/main" val="1587892159"/>
                    </a:ext>
                  </a:extLst>
                </a:gridCol>
              </a:tblGrid>
              <a:tr h="525290">
                <a:tc>
                  <a:txBody>
                    <a:bodyPr/>
                    <a:lstStyle/>
                    <a:p>
                      <a:pPr marL="0" marR="0" algn="ctr" rtl="1">
                        <a:lnSpc>
                          <a:spcPct val="107000"/>
                        </a:lnSpc>
                        <a:spcBef>
                          <a:spcPts val="0"/>
                        </a:spcBef>
                        <a:spcAft>
                          <a:spcPts val="0"/>
                        </a:spcAft>
                      </a:pPr>
                      <a:r>
                        <a:rPr lang="en-GB" sz="800">
                          <a:effectLst/>
                        </a:rPr>
                        <a:t>Latitude and longitude</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07000"/>
                        </a:lnSpc>
                        <a:spcBef>
                          <a:spcPts val="0"/>
                        </a:spcBef>
                        <a:spcAft>
                          <a:spcPts val="0"/>
                        </a:spcAft>
                      </a:pPr>
                      <a:r>
                        <a:rPr lang="en-US" sz="800">
                          <a:effectLst/>
                        </a:rPr>
                        <a:t>City</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en-GB" sz="800">
                          <a:effectLst/>
                        </a:rPr>
                        <a:t>relative humidity</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469170413"/>
                  </a:ext>
                </a:extLst>
              </a:tr>
              <a:tr h="255891">
                <a:tc>
                  <a:txBody>
                    <a:bodyPr/>
                    <a:lstStyle/>
                    <a:p>
                      <a:pPr marL="0" marR="0" algn="ctr" rtl="1">
                        <a:lnSpc>
                          <a:spcPct val="107000"/>
                        </a:lnSpc>
                        <a:spcBef>
                          <a:spcPts val="0"/>
                        </a:spcBef>
                        <a:spcAft>
                          <a:spcPts val="0"/>
                        </a:spcAft>
                      </a:pPr>
                      <a:r>
                        <a:rPr lang="ar-SA" sz="800">
                          <a:effectLst/>
                        </a:rPr>
                        <a:t>46.43'0.01" </a:t>
                      </a:r>
                      <a:r>
                        <a:rPr lang="en-GB" sz="800">
                          <a:effectLst/>
                        </a:rPr>
                        <a:t>N, 24.24'0" E</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07000"/>
                        </a:lnSpc>
                        <a:spcBef>
                          <a:spcPts val="0"/>
                        </a:spcBef>
                        <a:spcAft>
                          <a:spcPts val="0"/>
                        </a:spcAft>
                      </a:pPr>
                      <a:r>
                        <a:rPr lang="en-GB" sz="800">
                          <a:effectLst/>
                        </a:rPr>
                        <a:t>Abha</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rtl="1">
                        <a:lnSpc>
                          <a:spcPct val="107000"/>
                        </a:lnSpc>
                        <a:spcBef>
                          <a:spcPts val="0"/>
                        </a:spcBef>
                        <a:spcAft>
                          <a:spcPts val="0"/>
                        </a:spcAft>
                      </a:pPr>
                      <a:r>
                        <a:rPr lang="ar-SA" sz="800">
                          <a:effectLst/>
                        </a:rPr>
                        <a:t>20%</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112632090"/>
                  </a:ext>
                </a:extLst>
              </a:tr>
              <a:tr h="255891">
                <a:tc>
                  <a:txBody>
                    <a:bodyPr/>
                    <a:lstStyle/>
                    <a:p>
                      <a:pPr marL="0" marR="0" algn="ctr" rtl="1">
                        <a:lnSpc>
                          <a:spcPct val="107000"/>
                        </a:lnSpc>
                        <a:spcBef>
                          <a:spcPts val="0"/>
                        </a:spcBef>
                        <a:spcAft>
                          <a:spcPts val="0"/>
                        </a:spcAft>
                      </a:pPr>
                      <a:r>
                        <a:rPr lang="ar-SA" sz="800">
                          <a:effectLst/>
                        </a:rPr>
                        <a:t>46.43'0.01" </a:t>
                      </a:r>
                      <a:r>
                        <a:rPr lang="en-GB" sz="800">
                          <a:effectLst/>
                        </a:rPr>
                        <a:t>N, 24.24'0" E</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07000"/>
                        </a:lnSpc>
                        <a:spcBef>
                          <a:spcPts val="0"/>
                        </a:spcBef>
                        <a:spcAft>
                          <a:spcPts val="0"/>
                        </a:spcAft>
                      </a:pPr>
                      <a:r>
                        <a:rPr lang="en-GB" sz="800">
                          <a:effectLst/>
                        </a:rPr>
                        <a:t>Riyadh</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en-GB" sz="800">
                          <a:effectLst/>
                        </a:rPr>
                        <a:t>%30</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895348724"/>
                  </a:ext>
                </a:extLst>
              </a:tr>
              <a:tr h="525290">
                <a:tc>
                  <a:txBody>
                    <a:bodyPr/>
                    <a:lstStyle/>
                    <a:p>
                      <a:pPr marL="0" marR="0" algn="ctr" rtl="1">
                        <a:lnSpc>
                          <a:spcPct val="107000"/>
                        </a:lnSpc>
                        <a:spcBef>
                          <a:spcPts val="0"/>
                        </a:spcBef>
                        <a:spcAft>
                          <a:spcPts val="0"/>
                        </a:spcAft>
                      </a:pPr>
                      <a:r>
                        <a:rPr lang="ar-SA" sz="800" dirty="0">
                          <a:effectLst/>
                        </a:rPr>
                        <a:t>26.11'15.9" </a:t>
                      </a:r>
                      <a:r>
                        <a:rPr lang="en-GB" sz="800" dirty="0">
                          <a:effectLst/>
                        </a:rPr>
                        <a:t>N, 44.14'56.4" E</a:t>
                      </a:r>
                      <a:endParaRPr lang="en-GB"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07000"/>
                        </a:lnSpc>
                        <a:spcBef>
                          <a:spcPts val="0"/>
                        </a:spcBef>
                        <a:spcAft>
                          <a:spcPts val="0"/>
                        </a:spcAft>
                      </a:pPr>
                      <a:r>
                        <a:rPr lang="en-GB" sz="800">
                          <a:effectLst/>
                        </a:rPr>
                        <a:t>Alqassim</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ar-SA" sz="800">
                          <a:effectLst/>
                        </a:rPr>
                        <a:t>63%</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029060222"/>
                  </a:ext>
                </a:extLst>
              </a:tr>
              <a:tr h="255891">
                <a:tc>
                  <a:txBody>
                    <a:bodyPr/>
                    <a:lstStyle/>
                    <a:p>
                      <a:pPr marL="0" marR="0" algn="ctr" rtl="1">
                        <a:lnSpc>
                          <a:spcPct val="107000"/>
                        </a:lnSpc>
                        <a:spcBef>
                          <a:spcPts val="0"/>
                        </a:spcBef>
                        <a:spcAft>
                          <a:spcPts val="0"/>
                        </a:spcAft>
                      </a:pPr>
                      <a:r>
                        <a:rPr lang="ar-SA" sz="800">
                          <a:effectLst/>
                        </a:rPr>
                        <a:t>50.6'0" </a:t>
                      </a:r>
                      <a:r>
                        <a:rPr lang="en-GB" sz="800">
                          <a:effectLst/>
                        </a:rPr>
                        <a:t>N, 26.25'48" E</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07000"/>
                        </a:lnSpc>
                        <a:spcBef>
                          <a:spcPts val="0"/>
                        </a:spcBef>
                        <a:spcAft>
                          <a:spcPts val="0"/>
                        </a:spcAft>
                      </a:pPr>
                      <a:r>
                        <a:rPr lang="en-GB" sz="800">
                          <a:effectLst/>
                        </a:rPr>
                        <a:t>Dammam</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ar-SA" sz="800">
                          <a:effectLst/>
                        </a:rPr>
                        <a:t>79%</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260247502"/>
                  </a:ext>
                </a:extLst>
              </a:tr>
              <a:tr h="255891">
                <a:tc>
                  <a:txBody>
                    <a:bodyPr/>
                    <a:lstStyle/>
                    <a:p>
                      <a:pPr marL="0" marR="0" algn="ctr" rtl="1">
                        <a:lnSpc>
                          <a:spcPct val="107000"/>
                        </a:lnSpc>
                        <a:spcBef>
                          <a:spcPts val="0"/>
                        </a:spcBef>
                        <a:spcAft>
                          <a:spcPts val="0"/>
                        </a:spcAft>
                      </a:pPr>
                      <a:r>
                        <a:rPr lang="ar-SA" sz="800">
                          <a:effectLst/>
                        </a:rPr>
                        <a:t>39.10'0" </a:t>
                      </a:r>
                      <a:r>
                        <a:rPr lang="en-GB" sz="800">
                          <a:effectLst/>
                        </a:rPr>
                        <a:t>N, 21.32'0" E</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07000"/>
                        </a:lnSpc>
                        <a:spcBef>
                          <a:spcPts val="0"/>
                        </a:spcBef>
                        <a:spcAft>
                          <a:spcPts val="0"/>
                        </a:spcAft>
                      </a:pPr>
                      <a:r>
                        <a:rPr lang="en-GB" sz="800">
                          <a:effectLst/>
                        </a:rPr>
                        <a:t>Jeddah</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ar-SA" sz="800" dirty="0">
                          <a:effectLst/>
                        </a:rPr>
                        <a:t>86%</a:t>
                      </a:r>
                      <a:endParaRPr lang="en-GB"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563871861"/>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881899455"/>
              </p:ext>
            </p:extLst>
          </p:nvPr>
        </p:nvGraphicFramePr>
        <p:xfrm>
          <a:off x="32214004" y="15224281"/>
          <a:ext cx="4100739" cy="1939155"/>
        </p:xfrm>
        <a:graphic>
          <a:graphicData uri="http://schemas.openxmlformats.org/drawingml/2006/table">
            <a:tbl>
              <a:tblPr rtl="1" firstRow="1" firstCol="1" bandRow="1">
                <a:tableStyleId>{5C22544A-7EE6-4342-B048-85BDC9FD1C3A}</a:tableStyleId>
              </a:tblPr>
              <a:tblGrid>
                <a:gridCol w="1937669">
                  <a:extLst>
                    <a:ext uri="{9D8B030D-6E8A-4147-A177-3AD203B41FA5}">
                      <a16:colId xmlns:a16="http://schemas.microsoft.com/office/drawing/2014/main" val="1943922772"/>
                    </a:ext>
                  </a:extLst>
                </a:gridCol>
                <a:gridCol w="921916">
                  <a:extLst>
                    <a:ext uri="{9D8B030D-6E8A-4147-A177-3AD203B41FA5}">
                      <a16:colId xmlns:a16="http://schemas.microsoft.com/office/drawing/2014/main" val="1899407162"/>
                    </a:ext>
                  </a:extLst>
                </a:gridCol>
                <a:gridCol w="1241154">
                  <a:extLst>
                    <a:ext uri="{9D8B030D-6E8A-4147-A177-3AD203B41FA5}">
                      <a16:colId xmlns:a16="http://schemas.microsoft.com/office/drawing/2014/main" val="189895370"/>
                    </a:ext>
                  </a:extLst>
                </a:gridCol>
              </a:tblGrid>
              <a:tr h="211736">
                <a:tc>
                  <a:txBody>
                    <a:bodyPr/>
                    <a:lstStyle/>
                    <a:p>
                      <a:pPr marL="0" marR="0" algn="ctr" rtl="1">
                        <a:lnSpc>
                          <a:spcPct val="107000"/>
                        </a:lnSpc>
                        <a:spcBef>
                          <a:spcPts val="0"/>
                        </a:spcBef>
                        <a:spcAft>
                          <a:spcPts val="0"/>
                        </a:spcAft>
                      </a:pPr>
                      <a:r>
                        <a:rPr lang="en-GB" sz="800">
                          <a:effectLst/>
                        </a:rPr>
                        <a:t>Latitude and longitude</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07000"/>
                        </a:lnSpc>
                        <a:spcBef>
                          <a:spcPts val="0"/>
                        </a:spcBef>
                        <a:spcAft>
                          <a:spcPts val="0"/>
                        </a:spcAft>
                      </a:pPr>
                      <a:r>
                        <a:rPr lang="en-US" sz="800">
                          <a:effectLst/>
                        </a:rPr>
                        <a:t>City</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en-GB" sz="800">
                          <a:effectLst/>
                        </a:rPr>
                        <a:t>air pressure</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281561182"/>
                  </a:ext>
                </a:extLst>
              </a:tr>
              <a:tr h="434649">
                <a:tc>
                  <a:txBody>
                    <a:bodyPr/>
                    <a:lstStyle/>
                    <a:p>
                      <a:pPr marL="0" marR="0" algn="ctr" rtl="1">
                        <a:lnSpc>
                          <a:spcPct val="107000"/>
                        </a:lnSpc>
                        <a:spcBef>
                          <a:spcPts val="0"/>
                        </a:spcBef>
                        <a:spcAft>
                          <a:spcPts val="0"/>
                        </a:spcAft>
                      </a:pPr>
                      <a:r>
                        <a:rPr lang="ar-SA" sz="800">
                          <a:effectLst/>
                        </a:rPr>
                        <a:t>46.43'0.01" </a:t>
                      </a:r>
                      <a:r>
                        <a:rPr lang="en-GB" sz="800">
                          <a:effectLst/>
                        </a:rPr>
                        <a:t>N, 24.24'0" E</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07000"/>
                        </a:lnSpc>
                        <a:spcBef>
                          <a:spcPts val="0"/>
                        </a:spcBef>
                        <a:spcAft>
                          <a:spcPts val="0"/>
                        </a:spcAft>
                      </a:pPr>
                      <a:r>
                        <a:rPr lang="en-GB" sz="800">
                          <a:effectLst/>
                        </a:rPr>
                        <a:t>Abha</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ctr" rtl="0">
                        <a:lnSpc>
                          <a:spcPct val="107000"/>
                        </a:lnSpc>
                        <a:spcBef>
                          <a:spcPts val="0"/>
                        </a:spcBef>
                        <a:spcAft>
                          <a:spcPts val="0"/>
                        </a:spcAft>
                      </a:pPr>
                      <a:r>
                        <a:rPr lang="en-GB" sz="800">
                          <a:effectLst/>
                        </a:rPr>
                        <a:t>802</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658316338"/>
                  </a:ext>
                </a:extLst>
              </a:tr>
              <a:tr h="434649">
                <a:tc>
                  <a:txBody>
                    <a:bodyPr/>
                    <a:lstStyle/>
                    <a:p>
                      <a:pPr marL="0" marR="0" algn="ctr" rtl="1">
                        <a:lnSpc>
                          <a:spcPct val="107000"/>
                        </a:lnSpc>
                        <a:spcBef>
                          <a:spcPts val="0"/>
                        </a:spcBef>
                        <a:spcAft>
                          <a:spcPts val="0"/>
                        </a:spcAft>
                      </a:pPr>
                      <a:r>
                        <a:rPr lang="ar-SA" sz="800">
                          <a:effectLst/>
                        </a:rPr>
                        <a:t>46.43'0.01" </a:t>
                      </a:r>
                      <a:r>
                        <a:rPr lang="en-GB" sz="800">
                          <a:effectLst/>
                        </a:rPr>
                        <a:t>N, 24.24'0" E</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07000"/>
                        </a:lnSpc>
                        <a:spcBef>
                          <a:spcPts val="0"/>
                        </a:spcBef>
                        <a:spcAft>
                          <a:spcPts val="0"/>
                        </a:spcAft>
                      </a:pPr>
                      <a:r>
                        <a:rPr lang="en-GB" sz="800">
                          <a:effectLst/>
                        </a:rPr>
                        <a:t>Riyadh</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en-GB" sz="800">
                          <a:effectLst/>
                        </a:rPr>
                        <a:t>933</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3566650334"/>
                  </a:ext>
                </a:extLst>
              </a:tr>
              <a:tr h="434649">
                <a:tc>
                  <a:txBody>
                    <a:bodyPr/>
                    <a:lstStyle/>
                    <a:p>
                      <a:pPr marL="0" marR="0" algn="ctr" rtl="1">
                        <a:lnSpc>
                          <a:spcPct val="107000"/>
                        </a:lnSpc>
                        <a:spcBef>
                          <a:spcPts val="0"/>
                        </a:spcBef>
                        <a:spcAft>
                          <a:spcPts val="0"/>
                        </a:spcAft>
                      </a:pPr>
                      <a:r>
                        <a:rPr lang="ar-SA" sz="800">
                          <a:effectLst/>
                        </a:rPr>
                        <a:t>26.11'15.9" </a:t>
                      </a:r>
                      <a:r>
                        <a:rPr lang="en-GB" sz="800">
                          <a:effectLst/>
                        </a:rPr>
                        <a:t>N, 44.14'56.4" E</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07000"/>
                        </a:lnSpc>
                        <a:spcBef>
                          <a:spcPts val="0"/>
                        </a:spcBef>
                        <a:spcAft>
                          <a:spcPts val="0"/>
                        </a:spcAft>
                      </a:pPr>
                      <a:r>
                        <a:rPr lang="en-GB" sz="800">
                          <a:effectLst/>
                        </a:rPr>
                        <a:t>Alqassim</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en-GB" sz="800">
                          <a:effectLst/>
                        </a:rPr>
                        <a:t>942.9</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775759914"/>
                  </a:ext>
                </a:extLst>
              </a:tr>
              <a:tr h="211736">
                <a:tc>
                  <a:txBody>
                    <a:bodyPr/>
                    <a:lstStyle/>
                    <a:p>
                      <a:pPr marL="0" marR="0" algn="ctr" rtl="1">
                        <a:lnSpc>
                          <a:spcPct val="107000"/>
                        </a:lnSpc>
                        <a:spcBef>
                          <a:spcPts val="0"/>
                        </a:spcBef>
                        <a:spcAft>
                          <a:spcPts val="0"/>
                        </a:spcAft>
                      </a:pPr>
                      <a:r>
                        <a:rPr lang="ar-SA" sz="800">
                          <a:effectLst/>
                        </a:rPr>
                        <a:t>50.6'0" </a:t>
                      </a:r>
                      <a:r>
                        <a:rPr lang="en-GB" sz="800">
                          <a:effectLst/>
                        </a:rPr>
                        <a:t>N, 26.25'48" E</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07000"/>
                        </a:lnSpc>
                        <a:spcBef>
                          <a:spcPts val="0"/>
                        </a:spcBef>
                        <a:spcAft>
                          <a:spcPts val="0"/>
                        </a:spcAft>
                      </a:pPr>
                      <a:r>
                        <a:rPr lang="en-GB" sz="800">
                          <a:effectLst/>
                        </a:rPr>
                        <a:t>Dammam</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ar-SA" sz="800">
                          <a:effectLst/>
                        </a:rPr>
                        <a:t>1013</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502928083"/>
                  </a:ext>
                </a:extLst>
              </a:tr>
              <a:tr h="211736">
                <a:tc>
                  <a:txBody>
                    <a:bodyPr/>
                    <a:lstStyle/>
                    <a:p>
                      <a:pPr marL="0" marR="0" algn="ctr" rtl="1">
                        <a:lnSpc>
                          <a:spcPct val="107000"/>
                        </a:lnSpc>
                        <a:spcBef>
                          <a:spcPts val="0"/>
                        </a:spcBef>
                        <a:spcAft>
                          <a:spcPts val="0"/>
                        </a:spcAft>
                      </a:pPr>
                      <a:r>
                        <a:rPr lang="ar-SA" sz="800">
                          <a:effectLst/>
                        </a:rPr>
                        <a:t>39.10'0" </a:t>
                      </a:r>
                      <a:r>
                        <a:rPr lang="en-GB" sz="800">
                          <a:effectLst/>
                        </a:rPr>
                        <a:t>N, 21.32'0" E</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rtl="1">
                        <a:lnSpc>
                          <a:spcPct val="107000"/>
                        </a:lnSpc>
                        <a:spcBef>
                          <a:spcPts val="0"/>
                        </a:spcBef>
                        <a:spcAft>
                          <a:spcPts val="0"/>
                        </a:spcAft>
                      </a:pPr>
                      <a:r>
                        <a:rPr lang="en-GB" sz="800">
                          <a:effectLst/>
                        </a:rPr>
                        <a:t>Jeddah</a:t>
                      </a:r>
                      <a:endParaRPr lang="en-GB"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marL="0" marR="0" algn="ctr" rtl="1">
                        <a:lnSpc>
                          <a:spcPct val="107000"/>
                        </a:lnSpc>
                        <a:spcBef>
                          <a:spcPts val="0"/>
                        </a:spcBef>
                        <a:spcAft>
                          <a:spcPts val="0"/>
                        </a:spcAft>
                      </a:pPr>
                      <a:r>
                        <a:rPr lang="en-GB" sz="800" dirty="0">
                          <a:effectLst/>
                        </a:rPr>
                        <a:t>1015</a:t>
                      </a:r>
                      <a:endParaRPr lang="en-GB"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728090477"/>
                  </a:ext>
                </a:extLst>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938713" rtl="0" eaLnBrk="1" fontAlgn="base" latinLnBrk="0" hangingPunct="1">
          <a:lnSpc>
            <a:spcPct val="100000"/>
          </a:lnSpc>
          <a:spcBef>
            <a:spcPct val="0"/>
          </a:spcBef>
          <a:spcAft>
            <a:spcPct val="0"/>
          </a:spcAft>
          <a:buClrTx/>
          <a:buSzTx/>
          <a:buFontTx/>
          <a:buNone/>
          <a:tabLst/>
          <a:defRPr kumimoji="0" lang="en-US" altLang="en-US" sz="9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938713" rtl="0" eaLnBrk="1" fontAlgn="base" latinLnBrk="0" hangingPunct="1">
          <a:lnSpc>
            <a:spcPct val="100000"/>
          </a:lnSpc>
          <a:spcBef>
            <a:spcPct val="0"/>
          </a:spcBef>
          <a:spcAft>
            <a:spcPct val="0"/>
          </a:spcAft>
          <a:buClrTx/>
          <a:buSzTx/>
          <a:buFontTx/>
          <a:buNone/>
          <a:tabLst/>
          <a:defRPr kumimoji="0" lang="en-US" altLang="en-US" sz="9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1380</TotalTime>
  <Words>1059</Words>
  <Application>Microsoft Office PowerPoint</Application>
  <PresentationFormat>Custom</PresentationFormat>
  <Paragraphs>150</Paragraphs>
  <Slides>1</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7" baseType="lpstr">
      <vt:lpstr>Arial</vt:lpstr>
      <vt:lpstr>Calibri</vt:lpstr>
      <vt:lpstr>Cambria</vt:lpstr>
      <vt:lpstr>Times New Roman</vt:lpstr>
      <vt:lpstr>Default Design</vt:lpstr>
      <vt:lpstr>CorelDRAW</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140x100 cm horizontal poster</dc:title>
  <dc:creator>Ethan Shulda;www.postersession.com</dc:creator>
  <cp:keywords>www.postersession.com</cp:keywords>
  <dc:description>©MegaPrint Inc. 2009-2015</dc:description>
  <cp:lastModifiedBy>HP</cp:lastModifiedBy>
  <cp:revision>68</cp:revision>
  <dcterms:created xsi:type="dcterms:W3CDTF">2008-12-04T00:20:37Z</dcterms:created>
  <dcterms:modified xsi:type="dcterms:W3CDTF">2020-03-08T15:53:36Z</dcterms:modified>
</cp:coreProperties>
</file>