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0"/>
  </p:notesMasterIdLst>
  <p:sldIdLst>
    <p:sldId id="256" r:id="rId2"/>
    <p:sldId id="265" r:id="rId3"/>
    <p:sldId id="258" r:id="rId4"/>
    <p:sldId id="260" r:id="rId5"/>
    <p:sldId id="267" r:id="rId6"/>
    <p:sldId id="263" r:id="rId7"/>
    <p:sldId id="310" r:id="rId8"/>
    <p:sldId id="303" r:id="rId9"/>
    <p:sldId id="311" r:id="rId10"/>
    <p:sldId id="298" r:id="rId11"/>
    <p:sldId id="284" r:id="rId12"/>
    <p:sldId id="314" r:id="rId13"/>
    <p:sldId id="315" r:id="rId14"/>
    <p:sldId id="316" r:id="rId15"/>
    <p:sldId id="317" r:id="rId16"/>
    <p:sldId id="318" r:id="rId17"/>
    <p:sldId id="319" r:id="rId18"/>
    <p:sldId id="321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1" r:id="rId29"/>
    <p:sldId id="332" r:id="rId30"/>
    <p:sldId id="330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01" r:id="rId48"/>
    <p:sldId id="309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8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B59EC-1F98-478B-B0A3-70D6DC9D9C6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FE53AA-A74C-44B4-84B2-49906A83C781}">
      <dgm:prSet phldrT="[Текст]"/>
      <dgm:spPr/>
      <dgm:t>
        <a:bodyPr/>
        <a:lstStyle/>
        <a:p>
          <a:r>
            <a:rPr lang="uk-UA" dirty="0" smtClean="0"/>
            <a:t>Збір інформації </a:t>
          </a:r>
          <a:endParaRPr lang="ru-RU" dirty="0"/>
        </a:p>
      </dgm:t>
    </dgm:pt>
    <dgm:pt modelId="{A5CCE7D8-720F-4AEA-A52F-581C68AB3154}" type="parTrans" cxnId="{C59929A7-1BDE-4065-B135-2737E515A84E}">
      <dgm:prSet/>
      <dgm:spPr/>
      <dgm:t>
        <a:bodyPr/>
        <a:lstStyle/>
        <a:p>
          <a:endParaRPr lang="ru-RU"/>
        </a:p>
      </dgm:t>
    </dgm:pt>
    <dgm:pt modelId="{C8C7595D-783C-4A74-A67C-603312C842F5}" type="sibTrans" cxnId="{C59929A7-1BDE-4065-B135-2737E515A84E}">
      <dgm:prSet/>
      <dgm:spPr/>
      <dgm:t>
        <a:bodyPr/>
        <a:lstStyle/>
        <a:p>
          <a:endParaRPr lang="ru-RU"/>
        </a:p>
      </dgm:t>
    </dgm:pt>
    <dgm:pt modelId="{8B927255-D3C7-4365-8F7B-5948B3FF33A7}">
      <dgm:prSet phldrT="[Текст]"/>
      <dgm:spPr/>
      <dgm:t>
        <a:bodyPr/>
        <a:lstStyle/>
        <a:p>
          <a:r>
            <a:rPr lang="uk-UA" dirty="0" smtClean="0"/>
            <a:t>Аналіз даних</a:t>
          </a:r>
          <a:endParaRPr lang="ru-RU" dirty="0"/>
        </a:p>
      </dgm:t>
    </dgm:pt>
    <dgm:pt modelId="{1CD335C5-D37A-465E-9721-D3081A08A4B9}" type="parTrans" cxnId="{1FC4975C-AC56-4329-A2FA-A6D349D85BC5}">
      <dgm:prSet/>
      <dgm:spPr/>
      <dgm:t>
        <a:bodyPr/>
        <a:lstStyle/>
        <a:p>
          <a:endParaRPr lang="ru-RU"/>
        </a:p>
      </dgm:t>
    </dgm:pt>
    <dgm:pt modelId="{35FBFEE5-E9B4-45DC-B918-63AB7F674AF9}" type="sibTrans" cxnId="{1FC4975C-AC56-4329-A2FA-A6D349D85BC5}">
      <dgm:prSet/>
      <dgm:spPr/>
      <dgm:t>
        <a:bodyPr/>
        <a:lstStyle/>
        <a:p>
          <a:endParaRPr lang="ru-RU"/>
        </a:p>
      </dgm:t>
    </dgm:pt>
    <dgm:pt modelId="{1F74DCF7-AA28-4D81-B0D5-1F4B42D05663}">
      <dgm:prSet phldrT="[Текст]"/>
      <dgm:spPr/>
      <dgm:t>
        <a:bodyPr/>
        <a:lstStyle/>
        <a:p>
          <a:r>
            <a:rPr lang="uk-UA" dirty="0" smtClean="0"/>
            <a:t>Висновки</a:t>
          </a:r>
          <a:endParaRPr lang="ru-RU" dirty="0"/>
        </a:p>
      </dgm:t>
    </dgm:pt>
    <dgm:pt modelId="{D6310A94-710F-480E-B894-E7716CB8AD3E}" type="parTrans" cxnId="{A44E7CD9-6F33-4464-B903-AA740A114379}">
      <dgm:prSet/>
      <dgm:spPr/>
      <dgm:t>
        <a:bodyPr/>
        <a:lstStyle/>
        <a:p>
          <a:endParaRPr lang="ru-RU"/>
        </a:p>
      </dgm:t>
    </dgm:pt>
    <dgm:pt modelId="{77C87EE4-B119-4911-B12A-B267CEDED7C2}" type="sibTrans" cxnId="{A44E7CD9-6F33-4464-B903-AA740A114379}">
      <dgm:prSet/>
      <dgm:spPr/>
      <dgm:t>
        <a:bodyPr/>
        <a:lstStyle/>
        <a:p>
          <a:endParaRPr lang="ru-RU"/>
        </a:p>
      </dgm:t>
    </dgm:pt>
    <dgm:pt modelId="{54BD0E5C-0685-47F3-8E8A-7E585A6F2470}">
      <dgm:prSet phldrT="[Текст]"/>
      <dgm:spPr/>
      <dgm:t>
        <a:bodyPr/>
        <a:lstStyle/>
        <a:p>
          <a:r>
            <a:rPr lang="uk-UA" dirty="0" smtClean="0"/>
            <a:t>Нові запитання</a:t>
          </a:r>
          <a:endParaRPr lang="ru-RU" dirty="0"/>
        </a:p>
      </dgm:t>
    </dgm:pt>
    <dgm:pt modelId="{BE781D53-2A79-4E7E-BBA2-9405A2231B0E}" type="parTrans" cxnId="{D6ED4CBE-B2D1-492C-8619-D68BA0725ACB}">
      <dgm:prSet/>
      <dgm:spPr/>
      <dgm:t>
        <a:bodyPr/>
        <a:lstStyle/>
        <a:p>
          <a:endParaRPr lang="ru-RU"/>
        </a:p>
      </dgm:t>
    </dgm:pt>
    <dgm:pt modelId="{57089239-5072-48F0-915D-C025780719B6}" type="sibTrans" cxnId="{D6ED4CBE-B2D1-492C-8619-D68BA0725ACB}">
      <dgm:prSet/>
      <dgm:spPr/>
      <dgm:t>
        <a:bodyPr/>
        <a:lstStyle/>
        <a:p>
          <a:endParaRPr lang="ru-RU"/>
        </a:p>
      </dgm:t>
    </dgm:pt>
    <dgm:pt modelId="{68D78158-3B86-4D71-94D3-F286D88CDDE5}">
      <dgm:prSet phldrT="[Текст]"/>
      <dgm:spPr/>
      <dgm:t>
        <a:bodyPr/>
        <a:lstStyle/>
        <a:p>
          <a:r>
            <a:rPr lang="uk-UA" dirty="0" smtClean="0"/>
            <a:t>Реєстрація даних</a:t>
          </a:r>
          <a:endParaRPr lang="ru-RU" dirty="0"/>
        </a:p>
      </dgm:t>
    </dgm:pt>
    <dgm:pt modelId="{C4413941-4633-4357-AC12-ACC0B01E0C02}" type="parTrans" cxnId="{E1A60F12-BB6E-4F4B-9007-2805E91D6EF9}">
      <dgm:prSet/>
      <dgm:spPr/>
      <dgm:t>
        <a:bodyPr/>
        <a:lstStyle/>
        <a:p>
          <a:endParaRPr lang="ru-RU"/>
        </a:p>
      </dgm:t>
    </dgm:pt>
    <dgm:pt modelId="{6A3D66D0-2B51-4022-A71E-2DE7EC84911B}" type="sibTrans" cxnId="{E1A60F12-BB6E-4F4B-9007-2805E91D6EF9}">
      <dgm:prSet/>
      <dgm:spPr/>
      <dgm:t>
        <a:bodyPr/>
        <a:lstStyle/>
        <a:p>
          <a:endParaRPr lang="ru-RU"/>
        </a:p>
      </dgm:t>
    </dgm:pt>
    <dgm:pt modelId="{F4DBCDBA-C562-4A45-B997-0DB3C591D2AE}" type="pres">
      <dgm:prSet presAssocID="{8A9B59EC-1F98-478B-B0A3-70D6DC9D9C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9CF6F-5DCE-41E4-AC67-316D184BEEB2}" type="pres">
      <dgm:prSet presAssocID="{F7FE53AA-A74C-44B4-84B2-49906A83C7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D8ED2-ACF8-4D54-8B89-738F3C34CE6C}" type="pres">
      <dgm:prSet presAssocID="{F7FE53AA-A74C-44B4-84B2-49906A83C781}" presName="spNode" presStyleCnt="0"/>
      <dgm:spPr/>
    </dgm:pt>
    <dgm:pt modelId="{5FD0EB7F-926C-4526-8CA6-C8FD7B0B82A5}" type="pres">
      <dgm:prSet presAssocID="{C8C7595D-783C-4A74-A67C-603312C842F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4F34FBA-EE0A-485F-BA62-8D897101C4E6}" type="pres">
      <dgm:prSet presAssocID="{8B927255-D3C7-4365-8F7B-5948B3FF33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36010-E80C-43E6-9B0E-62DFA7A04034}" type="pres">
      <dgm:prSet presAssocID="{8B927255-D3C7-4365-8F7B-5948B3FF33A7}" presName="spNode" presStyleCnt="0"/>
      <dgm:spPr/>
    </dgm:pt>
    <dgm:pt modelId="{E9252723-CB2A-41CB-B548-3DF196F0F460}" type="pres">
      <dgm:prSet presAssocID="{35FBFEE5-E9B4-45DC-B918-63AB7F674AF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BBB2D7C-ED9C-4E41-A058-F0E4FBFF5E67}" type="pres">
      <dgm:prSet presAssocID="{1F74DCF7-AA28-4D81-B0D5-1F4B42D056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946E1-C3FC-4CF9-A04F-8975B4D7A307}" type="pres">
      <dgm:prSet presAssocID="{1F74DCF7-AA28-4D81-B0D5-1F4B42D05663}" presName="spNode" presStyleCnt="0"/>
      <dgm:spPr/>
    </dgm:pt>
    <dgm:pt modelId="{7F06927E-7B4E-4273-A13F-0A178814389A}" type="pres">
      <dgm:prSet presAssocID="{77C87EE4-B119-4911-B12A-B267CEDED7C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1CC123B-80ED-44B7-95EA-F98247AF9668}" type="pres">
      <dgm:prSet presAssocID="{54BD0E5C-0685-47F3-8E8A-7E585A6F24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F972F-7504-4F9E-8C8C-E53B21C5ED01}" type="pres">
      <dgm:prSet presAssocID="{54BD0E5C-0685-47F3-8E8A-7E585A6F2470}" presName="spNode" presStyleCnt="0"/>
      <dgm:spPr/>
    </dgm:pt>
    <dgm:pt modelId="{51623311-A6CF-4F15-9776-DFE91711ADEE}" type="pres">
      <dgm:prSet presAssocID="{57089239-5072-48F0-915D-C025780719B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FAFF2ED-F3AC-4228-A4B1-AE0DFB2651FF}" type="pres">
      <dgm:prSet presAssocID="{68D78158-3B86-4D71-94D3-F286D88CDD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0077C-00CA-4058-9D49-B618C561ECC7}" type="pres">
      <dgm:prSet presAssocID="{68D78158-3B86-4D71-94D3-F286D88CDDE5}" presName="spNode" presStyleCnt="0"/>
      <dgm:spPr/>
    </dgm:pt>
    <dgm:pt modelId="{0C5891FE-4B6D-4C4C-B457-165A21DA0A6E}" type="pres">
      <dgm:prSet presAssocID="{6A3D66D0-2B51-4022-A71E-2DE7EC84911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C7BA030-21D7-4ABC-8201-38D2FDF0B50D}" type="presOf" srcId="{35FBFEE5-E9B4-45DC-B918-63AB7F674AF9}" destId="{E9252723-CB2A-41CB-B548-3DF196F0F460}" srcOrd="0" destOrd="0" presId="urn:microsoft.com/office/officeart/2005/8/layout/cycle5"/>
    <dgm:cxn modelId="{A44E7CD9-6F33-4464-B903-AA740A114379}" srcId="{8A9B59EC-1F98-478B-B0A3-70D6DC9D9C66}" destId="{1F74DCF7-AA28-4D81-B0D5-1F4B42D05663}" srcOrd="2" destOrd="0" parTransId="{D6310A94-710F-480E-B894-E7716CB8AD3E}" sibTransId="{77C87EE4-B119-4911-B12A-B267CEDED7C2}"/>
    <dgm:cxn modelId="{B961E1D3-1F03-4321-B559-CC7D06D7AD46}" type="presOf" srcId="{54BD0E5C-0685-47F3-8E8A-7E585A6F2470}" destId="{21CC123B-80ED-44B7-95EA-F98247AF9668}" srcOrd="0" destOrd="0" presId="urn:microsoft.com/office/officeart/2005/8/layout/cycle5"/>
    <dgm:cxn modelId="{D6ED4CBE-B2D1-492C-8619-D68BA0725ACB}" srcId="{8A9B59EC-1F98-478B-B0A3-70D6DC9D9C66}" destId="{54BD0E5C-0685-47F3-8E8A-7E585A6F2470}" srcOrd="3" destOrd="0" parTransId="{BE781D53-2A79-4E7E-BBA2-9405A2231B0E}" sibTransId="{57089239-5072-48F0-915D-C025780719B6}"/>
    <dgm:cxn modelId="{D6830E44-2F85-46D3-9DAE-D4E0D3A0B71B}" type="presOf" srcId="{8A9B59EC-1F98-478B-B0A3-70D6DC9D9C66}" destId="{F4DBCDBA-C562-4A45-B997-0DB3C591D2AE}" srcOrd="0" destOrd="0" presId="urn:microsoft.com/office/officeart/2005/8/layout/cycle5"/>
    <dgm:cxn modelId="{E1A60F12-BB6E-4F4B-9007-2805E91D6EF9}" srcId="{8A9B59EC-1F98-478B-B0A3-70D6DC9D9C66}" destId="{68D78158-3B86-4D71-94D3-F286D88CDDE5}" srcOrd="4" destOrd="0" parTransId="{C4413941-4633-4357-AC12-ACC0B01E0C02}" sibTransId="{6A3D66D0-2B51-4022-A71E-2DE7EC84911B}"/>
    <dgm:cxn modelId="{D1079340-F25A-4D4E-878D-5F602622DFDE}" type="presOf" srcId="{F7FE53AA-A74C-44B4-84B2-49906A83C781}" destId="{3019CF6F-5DCE-41E4-AC67-316D184BEEB2}" srcOrd="0" destOrd="0" presId="urn:microsoft.com/office/officeart/2005/8/layout/cycle5"/>
    <dgm:cxn modelId="{C59929A7-1BDE-4065-B135-2737E515A84E}" srcId="{8A9B59EC-1F98-478B-B0A3-70D6DC9D9C66}" destId="{F7FE53AA-A74C-44B4-84B2-49906A83C781}" srcOrd="0" destOrd="0" parTransId="{A5CCE7D8-720F-4AEA-A52F-581C68AB3154}" sibTransId="{C8C7595D-783C-4A74-A67C-603312C842F5}"/>
    <dgm:cxn modelId="{1FC4975C-AC56-4329-A2FA-A6D349D85BC5}" srcId="{8A9B59EC-1F98-478B-B0A3-70D6DC9D9C66}" destId="{8B927255-D3C7-4365-8F7B-5948B3FF33A7}" srcOrd="1" destOrd="0" parTransId="{1CD335C5-D37A-465E-9721-D3081A08A4B9}" sibTransId="{35FBFEE5-E9B4-45DC-B918-63AB7F674AF9}"/>
    <dgm:cxn modelId="{121D00B6-2596-46EF-8827-577DB987DEF4}" type="presOf" srcId="{C8C7595D-783C-4A74-A67C-603312C842F5}" destId="{5FD0EB7F-926C-4526-8CA6-C8FD7B0B82A5}" srcOrd="0" destOrd="0" presId="urn:microsoft.com/office/officeart/2005/8/layout/cycle5"/>
    <dgm:cxn modelId="{4013B259-8F3D-478C-8AC0-05C9684C2F9E}" type="presOf" srcId="{57089239-5072-48F0-915D-C025780719B6}" destId="{51623311-A6CF-4F15-9776-DFE91711ADEE}" srcOrd="0" destOrd="0" presId="urn:microsoft.com/office/officeart/2005/8/layout/cycle5"/>
    <dgm:cxn modelId="{02DD03FA-37D0-4198-86D9-61676A268598}" type="presOf" srcId="{77C87EE4-B119-4911-B12A-B267CEDED7C2}" destId="{7F06927E-7B4E-4273-A13F-0A178814389A}" srcOrd="0" destOrd="0" presId="urn:microsoft.com/office/officeart/2005/8/layout/cycle5"/>
    <dgm:cxn modelId="{87D3FA00-0EC4-4A1B-A878-F9EC6ECCD2EC}" type="presOf" srcId="{8B927255-D3C7-4365-8F7B-5948B3FF33A7}" destId="{44F34FBA-EE0A-485F-BA62-8D897101C4E6}" srcOrd="0" destOrd="0" presId="urn:microsoft.com/office/officeart/2005/8/layout/cycle5"/>
    <dgm:cxn modelId="{350A6497-0309-4F95-85FC-4AB63685FB79}" type="presOf" srcId="{6A3D66D0-2B51-4022-A71E-2DE7EC84911B}" destId="{0C5891FE-4B6D-4C4C-B457-165A21DA0A6E}" srcOrd="0" destOrd="0" presId="urn:microsoft.com/office/officeart/2005/8/layout/cycle5"/>
    <dgm:cxn modelId="{DA4DE327-BEB5-4230-86C0-458D41FE831C}" type="presOf" srcId="{1F74DCF7-AA28-4D81-B0D5-1F4B42D05663}" destId="{0BBB2D7C-ED9C-4E41-A058-F0E4FBFF5E67}" srcOrd="0" destOrd="0" presId="urn:microsoft.com/office/officeart/2005/8/layout/cycle5"/>
    <dgm:cxn modelId="{EA3E1BD6-13F5-4AE9-B36F-9FDF9EFF8454}" type="presOf" srcId="{68D78158-3B86-4D71-94D3-F286D88CDDE5}" destId="{0FAFF2ED-F3AC-4228-A4B1-AE0DFB2651FF}" srcOrd="0" destOrd="0" presId="urn:microsoft.com/office/officeart/2005/8/layout/cycle5"/>
    <dgm:cxn modelId="{93C53CA5-3900-4402-B3DD-09AB829E1646}" type="presParOf" srcId="{F4DBCDBA-C562-4A45-B997-0DB3C591D2AE}" destId="{3019CF6F-5DCE-41E4-AC67-316D184BEEB2}" srcOrd="0" destOrd="0" presId="urn:microsoft.com/office/officeart/2005/8/layout/cycle5"/>
    <dgm:cxn modelId="{AD5A9A17-5671-4705-859E-1715CD014B1D}" type="presParOf" srcId="{F4DBCDBA-C562-4A45-B997-0DB3C591D2AE}" destId="{24ED8ED2-ACF8-4D54-8B89-738F3C34CE6C}" srcOrd="1" destOrd="0" presId="urn:microsoft.com/office/officeart/2005/8/layout/cycle5"/>
    <dgm:cxn modelId="{A0E2EF83-36E9-4595-B4B0-18F4886F955B}" type="presParOf" srcId="{F4DBCDBA-C562-4A45-B997-0DB3C591D2AE}" destId="{5FD0EB7F-926C-4526-8CA6-C8FD7B0B82A5}" srcOrd="2" destOrd="0" presId="urn:microsoft.com/office/officeart/2005/8/layout/cycle5"/>
    <dgm:cxn modelId="{3FDAFD7A-2AFB-4BFC-9F49-862EBB3D2CBC}" type="presParOf" srcId="{F4DBCDBA-C562-4A45-B997-0DB3C591D2AE}" destId="{44F34FBA-EE0A-485F-BA62-8D897101C4E6}" srcOrd="3" destOrd="0" presId="urn:microsoft.com/office/officeart/2005/8/layout/cycle5"/>
    <dgm:cxn modelId="{097ACF96-BC4D-4587-B634-EBAC4DBDD46D}" type="presParOf" srcId="{F4DBCDBA-C562-4A45-B997-0DB3C591D2AE}" destId="{16E36010-E80C-43E6-9B0E-62DFA7A04034}" srcOrd="4" destOrd="0" presId="urn:microsoft.com/office/officeart/2005/8/layout/cycle5"/>
    <dgm:cxn modelId="{E3B71A4E-0377-4303-B5DD-D21947723F68}" type="presParOf" srcId="{F4DBCDBA-C562-4A45-B997-0DB3C591D2AE}" destId="{E9252723-CB2A-41CB-B548-3DF196F0F460}" srcOrd="5" destOrd="0" presId="urn:microsoft.com/office/officeart/2005/8/layout/cycle5"/>
    <dgm:cxn modelId="{328E6D46-25D8-4A1E-83BF-88876DF26839}" type="presParOf" srcId="{F4DBCDBA-C562-4A45-B997-0DB3C591D2AE}" destId="{0BBB2D7C-ED9C-4E41-A058-F0E4FBFF5E67}" srcOrd="6" destOrd="0" presId="urn:microsoft.com/office/officeart/2005/8/layout/cycle5"/>
    <dgm:cxn modelId="{764E5C59-B6AF-40AB-8DA6-8CA13DD08057}" type="presParOf" srcId="{F4DBCDBA-C562-4A45-B997-0DB3C591D2AE}" destId="{C76946E1-C3FC-4CF9-A04F-8975B4D7A307}" srcOrd="7" destOrd="0" presId="urn:microsoft.com/office/officeart/2005/8/layout/cycle5"/>
    <dgm:cxn modelId="{4BF6130A-30A7-4453-9410-63A951BBD2BE}" type="presParOf" srcId="{F4DBCDBA-C562-4A45-B997-0DB3C591D2AE}" destId="{7F06927E-7B4E-4273-A13F-0A178814389A}" srcOrd="8" destOrd="0" presId="urn:microsoft.com/office/officeart/2005/8/layout/cycle5"/>
    <dgm:cxn modelId="{7FB84428-D6C9-48E4-8CFB-4BDACD404714}" type="presParOf" srcId="{F4DBCDBA-C562-4A45-B997-0DB3C591D2AE}" destId="{21CC123B-80ED-44B7-95EA-F98247AF9668}" srcOrd="9" destOrd="0" presId="urn:microsoft.com/office/officeart/2005/8/layout/cycle5"/>
    <dgm:cxn modelId="{2762E73D-A4A4-4E8F-AB10-BDBD4F6F70B9}" type="presParOf" srcId="{F4DBCDBA-C562-4A45-B997-0DB3C591D2AE}" destId="{0F4F972F-7504-4F9E-8C8C-E53B21C5ED01}" srcOrd="10" destOrd="0" presId="urn:microsoft.com/office/officeart/2005/8/layout/cycle5"/>
    <dgm:cxn modelId="{2EA8B238-1B38-4ECD-8904-5574ED48062C}" type="presParOf" srcId="{F4DBCDBA-C562-4A45-B997-0DB3C591D2AE}" destId="{51623311-A6CF-4F15-9776-DFE91711ADEE}" srcOrd="11" destOrd="0" presId="urn:microsoft.com/office/officeart/2005/8/layout/cycle5"/>
    <dgm:cxn modelId="{DDAE99C8-CFB5-4877-8288-628594F2293F}" type="presParOf" srcId="{F4DBCDBA-C562-4A45-B997-0DB3C591D2AE}" destId="{0FAFF2ED-F3AC-4228-A4B1-AE0DFB2651FF}" srcOrd="12" destOrd="0" presId="urn:microsoft.com/office/officeart/2005/8/layout/cycle5"/>
    <dgm:cxn modelId="{69D5072D-4C4A-49D1-AA76-D2C8E6B26835}" type="presParOf" srcId="{F4DBCDBA-C562-4A45-B997-0DB3C591D2AE}" destId="{4BE0077C-00CA-4058-9D49-B618C561ECC7}" srcOrd="13" destOrd="0" presId="urn:microsoft.com/office/officeart/2005/8/layout/cycle5"/>
    <dgm:cxn modelId="{52360D2D-BB90-4BB1-BCF5-43304EE019AC}" type="presParOf" srcId="{F4DBCDBA-C562-4A45-B997-0DB3C591D2AE}" destId="{0C5891FE-4B6D-4C4C-B457-165A21DA0A6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9CF6F-5DCE-41E4-AC67-316D184BEEB2}">
      <dsp:nvSpPr>
        <dsp:cNvPr id="0" name=""/>
        <dsp:cNvSpPr/>
      </dsp:nvSpPr>
      <dsp:spPr>
        <a:xfrm>
          <a:off x="1301948" y="340025"/>
          <a:ext cx="1053703" cy="684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Збір інформації </a:t>
          </a:r>
          <a:endParaRPr lang="ru-RU" sz="1300" kern="1200" dirty="0"/>
        </a:p>
      </dsp:txBody>
      <dsp:txXfrm>
        <a:off x="1335382" y="373459"/>
        <a:ext cx="986835" cy="618039"/>
      </dsp:txXfrm>
    </dsp:sp>
    <dsp:sp modelId="{5FD0EB7F-926C-4526-8CA6-C8FD7B0B82A5}">
      <dsp:nvSpPr>
        <dsp:cNvPr id="0" name=""/>
        <dsp:cNvSpPr/>
      </dsp:nvSpPr>
      <dsp:spPr>
        <a:xfrm>
          <a:off x="460174" y="682479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2036699" y="174133"/>
              </a:moveTo>
              <a:arcTo wR="1368625" hR="1368625" stAng="17953086" swAng="121209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34FBA-EE0A-485F-BA62-8D897101C4E6}">
      <dsp:nvSpPr>
        <dsp:cNvPr id="0" name=""/>
        <dsp:cNvSpPr/>
      </dsp:nvSpPr>
      <dsp:spPr>
        <a:xfrm>
          <a:off x="2603588" y="1285722"/>
          <a:ext cx="1053703" cy="684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Аналіз даних</a:t>
          </a:r>
          <a:endParaRPr lang="ru-RU" sz="1300" kern="1200" dirty="0"/>
        </a:p>
      </dsp:txBody>
      <dsp:txXfrm>
        <a:off x="2637022" y="1319156"/>
        <a:ext cx="986835" cy="618039"/>
      </dsp:txXfrm>
    </dsp:sp>
    <dsp:sp modelId="{E9252723-CB2A-41CB-B548-3DF196F0F460}">
      <dsp:nvSpPr>
        <dsp:cNvPr id="0" name=""/>
        <dsp:cNvSpPr/>
      </dsp:nvSpPr>
      <dsp:spPr>
        <a:xfrm>
          <a:off x="460174" y="682479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2733972" y="1463293"/>
              </a:moveTo>
              <a:arcTo wR="1368625" hR="1368625" stAng="21837980" swAng="136015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B2D7C-ED9C-4E41-A058-F0E4FBFF5E67}">
      <dsp:nvSpPr>
        <dsp:cNvPr id="0" name=""/>
        <dsp:cNvSpPr/>
      </dsp:nvSpPr>
      <dsp:spPr>
        <a:xfrm>
          <a:off x="2106406" y="2815892"/>
          <a:ext cx="1053703" cy="684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Висновки</a:t>
          </a:r>
          <a:endParaRPr lang="ru-RU" sz="1300" kern="1200" dirty="0"/>
        </a:p>
      </dsp:txBody>
      <dsp:txXfrm>
        <a:off x="2139840" y="2849326"/>
        <a:ext cx="986835" cy="618039"/>
      </dsp:txXfrm>
    </dsp:sp>
    <dsp:sp modelId="{7F06927E-7B4E-4273-A13F-0A178814389A}">
      <dsp:nvSpPr>
        <dsp:cNvPr id="0" name=""/>
        <dsp:cNvSpPr/>
      </dsp:nvSpPr>
      <dsp:spPr>
        <a:xfrm>
          <a:off x="460174" y="682479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1536703" y="2726890"/>
              </a:moveTo>
              <a:arcTo wR="1368625" hR="1368625" stAng="4976749" swAng="84650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C123B-80ED-44B7-95EA-F98247AF9668}">
      <dsp:nvSpPr>
        <dsp:cNvPr id="0" name=""/>
        <dsp:cNvSpPr/>
      </dsp:nvSpPr>
      <dsp:spPr>
        <a:xfrm>
          <a:off x="497490" y="2815892"/>
          <a:ext cx="1053703" cy="684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Нові запитання</a:t>
          </a:r>
          <a:endParaRPr lang="ru-RU" sz="1300" kern="1200" dirty="0"/>
        </a:p>
      </dsp:txBody>
      <dsp:txXfrm>
        <a:off x="530924" y="2849326"/>
        <a:ext cx="986835" cy="618039"/>
      </dsp:txXfrm>
    </dsp:sp>
    <dsp:sp modelId="{51623311-A6CF-4F15-9776-DFE91711ADEE}">
      <dsp:nvSpPr>
        <dsp:cNvPr id="0" name=""/>
        <dsp:cNvSpPr/>
      </dsp:nvSpPr>
      <dsp:spPr>
        <a:xfrm>
          <a:off x="460174" y="682479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145244" y="1982199"/>
              </a:moveTo>
              <a:arcTo wR="1368625" hR="1368625" stAng="9201865" swAng="136015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FF2ED-F3AC-4228-A4B1-AE0DFB2651FF}">
      <dsp:nvSpPr>
        <dsp:cNvPr id="0" name=""/>
        <dsp:cNvSpPr/>
      </dsp:nvSpPr>
      <dsp:spPr>
        <a:xfrm>
          <a:off x="308" y="1285722"/>
          <a:ext cx="1053703" cy="684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Реєстрація даних</a:t>
          </a:r>
          <a:endParaRPr lang="ru-RU" sz="1300" kern="1200" dirty="0"/>
        </a:p>
      </dsp:txBody>
      <dsp:txXfrm>
        <a:off x="33742" y="1319156"/>
        <a:ext cx="986835" cy="618039"/>
      </dsp:txXfrm>
    </dsp:sp>
    <dsp:sp modelId="{0C5891FE-4B6D-4C4C-B457-165A21DA0A6E}">
      <dsp:nvSpPr>
        <dsp:cNvPr id="0" name=""/>
        <dsp:cNvSpPr/>
      </dsp:nvSpPr>
      <dsp:spPr>
        <a:xfrm>
          <a:off x="460174" y="682479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329161" y="478315"/>
              </a:moveTo>
              <a:arcTo wR="1368625" hR="1368625" stAng="13234821" swAng="121209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07AF5-D9CF-4D04-9937-FEB7110B2149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7879-2DE0-4894-8E7F-06E77694B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17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Заходимо на сайт </a:t>
            </a:r>
            <a:r>
              <a:rPr lang="en-US" dirty="0" smtClean="0"/>
              <a:t>www.globe.gov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Натискаємо</a:t>
            </a:r>
            <a:r>
              <a:rPr lang="ru-RU" baseline="0" dirty="0" smtClean="0"/>
              <a:t> в правому </a:t>
            </a:r>
            <a:r>
              <a:rPr lang="ru-RU" baseline="0" dirty="0" err="1" smtClean="0"/>
              <a:t>верхньому</a:t>
            </a:r>
            <a:r>
              <a:rPr lang="ru-RU" baseline="0" dirty="0" smtClean="0"/>
              <a:t> правому кутку кнопку </a:t>
            </a:r>
            <a:r>
              <a:rPr lang="en-US" baseline="0" dirty="0" smtClean="0"/>
              <a:t>Log In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B7879-2DE0-4894-8E7F-06E77694B45A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Натисніть </a:t>
            </a:r>
            <a:r>
              <a:rPr lang="en-US" dirty="0" smtClean="0"/>
              <a:t>Add Site – </a:t>
            </a:r>
            <a:r>
              <a:rPr lang="uk-UA" dirty="0" smtClean="0"/>
              <a:t>додати</a:t>
            </a:r>
            <a:r>
              <a:rPr lang="uk-UA" baseline="0" dirty="0" smtClean="0"/>
              <a:t> ділянку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B7879-2DE0-4894-8E7F-06E77694B45A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02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 name – </a:t>
            </a:r>
            <a:r>
              <a:rPr lang="uk-UA" dirty="0" smtClean="0"/>
              <a:t>назва ділянки;</a:t>
            </a:r>
            <a:r>
              <a:rPr lang="uk-UA" baseline="0" dirty="0" smtClean="0"/>
              <a:t> Координати – довгота, широта, висота (якщо все правильно ваша ділянка має відображатися на карті).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B7879-2DE0-4894-8E7F-06E77694B45A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75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Оберіть тип ділянки</a:t>
            </a:r>
            <a:r>
              <a:rPr lang="uk-UA" baseline="0" dirty="0" smtClean="0"/>
              <a:t> (у даному прикладі – ділянка для спостереження за озелененням – </a:t>
            </a:r>
            <a:r>
              <a:rPr lang="en-US" b="1" baseline="0" dirty="0" smtClean="0"/>
              <a:t>Greening</a:t>
            </a:r>
            <a:r>
              <a:rPr lang="en-US" baseline="0" dirty="0" smtClean="0"/>
              <a:t>)</a:t>
            </a:r>
            <a:r>
              <a:rPr lang="uk-UA" baseline="0" dirty="0" smtClean="0"/>
              <a:t>. Додайте коментарі (якщо вважаєте за потрібне)</a:t>
            </a:r>
            <a:r>
              <a:rPr lang="ru-RU" baseline="0" dirty="0" smtClean="0"/>
              <a:t>, </a:t>
            </a:r>
            <a:r>
              <a:rPr lang="uk-UA" baseline="0" dirty="0" smtClean="0"/>
              <a:t>натисніть </a:t>
            </a:r>
            <a:r>
              <a:rPr lang="en-US" baseline="0" dirty="0" smtClean="0"/>
              <a:t>Add Plant</a:t>
            </a:r>
            <a:r>
              <a:rPr lang="uk-UA" baseline="0" dirty="0" smtClean="0"/>
              <a:t>, щоб </a:t>
            </a:r>
            <a:r>
              <a:rPr lang="ru-RU" baseline="0" dirty="0" err="1" smtClean="0"/>
              <a:t>додати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рослину</a:t>
            </a:r>
            <a:r>
              <a:rPr lang="ru-RU" baseline="0" dirty="0" smtClean="0"/>
              <a:t>(и) , яку(і) будете </a:t>
            </a:r>
            <a:r>
              <a:rPr lang="ru-RU" baseline="0" dirty="0" err="1" smtClean="0"/>
              <a:t>вивчати</a:t>
            </a:r>
            <a:r>
              <a:rPr lang="ru-RU" baseline="0" dirty="0" smtClean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B7879-2DE0-4894-8E7F-06E77694B45A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58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Натискаємо на назву</a:t>
            </a:r>
            <a:r>
              <a:rPr lang="uk-UA" baseline="0" dirty="0" smtClean="0"/>
              <a:t> своєї </a:t>
            </a:r>
            <a:r>
              <a:rPr lang="uk-UA" baseline="0" dirty="0" err="1" smtClean="0"/>
              <a:t>орагнізації</a:t>
            </a:r>
            <a:r>
              <a:rPr lang="uk-UA" baseline="0" dirty="0" smtClean="0"/>
              <a:t> і бачимо перелік ділянок, які ви створили.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B7879-2DE0-4894-8E7F-06E77694B45A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75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Dormant – </a:t>
            </a:r>
            <a:r>
              <a:rPr lang="ru-RU" dirty="0" err="1" smtClean="0"/>
              <a:t>спляча</a:t>
            </a:r>
            <a:r>
              <a:rPr lang="ru-RU" dirty="0" smtClean="0"/>
              <a:t>, </a:t>
            </a:r>
            <a:r>
              <a:rPr lang="en-US" dirty="0" smtClean="0"/>
              <a:t>Swelling – </a:t>
            </a:r>
            <a:r>
              <a:rPr lang="uk-UA" dirty="0" smtClean="0"/>
              <a:t>набухає, </a:t>
            </a:r>
            <a:r>
              <a:rPr lang="en-US" dirty="0" smtClean="0"/>
              <a:t>Budburst – </a:t>
            </a:r>
            <a:r>
              <a:rPr lang="uk-UA" dirty="0" smtClean="0"/>
              <a:t>розпускається, </a:t>
            </a:r>
            <a:r>
              <a:rPr lang="en-US" dirty="0" smtClean="0"/>
              <a:t>Length Measurable – </a:t>
            </a:r>
            <a:r>
              <a:rPr lang="uk-UA" dirty="0" smtClean="0"/>
              <a:t>можна виміряти довжину</a:t>
            </a:r>
            <a:r>
              <a:rPr lang="uk-UA" baseline="0" dirty="0" smtClean="0"/>
              <a:t> (тоді записуємо справа довжину листка в мм) і </a:t>
            </a:r>
            <a:r>
              <a:rPr lang="en-US" baseline="0" dirty="0" smtClean="0"/>
              <a:t>Lost - </a:t>
            </a:r>
            <a:r>
              <a:rPr lang="uk-UA" baseline="0" dirty="0" smtClean="0"/>
              <a:t>втрачено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B7879-2DE0-4894-8E7F-06E77694B45A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733F-28CF-44C3-BFF1-F4D16AE895E2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2073-9695-489A-A5DD-CA51D5730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3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45BD-04E4-4022-BFB5-6155F4232B6D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6266-7142-4FAA-AE91-0E325E546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2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C28E-1012-4F5F-B909-B1D097ACD741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C805-49C7-4D4F-99F1-6ED43A710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AC5EF0-AF17-44E9-BBEC-3EC28163C3A0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F10648-09ED-418C-A709-B080F491B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8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1C71D-CAE4-4D2A-B02C-742EEAAAC656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809F-561B-4746-B220-F44C60232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8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E869-8878-483A-91B9-BF38B7207D65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B9BF-28DB-49A7-A860-CCDA10364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9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D221-DA41-4DD6-9417-F458B768A074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19C5-CD24-4E60-9BCB-58693E53C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8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B4E7DD-1051-46BE-8F97-76393A642B8E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D90BB3-BD6D-4396-A358-6006F69C6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D07E-694A-439A-99B8-AF433154754B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187E-C44A-4494-8E4E-40A0040D0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3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A14268-5196-42C8-A0CE-04E2E88F4128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A0A07B-4507-46BD-9D49-A7FB25AAB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4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E4526E-D527-4CAB-9635-D53A52DAAFAB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39AF4F-33EC-4EA2-9C5D-44DD7720B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36875-54D7-4D8D-A5F8-61C070929ED7}" type="datetimeFigureOut">
              <a:rPr lang="ru-RU"/>
              <a:pPr>
                <a:defRPr/>
              </a:pPr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412F-9D8F-48FC-BAFF-38E0B25C0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3992" r:id="rId4"/>
    <p:sldLayoutId id="2147483993" r:id="rId5"/>
    <p:sldLayoutId id="2147484000" r:id="rId6"/>
    <p:sldLayoutId id="2147483994" r:id="rId7"/>
    <p:sldLayoutId id="2147484001" r:id="rId8"/>
    <p:sldLayoutId id="2147484002" r:id="rId9"/>
    <p:sldLayoutId id="2147483995" r:id="rId10"/>
    <p:sldLayoutId id="21474839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mm.nasa.gov/education/rain-engauge" TargetMode="External"/><Relationship Id="rId2" Type="http://schemas.openxmlformats.org/officeDocument/2006/relationships/hyperlink" Target="http://pmm.nasa.gov/education/current-activ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e.gov/web/gpm/overview/how-to-participa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enc.gov.ua/GLOBE/Handbooks/Atmospheric%20observations_ukr.pdf" TargetMode="External"/><Relationship Id="rId2" Type="http://schemas.openxmlformats.org/officeDocument/2006/relationships/hyperlink" Target="http://nenc.gov.ua/GLOBE/Handbooks/greenup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nc.gov.ua/GLOBE/Handbooks/Pidhody%20do%20realizacii%20GLOBE%20Chernihiv.pdf" TargetMode="External"/><Relationship Id="rId4" Type="http://schemas.openxmlformats.org/officeDocument/2006/relationships/hyperlink" Target="http://nenc.gov.ua/2200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e.gov/web/ukraine/overview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globeukraine@gmail.com" TargetMode="External"/><Relationship Id="rId2" Type="http://schemas.openxmlformats.org/officeDocument/2006/relationships/hyperlink" Target="http://www.nenc.gov.ua/glo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globeinukraine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enc.gov.ua/GLOBE/Instructions/Nalashtuvannya%20GLOBE%20akkauntu.rar" TargetMode="External"/><Relationship Id="rId2" Type="http://schemas.openxmlformats.org/officeDocument/2006/relationships/hyperlink" Target="http://nenc.gov.ua/GLOBE/Instructions/Nova%20instrukcia%20po%20vnesennu%20danuh_2014.r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nc.gov.ua/2200.html" TargetMode="External"/><Relationship Id="rId5" Type="http://schemas.openxmlformats.org/officeDocument/2006/relationships/hyperlink" Target="http://nenc.gov.ua/GLOBE/Handbooks/greendn.pdf" TargetMode="External"/><Relationship Id="rId4" Type="http://schemas.openxmlformats.org/officeDocument/2006/relationships/hyperlink" Target="http://nenc.gov.ua/GLOBE/Handbooks/greenup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nc.gov.ua/2300.html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nc.gov.ua/2312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0148" y="2082801"/>
            <a:ext cx="6300590" cy="20891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0" dirty="0" smtClean="0">
                <a:solidFill>
                  <a:schemeClr val="tx1"/>
                </a:solidFill>
              </a:rPr>
              <a:t>Міжнародна науково-освітня програма GLOBE.</a:t>
            </a:r>
            <a:br>
              <a:rPr lang="uk-UA" b="0" dirty="0" smtClean="0">
                <a:solidFill>
                  <a:schemeClr val="tx1"/>
                </a:solidFill>
              </a:rPr>
            </a:br>
            <a:r>
              <a:rPr lang="uk-UA" sz="2200" b="0" dirty="0" err="1" smtClean="0">
                <a:solidFill>
                  <a:schemeClr val="tx1"/>
                </a:solidFill>
              </a:rPr>
              <a:t>Вебінар</a:t>
            </a:r>
            <a:r>
              <a:rPr lang="uk-UA" sz="2200" b="0" dirty="0" smtClean="0">
                <a:solidFill>
                  <a:schemeClr val="tx1"/>
                </a:solidFill>
              </a:rPr>
              <a:t> «Візуалізація даних програми GLOBE. Методика фенологічних спостережень»</a:t>
            </a:r>
            <a:endParaRPr lang="uk-UA" sz="2200" b="0" dirty="0">
              <a:solidFill>
                <a:schemeClr val="tx1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1930" y="4293096"/>
            <a:ext cx="6172200" cy="1371600"/>
          </a:xfrm>
        </p:spPr>
        <p:txBody>
          <a:bodyPr/>
          <a:lstStyle/>
          <a:p>
            <a:pPr eaLnBrk="1" hangingPunct="1"/>
            <a:r>
              <a:rPr lang="uk-UA" b="0" dirty="0" smtClean="0">
                <a:solidFill>
                  <a:schemeClr val="tx1"/>
                </a:solidFill>
              </a:rPr>
              <a:t>Пустільнік Наталія Володимирівна,</a:t>
            </a:r>
          </a:p>
          <a:p>
            <a:pPr eaLnBrk="1" hangingPunct="1"/>
            <a:r>
              <a:rPr lang="uk-UA" b="0" dirty="0">
                <a:solidFill>
                  <a:schemeClr val="tx1"/>
                </a:solidFill>
              </a:rPr>
              <a:t>з</a:t>
            </a:r>
            <a:r>
              <a:rPr lang="uk-UA" b="0" dirty="0" smtClean="0">
                <a:solidFill>
                  <a:schemeClr val="tx1"/>
                </a:solidFill>
              </a:rPr>
              <a:t>аступник координатора програми </a:t>
            </a:r>
            <a:r>
              <a:rPr lang="en-US" b="0" dirty="0" smtClean="0">
                <a:solidFill>
                  <a:schemeClr val="tx1"/>
                </a:solidFill>
              </a:rPr>
              <a:t>GLOBE </a:t>
            </a:r>
            <a:r>
              <a:rPr lang="uk-UA" b="0" dirty="0" smtClean="0">
                <a:solidFill>
                  <a:schemeClr val="tx1"/>
                </a:solidFill>
              </a:rPr>
              <a:t>в Україні</a:t>
            </a:r>
            <a:endParaRPr lang="ru-RU" b="0" dirty="0" smtClean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40972" y="358775"/>
            <a:ext cx="4161049" cy="1724025"/>
            <a:chOff x="2555875" y="430213"/>
            <a:chExt cx="4161049" cy="1724025"/>
          </a:xfrm>
        </p:grpSpPr>
        <p:pic>
          <p:nvPicPr>
            <p:cNvPr id="8196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430213"/>
              <a:ext cx="2154238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 descr="C:\Users\Наталка\Google Диск\GLOBE\Logos\GLOBE 34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701" y="482577"/>
              <a:ext cx="1600223" cy="160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91680" y="5973666"/>
            <a:ext cx="7310437" cy="884238"/>
            <a:chOff x="827088" y="5143500"/>
            <a:chExt cx="7310437" cy="884238"/>
          </a:xfrm>
        </p:grpSpPr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5143500"/>
              <a:ext cx="896937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5165725"/>
              <a:ext cx="862013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5" y="5178425"/>
              <a:ext cx="731838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5311775"/>
              <a:ext cx="2557462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5192713"/>
              <a:ext cx="739775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Глобальне вимірювання опадів (</a:t>
            </a:r>
            <a:r>
              <a:rPr lang="en-US" dirty="0" smtClean="0">
                <a:solidFill>
                  <a:schemeClr val="tx1"/>
                </a:solidFill>
              </a:rPr>
              <a:t>GPM)</a:t>
            </a:r>
            <a:r>
              <a:rPr lang="uk-UA" dirty="0" smtClean="0">
                <a:solidFill>
                  <a:schemeClr val="tx1"/>
                </a:solidFill>
              </a:rPr>
              <a:t>: супутникова місія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388" y="1341438"/>
            <a:ext cx="7600950" cy="4916487"/>
          </a:xfrm>
        </p:spPr>
        <p:txBody>
          <a:bodyPr/>
          <a:lstStyle/>
          <a:p>
            <a:pPr>
              <a:defRPr/>
            </a:pPr>
            <a:r>
              <a:rPr lang="uk-UA" sz="1800" dirty="0" smtClean="0"/>
              <a:t>Супутник </a:t>
            </a:r>
            <a:r>
              <a:rPr lang="en-US" sz="1800" dirty="0" smtClean="0"/>
              <a:t>NASA </a:t>
            </a:r>
            <a:r>
              <a:rPr lang="uk-UA" sz="1800" dirty="0" smtClean="0"/>
              <a:t>вимірює опади з космосу. Місія була запущена 24 лютого 2014 року. Дані місії допоможуть нам краще розуміти водні та енергетичні цикли та використовувати ці дані для суспільних потреб.</a:t>
            </a:r>
          </a:p>
          <a:p>
            <a:pPr>
              <a:defRPr/>
            </a:pPr>
            <a:r>
              <a:rPr lang="uk-UA" sz="1800" dirty="0" smtClean="0"/>
              <a:t>Ви і ваші учні/вихованці можуть приєднатися до цієї кампанії. Для цього потрібно:</a:t>
            </a:r>
          </a:p>
          <a:p>
            <a:pPr lvl="1">
              <a:defRPr/>
            </a:pPr>
            <a:r>
              <a:rPr lang="uk-UA" sz="1800" dirty="0" smtClean="0"/>
              <a:t>Збирати дані про кількість опадів та вносити їх на сайт;</a:t>
            </a:r>
          </a:p>
          <a:p>
            <a:pPr lvl="1">
              <a:defRPr/>
            </a:pPr>
            <a:r>
              <a:rPr lang="uk-UA" sz="1800" dirty="0" smtClean="0"/>
              <a:t>Можна виконати з учнями декілька цікавих навчальних завдань: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pmm.nasa.gov/education/current-activities</a:t>
            </a:r>
            <a:endParaRPr lang="uk-UA" sz="1800" dirty="0" smtClean="0"/>
          </a:p>
          <a:p>
            <a:pPr lvl="1">
              <a:defRPr/>
            </a:pPr>
            <a:r>
              <a:rPr lang="uk-UA" sz="1800" dirty="0" smtClean="0"/>
              <a:t>Приєднатися через </a:t>
            </a:r>
            <a:r>
              <a:rPr lang="uk-UA" sz="1800" smtClean="0"/>
              <a:t>соціальні мережі;</a:t>
            </a:r>
            <a:endParaRPr lang="uk-UA" sz="1800" dirty="0" smtClean="0"/>
          </a:p>
          <a:p>
            <a:pPr lvl="1">
              <a:defRPr/>
            </a:pPr>
            <a:r>
              <a:rPr lang="uk-UA" sz="1800" dirty="0" smtClean="0"/>
              <a:t>Провести практичне заняття для зацікавлення ваших учнів у кампанії. </a:t>
            </a:r>
            <a:r>
              <a:rPr lang="uk-UA" sz="1800" dirty="0" err="1" smtClean="0"/>
              <a:t>Звяжіться</a:t>
            </a:r>
            <a:r>
              <a:rPr lang="uk-UA" sz="1800" dirty="0" smtClean="0"/>
              <a:t> з організаторами і вони надішлють вам безкоштовний набір наклейок, буклетів та інший матеріалів (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pmm.nasa.gov/education/rain-engauge</a:t>
            </a:r>
            <a:r>
              <a:rPr lang="uk-UA" sz="1800" dirty="0" smtClean="0"/>
              <a:t>) </a:t>
            </a:r>
            <a:endParaRPr lang="uk-UA" sz="1800" dirty="0"/>
          </a:p>
          <a:p>
            <a:pPr marL="366713" lvl="1" indent="0">
              <a:buNone/>
              <a:defRPr/>
            </a:pPr>
            <a:r>
              <a:rPr lang="uk-UA" sz="1800" dirty="0" smtClean="0"/>
              <a:t>Детальніше тут: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www.globe.gov/web/gpm/overview/how-to-participate</a:t>
            </a:r>
            <a:r>
              <a:rPr lang="uk-UA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Літня практична </a:t>
            </a:r>
            <a:r>
              <a:rPr lang="uk-UA" smtClean="0">
                <a:solidFill>
                  <a:schemeClr val="tx1"/>
                </a:solidFill>
              </a:rPr>
              <a:t>школа </a:t>
            </a:r>
            <a:br>
              <a:rPr lang="uk-UA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GLOBE </a:t>
            </a:r>
            <a:r>
              <a:rPr lang="en-US" dirty="0" smtClean="0">
                <a:solidFill>
                  <a:schemeClr val="tx1"/>
                </a:solidFill>
              </a:rPr>
              <a:t>Games</a:t>
            </a:r>
            <a:r>
              <a:rPr lang="uk-UA" dirty="0" smtClean="0">
                <a:solidFill>
                  <a:schemeClr val="tx1"/>
                </a:solidFill>
              </a:rPr>
              <a:t> 2015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7632700" cy="31035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uk-UA" dirty="0" smtClean="0"/>
              <a:t>Щорічний з'їзд найактивніших учнів GLOBE </a:t>
            </a:r>
            <a:r>
              <a:rPr lang="uk-UA" dirty="0" err="1" smtClean="0"/>
              <a:t>Games</a:t>
            </a:r>
            <a:r>
              <a:rPr lang="uk-UA" dirty="0" smtClean="0"/>
              <a:t>.</a:t>
            </a:r>
          </a:p>
          <a:p>
            <a:pPr>
              <a:defRPr/>
            </a:pPr>
            <a:r>
              <a:rPr lang="uk-UA" dirty="0" smtClean="0"/>
              <a:t>Протягом 4 днів діти займаються за програмою, працюють з вченими, ходять в експедиції, виконують різні дослідницькі завдання.</a:t>
            </a:r>
          </a:p>
          <a:p>
            <a:pPr>
              <a:defRPr/>
            </a:pPr>
            <a:r>
              <a:rPr lang="uk-UA" dirty="0" smtClean="0"/>
              <a:t>Ідея запозичена з подібних акцій у Польщі, Чехії та Хорватії.</a:t>
            </a:r>
          </a:p>
          <a:p>
            <a:pPr>
              <a:defRPr/>
            </a:pPr>
            <a:r>
              <a:rPr lang="uk-UA" dirty="0" smtClean="0"/>
              <a:t>Інформація буде надіслана листом</a:t>
            </a:r>
          </a:p>
        </p:txBody>
      </p:sp>
      <p:pic>
        <p:nvPicPr>
          <p:cNvPr id="22532" name="Picture 4" descr="gg2013_teren_bob_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1" y="5208588"/>
            <a:ext cx="233838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IMG_14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13238"/>
            <a:ext cx="18097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DSC_0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67438"/>
            <a:ext cx="1656184" cy="161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DSC08968ore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51088"/>
            <a:ext cx="16557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6172200" cy="189436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Методика фенологічних спостережень за програмою </a:t>
            </a:r>
            <a:r>
              <a:rPr lang="en-US" dirty="0" smtClean="0">
                <a:solidFill>
                  <a:schemeClr val="tx1"/>
                </a:solidFill>
              </a:rPr>
              <a:t>GLOBE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Students learn what to look for during budbu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011592" cy="28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udent observes budburs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1772816" cy="28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таке фенологія?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3250" cy="4925144"/>
          </a:xfrm>
        </p:spPr>
        <p:txBody>
          <a:bodyPr/>
          <a:lstStyle/>
          <a:p>
            <a:r>
              <a:rPr lang="uk-UA" b="1" dirty="0" smtClean="0"/>
              <a:t>Фенологія</a:t>
            </a:r>
            <a:r>
              <a:rPr lang="uk-UA" dirty="0" smtClean="0"/>
              <a:t> – це дослідження реакцій живих організмів на сезонні та кліматичні зміни в навколишньому середовищі:</a:t>
            </a:r>
          </a:p>
          <a:p>
            <a:pPr lvl="1"/>
            <a:r>
              <a:rPr lang="uk-UA" dirty="0" smtClean="0"/>
              <a:t>Відмінності в довжині світлового дня та кількості світла</a:t>
            </a:r>
          </a:p>
          <a:p>
            <a:pPr lvl="1"/>
            <a:r>
              <a:rPr lang="uk-UA" dirty="0" smtClean="0"/>
              <a:t>Різну кількість опадів</a:t>
            </a:r>
          </a:p>
          <a:p>
            <a:pPr lvl="1"/>
            <a:r>
              <a:rPr lang="uk-UA" dirty="0" smtClean="0"/>
              <a:t>Різниці в температурі</a:t>
            </a:r>
          </a:p>
          <a:p>
            <a:pPr lvl="1"/>
            <a:r>
              <a:rPr lang="uk-UA" dirty="0" smtClean="0"/>
              <a:t>Інші важливі абіотичні фактори</a:t>
            </a:r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44008" y="2073870"/>
            <a:ext cx="4159250" cy="4097337"/>
            <a:chOff x="4870450" y="2300288"/>
            <a:chExt cx="4159250" cy="4097337"/>
          </a:xfrm>
        </p:grpSpPr>
        <p:sp>
          <p:nvSpPr>
            <p:cNvPr id="5" name="Text Box 30"/>
            <p:cNvSpPr txBox="1">
              <a:spLocks noChangeArrowheads="1"/>
            </p:cNvSpPr>
            <p:nvPr/>
          </p:nvSpPr>
          <p:spPr bwMode="auto">
            <a:xfrm>
              <a:off x="8080375" y="4929188"/>
              <a:ext cx="914400" cy="701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sz="2000">
                  <a:latin typeface="Arial" charset="0"/>
                </a:rPr>
                <a:t>May</a:t>
              </a:r>
            </a:p>
            <a:p>
              <a:pPr algn="ctr"/>
              <a:r>
                <a:rPr lang="en-US" sz="2000">
                  <a:latin typeface="Arial" charset="0"/>
                </a:rPr>
                <a:t>1987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8043863" y="2673350"/>
              <a:ext cx="985837" cy="701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sz="2000" dirty="0">
                  <a:latin typeface="Arial" charset="0"/>
                </a:rPr>
                <a:t>March</a:t>
              </a:r>
            </a:p>
            <a:p>
              <a:pPr algn="ctr"/>
              <a:r>
                <a:rPr lang="en-US" sz="2000" dirty="0">
                  <a:latin typeface="Arial" charset="0"/>
                </a:rPr>
                <a:t>1987</a:t>
              </a:r>
            </a:p>
          </p:txBody>
        </p:sp>
        <p:pic>
          <p:nvPicPr>
            <p:cNvPr id="7" name="Picture 37" descr="March19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300288"/>
              <a:ext cx="325755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8" descr="May19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454525"/>
              <a:ext cx="32385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викликає зміну сезонів?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1600200"/>
            <a:ext cx="3280792" cy="2044824"/>
          </a:xfrm>
        </p:spPr>
        <p:txBody>
          <a:bodyPr/>
          <a:lstStyle/>
          <a:p>
            <a:r>
              <a:rPr lang="uk-UA" dirty="0" smtClean="0"/>
              <a:t>Зміни в кількості світла через нахил Землі та його напрямку по мірі того як Земля обертається навколо Сонця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14" y="4835525"/>
            <a:ext cx="4305300" cy="194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Широта, нахил Землі та позиція відносно Сонця є причиною того, що різні області отримують різну кількість сонячної енергії</a:t>
            </a:r>
            <a:endParaRPr lang="uk-UA" sz="2400" dirty="0"/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"/>
          <a:stretch>
            <a:fillRect/>
          </a:stretch>
        </p:blipFill>
        <p:spPr bwMode="auto">
          <a:xfrm>
            <a:off x="186285" y="1628800"/>
            <a:ext cx="43053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/>
          <a:stretch>
            <a:fillRect/>
          </a:stretch>
        </p:blipFill>
        <p:spPr bwMode="auto">
          <a:xfrm>
            <a:off x="4716016" y="4565675"/>
            <a:ext cx="3135312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6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Крива концентрації </a:t>
            </a:r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uk-UA" sz="3200" dirty="0" smtClean="0"/>
              <a:t>в </a:t>
            </a:r>
            <a:r>
              <a:rPr lang="uk-UA" sz="3200" dirty="0" err="1" smtClean="0"/>
              <a:t>Мануа</a:t>
            </a:r>
            <a:r>
              <a:rPr lang="uk-UA" sz="3200" dirty="0" smtClean="0"/>
              <a:t> </a:t>
            </a:r>
            <a:r>
              <a:rPr lang="uk-UA" sz="3200" dirty="0" err="1" smtClean="0"/>
              <a:t>Лоа</a:t>
            </a:r>
            <a:r>
              <a:rPr lang="uk-UA" sz="3200" dirty="0" smtClean="0"/>
              <a:t>, </a:t>
            </a:r>
            <a:r>
              <a:rPr lang="uk-UA" sz="3200" dirty="0" err="1" smtClean="0"/>
              <a:t>Гаваї</a:t>
            </a:r>
            <a:endParaRPr lang="uk-UA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7932" y="1556792"/>
            <a:ext cx="9058307" cy="4505325"/>
            <a:chOff x="0" y="2341563"/>
            <a:chExt cx="9058307" cy="4505325"/>
          </a:xfrm>
        </p:grpSpPr>
        <p:pic>
          <p:nvPicPr>
            <p:cNvPr id="14" name="Picture 26" descr="keelingcurv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09" t="50595" r="39351" b="34785"/>
            <a:stretch>
              <a:fillRect/>
            </a:stretch>
          </p:blipFill>
          <p:spPr bwMode="auto">
            <a:xfrm>
              <a:off x="6818313" y="3427413"/>
              <a:ext cx="10445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H="1">
              <a:off x="7061200" y="2792413"/>
              <a:ext cx="344488" cy="1120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 flipV="1">
              <a:off x="7172325" y="4445000"/>
              <a:ext cx="223838" cy="836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7367588" y="2376488"/>
              <a:ext cx="1690719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uk-UA" sz="1800" b="1" dirty="0" smtClean="0">
                  <a:solidFill>
                    <a:srgbClr val="006600"/>
                  </a:solidFill>
                  <a:latin typeface="Arial" charset="0"/>
                </a:rPr>
                <a:t>Початок </a:t>
              </a:r>
            </a:p>
            <a:p>
              <a:pPr eaLnBrk="1" hangingPunct="1"/>
              <a:r>
                <a:rPr lang="uk-UA" sz="1800" b="1" dirty="0" smtClean="0">
                  <a:solidFill>
                    <a:srgbClr val="006600"/>
                  </a:solidFill>
                  <a:latin typeface="Arial" charset="0"/>
                </a:rPr>
                <a:t>розпускання </a:t>
              </a:r>
            </a:p>
            <a:p>
              <a:pPr eaLnBrk="1" hangingPunct="1"/>
              <a:r>
                <a:rPr lang="uk-UA" sz="1800" b="1" dirty="0" smtClean="0">
                  <a:solidFill>
                    <a:srgbClr val="006600"/>
                  </a:solidFill>
                  <a:latin typeface="Arial" charset="0"/>
                </a:rPr>
                <a:t>листя</a:t>
              </a:r>
              <a:endParaRPr lang="en-US" sz="1800" b="1" dirty="0">
                <a:solidFill>
                  <a:srgbClr val="006600"/>
                </a:solidFill>
                <a:latin typeface="Arial" charset="0"/>
              </a:endParaRPr>
            </a:p>
            <a:p>
              <a:pPr eaLnBrk="1" hangingPunct="1"/>
              <a:r>
                <a:rPr lang="en-US" sz="1800" dirty="0" smtClean="0">
                  <a:latin typeface="Arial" charset="0"/>
                </a:rPr>
                <a:t>(</a:t>
              </a:r>
              <a:r>
                <a:rPr lang="uk-UA" sz="1800" dirty="0" smtClean="0">
                  <a:latin typeface="Arial" charset="0"/>
                </a:rPr>
                <a:t>весна</a:t>
              </a:r>
              <a:r>
                <a:rPr lang="en-US" sz="1800" dirty="0" smtClean="0">
                  <a:latin typeface="Arial" charset="0"/>
                </a:rPr>
                <a:t>)</a:t>
              </a:r>
              <a:endParaRPr lang="en-US" sz="1800" dirty="0">
                <a:latin typeface="Arial" charset="0"/>
              </a:endParaRPr>
            </a:p>
          </p:txBody>
        </p: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>
              <a:off x="0" y="2341563"/>
              <a:ext cx="6084888" cy="4505325"/>
              <a:chOff x="0" y="1564"/>
              <a:chExt cx="3674" cy="2740"/>
            </a:xfrm>
          </p:grpSpPr>
          <p:pic>
            <p:nvPicPr>
              <p:cNvPr id="22" name="Picture 25" descr="keelingcurv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64"/>
                <a:ext cx="3674" cy="2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33"/>
              <p:cNvSpPr>
                <a:spLocks noChangeArrowheads="1"/>
              </p:cNvSpPr>
              <p:nvPr/>
            </p:nvSpPr>
            <p:spPr bwMode="auto">
              <a:xfrm>
                <a:off x="2357" y="2605"/>
                <a:ext cx="363" cy="4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4572000" y="4378325"/>
              <a:ext cx="18557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3892550" y="4048125"/>
              <a:ext cx="611188" cy="7604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6526213" y="2355850"/>
              <a:ext cx="2424112" cy="41275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5" name="Text Box 30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705779" y="4463598"/>
            <a:ext cx="22403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eaLnBrk="1" hangingPunct="1">
              <a:buNone/>
            </a:pPr>
            <a:r>
              <a:rPr lang="uk-UA" sz="1800" b="1" dirty="0" smtClean="0">
                <a:solidFill>
                  <a:srgbClr val="CC6600"/>
                </a:solidFill>
                <a:latin typeface="Arial" charset="0"/>
              </a:rPr>
              <a:t>Початок пожовтіння і опадання </a:t>
            </a:r>
            <a:r>
              <a:rPr lang="en-US" sz="1800" dirty="0" smtClean="0">
                <a:latin typeface="Arial" charset="0"/>
              </a:rPr>
              <a:t>(</a:t>
            </a:r>
            <a:r>
              <a:rPr lang="uk-UA" sz="1800" dirty="0" smtClean="0">
                <a:latin typeface="Arial" charset="0"/>
              </a:rPr>
              <a:t>пізнє літо - осінь</a:t>
            </a:r>
            <a:r>
              <a:rPr lang="en-US" sz="1800" dirty="0" smtClean="0">
                <a:latin typeface="Arial" charset="0"/>
              </a:rPr>
              <a:t>)</a:t>
            </a: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Супутникові спостереження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42359" y="1725043"/>
            <a:ext cx="4032448" cy="1944216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Оцінки зеленого рослинного покриву з даних дистанційного зондування різняться через властивості атмосфери, кут сонця, старіння приладів на супутниках</a:t>
            </a:r>
            <a:endParaRPr lang="uk-UA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39454" y="4365104"/>
            <a:ext cx="3821322" cy="19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/>
              <a:t>Наземні спостереження </a:t>
            </a:r>
            <a:r>
              <a:rPr lang="en-US" sz="2000" dirty="0" smtClean="0"/>
              <a:t>GLOBE </a:t>
            </a:r>
            <a:r>
              <a:rPr lang="uk-UA" sz="2000" dirty="0" smtClean="0"/>
              <a:t>допомагають вченим підтвердити та уточнити тривалість вегетаційних сезонів</a:t>
            </a:r>
            <a:endParaRPr lang="uk-UA" sz="2000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39454" y="1725043"/>
            <a:ext cx="3914775" cy="2352675"/>
            <a:chOff x="276" y="1212"/>
            <a:chExt cx="2466" cy="1482"/>
          </a:xfrm>
        </p:grpSpPr>
        <p:pic>
          <p:nvPicPr>
            <p:cNvPr id="6" name="Picture 7" descr="ndv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212"/>
              <a:ext cx="2466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64" y="2442"/>
              <a:ext cx="8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2000" dirty="0" smtClean="0">
                  <a:latin typeface="Arial" charset="0"/>
                </a:rPr>
                <a:t>July 1998</a:t>
              </a:r>
              <a:endParaRPr lang="en-US" sz="2000" dirty="0">
                <a:latin typeface="Arial" charset="0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860032" y="4365104"/>
            <a:ext cx="3914775" cy="2355850"/>
            <a:chOff x="2942" y="2730"/>
            <a:chExt cx="2466" cy="1484"/>
          </a:xfrm>
        </p:grpSpPr>
        <p:pic>
          <p:nvPicPr>
            <p:cNvPr id="9" name="Picture 8" descr="ndv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2730"/>
              <a:ext cx="2466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57" y="3962"/>
              <a:ext cx="12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Arial" charset="0"/>
                </a:rPr>
                <a:t>December 1998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Фенологічні протоколи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06400" indent="-406400" eaLnBrk="1" hangingPunct="1">
              <a:lnSpc>
                <a:spcPct val="80000"/>
              </a:lnSpc>
            </a:pPr>
            <a:r>
              <a:rPr lang="uk-UA" dirty="0" smtClean="0"/>
              <a:t>Розпускання бруньок (</a:t>
            </a:r>
            <a:r>
              <a:rPr lang="en-US" dirty="0" smtClean="0"/>
              <a:t>Budburst</a:t>
            </a:r>
            <a:r>
              <a:rPr lang="uk-UA" dirty="0" smtClean="0"/>
              <a:t>)</a:t>
            </a:r>
            <a:endParaRPr lang="en-US" dirty="0"/>
          </a:p>
          <a:p>
            <a:pPr marL="406400" indent="-406400" eaLnBrk="1" hangingPunct="1">
              <a:lnSpc>
                <a:spcPct val="80000"/>
              </a:lnSpc>
            </a:pPr>
            <a:r>
              <a:rPr lang="uk-UA" b="1" dirty="0" smtClean="0"/>
              <a:t>Протокол </a:t>
            </a:r>
            <a:r>
              <a:rPr lang="uk-UA" b="1" dirty="0"/>
              <a:t>спостереження за озелененням </a:t>
            </a:r>
            <a:r>
              <a:rPr lang="uk-UA" dirty="0" smtClean="0"/>
              <a:t>(</a:t>
            </a:r>
            <a:r>
              <a:rPr lang="en-US" dirty="0" smtClean="0"/>
              <a:t>Green-Up</a:t>
            </a:r>
            <a:r>
              <a:rPr lang="uk-UA" dirty="0" smtClean="0"/>
              <a:t>) – </a:t>
            </a:r>
            <a:r>
              <a:rPr lang="uk-UA" i="1" dirty="0" smtClean="0"/>
              <a:t>перекладений</a:t>
            </a:r>
            <a:endParaRPr lang="en-US" i="1" dirty="0"/>
          </a:p>
          <a:p>
            <a:pPr marL="406400" indent="-406400" eaLnBrk="1" hangingPunct="1">
              <a:lnSpc>
                <a:spcPct val="80000"/>
              </a:lnSpc>
            </a:pPr>
            <a:r>
              <a:rPr lang="ru-RU" b="1" dirty="0"/>
              <a:t>Протокол </a:t>
            </a:r>
            <a:r>
              <a:rPr lang="ru-RU" b="1" dirty="0" err="1"/>
              <a:t>спостереження</a:t>
            </a:r>
            <a:r>
              <a:rPr lang="ru-RU" b="1" dirty="0"/>
              <a:t> за </a:t>
            </a:r>
            <a:r>
              <a:rPr lang="ru-RU" b="1" dirty="0" err="1"/>
              <a:t>зміною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 </a:t>
            </a:r>
            <a:r>
              <a:rPr lang="ru-RU" b="1" dirty="0" err="1" smtClean="0"/>
              <a:t>листя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Green-Down</a:t>
            </a:r>
            <a:r>
              <a:rPr lang="uk-UA" dirty="0" smtClean="0"/>
              <a:t>) - </a:t>
            </a:r>
            <a:r>
              <a:rPr lang="uk-UA" i="1" dirty="0"/>
              <a:t>перекладений</a:t>
            </a:r>
            <a:endParaRPr lang="en-US" dirty="0"/>
          </a:p>
          <a:p>
            <a:pPr marL="406400" indent="-406400" eaLnBrk="1" hangingPunct="1">
              <a:lnSpc>
                <a:spcPct val="80000"/>
              </a:lnSpc>
            </a:pPr>
            <a:r>
              <a:rPr lang="uk-UA" dirty="0" smtClean="0"/>
              <a:t>Колібрі звичайний (</a:t>
            </a:r>
            <a:r>
              <a:rPr lang="en-US" dirty="0" smtClean="0"/>
              <a:t>Ruby-throated Hummingbird</a:t>
            </a:r>
            <a:r>
              <a:rPr lang="uk-UA" dirty="0" smtClean="0"/>
              <a:t>)</a:t>
            </a:r>
            <a:endParaRPr lang="en-US" dirty="0"/>
          </a:p>
          <a:p>
            <a:pPr marL="406400" indent="-406400" eaLnBrk="1" hangingPunct="1">
              <a:lnSpc>
                <a:spcPct val="80000"/>
              </a:lnSpc>
            </a:pPr>
            <a:r>
              <a:rPr lang="uk-UA" dirty="0" smtClean="0"/>
              <a:t>Бузок (</a:t>
            </a:r>
            <a:r>
              <a:rPr lang="en-US" dirty="0" smtClean="0"/>
              <a:t>Lilac Phenology</a:t>
            </a:r>
            <a:r>
              <a:rPr lang="uk-UA" dirty="0" smtClean="0"/>
              <a:t>)</a:t>
            </a:r>
            <a:endParaRPr lang="en-US" dirty="0"/>
          </a:p>
          <a:p>
            <a:pPr marL="406400" indent="-406400" eaLnBrk="1" hangingPunct="1">
              <a:lnSpc>
                <a:spcPct val="80000"/>
              </a:lnSpc>
            </a:pPr>
            <a:r>
              <a:rPr lang="uk-UA" dirty="0" smtClean="0"/>
              <a:t>Фенологічні сади (</a:t>
            </a:r>
            <a:r>
              <a:rPr lang="en-US" dirty="0" err="1" smtClean="0"/>
              <a:t>Phenological</a:t>
            </a:r>
            <a:r>
              <a:rPr lang="en-US" dirty="0" smtClean="0"/>
              <a:t> Gardens</a:t>
            </a:r>
            <a:r>
              <a:rPr lang="uk-UA" dirty="0" smtClean="0"/>
              <a:t>)</a:t>
            </a:r>
            <a:endParaRPr lang="en-US" dirty="0"/>
          </a:p>
          <a:p>
            <a:pPr marL="406400" indent="-406400" eaLnBrk="1" hangingPunct="1">
              <a:lnSpc>
                <a:spcPct val="80000"/>
              </a:lnSpc>
            </a:pPr>
            <a:r>
              <a:rPr lang="uk-UA" dirty="0" smtClean="0"/>
              <a:t>Морські водорості (</a:t>
            </a:r>
            <a:r>
              <a:rPr lang="en-US" dirty="0" smtClean="0"/>
              <a:t>Seaweed </a:t>
            </a:r>
            <a:r>
              <a:rPr lang="en-US" dirty="0"/>
              <a:t>Reproduction </a:t>
            </a:r>
            <a:r>
              <a:rPr lang="en-US" dirty="0" smtClean="0"/>
              <a:t>Phenology</a:t>
            </a:r>
            <a:r>
              <a:rPr lang="uk-UA" dirty="0" smtClean="0"/>
              <a:t>)</a:t>
            </a:r>
            <a:endParaRPr lang="en-US" dirty="0"/>
          </a:p>
          <a:p>
            <a:pPr marL="406400" indent="-406400" eaLnBrk="1" hangingPunct="1">
              <a:lnSpc>
                <a:spcPct val="80000"/>
              </a:lnSpc>
            </a:pPr>
            <a:r>
              <a:rPr lang="uk-UA" dirty="0"/>
              <a:t>М</a:t>
            </a:r>
            <a:r>
              <a:rPr lang="uk-UA" dirty="0" smtClean="0"/>
              <a:t>оніторинг міграції арктичних птахів (</a:t>
            </a:r>
            <a:r>
              <a:rPr lang="en-US" dirty="0" smtClean="0"/>
              <a:t>Arctic </a:t>
            </a:r>
            <a:r>
              <a:rPr lang="en-US" dirty="0"/>
              <a:t>Bird Migration </a:t>
            </a:r>
            <a:r>
              <a:rPr lang="en-US" dirty="0" smtClean="0"/>
              <a:t>Monitoring</a:t>
            </a:r>
            <a:r>
              <a:rPr lang="uk-UA" dirty="0" smtClean="0"/>
              <a:t>)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94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021370"/>
            <a:ext cx="4097242" cy="2880320"/>
          </a:xfrm>
        </p:spPr>
        <p:txBody>
          <a:bodyPr/>
          <a:lstStyle/>
          <a:p>
            <a:r>
              <a:rPr lang="uk-UA" dirty="0"/>
              <a:t>Протокол спостереження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 </a:t>
            </a:r>
            <a:r>
              <a:rPr lang="uk-UA" dirty="0"/>
              <a:t>озелененням (</a:t>
            </a:r>
            <a:r>
              <a:rPr lang="en-US" dirty="0" smtClean="0"/>
              <a:t>Green-Up</a:t>
            </a:r>
            <a:r>
              <a:rPr lang="uk-UA" dirty="0" smtClean="0"/>
              <a:t> </a:t>
            </a:r>
            <a:r>
              <a:rPr lang="en-US" dirty="0" smtClean="0"/>
              <a:t>Protocol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" name="Picture 24" descr="EmergentAsp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314203" cy="287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Дослідницькі питання </a:t>
            </a:r>
            <a:br>
              <a:rPr lang="uk-UA" dirty="0" smtClean="0"/>
            </a:br>
            <a:r>
              <a:rPr lang="en-US" dirty="0" smtClean="0"/>
              <a:t>(Inquiry content)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529264" cy="3384376"/>
          </a:xfrm>
        </p:spPr>
        <p:txBody>
          <a:bodyPr/>
          <a:lstStyle/>
          <a:p>
            <a:r>
              <a:rPr lang="ru-RU" sz="1800" dirty="0" smtClean="0"/>
              <a:t>Як </a:t>
            </a:r>
            <a:r>
              <a:rPr lang="uk-UA" sz="1800" dirty="0" smtClean="0"/>
              <a:t>довго розпускаються листочки на певному дереві?</a:t>
            </a:r>
          </a:p>
          <a:p>
            <a:r>
              <a:rPr lang="uk-UA" sz="1800" dirty="0" smtClean="0"/>
              <a:t>Як відрізняється швидкість озеленення різних видів у вашому районі?</a:t>
            </a:r>
          </a:p>
          <a:p>
            <a:r>
              <a:rPr lang="uk-UA" sz="1800" dirty="0" smtClean="0"/>
              <a:t>Як озеленення пов'язане з кількістю опадів? З ґрунтовою вологою?</a:t>
            </a:r>
          </a:p>
          <a:p>
            <a:r>
              <a:rPr lang="uk-UA" sz="1800" dirty="0" smtClean="0"/>
              <a:t>Чи впливає температура на появу зеленого листя?</a:t>
            </a:r>
          </a:p>
          <a:p>
            <a:r>
              <a:rPr lang="uk-UA" sz="1800" dirty="0" smtClean="0"/>
              <a:t>Як швидкість озеленення домінантних видів дерев відрізняється в межах вашого міста чи селища?</a:t>
            </a:r>
          </a:p>
          <a:p>
            <a:r>
              <a:rPr lang="uk-UA" sz="1800" dirty="0" smtClean="0"/>
              <a:t>Як озеленення видів нижнього ярусу відрізняється від озеленення видів верхнього ярусу у вашому районі?</a:t>
            </a:r>
          </a:p>
          <a:p>
            <a:endParaRPr lang="uk-UA" sz="2000" dirty="0" smtClean="0"/>
          </a:p>
        </p:txBody>
      </p:sp>
      <p:grpSp>
        <p:nvGrpSpPr>
          <p:cNvPr id="4" name="Group 1035"/>
          <p:cNvGrpSpPr>
            <a:grpSpLocks/>
          </p:cNvGrpSpPr>
          <p:nvPr/>
        </p:nvGrpSpPr>
        <p:grpSpPr bwMode="auto">
          <a:xfrm>
            <a:off x="1504950" y="4869160"/>
            <a:ext cx="6116638" cy="1828800"/>
            <a:chOff x="1173" y="2460"/>
            <a:chExt cx="3853" cy="1152"/>
          </a:xfrm>
        </p:grpSpPr>
        <p:pic>
          <p:nvPicPr>
            <p:cNvPr id="5" name="Picture 1030" descr="SweetGum-Spring-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" y="2460"/>
              <a:ext cx="781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31" descr="SweetGum-Spring-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" y="2460"/>
              <a:ext cx="763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32" descr="SweetGum-Spring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" y="2460"/>
              <a:ext cx="763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33" descr="SweetGum-Spring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2460"/>
              <a:ext cx="763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34" descr="SweetGum-Spring-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2460"/>
              <a:ext cx="789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3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План </a:t>
            </a:r>
            <a:r>
              <a:rPr lang="uk-UA" dirty="0" err="1" smtClean="0">
                <a:solidFill>
                  <a:schemeClr val="tx1"/>
                </a:solidFill>
              </a:rPr>
              <a:t>вебінару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280152" cy="5445224"/>
          </a:xfrm>
        </p:spPr>
        <p:txBody>
          <a:bodyPr/>
          <a:lstStyle/>
          <a:p>
            <a:pPr marL="457200" indent="-457200">
              <a:buFont typeface="Century Schoolbook" pitchFamily="18" charset="0"/>
              <a:buAutoNum type="arabicPeriod"/>
            </a:pPr>
            <a:r>
              <a:rPr lang="uk-UA" sz="2000" b="1" dirty="0" smtClean="0"/>
              <a:t>15:00-15:05</a:t>
            </a:r>
            <a:r>
              <a:rPr lang="uk-UA" sz="2000" dirty="0" smtClean="0"/>
              <a:t> - Вітальне слово заступника директора Національного еколого-натуралістичного центру Тараненко Вікторії Іванівни.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uk-UA" sz="2000" b="1" dirty="0" smtClean="0"/>
              <a:t>15:05-15:10</a:t>
            </a:r>
            <a:r>
              <a:rPr lang="uk-UA" sz="2000" dirty="0" smtClean="0"/>
              <a:t> - Огляд новин у програмі GLOBE (Пустільнік Н.В.)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uk-UA" sz="2000" b="1" dirty="0" smtClean="0"/>
              <a:t>15:10-15:25</a:t>
            </a:r>
            <a:r>
              <a:rPr lang="uk-UA" sz="2000" dirty="0" smtClean="0"/>
              <a:t> - Методика фенологічних спостережень (Пустільнік Н.В.)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uk-UA" sz="2000" b="1" dirty="0" smtClean="0"/>
              <a:t>15:25-15:40</a:t>
            </a:r>
            <a:r>
              <a:rPr lang="uk-UA" sz="2000" dirty="0" smtClean="0"/>
              <a:t> - Візуалізація та отримання даних (Пустільнік Н.В.)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uk-UA" sz="2000" b="1" dirty="0" smtClean="0"/>
              <a:t>15:40-15:50</a:t>
            </a:r>
            <a:r>
              <a:rPr lang="uk-UA" sz="2000" dirty="0" smtClean="0"/>
              <a:t> - Запитання та відповіді.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uk-UA" sz="2000" b="1" dirty="0" smtClean="0"/>
              <a:t>15:50-16:00</a:t>
            </a:r>
            <a:r>
              <a:rPr lang="uk-UA" sz="2000" dirty="0" smtClean="0"/>
              <a:t> – Пропозиції щодо місця проведення Всеукраїнського семінару-тренінгу для учасників програми GLOBE  - 2015.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uk-UA" sz="2000" b="1" dirty="0" smtClean="0"/>
              <a:t>16:00-16:05</a:t>
            </a:r>
            <a:r>
              <a:rPr lang="uk-UA" sz="2000" dirty="0" smtClean="0"/>
              <a:t> – Завершення </a:t>
            </a:r>
            <a:r>
              <a:rPr lang="uk-UA" sz="2000" dirty="0" err="1" smtClean="0"/>
              <a:t>вебінару</a:t>
            </a:r>
            <a:r>
              <a:rPr lang="uk-UA" sz="2000" dirty="0" smtClean="0"/>
              <a:t>. Будь-ласка, візьміть участь у короткому опитуванні з оцінки якості проведення </a:t>
            </a:r>
            <a:r>
              <a:rPr lang="uk-UA" sz="2000" dirty="0" err="1" smtClean="0"/>
              <a:t>вебінару</a:t>
            </a:r>
            <a:r>
              <a:rPr lang="uk-UA" sz="2000" dirty="0" smtClean="0"/>
              <a:t>. Це займе менше хвилини!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Чому вчені досліджують появу зеленого листя?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Щоб встановити тривалість вегетаційного сезону та стежити за її річними змінами</a:t>
            </a:r>
          </a:p>
          <a:p>
            <a:r>
              <a:rPr lang="uk-UA" dirty="0" smtClean="0"/>
              <a:t>Визначити як умови середовища, такі як, температура повітря і ґрунту, опади, ґрунтова волога, довжина світлового дня впливають на ріст рослин</a:t>
            </a:r>
          </a:p>
          <a:p>
            <a:r>
              <a:rPr lang="uk-UA" dirty="0" smtClean="0"/>
              <a:t>Стежити за природою і масштабами зміни клімату і її впливу на рослин і тварин</a:t>
            </a:r>
          </a:p>
          <a:p>
            <a:r>
              <a:rPr lang="uk-UA" dirty="0" smtClean="0"/>
              <a:t>Допомогти інтерпретувати супутникові спостереження за озелененням</a:t>
            </a:r>
          </a:p>
        </p:txBody>
      </p:sp>
    </p:spTree>
    <p:extLst>
      <p:ext uri="{BB962C8B-B14F-4D97-AF65-F5344CB8AC3E}">
        <p14:creationId xmlns:p14="http://schemas.microsoft.com/office/powerpoint/2010/main" val="3463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Наукове наповнення: Що таке озеленення?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708" y="2674293"/>
            <a:ext cx="4067944" cy="2844874"/>
          </a:xfrm>
        </p:spPr>
        <p:txBody>
          <a:bodyPr/>
          <a:lstStyle/>
          <a:p>
            <a:r>
              <a:rPr lang="uk-UA" dirty="0" smtClean="0"/>
              <a:t>Озеленення (поява зеленого листя) – це початок фенологічних змін, що сигналізує про початок вегетаційного сезону для більшості рослин</a:t>
            </a:r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247652" y="1950393"/>
            <a:ext cx="4159250" cy="4097338"/>
            <a:chOff x="4743450" y="2206625"/>
            <a:chExt cx="4159250" cy="4097338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7916863" y="2579688"/>
              <a:ext cx="985837" cy="701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sz="2000">
                  <a:latin typeface="Arial" charset="0"/>
                </a:rPr>
                <a:t>March</a:t>
              </a:r>
            </a:p>
            <a:p>
              <a:pPr algn="ctr"/>
              <a:r>
                <a:rPr lang="en-US" sz="2000">
                  <a:latin typeface="Arial" charset="0"/>
                </a:rPr>
                <a:t>1987</a:t>
              </a:r>
            </a:p>
          </p:txBody>
        </p:sp>
        <p:pic>
          <p:nvPicPr>
            <p:cNvPr id="6" name="Picture 14" descr="March19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206625"/>
              <a:ext cx="325755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May19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4360863"/>
              <a:ext cx="32385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668344" y="4514992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2000" dirty="0">
                <a:latin typeface="Arial" charset="0"/>
              </a:rPr>
              <a:t>May</a:t>
            </a:r>
          </a:p>
          <a:p>
            <a:pPr algn="ctr"/>
            <a:r>
              <a:rPr lang="en-US" sz="2000" dirty="0">
                <a:latin typeface="Arial" charset="0"/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37347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Наукове наповнення</a:t>
            </a:r>
            <a:r>
              <a:rPr lang="uk-UA" dirty="0" smtClean="0"/>
              <a:t>: важливі поняття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1977430"/>
            <a:ext cx="5298852" cy="1008112"/>
          </a:xfrm>
        </p:spPr>
        <p:txBody>
          <a:bodyPr/>
          <a:lstStyle/>
          <a:p>
            <a:r>
              <a:rPr lang="uk-UA" sz="2000" b="1" dirty="0" smtClean="0"/>
              <a:t>Спляча</a:t>
            </a:r>
            <a:r>
              <a:rPr lang="uk-UA" sz="2000" dirty="0" smtClean="0"/>
              <a:t> стадія – це стадія призупиненого росту і метаболізму</a:t>
            </a:r>
            <a:endParaRPr lang="uk-UA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879553" y="3253080"/>
            <a:ext cx="55446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Стадія </a:t>
            </a:r>
            <a:r>
              <a:rPr lang="uk-UA" sz="2000" b="1" dirty="0" smtClean="0"/>
              <a:t>набухання</a:t>
            </a:r>
            <a:r>
              <a:rPr lang="uk-UA" sz="2000" dirty="0" smtClean="0"/>
              <a:t> – починається коли брунька стає більшою</a:t>
            </a:r>
            <a:endParaRPr lang="uk-UA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843808" y="4699307"/>
            <a:ext cx="5370860" cy="1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Стадія </a:t>
            </a:r>
            <a:r>
              <a:rPr lang="uk-UA" sz="2000" b="1" dirty="0" smtClean="0"/>
              <a:t>розпуску </a:t>
            </a:r>
            <a:r>
              <a:rPr lang="uk-UA" sz="2000" dirty="0" smtClean="0"/>
              <a:t>– це поява нових листочків (</a:t>
            </a:r>
            <a:r>
              <a:rPr lang="uk-UA" sz="2000" dirty="0" err="1" smtClean="0"/>
              <a:t>фотосинтетично</a:t>
            </a:r>
            <a:r>
              <a:rPr lang="uk-UA" sz="2000" dirty="0" smtClean="0"/>
              <a:t> активне листя) на рослинах, що сигналізує про початок нового вегетаційного циклу</a:t>
            </a:r>
            <a:endParaRPr lang="uk-UA" sz="2000" dirty="0"/>
          </a:p>
        </p:txBody>
      </p:sp>
      <p:pic>
        <p:nvPicPr>
          <p:cNvPr id="6" name="Picture 20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556792"/>
            <a:ext cx="160972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62" descr="MapleB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0" y="4689458"/>
            <a:ext cx="1077913" cy="149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65" descr="swollenEl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3253080"/>
            <a:ext cx="9064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Інструменти: Що вам знадобиться?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873752"/>
          </a:xfrm>
        </p:spPr>
        <p:txBody>
          <a:bodyPr/>
          <a:lstStyle/>
          <a:p>
            <a:r>
              <a:rPr lang="en-US" dirty="0" smtClean="0"/>
              <a:t>GPS </a:t>
            </a:r>
            <a:r>
              <a:rPr lang="uk-UA" dirty="0" smtClean="0"/>
              <a:t>(або можна використовувати </a:t>
            </a:r>
            <a:r>
              <a:rPr lang="en-US" dirty="0" smtClean="0"/>
              <a:t>Google Maps</a:t>
            </a:r>
            <a:r>
              <a:rPr lang="uk-UA" dirty="0" smtClean="0"/>
              <a:t>, </a:t>
            </a:r>
            <a:r>
              <a:rPr lang="uk-UA" dirty="0"/>
              <a:t>додаток </a:t>
            </a:r>
            <a:r>
              <a:rPr lang="en-US" dirty="0"/>
              <a:t>Polaris Navigation</a:t>
            </a:r>
            <a:r>
              <a:rPr lang="uk-UA" dirty="0"/>
              <a:t> на </a:t>
            </a:r>
            <a:r>
              <a:rPr lang="uk-UA" dirty="0" err="1" smtClean="0"/>
              <a:t>смартфоні</a:t>
            </a:r>
            <a:r>
              <a:rPr lang="uk-UA" dirty="0" smtClean="0"/>
              <a:t> тощо)</a:t>
            </a:r>
            <a:endParaRPr lang="en-US" dirty="0" smtClean="0"/>
          </a:p>
          <a:p>
            <a:r>
              <a:rPr lang="uk-UA" dirty="0" smtClean="0"/>
              <a:t>Місцевий визначник дерев</a:t>
            </a:r>
          </a:p>
          <a:p>
            <a:r>
              <a:rPr lang="uk-UA" dirty="0" smtClean="0"/>
              <a:t>Компас</a:t>
            </a:r>
          </a:p>
          <a:p>
            <a:r>
              <a:rPr lang="uk-UA" dirty="0" smtClean="0"/>
              <a:t>Рулетка (для дослідження ділянки трав'янистих рослин)</a:t>
            </a:r>
          </a:p>
          <a:p>
            <a:r>
              <a:rPr lang="uk-UA" dirty="0" smtClean="0"/>
              <a:t> Фотоапарат</a:t>
            </a:r>
          </a:p>
          <a:p>
            <a:r>
              <a:rPr lang="uk-UA" dirty="0" smtClean="0"/>
              <a:t>Маркувальна стрічка та перманентний маркер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Picture 8" descr="BudsOnBranch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38357"/>
            <a:ext cx="2843212" cy="2459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MapleBud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11682"/>
            <a:ext cx="2843212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Вимірювання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uk-UA" dirty="0"/>
              <a:t>Будь-які дослідження за програмою </a:t>
            </a:r>
            <a:r>
              <a:rPr lang="en-US" dirty="0"/>
              <a:t>GLOBE </a:t>
            </a:r>
            <a:r>
              <a:rPr lang="uk-UA" dirty="0"/>
              <a:t>починаються з закладання ДІЛЯНКИ СПОСТЕРЕЖЕНЬ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закладання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 smtClean="0"/>
              <a:t>озелененням</a:t>
            </a:r>
            <a:r>
              <a:rPr lang="ru-RU" dirty="0" smtClean="0"/>
              <a:t> вам </a:t>
            </a:r>
            <a:r>
              <a:rPr lang="ru-RU" dirty="0" err="1" smtClean="0"/>
              <a:t>потрібні</a:t>
            </a:r>
            <a:r>
              <a:rPr lang="ru-RU" dirty="0" smtClean="0"/>
              <a:t>:</a:t>
            </a:r>
          </a:p>
          <a:p>
            <a:pPr lvl="1"/>
            <a:r>
              <a:rPr lang="uk-UA" dirty="0" smtClean="0"/>
              <a:t>Координати та висота над рівнем моря</a:t>
            </a:r>
            <a:endParaRPr lang="uk-UA" dirty="0"/>
          </a:p>
          <a:p>
            <a:pPr lvl="1"/>
            <a:r>
              <a:rPr lang="uk-UA" dirty="0"/>
              <a:t>Фотографії </a:t>
            </a:r>
            <a:r>
              <a:rPr lang="uk-UA" dirty="0" smtClean="0"/>
              <a:t>ділянки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 smtClean="0"/>
              <a:t>заповнення</a:t>
            </a:r>
            <a:r>
              <a:rPr lang="ru-RU" dirty="0" smtClean="0"/>
              <a:t> </a:t>
            </a:r>
            <a:r>
              <a:rPr lang="ru-RU" dirty="0" err="1" smtClean="0"/>
              <a:t>протоколів</a:t>
            </a:r>
            <a:r>
              <a:rPr lang="ru-RU" dirty="0" smtClean="0"/>
              <a:t> вам </a:t>
            </a:r>
            <a:r>
              <a:rPr lang="ru-RU" dirty="0" err="1" smtClean="0"/>
              <a:t>потрібні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Дерева і </a:t>
            </a:r>
            <a:r>
              <a:rPr lang="ru-RU" dirty="0" err="1" smtClean="0"/>
              <a:t>кущі</a:t>
            </a:r>
            <a:r>
              <a:rPr lang="ru-RU" dirty="0" smtClean="0"/>
              <a:t>: дата, стан </a:t>
            </a:r>
            <a:r>
              <a:rPr lang="ru-RU" dirty="0" err="1" smtClean="0"/>
              <a:t>бруньки</a:t>
            </a:r>
            <a:r>
              <a:rPr lang="ru-RU" dirty="0" smtClean="0"/>
              <a:t>, </a:t>
            </a:r>
            <a:r>
              <a:rPr lang="ru-RU" dirty="0" err="1" smtClean="0"/>
              <a:t>довжина</a:t>
            </a:r>
            <a:r>
              <a:rPr lang="ru-RU" dirty="0" smtClean="0"/>
              <a:t> листка на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бруньках</a:t>
            </a:r>
            <a:r>
              <a:rPr lang="ru-RU" dirty="0" smtClean="0"/>
              <a:t> з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гілки</a:t>
            </a:r>
            <a:endParaRPr lang="ru-RU" dirty="0" smtClean="0"/>
          </a:p>
          <a:p>
            <a:pPr lvl="1"/>
            <a:r>
              <a:rPr lang="ru-RU" dirty="0" smtClean="0"/>
              <a:t>Трави: дата,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пагонів</a:t>
            </a:r>
            <a:r>
              <a:rPr lang="ru-RU" dirty="0" smtClean="0"/>
              <a:t> на перших </a:t>
            </a:r>
            <a:r>
              <a:rPr lang="ru-RU" dirty="0" err="1" smtClean="0"/>
              <a:t>чотирьох</a:t>
            </a:r>
            <a:r>
              <a:rPr lang="ru-RU" dirty="0" smtClean="0"/>
              <a:t> проростках, </a:t>
            </a:r>
            <a:r>
              <a:rPr lang="ru-RU" dirty="0" err="1" smtClean="0"/>
              <a:t>що</a:t>
            </a:r>
            <a:r>
              <a:rPr lang="ru-RU" dirty="0" smtClean="0"/>
              <a:t> з</a:t>
            </a:r>
            <a:r>
              <a:rPr lang="en-US" dirty="0" smtClean="0"/>
              <a:t>’</a:t>
            </a:r>
            <a:r>
              <a:rPr lang="ru-RU" dirty="0" smtClean="0"/>
              <a:t>являться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08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Збір даних: 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7385248" cy="4997152"/>
          </a:xfrm>
        </p:spPr>
        <p:txBody>
          <a:bodyPr/>
          <a:lstStyle/>
          <a:p>
            <a:r>
              <a:rPr lang="uk-UA" sz="2000" dirty="0"/>
              <a:t>Для спостережень за озелененням вам знадобиться:</a:t>
            </a:r>
          </a:p>
          <a:p>
            <a:pPr lvl="1"/>
            <a:r>
              <a:rPr lang="uk-UA" sz="2000" dirty="0">
                <a:hlinkClick r:id="rId2"/>
              </a:rPr>
              <a:t>Протокол спостереження за </a:t>
            </a:r>
            <a:r>
              <a:rPr lang="uk-UA" sz="2000" dirty="0" smtClean="0">
                <a:hlinkClick r:id="rId2"/>
              </a:rPr>
              <a:t>озелененням</a:t>
            </a:r>
            <a:r>
              <a:rPr lang="uk-UA" sz="2000" dirty="0" smtClean="0"/>
              <a:t> (містить матеріали для вчителя, путівники для визначення ділянки спостережень за озелененням як дерев і кущів, так і </a:t>
            </a:r>
            <a:r>
              <a:rPr lang="uk-UA" sz="2000" dirty="0" err="1" smtClean="0"/>
              <a:t>травянистої</a:t>
            </a:r>
            <a:r>
              <a:rPr lang="uk-UA" sz="2000" dirty="0" smtClean="0"/>
              <a:t> рослинності, містить самі листи внесення даних для учнів тощо)</a:t>
            </a:r>
            <a:endParaRPr lang="uk-UA" sz="2000" dirty="0"/>
          </a:p>
          <a:p>
            <a:r>
              <a:rPr lang="uk-UA" sz="2000" dirty="0" smtClean="0"/>
              <a:t>Також, бажано одночасно з спостереженнями за озелененням проводити атмосферні дослідження, тому рекомендуємо користуватися: </a:t>
            </a:r>
            <a:r>
              <a:rPr lang="ru-RU" sz="2000" dirty="0" err="1" smtClean="0">
                <a:hlinkClick r:id="rId3"/>
              </a:rPr>
              <a:t>Атмосферні</a:t>
            </a:r>
            <a:r>
              <a:rPr lang="ru-RU" sz="2000" dirty="0" smtClean="0">
                <a:hlinkClick r:id="rId3"/>
              </a:rPr>
              <a:t> </a:t>
            </a:r>
            <a:r>
              <a:rPr lang="ru-RU" sz="2000" dirty="0" err="1">
                <a:hlinkClick r:id="rId3"/>
              </a:rPr>
              <a:t>дослідження</a:t>
            </a:r>
            <a:r>
              <a:rPr lang="ru-RU" sz="2000" dirty="0">
                <a:hlinkClick r:id="rId3"/>
              </a:rPr>
              <a:t>: Лист </a:t>
            </a:r>
            <a:r>
              <a:rPr lang="ru-RU" sz="2000" dirty="0" err="1">
                <a:hlinkClick r:id="rId3"/>
              </a:rPr>
              <a:t>внесення</a:t>
            </a:r>
            <a:r>
              <a:rPr lang="ru-RU" sz="2000" dirty="0">
                <a:hlinkClick r:id="rId3"/>
              </a:rPr>
              <a:t> </a:t>
            </a:r>
            <a:r>
              <a:rPr lang="ru-RU" sz="2000" dirty="0" err="1" smtClean="0">
                <a:hlinkClick r:id="rId3"/>
              </a:rPr>
              <a:t>даних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 err="1" smtClean="0"/>
              <a:t>забувайте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посібник</a:t>
            </a:r>
            <a:r>
              <a:rPr lang="ru-RU" sz="2000" dirty="0" smtClean="0"/>
              <a:t> </a:t>
            </a:r>
            <a:r>
              <a:rPr lang="ru-RU" sz="2000" dirty="0">
                <a:hlinkClick r:id="rId4"/>
              </a:rPr>
              <a:t>«Программа GLOBE: Полное руководство для </a:t>
            </a:r>
            <a:r>
              <a:rPr lang="ru-RU" sz="2000" dirty="0" smtClean="0">
                <a:hlinkClick r:id="rId4"/>
              </a:rPr>
              <a:t>учителей </a:t>
            </a:r>
            <a:r>
              <a:rPr lang="ru-RU" sz="2000" dirty="0">
                <a:hlinkClick r:id="rId4"/>
              </a:rPr>
              <a:t>(1997</a:t>
            </a:r>
            <a:r>
              <a:rPr lang="ru-RU" sz="2000" dirty="0" smtClean="0">
                <a:hlinkClick r:id="rId4"/>
              </a:rPr>
              <a:t>)» </a:t>
            </a:r>
            <a:r>
              <a:rPr lang="ru-RU" sz="2000" dirty="0" smtClean="0"/>
              <a:t>та </a:t>
            </a:r>
            <a:r>
              <a:rPr lang="uk-UA" sz="2000" dirty="0"/>
              <a:t> </a:t>
            </a:r>
            <a:r>
              <a:rPr lang="uk-UA" sz="2000" dirty="0" smtClean="0"/>
              <a:t>посібник </a:t>
            </a:r>
            <a:r>
              <a:rPr lang="uk-UA" sz="2000" dirty="0" smtClean="0">
                <a:hlinkClick r:id="rId5"/>
              </a:rPr>
              <a:t>"Підходи </a:t>
            </a:r>
            <a:r>
              <a:rPr lang="uk-UA" sz="2000" dirty="0">
                <a:hlinkClick r:id="rId5"/>
              </a:rPr>
              <a:t>до реалізації міжнародної програми дослідження довкілля </a:t>
            </a:r>
            <a:r>
              <a:rPr lang="en-US" sz="2000" dirty="0">
                <a:hlinkClick r:id="rId5"/>
              </a:rPr>
              <a:t>GLOBE </a:t>
            </a:r>
            <a:r>
              <a:rPr lang="uk-UA" sz="2000" dirty="0">
                <a:hlinkClick r:id="rId5"/>
              </a:rPr>
              <a:t>в освітніх закладах (на прикладі Чернігівської області)"</a:t>
            </a: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29561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Збір даних: ділянка для спостереження за озелененням та пожовтінням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3024336" cy="4781128"/>
          </a:xfrm>
        </p:spPr>
        <p:txBody>
          <a:bodyPr/>
          <a:lstStyle/>
          <a:p>
            <a:r>
              <a:rPr lang="uk-UA" sz="2000" b="1" u="sng" dirty="0" smtClean="0"/>
              <a:t>Вибір ділянки:</a:t>
            </a:r>
          </a:p>
          <a:p>
            <a:pPr lvl="1"/>
            <a:r>
              <a:rPr lang="uk-UA" sz="2000" dirty="0" smtClean="0"/>
              <a:t>Щонайменше за 2 тижні до очікуваного початку розпуску бруньок</a:t>
            </a:r>
          </a:p>
          <a:p>
            <a:pPr lvl="1"/>
            <a:r>
              <a:rPr lang="uk-UA" sz="2000" dirty="0" smtClean="0"/>
              <a:t>Зручне розташування</a:t>
            </a:r>
          </a:p>
          <a:p>
            <a:pPr lvl="1"/>
            <a:r>
              <a:rPr lang="uk-UA" sz="2000" dirty="0" smtClean="0"/>
              <a:t>Бажано місцеві види дерев/кущів, які не поливаються та не удобрюються</a:t>
            </a:r>
            <a:endParaRPr lang="uk-UA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067944" y="1628800"/>
            <a:ext cx="403244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u="sng" dirty="0"/>
              <a:t>Вибір дерева/куща або трави</a:t>
            </a:r>
          </a:p>
          <a:p>
            <a:pPr lvl="1"/>
            <a:r>
              <a:rPr lang="uk-UA" sz="1800" dirty="0"/>
              <a:t>Визначте домінантні вили дерев/кущів або трав</a:t>
            </a:r>
          </a:p>
          <a:p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Для дерев або кущів</a:t>
            </a:r>
          </a:p>
          <a:p>
            <a:pPr lvl="1"/>
            <a:r>
              <a:rPr lang="uk-UA" sz="1800" dirty="0" smtClean="0"/>
              <a:t>Виберіть одне або більше домінантне, місцеве, листопадне дерево/кущ</a:t>
            </a:r>
          </a:p>
          <a:p>
            <a:pPr lvl="1"/>
            <a:r>
              <a:rPr lang="uk-UA" sz="1800" dirty="0" smtClean="0"/>
              <a:t>Виберіть та помітьте маркувальною стрічкою здорову гілку середнього розміру на південному боці дерева </a:t>
            </a:r>
          </a:p>
          <a:p>
            <a:r>
              <a:rPr lang="uk-UA" sz="1800" b="1" dirty="0">
                <a:solidFill>
                  <a:srgbClr val="00B050"/>
                </a:solidFill>
              </a:rPr>
              <a:t>Для </a:t>
            </a:r>
            <a:r>
              <a:rPr lang="uk-UA" sz="1800" b="1" dirty="0" smtClean="0">
                <a:solidFill>
                  <a:srgbClr val="00B050"/>
                </a:solidFill>
              </a:rPr>
              <a:t>трав:</a:t>
            </a:r>
          </a:p>
          <a:p>
            <a:pPr lvl="1"/>
            <a:r>
              <a:rPr lang="uk-UA" sz="1600" dirty="0" smtClean="0"/>
              <a:t>Виберіть ділянку, де домінують трав'янисті рослини, площею в 1 кв. метр</a:t>
            </a:r>
            <a:endParaRPr lang="uk-UA" sz="1600" dirty="0"/>
          </a:p>
          <a:p>
            <a:pPr lvl="1"/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11256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Збір даних: протокол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7529264" cy="5141168"/>
          </a:xfrm>
        </p:spPr>
        <p:txBody>
          <a:bodyPr/>
          <a:lstStyle/>
          <a:p>
            <a:r>
              <a:rPr lang="uk-UA" sz="1800" dirty="0" smtClean="0"/>
              <a:t>Перший раз</a:t>
            </a:r>
          </a:p>
          <a:p>
            <a:pPr lvl="1"/>
            <a:r>
              <a:rPr lang="uk-UA" sz="1800" dirty="0" smtClean="0"/>
              <a:t>Знайдіть і помітьте зелений </a:t>
            </a:r>
            <a:r>
              <a:rPr lang="uk-UA" sz="1800" dirty="0" err="1" smtClean="0"/>
              <a:t>пагон</a:t>
            </a:r>
            <a:r>
              <a:rPr lang="uk-UA" sz="1800" dirty="0" smtClean="0"/>
              <a:t> трави або бруньку на кінці обраної гілки</a:t>
            </a:r>
          </a:p>
          <a:p>
            <a:pPr lvl="1"/>
            <a:r>
              <a:rPr lang="uk-UA" sz="1800" dirty="0" smtClean="0"/>
              <a:t>Знайдіть і помітьте три інші найближчі бруньки чи пагони</a:t>
            </a:r>
          </a:p>
          <a:p>
            <a:pPr lvl="1"/>
            <a:r>
              <a:rPr lang="uk-UA" sz="1800" dirty="0" smtClean="0"/>
              <a:t>Сфотографуйте вашу ділянку</a:t>
            </a:r>
          </a:p>
          <a:p>
            <a:r>
              <a:rPr lang="uk-UA" sz="1800" dirty="0" smtClean="0"/>
              <a:t>Кожного разу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Для дерев і кущів</a:t>
            </a:r>
          </a:p>
          <a:p>
            <a:pPr lvl="1"/>
            <a:r>
              <a:rPr lang="uk-UA" sz="1800" dirty="0" smtClean="0"/>
              <a:t>Огляньте кожну бруньку і визначте чи вона:</a:t>
            </a:r>
          </a:p>
          <a:p>
            <a:pPr marL="731837" lvl="2" indent="0">
              <a:buNone/>
            </a:pPr>
            <a:r>
              <a:rPr lang="ru-RU" sz="1400" dirty="0" err="1" smtClean="0">
                <a:solidFill>
                  <a:srgbClr val="0070C0"/>
                </a:solidFill>
              </a:rPr>
              <a:t>Спляча</a:t>
            </a:r>
            <a:r>
              <a:rPr lang="ru-RU" sz="1400" dirty="0" smtClean="0">
                <a:solidFill>
                  <a:srgbClr val="0070C0"/>
                </a:solidFill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</a:rPr>
              <a:t>набухає</a:t>
            </a:r>
            <a:r>
              <a:rPr lang="ru-RU" sz="1400" dirty="0">
                <a:solidFill>
                  <a:srgbClr val="0070C0"/>
                </a:solidFill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</a:rPr>
              <a:t>розпускається</a:t>
            </a:r>
            <a:r>
              <a:rPr lang="ru-RU" sz="1400" dirty="0">
                <a:solidFill>
                  <a:srgbClr val="0070C0"/>
                </a:solidFill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</a:rPr>
              <a:t>довжина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(мм</a:t>
            </a:r>
            <a:r>
              <a:rPr lang="ru-RU" sz="1400" dirty="0" smtClean="0">
                <a:solidFill>
                  <a:srgbClr val="0070C0"/>
                </a:solidFill>
              </a:rPr>
              <a:t>), </a:t>
            </a:r>
            <a:r>
              <a:rPr lang="ru-RU" sz="1400" dirty="0" err="1" smtClean="0">
                <a:solidFill>
                  <a:srgbClr val="0070C0"/>
                </a:solidFill>
              </a:rPr>
              <a:t>втрачена</a:t>
            </a:r>
            <a:endParaRPr lang="uk-UA" sz="1400" dirty="0" smtClean="0">
              <a:solidFill>
                <a:srgbClr val="0070C0"/>
              </a:solidFill>
            </a:endParaRPr>
          </a:p>
          <a:p>
            <a:pPr lvl="1"/>
            <a:r>
              <a:rPr lang="uk-UA" sz="1800" dirty="0" smtClean="0"/>
              <a:t>Продовжуйте вимірювати листок доки він не припинить рости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</a:rPr>
              <a:t>Для трав</a:t>
            </a:r>
          </a:p>
          <a:p>
            <a:pPr lvl="1"/>
            <a:r>
              <a:rPr lang="uk-UA" sz="1800" dirty="0"/>
              <a:t>Огляньте кожну бруньку і визначте чи вона:</a:t>
            </a:r>
          </a:p>
          <a:p>
            <a:pPr marL="731837" lvl="2" indent="0">
              <a:buNone/>
            </a:pPr>
            <a:r>
              <a:rPr lang="ru-RU" sz="1400" dirty="0" err="1">
                <a:solidFill>
                  <a:srgbClr val="0070C0"/>
                </a:solidFill>
              </a:rPr>
              <a:t>Немає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пагонів</a:t>
            </a:r>
            <a:r>
              <a:rPr lang="ru-RU" sz="1400" dirty="0">
                <a:solidFill>
                  <a:srgbClr val="0070C0"/>
                </a:solidFill>
              </a:rPr>
              <a:t>, </a:t>
            </a:r>
            <a:r>
              <a:rPr lang="ru-RU" sz="1400" dirty="0" err="1">
                <a:solidFill>
                  <a:srgbClr val="0070C0"/>
                </a:solidFill>
              </a:rPr>
              <a:t>довжина</a:t>
            </a:r>
            <a:r>
              <a:rPr lang="ru-RU" sz="1400" dirty="0">
                <a:solidFill>
                  <a:srgbClr val="0070C0"/>
                </a:solidFill>
              </a:rPr>
              <a:t> (мм), </a:t>
            </a:r>
            <a:r>
              <a:rPr lang="ru-RU" sz="1400" dirty="0" err="1">
                <a:solidFill>
                  <a:srgbClr val="0070C0"/>
                </a:solidFill>
              </a:rPr>
              <a:t>втрачений</a:t>
            </a:r>
            <a:endParaRPr lang="uk-UA" dirty="0"/>
          </a:p>
          <a:p>
            <a:pPr lvl="1"/>
            <a:r>
              <a:rPr lang="uk-UA" sz="1800" dirty="0" smtClean="0"/>
              <a:t>Продовжуйте </a:t>
            </a:r>
            <a:r>
              <a:rPr lang="uk-UA" sz="1800" dirty="0"/>
              <a:t>вимірювати </a:t>
            </a:r>
            <a:r>
              <a:rPr lang="uk-UA" sz="1800" dirty="0" smtClean="0"/>
              <a:t>пагін доки </a:t>
            </a:r>
            <a:r>
              <a:rPr lang="uk-UA" sz="1800" dirty="0"/>
              <a:t>він не припинить </a:t>
            </a:r>
            <a:r>
              <a:rPr lang="uk-UA" sz="1800" dirty="0" smtClean="0"/>
              <a:t>рости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476177" y="3005043"/>
            <a:ext cx="1103313" cy="1079500"/>
            <a:chOff x="4769" y="1694"/>
            <a:chExt cx="695" cy="680"/>
          </a:xfrm>
        </p:grpSpPr>
        <p:pic>
          <p:nvPicPr>
            <p:cNvPr id="6" name="Picture 17" descr="Grass shoo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" y="1694"/>
              <a:ext cx="670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769" y="1916"/>
              <a:ext cx="1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4000" b="1"/>
                <a:t>.</a:t>
              </a: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5039" y="1913"/>
              <a:ext cx="2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4000" b="1"/>
                <a:t>: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5194" y="1748"/>
              <a:ext cx="2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4000" b="1"/>
                <a:t>: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192" y="1932"/>
              <a:ext cx="12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4000" b="1"/>
                <a:t>: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052" y="1711"/>
              <a:ext cx="1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4000" b="1"/>
                <a:t>.</a:t>
              </a: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4894" y="1919"/>
              <a:ext cx="12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4000" b="1"/>
                <a:t>:</a:t>
              </a:r>
            </a:p>
          </p:txBody>
        </p:sp>
      </p:grpSp>
      <p:pic>
        <p:nvPicPr>
          <p:cNvPr id="13" name="Picture 28" descr="budco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02" y="2924080"/>
            <a:ext cx="18256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6403027" y="4951460"/>
            <a:ext cx="1762125" cy="1293812"/>
            <a:chOff x="1776" y="2936"/>
            <a:chExt cx="2368" cy="1165"/>
          </a:xfrm>
        </p:grpSpPr>
        <p:pic>
          <p:nvPicPr>
            <p:cNvPr id="15" name="Picture 7" descr="lea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936"/>
              <a:ext cx="2368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160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080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2160" y="379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2928" y="3744"/>
              <a:ext cx="777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2000"/>
                <a:t>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4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Внесення даних на сайт </a:t>
            </a:r>
            <a:r>
              <a:rPr lang="en-US" dirty="0">
                <a:hlinkClick r:id="rId3"/>
              </a:rPr>
              <a:t>www.globe.gov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2" y="1890914"/>
            <a:ext cx="8834686" cy="4967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412776"/>
            <a:ext cx="771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Визначання ділянки спостережень за озелененням та пожовтінням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600908"/>
            <a:ext cx="5760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35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Вводимо </a:t>
            </a:r>
            <a:r>
              <a:rPr lang="ru-RU" dirty="0" err="1" smtClean="0"/>
              <a:t>св</a:t>
            </a:r>
            <a:r>
              <a:rPr lang="uk-UA" dirty="0" err="1" smtClean="0"/>
              <a:t>ій</a:t>
            </a:r>
            <a:r>
              <a:rPr lang="uk-UA" dirty="0" smtClean="0"/>
              <a:t> </a:t>
            </a:r>
            <a:r>
              <a:rPr lang="en-US" dirty="0" smtClean="0"/>
              <a:t>e-mail</a:t>
            </a:r>
            <a:r>
              <a:rPr lang="ru-RU" dirty="0" smtClean="0"/>
              <a:t>, </a:t>
            </a:r>
            <a:r>
              <a:rPr lang="uk-UA" dirty="0" smtClean="0"/>
              <a:t>пароль і натискаємо </a:t>
            </a:r>
            <a:r>
              <a:rPr lang="en-US" dirty="0" smtClean="0"/>
              <a:t>Sign In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2" y="1562669"/>
            <a:ext cx="8998170" cy="50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2843808" y="4437112"/>
            <a:ext cx="72008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лево 4"/>
          <p:cNvSpPr/>
          <p:nvPr/>
        </p:nvSpPr>
        <p:spPr>
          <a:xfrm>
            <a:off x="2843808" y="4797152"/>
            <a:ext cx="72008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261330" y="5262819"/>
            <a:ext cx="648072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2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Програма GLOBE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uk-UA" dirty="0" smtClean="0"/>
              <a:t>GLOBE - </a:t>
            </a:r>
            <a:r>
              <a:rPr lang="uk-UA" i="1" dirty="0" smtClean="0"/>
              <a:t>«Глобальне вивчення та спостереження з метою поліпшення довкілля»</a:t>
            </a:r>
            <a:endParaRPr lang="uk-UA" dirty="0" smtClean="0"/>
          </a:p>
          <a:p>
            <a:r>
              <a:rPr lang="uk-UA" dirty="0" smtClean="0"/>
              <a:t>Підтримується: </a:t>
            </a:r>
          </a:p>
          <a:p>
            <a:pPr lvl="1"/>
            <a:r>
              <a:rPr lang="uk-UA" dirty="0" smtClean="0"/>
              <a:t>Національною адміністрацією з аеронавтики і космонавтики (NASA)</a:t>
            </a:r>
          </a:p>
          <a:p>
            <a:pPr lvl="1"/>
            <a:r>
              <a:rPr lang="uk-UA" dirty="0" smtClean="0"/>
              <a:t>Національним управлінням океанічних і атмосферних досліджень (NOAA)</a:t>
            </a:r>
          </a:p>
          <a:p>
            <a:pPr lvl="1"/>
            <a:r>
              <a:rPr lang="uk-UA" dirty="0" smtClean="0"/>
              <a:t>Національним науковим агентством (NSF)</a:t>
            </a:r>
          </a:p>
          <a:p>
            <a:pPr lvl="1"/>
            <a:r>
              <a:rPr lang="uk-UA" dirty="0" smtClean="0"/>
              <a:t>Державним департаментом США</a:t>
            </a:r>
          </a:p>
          <a:p>
            <a:pPr lvl="1"/>
            <a:r>
              <a:rPr lang="uk-UA" dirty="0" smtClean="0"/>
              <a:t>В Україні – </a:t>
            </a:r>
            <a:r>
              <a:rPr lang="uk-UA" b="1" dirty="0" smtClean="0"/>
              <a:t>Міністерством освіти і науки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Натискаємо кнопку </a:t>
            </a:r>
            <a:r>
              <a:rPr lang="en-US" dirty="0" smtClean="0"/>
              <a:t>Go to </a:t>
            </a:r>
            <a:r>
              <a:rPr lang="uk-UA" dirty="0" smtClean="0"/>
              <a:t>і </a:t>
            </a:r>
            <a:r>
              <a:rPr lang="ru-RU" dirty="0" smtClean="0"/>
              <a:t>переходимо на </a:t>
            </a:r>
            <a:r>
              <a:rPr lang="en-US" dirty="0" smtClean="0"/>
              <a:t>My Page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" y="1782108"/>
            <a:ext cx="8864296" cy="4983732"/>
          </a:xfrm>
        </p:spPr>
      </p:pic>
      <p:sp>
        <p:nvSpPr>
          <p:cNvPr id="8" name="Стрелка вправо 7"/>
          <p:cNvSpPr/>
          <p:nvPr/>
        </p:nvSpPr>
        <p:spPr>
          <a:xfrm>
            <a:off x="5940152" y="234423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2560260"/>
            <a:ext cx="2016224" cy="220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66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Натиска</a:t>
            </a:r>
            <a:r>
              <a:rPr lang="uk-UA" dirty="0" err="1" smtClean="0"/>
              <a:t>ємо</a:t>
            </a:r>
            <a:r>
              <a:rPr lang="uk-UA" dirty="0" smtClean="0"/>
              <a:t> кнопку </a:t>
            </a:r>
            <a:r>
              <a:rPr lang="en-US" dirty="0" smtClean="0"/>
              <a:t>Data Entry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8" y="1648200"/>
            <a:ext cx="9022472" cy="507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3887913"/>
            <a:ext cx="720080" cy="1977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низ 4"/>
          <p:cNvSpPr/>
          <p:nvPr/>
        </p:nvSpPr>
        <p:spPr>
          <a:xfrm>
            <a:off x="1943708" y="328498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Три опції: внесення даних, тренувальне внесення даних, внесення даних через </a:t>
            </a:r>
            <a:r>
              <a:rPr lang="en-US" dirty="0" smtClean="0"/>
              <a:t>e-mail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" y="1556792"/>
            <a:ext cx="89653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717032"/>
            <a:ext cx="1008112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05064"/>
            <a:ext cx="1008112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381511"/>
            <a:ext cx="1008112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1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Список навчальних установ до яких ви належите. </a:t>
            </a:r>
            <a:r>
              <a:rPr lang="uk-UA" dirty="0"/>
              <a:t>Натисніть </a:t>
            </a:r>
            <a:r>
              <a:rPr lang="en-US" dirty="0"/>
              <a:t>Add Site – </a:t>
            </a:r>
            <a:r>
              <a:rPr lang="uk-UA" dirty="0"/>
              <a:t>додати </a:t>
            </a:r>
            <a:r>
              <a:rPr lang="uk-UA" dirty="0" smtClean="0"/>
              <a:t>ділянку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" y="1584201"/>
            <a:ext cx="89653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00392" y="3789040"/>
            <a:ext cx="900425" cy="3154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4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Заповніть форму 1/1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5" y="1556792"/>
            <a:ext cx="8912695" cy="50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2555776" y="3429000"/>
            <a:ext cx="64807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лево 4"/>
          <p:cNvSpPr/>
          <p:nvPr/>
        </p:nvSpPr>
        <p:spPr>
          <a:xfrm>
            <a:off x="2555776" y="4062264"/>
            <a:ext cx="648072" cy="1588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9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" y="1491965"/>
            <a:ext cx="90934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Заповніть форму </a:t>
            </a:r>
            <a:r>
              <a:rPr lang="uk-UA" dirty="0" smtClean="0"/>
              <a:t>1/2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310" y="2564904"/>
            <a:ext cx="1251338" cy="28803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лево 5"/>
          <p:cNvSpPr/>
          <p:nvPr/>
        </p:nvSpPr>
        <p:spPr>
          <a:xfrm>
            <a:off x="851379" y="4185084"/>
            <a:ext cx="28803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516021" y="4725144"/>
            <a:ext cx="720080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7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/>
              <a:t>Оберіть тип рослини (дерево, кущ чи трава) і запишіть рід і вид латиною. Також вкажіть мітку, якою ви помітили дану рослину і натисніть </a:t>
            </a:r>
            <a:r>
              <a:rPr lang="en-US" sz="2000" dirty="0" smtClean="0"/>
              <a:t>Create Site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2" y="1633155"/>
            <a:ext cx="883729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573016"/>
            <a:ext cx="6120680" cy="7200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лево 4"/>
          <p:cNvSpPr/>
          <p:nvPr/>
        </p:nvSpPr>
        <p:spPr>
          <a:xfrm>
            <a:off x="1943708" y="4318739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805264"/>
            <a:ext cx="1008112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1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</a:t>
            </a:r>
            <a:r>
              <a:rPr lang="uk-UA" sz="2400" dirty="0" err="1" smtClean="0"/>
              <a:t>ісля</a:t>
            </a:r>
            <a:r>
              <a:rPr lang="uk-UA" sz="2400" dirty="0" smtClean="0"/>
              <a:t> цього ви зможете додати фотографії вашої ділянки і натиснути </a:t>
            </a:r>
            <a:r>
              <a:rPr lang="en-US" sz="2400" dirty="0" smtClean="0"/>
              <a:t>Update Site. </a:t>
            </a:r>
            <a:r>
              <a:rPr lang="uk-UA" sz="2400" dirty="0" smtClean="0"/>
              <a:t>Все! Ми створили ділянку фенологічних спостережень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9" y="1700808"/>
            <a:ext cx="8935760" cy="50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2411760" y="3248980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646530" y="5813975"/>
            <a:ext cx="936104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7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Щоб почати вносити дані, натискаємо </a:t>
            </a:r>
            <a:r>
              <a:rPr lang="en-US" dirty="0" smtClean="0"/>
              <a:t>Data Entry Home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1"/>
            <a:ext cx="9117070" cy="51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20888"/>
            <a:ext cx="864096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/>
          <a:lstStyle/>
          <a:p>
            <a:r>
              <a:rPr lang="uk-UA" dirty="0" smtClean="0"/>
              <a:t>Ми повернулися на сторінку внесення даних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242392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Внесення даних спостережень за озелененням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2" y="1611724"/>
            <a:ext cx="8867667" cy="498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861048"/>
            <a:ext cx="2016224" cy="2434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4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Спільнота </a:t>
            </a:r>
            <a:r>
              <a:rPr lang="en-US" dirty="0" smtClean="0">
                <a:solidFill>
                  <a:schemeClr val="tx1"/>
                </a:solidFill>
              </a:rPr>
              <a:t>GLOBE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008640"/>
              </p:ext>
            </p:extLst>
          </p:nvPr>
        </p:nvGraphicFramePr>
        <p:xfrm>
          <a:off x="323850" y="1412875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 світі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 Україні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112 країн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/>
                        <a:t>Шкіл</a:t>
                      </a:r>
                      <a:r>
                        <a:rPr lang="en-US" sz="1800" b="0" dirty="0" smtClean="0"/>
                        <a:t>:</a:t>
                      </a:r>
                      <a:r>
                        <a:rPr lang="uk-UA" sz="1800" b="0" dirty="0" smtClean="0"/>
                        <a:t> </a:t>
                      </a:r>
                      <a:r>
                        <a:rPr lang="ru-RU" sz="1800" b="1" dirty="0" smtClean="0"/>
                        <a:t>27,035</a:t>
                      </a:r>
                      <a:r>
                        <a:rPr lang="uk-UA" sz="1800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Шкіл: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="1" baseline="0" dirty="0" smtClean="0"/>
                        <a:t>138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/>
                        <a:t>Учнів</a:t>
                      </a:r>
                      <a:r>
                        <a:rPr lang="en-US" sz="1800" b="0" dirty="0" smtClean="0"/>
                        <a:t>:</a:t>
                      </a:r>
                      <a:r>
                        <a:rPr lang="uk-UA" sz="1800" b="0" dirty="0" smtClean="0"/>
                        <a:t> </a:t>
                      </a:r>
                      <a:r>
                        <a:rPr lang="uk-UA" sz="1800" b="1" dirty="0" smtClean="0"/>
                        <a:t>1,5</a:t>
                      </a:r>
                      <a:r>
                        <a:rPr lang="uk-UA" sz="1800" b="0" dirty="0" smtClean="0"/>
                        <a:t> </a:t>
                      </a:r>
                      <a:r>
                        <a:rPr lang="uk-UA" sz="1800" b="0" dirty="0" err="1" smtClean="0"/>
                        <a:t>млн</a:t>
                      </a:r>
                      <a:endParaRPr lang="en-US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Учнів: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="1" baseline="0" dirty="0" smtClean="0"/>
                        <a:t>477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/>
                        <a:t>Вчителів</a:t>
                      </a:r>
                      <a:r>
                        <a:rPr lang="en-US" sz="1800" b="0" dirty="0" smtClean="0"/>
                        <a:t>:</a:t>
                      </a:r>
                      <a:r>
                        <a:rPr lang="uk-UA" sz="1800" b="0" dirty="0" smtClean="0"/>
                        <a:t> </a:t>
                      </a:r>
                      <a:r>
                        <a:rPr lang="ru-RU" sz="1800" b="1" dirty="0" smtClean="0"/>
                        <a:t>54,000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Вчителів: </a:t>
                      </a:r>
                      <a:r>
                        <a:rPr lang="uk-UA" b="1" dirty="0" smtClean="0"/>
                        <a:t>40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3569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Відвідуйте українську сторінку на міжнародному сайті </a:t>
            </a:r>
            <a:r>
              <a:rPr lang="en-US" dirty="0" smtClean="0"/>
              <a:t>GLOBE</a:t>
            </a:r>
            <a:r>
              <a:rPr lang="uk-UA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://www.globe.gov/web/ukraine/overview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49079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Спільнота GLOBE це: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Доступ до великої бази даних про навколишнє середовище, зібраних учнями з усього світу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Зв’язок з вчителями, науковцями, учнями з 112 країн світу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Участь у міжнародних конкурсах та експедиціях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Доступ до методик, відео та інших матеріалів GLOBE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Обираємо </a:t>
            </a:r>
            <a:r>
              <a:rPr lang="uk-UA" dirty="0" smtClean="0"/>
              <a:t>фенологічну ділянку і натискаємо </a:t>
            </a:r>
            <a:r>
              <a:rPr lang="en-US" dirty="0" smtClean="0"/>
              <a:t>New observation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1486944"/>
            <a:ext cx="9040771" cy="508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1491260" y="4759227"/>
            <a:ext cx="50405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754471" y="5157192"/>
            <a:ext cx="848492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0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Обираємо час вимірювання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1" y="1628800"/>
            <a:ext cx="883729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2411760" y="335699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2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467600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Обираємо тип спостережень, які ми зробили: </a:t>
            </a:r>
            <a:r>
              <a:rPr lang="en-US" sz="2400" dirty="0" smtClean="0"/>
              <a:t>Green Up –</a:t>
            </a:r>
            <a:r>
              <a:rPr lang="ru-RU" sz="2400" dirty="0" smtClean="0"/>
              <a:t> </a:t>
            </a:r>
            <a:r>
              <a:rPr lang="uk-UA" sz="2400" dirty="0" smtClean="0"/>
              <a:t>озеленення</a:t>
            </a:r>
            <a:r>
              <a:rPr lang="en-US" sz="2400" dirty="0" smtClean="0"/>
              <a:t>, Green Down – </a:t>
            </a:r>
            <a:r>
              <a:rPr lang="uk-UA" sz="2400" dirty="0" smtClean="0"/>
              <a:t>пожовтіння і номер вегетаційного циклу (у нашій широті – 1)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83729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2123728" y="4293096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лево 4"/>
          <p:cNvSpPr/>
          <p:nvPr/>
        </p:nvSpPr>
        <p:spPr>
          <a:xfrm>
            <a:off x="3923928" y="4285977"/>
            <a:ext cx="494719" cy="180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8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кожного з 4 листків записуємо стадію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3729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3203848" y="3933056"/>
            <a:ext cx="792088" cy="252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6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1924"/>
            <a:ext cx="7529264" cy="868958"/>
          </a:xfrm>
        </p:spPr>
        <p:txBody>
          <a:bodyPr/>
          <a:lstStyle/>
          <a:p>
            <a:r>
              <a:rPr lang="uk-UA" dirty="0" smtClean="0"/>
              <a:t>Натискаємо </a:t>
            </a:r>
            <a:r>
              <a:rPr lang="en-US" dirty="0" smtClean="0"/>
              <a:t>Send Data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093296"/>
            <a:ext cx="5820588" cy="647790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124744"/>
            <a:ext cx="870921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229200"/>
            <a:ext cx="864096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7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Результати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2067910"/>
          <a:ext cx="7467600" cy="393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Chart" r:id="rId3" imgW="10439248" imgH="5505602" progId="Excel.Chart.8">
                  <p:embed/>
                </p:oleObj>
              </mc:Choice>
              <mc:Fallback>
                <p:oleObj name="Chart" r:id="rId3" imgW="10439248" imgH="5505602" progId="Excel.Char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7910"/>
                        <a:ext cx="7467600" cy="3938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7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 </a:t>
            </a:r>
            <a:r>
              <a:rPr lang="uk-UA" dirty="0" err="1" smtClean="0"/>
              <a:t>навч</a:t>
            </a:r>
            <a:r>
              <a:rPr lang="ru-RU" dirty="0"/>
              <a:t>и</a:t>
            </a:r>
            <a:r>
              <a:rPr lang="uk-UA" dirty="0" err="1" smtClean="0"/>
              <a:t>лися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Закладати ділянку фенологічних спостережень;</a:t>
            </a:r>
            <a:endParaRPr lang="uk-UA" dirty="0"/>
          </a:p>
          <a:p>
            <a:r>
              <a:rPr lang="uk-UA" dirty="0" smtClean="0"/>
              <a:t>Вносити дані про озеленення на сайт;</a:t>
            </a:r>
          </a:p>
          <a:p>
            <a:r>
              <a:rPr lang="uk-UA" dirty="0" smtClean="0"/>
              <a:t>Працювати з протоколами </a:t>
            </a:r>
            <a:r>
              <a:rPr lang="en-US" dirty="0" smtClean="0"/>
              <a:t>GLOBE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03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Дякую за увагу!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674688" y="1916113"/>
            <a:ext cx="7385050" cy="30543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sz="1800" dirty="0" smtClean="0"/>
              <a:t>Контактна інформація:</a:t>
            </a:r>
          </a:p>
          <a:p>
            <a:pPr marL="0" indent="0">
              <a:buFont typeface="Wingdings" pitchFamily="2" charset="2"/>
              <a:buNone/>
            </a:pPr>
            <a:endParaRPr lang="uk-UA" sz="1800" dirty="0" smtClean="0">
              <a:hlinkClick r:id="rId2"/>
            </a:endParaRPr>
          </a:p>
          <a:p>
            <a:pPr marL="0" indent="0">
              <a:buFont typeface="Wingdings" pitchFamily="2" charset="2"/>
              <a:buNone/>
            </a:pPr>
            <a:r>
              <a:rPr lang="uk-UA" sz="1800" b="1" dirty="0" err="1" smtClean="0">
                <a:hlinkClick r:id="rId2"/>
              </a:rPr>
              <a:t>www.nenc.gov.ua</a:t>
            </a:r>
            <a:r>
              <a:rPr lang="uk-UA" sz="1800" b="1" dirty="0" smtClean="0">
                <a:hlinkClick r:id="rId2"/>
              </a:rPr>
              <a:t>/</a:t>
            </a:r>
            <a:r>
              <a:rPr lang="uk-UA" sz="1800" b="1" dirty="0" err="1" smtClean="0">
                <a:hlinkClick r:id="rId2"/>
              </a:rPr>
              <a:t>globe</a:t>
            </a:r>
            <a:r>
              <a:rPr lang="uk-UA" sz="1800" dirty="0" smtClean="0"/>
              <a:t> – офіційний сайт програми GLOBE в Україні</a:t>
            </a:r>
          </a:p>
          <a:p>
            <a:pPr marL="0" indent="0">
              <a:buNone/>
            </a:pPr>
            <a:r>
              <a:rPr lang="uk-UA" sz="1800" b="1" dirty="0" err="1" smtClean="0">
                <a:hlinkClick r:id="rId2"/>
              </a:rPr>
              <a:t>www.nenc.gov.ua</a:t>
            </a:r>
            <a:r>
              <a:rPr lang="uk-UA" sz="1800" b="1" dirty="0" smtClean="0">
                <a:hlinkClick r:id="rId2"/>
              </a:rPr>
              <a:t>/</a:t>
            </a:r>
            <a:r>
              <a:rPr lang="uk-UA" sz="1800" b="1" dirty="0" err="1" smtClean="0">
                <a:hlinkClick r:id="rId2"/>
              </a:rPr>
              <a:t>globe</a:t>
            </a:r>
            <a:r>
              <a:rPr lang="uk-UA" sz="1800" b="1" dirty="0" smtClean="0"/>
              <a:t> </a:t>
            </a:r>
            <a:r>
              <a:rPr lang="uk-UA" sz="1800" dirty="0" smtClean="0"/>
              <a:t>– міжнародний сайт програми </a:t>
            </a:r>
          </a:p>
          <a:p>
            <a:pPr marL="0" indent="0">
              <a:buNone/>
            </a:pPr>
            <a:r>
              <a:rPr lang="uk-UA" sz="1800" b="1" dirty="0" err="1" smtClean="0">
                <a:hlinkClick r:id="rId3"/>
              </a:rPr>
              <a:t>globeukraine</a:t>
            </a:r>
            <a:r>
              <a:rPr lang="uk-UA" sz="1800" b="1" dirty="0" smtClean="0">
                <a:hlinkClick r:id="rId3"/>
              </a:rPr>
              <a:t>@</a:t>
            </a:r>
            <a:r>
              <a:rPr lang="uk-UA" sz="1800" b="1" dirty="0" err="1" smtClean="0">
                <a:hlinkClick r:id="rId3"/>
              </a:rPr>
              <a:t>gmail.com</a:t>
            </a:r>
            <a:r>
              <a:rPr lang="uk-UA" sz="1800" b="1" dirty="0" smtClean="0"/>
              <a:t> – </a:t>
            </a:r>
            <a:r>
              <a:rPr lang="uk-UA" sz="1800" dirty="0" smtClean="0"/>
              <a:t>електронна адреса для запитань та пропозицій</a:t>
            </a:r>
            <a:endParaRPr lang="uk-UA" sz="1800" b="1" dirty="0" smtClean="0"/>
          </a:p>
          <a:p>
            <a:pPr marL="0" indent="0">
              <a:buNone/>
            </a:pPr>
            <a:r>
              <a:rPr lang="uk-UA" sz="1800" b="1" dirty="0" err="1" smtClean="0">
                <a:hlinkClick r:id="rId4"/>
              </a:rPr>
              <a:t>www.facebook.com</a:t>
            </a:r>
            <a:r>
              <a:rPr lang="uk-UA" sz="1800" b="1" dirty="0" smtClean="0">
                <a:hlinkClick r:id="rId4"/>
              </a:rPr>
              <a:t>/</a:t>
            </a:r>
            <a:r>
              <a:rPr lang="uk-UA" sz="1800" b="1" dirty="0" err="1" smtClean="0">
                <a:hlinkClick r:id="rId4"/>
              </a:rPr>
              <a:t>globeinukraine</a:t>
            </a:r>
            <a:r>
              <a:rPr lang="uk-UA" sz="1800" dirty="0" smtClean="0"/>
              <a:t> - українська сторінка GLOBE на </a:t>
            </a:r>
            <a:r>
              <a:rPr lang="uk-UA" sz="1800" dirty="0" err="1" smtClean="0"/>
              <a:t>Фесйбуці</a:t>
            </a:r>
            <a:endParaRPr lang="uk-UA" sz="1800" dirty="0" smtClean="0"/>
          </a:p>
        </p:txBody>
      </p:sp>
    </p:spTree>
    <p:extLst>
      <p:ext uri="{BB962C8B-B14F-4D97-AF65-F5344CB8AC3E}">
        <p14:creationId xmlns:p14="http://schemas.microsoft.com/office/powerpoint/2010/main" val="1938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Корисні посилання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1800" dirty="0" smtClean="0"/>
              <a:t>Інструкція по внесенню даних на сайт - </a:t>
            </a:r>
            <a:r>
              <a:rPr lang="uk-UA" sz="1800" dirty="0" smtClean="0">
                <a:hlinkClick r:id="rId2"/>
              </a:rPr>
              <a:t>http://nenc.gov.ua/GLOBE/Instructions/Nova%20instrukcia%20po%20vnesennu%20danuh_2014.rar</a:t>
            </a:r>
            <a:endParaRPr lang="uk-UA" sz="1800" dirty="0" smtClean="0"/>
          </a:p>
          <a:p>
            <a:r>
              <a:rPr lang="uk-UA" sz="1800" dirty="0" smtClean="0"/>
              <a:t>Налаштування і робота GLOBE </a:t>
            </a:r>
            <a:r>
              <a:rPr lang="uk-UA" sz="1800" dirty="0" err="1" smtClean="0"/>
              <a:t>аккаунту</a:t>
            </a:r>
            <a:r>
              <a:rPr lang="uk-UA" sz="1800" dirty="0" smtClean="0"/>
              <a:t> - </a:t>
            </a:r>
            <a:r>
              <a:rPr lang="uk-UA" sz="1800" dirty="0" smtClean="0">
                <a:hlinkClick r:id="rId3"/>
              </a:rPr>
              <a:t>http://nenc.gov.ua/GLOBE/Instructions/Nalashtuvannya%20GLOBE%20akkauntu.rar</a:t>
            </a:r>
            <a:endParaRPr lang="uk-UA" sz="1800" dirty="0" smtClean="0"/>
          </a:p>
          <a:p>
            <a:r>
              <a:rPr lang="uk-UA" sz="1800" dirty="0" smtClean="0"/>
              <a:t>Протокол спостереження за озелененням - </a:t>
            </a:r>
            <a:r>
              <a:rPr lang="uk-UA" sz="1800" dirty="0" smtClean="0">
                <a:hlinkClick r:id="rId4"/>
              </a:rPr>
              <a:t>http://nenc.gov.ua/GLOBE/Handbooks/greenup.pdf</a:t>
            </a:r>
            <a:endParaRPr lang="uk-UA" sz="1800" dirty="0" smtClean="0"/>
          </a:p>
          <a:p>
            <a:r>
              <a:rPr lang="ru-RU" sz="1800" dirty="0" smtClean="0"/>
              <a:t>Протокол </a:t>
            </a:r>
            <a:r>
              <a:rPr lang="ru-RU" sz="1800" dirty="0" err="1"/>
              <a:t>спостереження</a:t>
            </a:r>
            <a:r>
              <a:rPr lang="ru-RU" sz="1800" dirty="0"/>
              <a:t> за </a:t>
            </a:r>
            <a:r>
              <a:rPr lang="ru-RU" sz="1800" dirty="0" err="1"/>
              <a:t>зміною</a:t>
            </a:r>
            <a:r>
              <a:rPr lang="ru-RU" sz="1800" dirty="0"/>
              <a:t> </a:t>
            </a:r>
            <a:r>
              <a:rPr lang="ru-RU" sz="1800" dirty="0" err="1"/>
              <a:t>кольору</a:t>
            </a:r>
            <a:r>
              <a:rPr lang="ru-RU" sz="1800" dirty="0"/>
              <a:t> </a:t>
            </a:r>
            <a:r>
              <a:rPr lang="ru-RU" sz="1800" dirty="0" err="1" smtClean="0"/>
              <a:t>листя</a:t>
            </a:r>
            <a:r>
              <a:rPr lang="ru-RU" sz="1800" dirty="0" smtClean="0"/>
              <a:t> -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nenc.gov.ua/GLOBE/Handbooks/greendn.pdf</a:t>
            </a:r>
            <a:r>
              <a:rPr lang="uk-UA" sz="1800" dirty="0" smtClean="0"/>
              <a:t> </a:t>
            </a:r>
          </a:p>
          <a:p>
            <a:r>
              <a:rPr lang="uk-UA" sz="1800" dirty="0" err="1" smtClean="0"/>
              <a:t>Программа</a:t>
            </a:r>
            <a:r>
              <a:rPr lang="uk-UA" sz="1800" dirty="0" smtClean="0"/>
              <a:t> GLOBE: </a:t>
            </a:r>
            <a:r>
              <a:rPr lang="uk-UA" sz="1800" dirty="0" err="1" smtClean="0"/>
              <a:t>Полное</a:t>
            </a:r>
            <a:r>
              <a:rPr lang="uk-UA" sz="1800" dirty="0" smtClean="0"/>
              <a:t> </a:t>
            </a:r>
            <a:r>
              <a:rPr lang="uk-UA" sz="1800" dirty="0" err="1" smtClean="0"/>
              <a:t>руководство</a:t>
            </a:r>
            <a:r>
              <a:rPr lang="uk-UA" sz="1800" dirty="0" smtClean="0"/>
              <a:t> для </a:t>
            </a:r>
            <a:r>
              <a:rPr lang="uk-UA" sz="1800" dirty="0" err="1" smtClean="0"/>
              <a:t>учителей</a:t>
            </a:r>
            <a:r>
              <a:rPr lang="uk-UA" sz="1800" dirty="0" smtClean="0"/>
              <a:t> (1997) – </a:t>
            </a: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nenc.gov.ua/2200.html</a:t>
            </a:r>
            <a:endParaRPr lang="uk-UA" sz="1800" dirty="0" smtClean="0"/>
          </a:p>
          <a:p>
            <a:r>
              <a:rPr lang="uk-UA" sz="1800" dirty="0" smtClean="0"/>
              <a:t>Інструкція: Візуалізації  і отриманні даних </a:t>
            </a:r>
            <a:r>
              <a:rPr lang="en-US" sz="1800" dirty="0" smtClean="0"/>
              <a:t>GLOBE</a:t>
            </a:r>
            <a:r>
              <a:rPr lang="uk-UA" sz="1800" dirty="0" smtClean="0"/>
              <a:t> -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5320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Огляд програми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365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dirty="0" smtClean="0"/>
              <a:t>Програма передбачає різні рівні підготовки учнів:</a:t>
            </a:r>
            <a:endParaRPr lang="ru-RU" dirty="0" smtClean="0"/>
          </a:p>
          <a:p>
            <a:pPr lvl="1"/>
            <a:r>
              <a:rPr lang="ru-RU" b="1" dirty="0" err="1" smtClean="0"/>
              <a:t>початковий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5 до 9 </a:t>
            </a:r>
            <a:r>
              <a:rPr lang="ru-RU" dirty="0" err="1" smtClean="0"/>
              <a:t>років</a:t>
            </a:r>
            <a:r>
              <a:rPr lang="ru-RU" dirty="0" smtClean="0"/>
              <a:t>; </a:t>
            </a:r>
          </a:p>
          <a:p>
            <a:pPr lvl="1"/>
            <a:r>
              <a:rPr lang="ru-RU" b="1" dirty="0" err="1" smtClean="0"/>
              <a:t>середній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10 до 13 </a:t>
            </a:r>
            <a:r>
              <a:rPr lang="ru-RU" dirty="0" err="1" smtClean="0"/>
              <a:t>років</a:t>
            </a:r>
            <a:r>
              <a:rPr lang="ru-RU" dirty="0" smtClean="0"/>
              <a:t>; </a:t>
            </a:r>
          </a:p>
          <a:p>
            <a:pPr lvl="1"/>
            <a:r>
              <a:rPr lang="ru-RU" b="1" dirty="0" err="1" smtClean="0"/>
              <a:t>високий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14 до 18. </a:t>
            </a:r>
          </a:p>
        </p:txBody>
      </p:sp>
      <p:sp>
        <p:nvSpPr>
          <p:cNvPr id="13317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r>
              <a:rPr lang="uk-UA" smtClean="0"/>
              <a:t>Схема роботи учнів за програмою</a:t>
            </a:r>
            <a:endParaRPr lang="ru-RU" smtClean="0"/>
          </a:p>
        </p:txBody>
      </p:sp>
      <p:sp>
        <p:nvSpPr>
          <p:cNvPr id="13318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r>
              <a:rPr lang="uk-UA" smtClean="0"/>
              <a:t>Рівні підготовки</a:t>
            </a:r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9" y="5997600"/>
            <a:ext cx="6948264" cy="875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Дослідження програми </a:t>
            </a:r>
            <a:r>
              <a:rPr lang="en-US" dirty="0" smtClean="0">
                <a:solidFill>
                  <a:schemeClr val="tx1"/>
                </a:solidFill>
              </a:rPr>
              <a:t>GLOBE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9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958500"/>
            <a:ext cx="1981200" cy="1979612"/>
          </a:xfrm>
        </p:spPr>
      </p:pic>
      <p:pic>
        <p:nvPicPr>
          <p:cNvPr id="14340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8088" y="2173375"/>
            <a:ext cx="2057400" cy="2057400"/>
          </a:xfrm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4040106" y="4004782"/>
            <a:ext cx="2904332" cy="7203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000" dirty="0" smtClean="0"/>
              <a:t>Земля як система/Фенологія</a:t>
            </a:r>
          </a:p>
        </p:txBody>
      </p:sp>
      <p:sp>
        <p:nvSpPr>
          <p:cNvPr id="14342" name="Текст 4"/>
          <p:cNvSpPr txBox="1">
            <a:spLocks/>
          </p:cNvSpPr>
          <p:nvPr/>
        </p:nvSpPr>
        <p:spPr bwMode="auto">
          <a:xfrm>
            <a:off x="3819524" y="1545431"/>
            <a:ext cx="1185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uk-UA" sz="2000" b="1" dirty="0"/>
              <a:t>Ґрунт</a:t>
            </a:r>
            <a:endParaRPr lang="uk-UA" sz="2400" b="1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1458912" y="4256087"/>
            <a:ext cx="1919287" cy="5413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000" dirty="0" smtClean="0"/>
              <a:t>Гідрологія</a:t>
            </a:r>
            <a:endParaRPr lang="uk-UA" dirty="0" smtClean="0"/>
          </a:p>
        </p:txBody>
      </p:sp>
      <p:pic>
        <p:nvPicPr>
          <p:cNvPr id="1434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025169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797425"/>
            <a:ext cx="20081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72" y="4772819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Текст 4"/>
          <p:cNvSpPr txBox="1">
            <a:spLocks/>
          </p:cNvSpPr>
          <p:nvPr/>
        </p:nvSpPr>
        <p:spPr bwMode="auto">
          <a:xfrm>
            <a:off x="572726" y="1507645"/>
            <a:ext cx="21002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uk-UA" sz="2000" b="1" dirty="0" smtClean="0"/>
              <a:t>Атмосфера</a:t>
            </a:r>
            <a:endParaRPr lang="uk-UA" sz="2400" b="1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6227763" y="1439069"/>
            <a:ext cx="2341562" cy="687388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dirty="0" smtClean="0"/>
              <a:t>Наземний покрив/біологія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Міжнародний художній он-лайн  конкурс «Календар </a:t>
            </a:r>
            <a:r>
              <a:rPr lang="en-US" dirty="0" smtClean="0">
                <a:solidFill>
                  <a:schemeClr val="tx1"/>
                </a:solidFill>
              </a:rPr>
              <a:t>GLOBE 201</a:t>
            </a:r>
            <a:r>
              <a:rPr lang="uk-UA" dirty="0" smtClean="0">
                <a:solidFill>
                  <a:schemeClr val="tx1"/>
                </a:solidFill>
              </a:rPr>
              <a:t>5»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4960" y="5108898"/>
            <a:ext cx="7868649" cy="1609090"/>
            <a:chOff x="433540" y="5108898"/>
            <a:chExt cx="7868649" cy="1609090"/>
          </a:xfrm>
        </p:grpSpPr>
        <p:pic>
          <p:nvPicPr>
            <p:cNvPr id="6" name="Рисунок 5" descr="C:\Users\Наталка\Google Диск\GLOBE\Art Calendar 2014\Volyn, Novovolynsk city\Kateryna Karasova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80000">
              <a:off x="433540" y="5108898"/>
              <a:ext cx="1198245" cy="1609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 descr="C:\Users\Наталка\Google Диск\GLOBE\Art Calendar 2014\Sumy\Victoria Kohan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0000">
              <a:off x="6649919" y="5327744"/>
              <a:ext cx="1652270" cy="1245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Рисунок 4" descr="C:\Users\Наталка\Google Диск\GLOBE\Art Calendar 2014\Ivano-Frankifsk city eco and nature center\Eugene Myhajlovskyj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4290799" y="5411201"/>
              <a:ext cx="1817370" cy="1256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C:\Users\Наталка\Google Диск\GLOBE\Art Calendar 2014\Sumy\Kateryna Shevtsova_fox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2334517" y="5464342"/>
              <a:ext cx="1551305" cy="1094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83" name="Объект 2"/>
          <p:cNvSpPr>
            <a:spLocks noGrp="1"/>
          </p:cNvSpPr>
          <p:nvPr>
            <p:ph sz="quarter" idx="1"/>
          </p:nvPr>
        </p:nvSpPr>
        <p:spPr>
          <a:xfrm>
            <a:off x="539552" y="1196753"/>
            <a:ext cx="7827268" cy="4176464"/>
          </a:xfrm>
        </p:spPr>
        <p:txBody>
          <a:bodyPr/>
          <a:lstStyle/>
          <a:p>
            <a:r>
              <a:rPr lang="uk-UA" sz="2000" b="1" dirty="0" smtClean="0"/>
              <a:t>Мета конкурсу</a:t>
            </a:r>
            <a:r>
              <a:rPr lang="uk-UA" sz="2000" dirty="0" smtClean="0"/>
              <a:t>: висвітлити і зафіксувати місцеві громади GLOBE по всьому світу.</a:t>
            </a:r>
          </a:p>
          <a:p>
            <a:r>
              <a:rPr lang="uk-UA" sz="2000" dirty="0" smtClean="0"/>
              <a:t>Тема конкурсу цього року: «GLOBE у моїй школі». Автор кращої роботи отримає приз - надрукований календар з його роботою (решта учасників отримають </a:t>
            </a:r>
            <a:r>
              <a:rPr lang="uk-UA" sz="2000" dirty="0" err="1" smtClean="0"/>
              <a:t>онлайн-версію</a:t>
            </a:r>
            <a:r>
              <a:rPr lang="uk-UA" sz="2000" dirty="0" smtClean="0"/>
              <a:t> календаря)</a:t>
            </a:r>
          </a:p>
          <a:p>
            <a:r>
              <a:rPr lang="uk-UA" sz="2000" dirty="0" smtClean="0"/>
              <a:t>Минулого року три роботи з України зайняли 1, 2 і 3 місце в регіоні Європа та Євразія.</a:t>
            </a:r>
          </a:p>
          <a:p>
            <a:r>
              <a:rPr lang="uk-UA" sz="2000" dirty="0" smtClean="0"/>
              <a:t>Сертифіковані вчителі GLOBE  та їх учні можуть взяти участь у Європейському етапі конкурсу, завантаживши свої фотографії на міжнародний сайт програми.</a:t>
            </a:r>
          </a:p>
          <a:p>
            <a:r>
              <a:rPr lang="uk-UA" sz="2000" dirty="0" smtClean="0"/>
              <a:t>Детальніше: </a:t>
            </a:r>
            <a:r>
              <a:rPr lang="uk-UA" sz="2000" dirty="0" smtClean="0">
                <a:hlinkClick r:id="rId6"/>
              </a:rPr>
              <a:t>http://nenc.gov.ua/2300.html</a:t>
            </a:r>
            <a:r>
              <a:rPr lang="uk-UA" sz="2000" dirty="0" smtClean="0"/>
              <a:t> </a:t>
            </a:r>
          </a:p>
          <a:p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26059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2101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Міжнародні проекти програми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uk-UA" dirty="0"/>
              <a:t>Вивчаємо пори року </a:t>
            </a:r>
            <a:r>
              <a:rPr lang="uk-UA" dirty="0" smtClean="0"/>
              <a:t>разом</a:t>
            </a:r>
          </a:p>
          <a:p>
            <a:r>
              <a:rPr lang="uk-UA" dirty="0" smtClean="0"/>
              <a:t>Тиждень </a:t>
            </a:r>
            <a:r>
              <a:rPr lang="uk-UA" dirty="0"/>
              <a:t>кліматичних </a:t>
            </a:r>
            <a:r>
              <a:rPr lang="uk-UA" dirty="0" smtClean="0"/>
              <a:t>спостережень</a:t>
            </a:r>
          </a:p>
          <a:p>
            <a:r>
              <a:rPr lang="uk-UA" dirty="0"/>
              <a:t>Дослідження сезонних особливостей вегетації типових видів рослин в Ізраїлі та </a:t>
            </a:r>
            <a:r>
              <a:rPr lang="uk-UA" dirty="0" smtClean="0"/>
              <a:t>Україні</a:t>
            </a:r>
          </a:p>
          <a:p>
            <a:r>
              <a:rPr lang="uk-UA" dirty="0" smtClean="0"/>
              <a:t>Європейський конкурс фотографій (в рамках Календар </a:t>
            </a:r>
            <a:r>
              <a:rPr lang="en-US" dirty="0" smtClean="0"/>
              <a:t>GLOBE)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91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Кампанія «Вишнева Україна»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her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212463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4946" y="1556792"/>
            <a:ext cx="8421509" cy="4873752"/>
          </a:xfrm>
        </p:spPr>
        <p:txBody>
          <a:bodyPr/>
          <a:lstStyle/>
          <a:p>
            <a:r>
              <a:rPr lang="uk-UA" dirty="0" smtClean="0"/>
              <a:t>Це всеукраїнська учнівська кампанія по спостереженню за початком вегетаційного сезону рослини виду вишня звичайна (</a:t>
            </a:r>
            <a:r>
              <a:rPr lang="uk-UA" i="1" dirty="0" err="1" smtClean="0"/>
              <a:t>Prunus</a:t>
            </a:r>
            <a:r>
              <a:rPr lang="uk-UA" i="1" dirty="0" smtClean="0"/>
              <a:t> </a:t>
            </a:r>
            <a:r>
              <a:rPr lang="uk-UA" i="1" dirty="0" err="1" smtClean="0"/>
              <a:t>cerasus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Протягом березня-травня 2015 учні спостерігають за</a:t>
            </a:r>
            <a:r>
              <a:rPr lang="uk-UA" dirty="0"/>
              <a:t> </a:t>
            </a:r>
            <a:r>
              <a:rPr lang="uk-UA" dirty="0" smtClean="0"/>
              <a:t>появою та розпуском бруньок на вишні звичайній. Свої дані діти надсилають на адресу </a:t>
            </a:r>
            <a:r>
              <a:rPr lang="en-US" dirty="0" smtClean="0"/>
              <a:t>GLOBE</a:t>
            </a:r>
            <a:r>
              <a:rPr lang="uk-UA" dirty="0" smtClean="0"/>
              <a:t> після обробки яких буде створено </a:t>
            </a:r>
            <a:r>
              <a:rPr lang="uk-UA" i="1" dirty="0"/>
              <a:t>інтерактивну карту України</a:t>
            </a:r>
            <a:r>
              <a:rPr lang="uk-UA" dirty="0"/>
              <a:t> з місцями розташування шкіл-учасників, даними їх спостережень та фотографіями. Карта буде у відкритому доступі в Інтернеті. </a:t>
            </a:r>
            <a:endParaRPr lang="uk-UA" dirty="0" smtClean="0"/>
          </a:p>
          <a:p>
            <a:r>
              <a:rPr lang="uk-UA" dirty="0" smtClean="0"/>
              <a:t>Детальніше 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nenc.gov.ua/2312.html</a:t>
            </a:r>
            <a:r>
              <a:rPr lang="uk-UA" dirty="0" smtClean="0"/>
              <a:t> 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700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1908</Words>
  <Application>Microsoft Office PowerPoint</Application>
  <PresentationFormat>Экран (4:3)</PresentationFormat>
  <Paragraphs>241</Paragraphs>
  <Slides>48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Эркер</vt:lpstr>
      <vt:lpstr>Chart</vt:lpstr>
      <vt:lpstr>Міжнародна науково-освітня програма GLOBE. Вебінар «Візуалізація даних програми GLOBE. Методика фенологічних спостережень»</vt:lpstr>
      <vt:lpstr>План вебінару</vt:lpstr>
      <vt:lpstr>Програма GLOBE</vt:lpstr>
      <vt:lpstr>Спільнота GLOBE</vt:lpstr>
      <vt:lpstr>Огляд програми</vt:lpstr>
      <vt:lpstr>Дослідження програми GLOBE</vt:lpstr>
      <vt:lpstr>Міжнародний художній он-лайн  конкурс «Календар GLOBE 2015»</vt:lpstr>
      <vt:lpstr>Міжнародні проекти програми</vt:lpstr>
      <vt:lpstr>Кампанія «Вишнева Україна»</vt:lpstr>
      <vt:lpstr>Глобальне вимірювання опадів (GPM): супутникова місія</vt:lpstr>
      <vt:lpstr>Літня практична школа  GLOBE Games 2015</vt:lpstr>
      <vt:lpstr>Методика фенологічних спостережень за програмою GLOBE</vt:lpstr>
      <vt:lpstr>Що таке фенологія?</vt:lpstr>
      <vt:lpstr>Що викликає зміну сезонів?</vt:lpstr>
      <vt:lpstr>Крива концентрації CO2 в Мануа Лоа, Гаваї</vt:lpstr>
      <vt:lpstr>Супутникові спостереження</vt:lpstr>
      <vt:lpstr>Фенологічні протоколи</vt:lpstr>
      <vt:lpstr>Протокол спостереження  за озелененням (Green-Up Protocol)</vt:lpstr>
      <vt:lpstr>Дослідницькі питання  (Inquiry content)</vt:lpstr>
      <vt:lpstr>Чому вчені досліджують появу зеленого листя?</vt:lpstr>
      <vt:lpstr>Наукове наповнення: Що таке озеленення?</vt:lpstr>
      <vt:lpstr>Наукове наповнення: важливі поняття</vt:lpstr>
      <vt:lpstr>Інструменти: Що вам знадобиться?</vt:lpstr>
      <vt:lpstr>Вимірювання</vt:lpstr>
      <vt:lpstr>Збір даних: матеріали</vt:lpstr>
      <vt:lpstr>Збір даних: ділянка для спостереження за озелененням та пожовтінням</vt:lpstr>
      <vt:lpstr>Збір даних: протокол</vt:lpstr>
      <vt:lpstr>Внесення даних на сайт www.globe.gov </vt:lpstr>
      <vt:lpstr>Вводимо свій e-mail, пароль і натискаємо Sign In</vt:lpstr>
      <vt:lpstr>Натискаємо кнопку Go to і переходимо на My Page</vt:lpstr>
      <vt:lpstr>Натискаємо кнопку Data Entry</vt:lpstr>
      <vt:lpstr>Три опції: внесення даних, тренувальне внесення даних, внесення даних через e-mail</vt:lpstr>
      <vt:lpstr>Список навчальних установ до яких ви належите. Натисніть Add Site – додати ділянку</vt:lpstr>
      <vt:lpstr>Заповніть форму 1/1</vt:lpstr>
      <vt:lpstr>Заповніть форму 1/2</vt:lpstr>
      <vt:lpstr>Оберіть тип рослини (дерево, кущ чи трава) і запишіть рід і вид латиною. Також вкажіть мітку, якою ви помітили дану рослину і натисніть Create Site</vt:lpstr>
      <vt:lpstr>Після цього ви зможете додати фотографії вашої ділянки і натиснути Update Site. Все! Ми створили ділянку фенологічних спостережень</vt:lpstr>
      <vt:lpstr>Щоб почати вносити дані, натискаємо Data Entry Home</vt:lpstr>
      <vt:lpstr>Ми повернулися на сторінку внесення даних</vt:lpstr>
      <vt:lpstr>Обираємо фенологічну ділянку і натискаємо New observation</vt:lpstr>
      <vt:lpstr>Обираємо час вимірювання</vt:lpstr>
      <vt:lpstr>Обираємо тип спостережень, які ми зробили: Green Up – озеленення, Green Down – пожовтіння і номер вегетаційного циклу (у нашій широті – 1)</vt:lpstr>
      <vt:lpstr>Для кожного з 4 листків записуємо стадію</vt:lpstr>
      <vt:lpstr>Натискаємо Send Data</vt:lpstr>
      <vt:lpstr>Результати</vt:lpstr>
      <vt:lpstr>Ви навчилися</vt:lpstr>
      <vt:lpstr>Дякую за увагу!</vt:lpstr>
      <vt:lpstr>Корисні посилання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Вебінар «Міжнародна співпраця в рамках програми GLOBE»</dc:title>
  <dc:creator>Наталка</dc:creator>
  <cp:lastModifiedBy>Пустільнік Н.В.</cp:lastModifiedBy>
  <cp:revision>265</cp:revision>
  <dcterms:created xsi:type="dcterms:W3CDTF">2013-10-23T12:38:16Z</dcterms:created>
  <dcterms:modified xsi:type="dcterms:W3CDTF">2014-10-03T10:18:53Z</dcterms:modified>
</cp:coreProperties>
</file>