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275" r:id="rId2"/>
    <p:sldId id="284" r:id="rId3"/>
    <p:sldId id="277" r:id="rId4"/>
    <p:sldId id="286" r:id="rId5"/>
    <p:sldId id="287" r:id="rId6"/>
    <p:sldId id="288" r:id="rId7"/>
    <p:sldId id="289" r:id="rId8"/>
    <p:sldId id="285" r:id="rId9"/>
    <p:sldId id="290" r:id="rId10"/>
    <p:sldId id="291" r:id="rId11"/>
    <p:sldId id="292" r:id="rId12"/>
    <p:sldId id="293" r:id="rId13"/>
    <p:sldId id="278" r:id="rId14"/>
    <p:sldId id="279" r:id="rId15"/>
    <p:sldId id="294" r:id="rId16"/>
    <p:sldId id="280" r:id="rId17"/>
    <p:sldId id="274" r:id="rId18"/>
    <p:sldId id="297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8" autoAdjust="0"/>
  </p:normalViewPr>
  <p:slideViewPr>
    <p:cSldViewPr snapToGrid="0" showGuides="1">
      <p:cViewPr>
        <p:scale>
          <a:sx n="76" d="100"/>
          <a:sy n="76" d="100"/>
        </p:scale>
        <p:origin x="-1206" y="-72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10/3/2014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050" y="76200"/>
            <a:ext cx="1276350" cy="254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86677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4775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3213" y="6624638"/>
            <a:ext cx="941387" cy="185737"/>
          </a:xfrm>
        </p:spPr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267200" y="6477000"/>
            <a:ext cx="685800" cy="227013"/>
          </a:xfrm>
        </p:spPr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" y="6629400"/>
            <a:ext cx="1752600" cy="182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35050"/>
            <a:ext cx="9137650" cy="0"/>
          </a:xfrm>
          <a:prstGeom prst="line">
            <a:avLst/>
          </a:prstGeom>
          <a:noFill/>
          <a:ln w="12700">
            <a:solidFill>
              <a:srgbClr val="FF3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39050" y="76200"/>
            <a:ext cx="1276350" cy="254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0" r:id="rId13"/>
    <p:sldLayoutId id="2147483662" r:id="rId14"/>
    <p:sldLayoutId id="2147483661" r:id="rId15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enc.gov.ua/webinar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lobeukraine@gmail.com" TargetMode="External"/><Relationship Id="rId2" Type="http://schemas.openxmlformats.org/officeDocument/2006/relationships/hyperlink" Target="http://www.nenc.gov.ua/glo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globeinukrai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globeukraine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enc.gov.ua/GLOBE/Instructions/Nalashtuvannya%20GLOBE%20akkauntu.rar" TargetMode="External"/><Relationship Id="rId2" Type="http://schemas.openxmlformats.org/officeDocument/2006/relationships/hyperlink" Target="http://nenc.gov.ua/GLOBE/Instructions/Nova%20instrukcia%20po%20vnesennu%20danuh_2014.r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nc.gov.ua/2200.html" TargetMode="External"/><Relationship Id="rId5" Type="http://schemas.openxmlformats.org/officeDocument/2006/relationships/hyperlink" Target="http://nenc.gov.ua/GLOBE/Handbooks/greendn.pdf" TargetMode="External"/><Relationship Id="rId4" Type="http://schemas.openxmlformats.org/officeDocument/2006/relationships/hyperlink" Target="http://nenc.gov.ua/GLOBE/Handbooks/greenup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e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93" y="1877060"/>
            <a:ext cx="7772400" cy="1362075"/>
          </a:xfrm>
        </p:spPr>
        <p:txBody>
          <a:bodyPr/>
          <a:lstStyle/>
          <a:p>
            <a:r>
              <a:rPr lang="en-US" cap="none" dirty="0" smtClean="0">
                <a:latin typeface="+mn-lt"/>
              </a:rPr>
              <a:t>GLOBE</a:t>
            </a:r>
            <a:br>
              <a:rPr lang="en-US" cap="none" dirty="0" smtClean="0">
                <a:latin typeface="+mn-lt"/>
              </a:rPr>
            </a:br>
            <a:r>
              <a:rPr lang="uk-UA" cap="none" dirty="0">
                <a:latin typeface="+mn-lt"/>
              </a:rPr>
              <a:t>О</a:t>
            </a:r>
            <a:r>
              <a:rPr lang="uk-UA" cap="none" dirty="0" smtClean="0">
                <a:latin typeface="+mn-lt"/>
              </a:rPr>
              <a:t>тримання і візуалізація даних</a:t>
            </a:r>
            <a:endParaRPr lang="en-US" cap="none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4354513"/>
            <a:ext cx="7772400" cy="1500187"/>
          </a:xfrm>
        </p:spPr>
        <p:txBody>
          <a:bodyPr/>
          <a:lstStyle/>
          <a:p>
            <a:pPr algn="r"/>
            <a:r>
              <a:rPr lang="uk-UA" dirty="0" smtClean="0"/>
              <a:t>Три кроки до візуалізації</a:t>
            </a:r>
            <a:endParaRPr lang="en-US" dirty="0" smtClean="0"/>
          </a:p>
          <a:p>
            <a:pPr algn="r"/>
            <a:r>
              <a:rPr lang="uk-UA" dirty="0" smtClean="0"/>
              <a:t>Лічильник даних</a:t>
            </a:r>
            <a:endParaRPr lang="en-US" dirty="0" smtClean="0"/>
          </a:p>
          <a:p>
            <a:pPr algn="r"/>
            <a:r>
              <a:rPr lang="uk-UA" dirty="0" smtClean="0"/>
              <a:t>Додаткові можливості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Експротуйте</a:t>
            </a:r>
            <a:r>
              <a:rPr lang="uk-UA" dirty="0" smtClean="0"/>
              <a:t> шари</a:t>
            </a:r>
            <a:endParaRPr lang="en-US" dirty="0"/>
          </a:p>
        </p:txBody>
      </p:sp>
      <p:pic>
        <p:nvPicPr>
          <p:cNvPr id="6" name="Content Placeholder 5" descr="export kmz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360" y="1158240"/>
            <a:ext cx="5945360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905000"/>
            <a:ext cx="2575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Будь-який шар даних може бути експортований як таблиця, або завантажений як </a:t>
            </a:r>
            <a:r>
              <a:rPr lang="en-US" dirty="0" smtClean="0"/>
              <a:t>KMZ </a:t>
            </a:r>
            <a:r>
              <a:rPr lang="uk-UA" dirty="0" smtClean="0"/>
              <a:t>файл</a:t>
            </a:r>
            <a:r>
              <a:rPr lang="en-US" dirty="0" smtClean="0"/>
              <a:t>. </a:t>
            </a:r>
          </a:p>
          <a:p>
            <a:endParaRPr lang="uk-UA" dirty="0"/>
          </a:p>
          <a:p>
            <a:r>
              <a:rPr lang="uk-UA" dirty="0" smtClean="0"/>
              <a:t>Просто натисніть на назву шару </a:t>
            </a:r>
            <a:r>
              <a:rPr lang="en-US" dirty="0" smtClean="0"/>
              <a:t>(</a:t>
            </a:r>
            <a:r>
              <a:rPr lang="uk-UA" dirty="0" smtClean="0"/>
              <a:t>наприклад, </a:t>
            </a:r>
            <a:r>
              <a:rPr lang="en-US" dirty="0" smtClean="0"/>
              <a:t>Solar Noon Temperature Dailies </a:t>
            </a:r>
            <a:r>
              <a:rPr lang="uk-UA" dirty="0" smtClean="0"/>
              <a:t>на цьому прикладі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Створюйте </a:t>
            </a:r>
            <a:r>
              <a:rPr lang="uk-UA" dirty="0" err="1" smtClean="0"/>
              <a:t>мульти-графіки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pic>
        <p:nvPicPr>
          <p:cNvPr id="7" name="Picture 6" descr="multiplot se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934" y="1264920"/>
            <a:ext cx="3022626" cy="461594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2840" y="1371600"/>
            <a:ext cx="5166360" cy="4775200"/>
          </a:xfrm>
        </p:spPr>
        <p:txBody>
          <a:bodyPr/>
          <a:lstStyle/>
          <a:p>
            <a:r>
              <a:rPr lang="uk-UA" dirty="0" smtClean="0"/>
              <a:t>Дані, які ви обрали у вікні візуалізації з'являються на екрані з назвою </a:t>
            </a:r>
            <a:r>
              <a:rPr lang="en-US" dirty="0" smtClean="0"/>
              <a:t>Multi-Site Plots</a:t>
            </a:r>
            <a:r>
              <a:rPr lang="uk-UA" dirty="0" smtClean="0"/>
              <a:t> (Графіки багатьох ділянок)</a:t>
            </a:r>
            <a:endParaRPr lang="en-US" dirty="0" smtClean="0"/>
          </a:p>
          <a:p>
            <a:r>
              <a:rPr lang="uk-UA" dirty="0" smtClean="0"/>
              <a:t>Ви можете обрати до 6 наборів даних для побудови порівняльного графіку (як з однієї ділянки, так і з різних)</a:t>
            </a:r>
          </a:p>
          <a:p>
            <a:r>
              <a:rPr lang="uk-UA" dirty="0" smtClean="0"/>
              <a:t>Ви можете обирати межі дат для побудови графіків</a:t>
            </a:r>
          </a:p>
          <a:p>
            <a:r>
              <a:rPr lang="uk-UA" dirty="0" smtClean="0"/>
              <a:t>Дані можна отримати у вигляді графіка чи таблиці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</a:t>
            </a:r>
            <a:r>
              <a:rPr lang="uk-UA" dirty="0" err="1" smtClean="0"/>
              <a:t>мульти-графіка</a:t>
            </a:r>
            <a:endParaRPr lang="en-US" dirty="0"/>
          </a:p>
        </p:txBody>
      </p:sp>
      <p:pic>
        <p:nvPicPr>
          <p:cNvPr id="6" name="Content Placeholder 5" descr="multiplo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0929" y="137160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використовувати Лічильник даних </a:t>
            </a:r>
            <a:r>
              <a:rPr lang="en-US" dirty="0" smtClean="0"/>
              <a:t>(Data Counts)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Кнопка </a:t>
            </a:r>
            <a:r>
              <a:rPr lang="en-US" sz="2400" dirty="0" smtClean="0"/>
              <a:t>Data Counts</a:t>
            </a:r>
            <a:r>
              <a:rPr lang="ru-RU" sz="2400" dirty="0" smtClean="0"/>
              <a:t> показ</a:t>
            </a:r>
            <a:r>
              <a:rPr lang="uk-UA" sz="2400" dirty="0" err="1" smtClean="0"/>
              <a:t>ує</a:t>
            </a:r>
            <a:r>
              <a:rPr lang="uk-UA" sz="2400" dirty="0" smtClean="0"/>
              <a:t> скільки даних внесла певна школа чи місце в певний період часу для даного протоколу (напрямку досліджень)</a:t>
            </a:r>
            <a:endParaRPr lang="uk-UA" sz="2400" dirty="0"/>
          </a:p>
          <a:p>
            <a:r>
              <a:rPr lang="uk-UA" sz="2400" dirty="0" smtClean="0"/>
              <a:t>Шукаєте когось для співпраці? Шукаєте найбільш сучасні дані? Використовуйте Лічильник даних </a:t>
            </a:r>
            <a:r>
              <a:rPr lang="en-US" sz="2400" dirty="0" smtClean="0"/>
              <a:t>Data Counts.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користуватися Лічильником даних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37675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Виберіть </a:t>
            </a:r>
            <a:r>
              <a:rPr lang="en-US" sz="2400" dirty="0" smtClean="0"/>
              <a:t>Data Count </a:t>
            </a:r>
            <a:r>
              <a:rPr lang="uk-UA" sz="2400" dirty="0" smtClean="0"/>
              <a:t>у верхній частині екрану</a:t>
            </a:r>
            <a:endParaRPr lang="en-US" sz="2400" dirty="0" smtClean="0"/>
          </a:p>
          <a:p>
            <a:r>
              <a:rPr lang="uk-UA" sz="2400" dirty="0" smtClean="0"/>
              <a:t>Вберіть протокол(и), які вам цікаві</a:t>
            </a:r>
            <a:r>
              <a:rPr lang="en-US" sz="2400" dirty="0" smtClean="0"/>
              <a:t> (</a:t>
            </a:r>
            <a:r>
              <a:rPr lang="en-US" sz="2400" dirty="0" err="1" smtClean="0"/>
              <a:t>ie</a:t>
            </a:r>
            <a:r>
              <a:rPr lang="en-US" sz="2400" dirty="0" smtClean="0"/>
              <a:t> Solar Noon Temperature Dailies)</a:t>
            </a:r>
          </a:p>
          <a:p>
            <a:r>
              <a:rPr lang="uk-UA" sz="2400" dirty="0" smtClean="0"/>
              <a:t>Карта покаже всі загальні вимірювання, які проводилися на всіх ділянках з часу заснування </a:t>
            </a:r>
            <a:r>
              <a:rPr lang="en-US" sz="2400" dirty="0" smtClean="0"/>
              <a:t>GLOBE.</a:t>
            </a:r>
          </a:p>
          <a:p>
            <a:r>
              <a:rPr lang="uk-UA" sz="2400" dirty="0" smtClean="0"/>
              <a:t>Використайте фільтр, щоб обрати межі дат, які вас цікавлять (наприклад з </a:t>
            </a:r>
            <a:r>
              <a:rPr lang="en-US" sz="2400" dirty="0" smtClean="0"/>
              <a:t>1/1/14</a:t>
            </a:r>
            <a:r>
              <a:rPr lang="uk-UA" sz="2400" dirty="0" smtClean="0"/>
              <a:t> до сьогодні)</a:t>
            </a:r>
            <a:endParaRPr lang="en-US" sz="2400" dirty="0" smtClean="0"/>
          </a:p>
          <a:p>
            <a:r>
              <a:rPr lang="uk-UA" sz="2400" dirty="0" smtClean="0"/>
              <a:t>Оберіть ділянку</a:t>
            </a:r>
            <a:endParaRPr lang="en-US" sz="2400" dirty="0" smtClean="0"/>
          </a:p>
          <a:p>
            <a:pPr lvl="1"/>
            <a:r>
              <a:rPr lang="uk-UA" sz="2000" dirty="0" smtClean="0"/>
              <a:t>Ви можете знайти школу і вчителя, які вас цікавлять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Лічильник даних</a:t>
            </a:r>
            <a:endParaRPr lang="en-US" dirty="0"/>
          </a:p>
        </p:txBody>
      </p:sp>
      <p:pic>
        <p:nvPicPr>
          <p:cNvPr id="6" name="Content Placeholder 5" descr="data counts lay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689" y="123444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6358" y="1632857"/>
            <a:ext cx="2171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Лічильник даних показує скільки даних було внесено на будь-якій ділянці для вибраного часового періоду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Більші точки </a:t>
            </a:r>
            <a:r>
              <a:rPr lang="en-US" dirty="0" smtClean="0"/>
              <a:t>= </a:t>
            </a:r>
            <a:r>
              <a:rPr lang="uk-UA" dirty="0" smtClean="0"/>
              <a:t>Більше даних</a:t>
            </a:r>
            <a:endParaRPr lang="en-US" dirty="0" smtClean="0"/>
          </a:p>
          <a:p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722120" y="1173480"/>
            <a:ext cx="868680" cy="609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7481" y="883920"/>
            <a:ext cx="201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Оберіть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Counts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часові межі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Яка школа доповіла про найхолоднішу температуру сонячного полудня в Польщі 16/02/2014? Якою була температура?</a:t>
            </a:r>
          </a:p>
          <a:p>
            <a:endParaRPr lang="en-US" dirty="0" smtClean="0"/>
          </a:p>
          <a:p>
            <a:r>
              <a:rPr lang="uk-UA" dirty="0" smtClean="0"/>
              <a:t>Якою була температура з єдиної аргентинської школи, яка внесла дані у цей день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uk-UA" dirty="0" smtClean="0"/>
              <a:t>Зробіть таблицю, яка показує температури сонячного полудня (</a:t>
            </a:r>
            <a:r>
              <a:rPr lang="en-US" dirty="0" smtClean="0"/>
              <a:t>Solar Noon Temperature Dailies</a:t>
            </a:r>
            <a:r>
              <a:rPr lang="uk-UA" dirty="0" smtClean="0"/>
              <a:t>) за 1 рік для згаданих шкіл в Аргентині та Польщі</a:t>
            </a:r>
            <a:r>
              <a:rPr lang="en-US" dirty="0" smtClean="0"/>
              <a:t>. </a:t>
            </a:r>
          </a:p>
          <a:p>
            <a:pPr lvl="1"/>
            <a:r>
              <a:rPr lang="uk-UA" dirty="0" smtClean="0"/>
              <a:t>Що ви спостерігаєте</a:t>
            </a:r>
            <a:r>
              <a:rPr lang="en-US" dirty="0" smtClean="0"/>
              <a:t>?</a:t>
            </a:r>
          </a:p>
          <a:p>
            <a:pPr lvl="1"/>
            <a:r>
              <a:rPr lang="uk-UA" dirty="0" smtClean="0"/>
              <a:t>Чому це трапилося?</a:t>
            </a:r>
            <a:endParaRPr lang="en-US" dirty="0" smtClean="0"/>
          </a:p>
          <a:p>
            <a:pPr lvl="1"/>
            <a:r>
              <a:rPr lang="uk-UA" dirty="0" smtClean="0"/>
              <a:t>Спробуйте включати і виключати кнопку </a:t>
            </a:r>
            <a:r>
              <a:rPr lang="en-US" dirty="0" smtClean="0"/>
              <a:t>“Auto Y-Axis</a:t>
            </a:r>
            <a:r>
              <a:rPr lang="uk-UA" dirty="0" smtClean="0"/>
              <a:t>, щоб побачити що станеться</a:t>
            </a:r>
            <a:endParaRPr lang="en-US" dirty="0" smtClean="0"/>
          </a:p>
          <a:p>
            <a:r>
              <a:rPr lang="uk-UA" dirty="0" smtClean="0"/>
              <a:t>Знайдіть когось в іншій країні, що використовують протоколи спостережень за хмарами (або інший протокол, який вас цікавить) цього року і надішліть їм запит на додання у друзі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Наступні кроки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Вітаємо! Ви повинні</a:t>
            </a:r>
            <a:r>
              <a:rPr lang="en-US" sz="2400" dirty="0" smtClean="0"/>
              <a:t>:</a:t>
            </a:r>
          </a:p>
          <a:p>
            <a:pPr lvl="1"/>
            <a:r>
              <a:rPr lang="uk-UA" sz="2200" dirty="0" smtClean="0"/>
              <a:t>Знати як знаходити дані вашої школи</a:t>
            </a:r>
          </a:p>
          <a:p>
            <a:pPr lvl="1"/>
            <a:r>
              <a:rPr lang="uk-UA" sz="2200" dirty="0" smtClean="0"/>
              <a:t>Знати як знаходити дані інших шкіл з усього світу</a:t>
            </a:r>
          </a:p>
          <a:p>
            <a:pPr lvl="1"/>
            <a:r>
              <a:rPr lang="uk-UA" sz="2200" dirty="0" smtClean="0"/>
              <a:t>Знати як знаходити школи і вчителів, які вносять дані, щоб співпрацювати з ними</a:t>
            </a:r>
          </a:p>
          <a:p>
            <a:pPr marL="236537" lvl="1" indent="0">
              <a:buNone/>
            </a:pPr>
            <a:r>
              <a:rPr lang="uk-UA" sz="2200" dirty="0" smtClean="0"/>
              <a:t>Для кращого розуміння системи отримання даних рекомендуємо вам виконати домашнє завдання :) </a:t>
            </a:r>
          </a:p>
          <a:p>
            <a:pPr marL="236537" lvl="1" indent="0"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uk-UA" sz="2800" dirty="0" smtClean="0"/>
              <a:t>Наступні кроки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Вибір тем наступного </a:t>
            </a:r>
            <a:r>
              <a:rPr lang="uk-UA" dirty="0" err="1" smtClean="0"/>
              <a:t>вебінару</a:t>
            </a:r>
            <a:endParaRPr lang="uk-UA" dirty="0" smtClean="0"/>
          </a:p>
          <a:p>
            <a:pPr lvl="1"/>
            <a:r>
              <a:rPr lang="uk-UA" dirty="0" smtClean="0"/>
              <a:t>Теми </a:t>
            </a:r>
            <a:r>
              <a:rPr lang="uk-UA" dirty="0"/>
              <a:t>наступного </a:t>
            </a:r>
            <a:r>
              <a:rPr lang="uk-UA" dirty="0" err="1"/>
              <a:t>вебінару</a:t>
            </a:r>
            <a:r>
              <a:rPr lang="uk-UA" dirty="0"/>
              <a:t> на вибір: наземний покрив/</a:t>
            </a:r>
            <a:r>
              <a:rPr lang="uk-UA" dirty="0" err="1"/>
              <a:t>біолгогія</a:t>
            </a:r>
            <a:r>
              <a:rPr lang="uk-UA" dirty="0"/>
              <a:t> і робота з супутниковими знімками, атмосферні спостереження, гідрологія, ґрунти.</a:t>
            </a:r>
          </a:p>
          <a:p>
            <a:pPr lvl="1"/>
            <a:r>
              <a:rPr lang="uk-UA" dirty="0"/>
              <a:t>Тема по роботі з сайтом: налаштування та користування вашим </a:t>
            </a:r>
            <a:r>
              <a:rPr lang="en-US" dirty="0"/>
              <a:t>GLOBE </a:t>
            </a:r>
            <a:r>
              <a:rPr lang="uk-UA" dirty="0" err="1"/>
              <a:t>аккаунтом</a:t>
            </a:r>
            <a:r>
              <a:rPr lang="uk-UA" dirty="0"/>
              <a:t>.</a:t>
            </a:r>
          </a:p>
          <a:p>
            <a:r>
              <a:rPr lang="uk-UA" dirty="0" smtClean="0"/>
              <a:t>Пропозиції щодо місця проведення Всеукраїнського семінару-тренінгу в 2015 році.</a:t>
            </a:r>
          </a:p>
          <a:p>
            <a:r>
              <a:rPr lang="uk-UA" dirty="0" smtClean="0"/>
              <a:t>Усі презентації будуть завантажені на сторінці: </a:t>
            </a:r>
            <a:r>
              <a:rPr lang="en-US" dirty="0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nenc.gov.ua/webinars.html</a:t>
            </a:r>
            <a:endParaRPr lang="uk-UA" dirty="0" smtClean="0"/>
          </a:p>
          <a:p>
            <a:r>
              <a:rPr lang="uk-UA" dirty="0" smtClean="0"/>
              <a:t>Будь-ласка, заповніть коротку анкету щодо підсумків цього </a:t>
            </a:r>
            <a:r>
              <a:rPr lang="uk-UA" dirty="0" err="1" smtClean="0"/>
              <a:t>вебінару</a:t>
            </a:r>
            <a:r>
              <a:rPr lang="uk-UA" dirty="0"/>
              <a:t> </a:t>
            </a:r>
            <a:r>
              <a:rPr lang="uk-UA" dirty="0" smtClean="0"/>
              <a:t>для того, щоб ми знали, що вам цікаво та які ваші зауваження. Форма буде розміщена тут: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nenc.gov.ua/webinars.html</a:t>
            </a:r>
            <a:r>
              <a:rPr lang="uk-UA" dirty="0" smtClean="0"/>
              <a:t> 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550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Дякую за увагу!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674688" y="1916113"/>
            <a:ext cx="7385050" cy="30543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sz="1800" dirty="0" smtClean="0"/>
              <a:t>Контактна інформація:</a:t>
            </a:r>
          </a:p>
          <a:p>
            <a:pPr marL="0" indent="0">
              <a:buFont typeface="Wingdings" pitchFamily="2" charset="2"/>
              <a:buNone/>
            </a:pPr>
            <a:endParaRPr lang="uk-UA" sz="1800" dirty="0" smtClean="0">
              <a:hlinkClick r:id="rId2"/>
            </a:endParaRPr>
          </a:p>
          <a:p>
            <a:pPr marL="0" indent="0">
              <a:buFont typeface="Wingdings" pitchFamily="2" charset="2"/>
              <a:buNone/>
            </a:pPr>
            <a:r>
              <a:rPr lang="uk-UA" sz="1800" b="1" dirty="0" err="1" smtClean="0">
                <a:hlinkClick r:id="rId2"/>
              </a:rPr>
              <a:t>www.nenc.gov.ua</a:t>
            </a:r>
            <a:r>
              <a:rPr lang="uk-UA" sz="1800" b="1" dirty="0" smtClean="0">
                <a:hlinkClick r:id="rId2"/>
              </a:rPr>
              <a:t>/</a:t>
            </a:r>
            <a:r>
              <a:rPr lang="uk-UA" sz="1800" b="1" dirty="0" err="1" smtClean="0">
                <a:hlinkClick r:id="rId2"/>
              </a:rPr>
              <a:t>globe</a:t>
            </a:r>
            <a:r>
              <a:rPr lang="uk-UA" sz="1800" dirty="0" smtClean="0"/>
              <a:t> – офіційний сайт програми GLOBE в Україні</a:t>
            </a:r>
          </a:p>
          <a:p>
            <a:pPr marL="0" indent="0">
              <a:buNone/>
            </a:pPr>
            <a:r>
              <a:rPr lang="uk-UA" sz="1800" b="1" dirty="0" err="1" smtClean="0">
                <a:hlinkClick r:id="rId2"/>
              </a:rPr>
              <a:t>www.nenc.gov.ua</a:t>
            </a:r>
            <a:r>
              <a:rPr lang="uk-UA" sz="1800" b="1" dirty="0" smtClean="0">
                <a:hlinkClick r:id="rId2"/>
              </a:rPr>
              <a:t>/</a:t>
            </a:r>
            <a:r>
              <a:rPr lang="uk-UA" sz="1800" b="1" dirty="0" err="1" smtClean="0">
                <a:hlinkClick r:id="rId2"/>
              </a:rPr>
              <a:t>globe</a:t>
            </a:r>
            <a:r>
              <a:rPr lang="uk-UA" sz="1800" b="1" dirty="0" smtClean="0"/>
              <a:t> </a:t>
            </a:r>
            <a:r>
              <a:rPr lang="uk-UA" sz="1800" dirty="0" smtClean="0"/>
              <a:t>– міжнародний сайт програми </a:t>
            </a:r>
          </a:p>
          <a:p>
            <a:pPr marL="0" indent="0">
              <a:buNone/>
            </a:pPr>
            <a:r>
              <a:rPr lang="uk-UA" sz="1800" b="1" dirty="0" err="1" smtClean="0">
                <a:hlinkClick r:id="rId3"/>
              </a:rPr>
              <a:t>globeukraine</a:t>
            </a:r>
            <a:r>
              <a:rPr lang="uk-UA" sz="1800" b="1" dirty="0" smtClean="0">
                <a:hlinkClick r:id="rId3"/>
              </a:rPr>
              <a:t>@</a:t>
            </a:r>
            <a:r>
              <a:rPr lang="uk-UA" sz="1800" b="1" dirty="0" err="1" smtClean="0">
                <a:hlinkClick r:id="rId3"/>
              </a:rPr>
              <a:t>gmail.com</a:t>
            </a:r>
            <a:r>
              <a:rPr lang="uk-UA" sz="1800" b="1" dirty="0" smtClean="0"/>
              <a:t> – </a:t>
            </a:r>
            <a:r>
              <a:rPr lang="uk-UA" sz="1800" dirty="0" smtClean="0"/>
              <a:t>електронна адреса для запитань та пропозицій</a:t>
            </a:r>
            <a:endParaRPr lang="uk-UA" sz="1800" b="1" dirty="0" smtClean="0"/>
          </a:p>
          <a:p>
            <a:pPr marL="0" indent="0">
              <a:buNone/>
            </a:pPr>
            <a:r>
              <a:rPr lang="uk-UA" sz="1800" b="1" dirty="0" err="1" smtClean="0">
                <a:hlinkClick r:id="rId4"/>
              </a:rPr>
              <a:t>www.facebook.com</a:t>
            </a:r>
            <a:r>
              <a:rPr lang="uk-UA" sz="1800" b="1" dirty="0" smtClean="0">
                <a:hlinkClick r:id="rId4"/>
              </a:rPr>
              <a:t>/</a:t>
            </a:r>
            <a:r>
              <a:rPr lang="uk-UA" sz="1800" b="1" dirty="0" err="1" smtClean="0">
                <a:hlinkClick r:id="rId4"/>
              </a:rPr>
              <a:t>globeinukraine</a:t>
            </a:r>
            <a:r>
              <a:rPr lang="uk-UA" sz="1800" dirty="0" smtClean="0"/>
              <a:t> - українська сторінка GLOBE на </a:t>
            </a:r>
            <a:r>
              <a:rPr lang="uk-UA" sz="1800" dirty="0" err="1" smtClean="0"/>
              <a:t>Фесйбуці</a:t>
            </a:r>
            <a:endParaRPr lang="uk-UA" sz="1800" dirty="0" smtClean="0"/>
          </a:p>
        </p:txBody>
      </p:sp>
    </p:spTree>
    <p:extLst>
      <p:ext uri="{BB962C8B-B14F-4D97-AF65-F5344CB8AC3E}">
        <p14:creationId xmlns:p14="http://schemas.microsoft.com/office/powerpoint/2010/main" val="717804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563655"/>
          </a:xfrm>
        </p:spPr>
        <p:txBody>
          <a:bodyPr/>
          <a:lstStyle/>
          <a:p>
            <a:r>
              <a:rPr lang="uk-UA" sz="2400" dirty="0" smtClean="0"/>
              <a:t>Дані </a:t>
            </a:r>
            <a:r>
              <a:rPr lang="en-US" sz="2400" dirty="0" smtClean="0"/>
              <a:t>GLOBE </a:t>
            </a:r>
            <a:r>
              <a:rPr lang="uk-UA" sz="2400" dirty="0" smtClean="0"/>
              <a:t>може отримати будь-хто </a:t>
            </a:r>
            <a:endParaRPr lang="en-US" sz="2400" dirty="0" smtClean="0"/>
          </a:p>
          <a:p>
            <a:r>
              <a:rPr lang="uk-UA" sz="2400" dirty="0" smtClean="0"/>
              <a:t>Система візуалізації використовує лише справжні дані. Якщо ви вносили дані в режимі «Тренування», вони не показуються на карті.</a:t>
            </a:r>
          </a:p>
          <a:p>
            <a:r>
              <a:rPr lang="uk-UA" sz="2400" dirty="0" smtClean="0"/>
              <a:t>В кінці цієї презентації є декілька вправ, виконавши які ви краще ознайомитеся з </a:t>
            </a:r>
            <a:r>
              <a:rPr lang="en-US" sz="2400" dirty="0" smtClean="0"/>
              <a:t>GLOBE</a:t>
            </a:r>
          </a:p>
          <a:p>
            <a:r>
              <a:rPr lang="ru-RU" sz="2400" dirty="0" err="1" smtClean="0"/>
              <a:t>Питання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інструментів</a:t>
            </a:r>
            <a:r>
              <a:rPr lang="ru-RU" sz="2400" dirty="0" smtClean="0"/>
              <a:t> – </a:t>
            </a:r>
            <a:r>
              <a:rPr lang="en-US" sz="2400" dirty="0" smtClean="0">
                <a:hlinkClick r:id="rId2"/>
              </a:rPr>
              <a:t>globeukraine@gmail.com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10/3/2014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Корисні посилання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1800" dirty="0" smtClean="0"/>
              <a:t>Інструкція по внесенню даних на сайт - </a:t>
            </a:r>
            <a:r>
              <a:rPr lang="uk-UA" sz="1800" dirty="0" smtClean="0">
                <a:hlinkClick r:id="rId2"/>
              </a:rPr>
              <a:t>http://nenc.gov.ua/GLOBE/Instructions/Nova%20instrukcia%20po%20vnesennu%20danuh_2014.rar</a:t>
            </a:r>
            <a:endParaRPr lang="uk-UA" sz="1800" dirty="0" smtClean="0"/>
          </a:p>
          <a:p>
            <a:r>
              <a:rPr lang="uk-UA" sz="1800" dirty="0" smtClean="0"/>
              <a:t>Налаштування і робота GLOBE </a:t>
            </a:r>
            <a:r>
              <a:rPr lang="uk-UA" sz="1800" dirty="0" err="1" smtClean="0"/>
              <a:t>аккаунту</a:t>
            </a:r>
            <a:r>
              <a:rPr lang="uk-UA" sz="1800" dirty="0" smtClean="0"/>
              <a:t> - </a:t>
            </a:r>
            <a:r>
              <a:rPr lang="uk-UA" sz="1800" dirty="0" smtClean="0">
                <a:hlinkClick r:id="rId3"/>
              </a:rPr>
              <a:t>http://nenc.gov.ua/GLOBE/Instructions/Nalashtuvannya%20GLOBE%20akkauntu.rar</a:t>
            </a:r>
            <a:endParaRPr lang="uk-UA" sz="1800" dirty="0" smtClean="0"/>
          </a:p>
          <a:p>
            <a:r>
              <a:rPr lang="uk-UA" sz="1800" dirty="0" smtClean="0"/>
              <a:t>Протокол спостереження за озелененням - </a:t>
            </a:r>
            <a:r>
              <a:rPr lang="uk-UA" sz="1800" dirty="0" smtClean="0">
                <a:hlinkClick r:id="rId4"/>
              </a:rPr>
              <a:t>http://nenc.gov.ua/GLOBE/Handbooks/greenup.pdf</a:t>
            </a:r>
            <a:endParaRPr lang="uk-UA" sz="1800" dirty="0" smtClean="0"/>
          </a:p>
          <a:p>
            <a:r>
              <a:rPr lang="ru-RU" sz="1800" dirty="0" smtClean="0"/>
              <a:t>Протокол </a:t>
            </a:r>
            <a:r>
              <a:rPr lang="ru-RU" sz="1800" dirty="0" err="1"/>
              <a:t>спостереження</a:t>
            </a:r>
            <a:r>
              <a:rPr lang="ru-RU" sz="1800" dirty="0"/>
              <a:t> за </a:t>
            </a:r>
            <a:r>
              <a:rPr lang="ru-RU" sz="1800" dirty="0" err="1"/>
              <a:t>зміною</a:t>
            </a:r>
            <a:r>
              <a:rPr lang="ru-RU" sz="1800" dirty="0"/>
              <a:t> </a:t>
            </a:r>
            <a:r>
              <a:rPr lang="ru-RU" sz="1800" dirty="0" err="1"/>
              <a:t>кольору</a:t>
            </a:r>
            <a:r>
              <a:rPr lang="ru-RU" sz="1800" dirty="0"/>
              <a:t> </a:t>
            </a:r>
            <a:r>
              <a:rPr lang="ru-RU" sz="1800" dirty="0" err="1" smtClean="0"/>
              <a:t>листя</a:t>
            </a:r>
            <a:r>
              <a:rPr lang="ru-RU" sz="1800" dirty="0" smtClean="0"/>
              <a:t> -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nenc.gov.ua/GLOBE/Handbooks/greendn.pdf</a:t>
            </a:r>
            <a:r>
              <a:rPr lang="uk-UA" sz="1800" dirty="0" smtClean="0"/>
              <a:t> </a:t>
            </a:r>
          </a:p>
          <a:p>
            <a:r>
              <a:rPr lang="uk-UA" sz="1800" dirty="0" err="1" smtClean="0"/>
              <a:t>Программа</a:t>
            </a:r>
            <a:r>
              <a:rPr lang="uk-UA" sz="1800" dirty="0" smtClean="0"/>
              <a:t> GLOBE: </a:t>
            </a:r>
            <a:r>
              <a:rPr lang="uk-UA" sz="1800" dirty="0" err="1" smtClean="0"/>
              <a:t>Полное</a:t>
            </a:r>
            <a:r>
              <a:rPr lang="uk-UA" sz="1800" dirty="0" smtClean="0"/>
              <a:t> </a:t>
            </a:r>
            <a:r>
              <a:rPr lang="uk-UA" sz="1800" dirty="0" err="1" smtClean="0"/>
              <a:t>руководство</a:t>
            </a:r>
            <a:r>
              <a:rPr lang="uk-UA" sz="1800" dirty="0" smtClean="0"/>
              <a:t> для </a:t>
            </a:r>
            <a:r>
              <a:rPr lang="uk-UA" sz="1800" dirty="0" err="1" smtClean="0"/>
              <a:t>учителей</a:t>
            </a:r>
            <a:r>
              <a:rPr lang="uk-UA" sz="1800" dirty="0" smtClean="0"/>
              <a:t> (1997) – </a:t>
            </a: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nenc.gov.ua/2200.html</a:t>
            </a:r>
            <a:endParaRPr lang="uk-UA" sz="1800" dirty="0" smtClean="0"/>
          </a:p>
          <a:p>
            <a:r>
              <a:rPr lang="uk-UA" sz="1800" dirty="0" smtClean="0"/>
              <a:t>Інструкція: Візуалізації  і отриманні даних </a:t>
            </a:r>
            <a:r>
              <a:rPr lang="en-US" sz="1800" dirty="0" smtClean="0"/>
              <a:t>GLOBE</a:t>
            </a:r>
            <a:r>
              <a:rPr lang="uk-UA" sz="1800" dirty="0" smtClean="0"/>
              <a:t> -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439333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8" y="1570589"/>
            <a:ext cx="8624037" cy="4917893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Зайдіть на головну сторінку </a:t>
            </a:r>
            <a:r>
              <a:rPr lang="en-US" sz="2800" dirty="0" smtClean="0">
                <a:hlinkClick r:id="rId2"/>
              </a:rPr>
              <a:t>www.globe.gov</a:t>
            </a:r>
            <a:r>
              <a:rPr lang="en-US" sz="2800" dirty="0" smtClean="0"/>
              <a:t> </a:t>
            </a:r>
            <a:r>
              <a:rPr lang="uk-UA" sz="2800" dirty="0" smtClean="0"/>
              <a:t>і натисніть </a:t>
            </a:r>
            <a:r>
              <a:rPr lang="en-US" sz="2800" dirty="0" smtClean="0"/>
              <a:t>“Visualize and Retrieve Data”</a:t>
            </a:r>
            <a:r>
              <a:rPr lang="uk-UA" sz="2800" dirty="0" smtClean="0"/>
              <a:t> (</a:t>
            </a:r>
            <a:r>
              <a:rPr lang="uk-UA" sz="2800" dirty="0"/>
              <a:t>с</a:t>
            </a:r>
            <a:r>
              <a:rPr lang="uk-UA" sz="2800" dirty="0" smtClean="0"/>
              <a:t>права)</a:t>
            </a:r>
            <a:endParaRPr lang="en-US" sz="2800" dirty="0" smtClean="0"/>
          </a:p>
          <a:p>
            <a:pPr lvl="1"/>
            <a:r>
              <a:rPr lang="uk-UA" sz="2400" dirty="0" smtClean="0"/>
              <a:t>Або натисніть </a:t>
            </a:r>
            <a:r>
              <a:rPr lang="en-US" sz="2400" dirty="0" smtClean="0"/>
              <a:t>“</a:t>
            </a:r>
            <a:r>
              <a:rPr lang="en-US" sz="2400" dirty="0" err="1" smtClean="0"/>
              <a:t>Goto</a:t>
            </a:r>
            <a:r>
              <a:rPr lang="en-US" sz="2400" dirty="0" smtClean="0"/>
              <a:t>”</a:t>
            </a:r>
            <a:r>
              <a:rPr lang="uk-UA" sz="2400" dirty="0" smtClean="0"/>
              <a:t>і перейдіть на </a:t>
            </a:r>
            <a:r>
              <a:rPr lang="en-US" sz="2400" dirty="0"/>
              <a:t>Visualize and Retrieve Data”</a:t>
            </a:r>
            <a:r>
              <a:rPr lang="uk-UA" sz="2400" dirty="0"/>
              <a:t> </a:t>
            </a:r>
            <a:endParaRPr lang="en-US" sz="2400" dirty="0" smtClean="0"/>
          </a:p>
          <a:p>
            <a:r>
              <a:rPr lang="uk-UA" sz="2800" dirty="0" smtClean="0"/>
              <a:t>Три кроки до </a:t>
            </a:r>
            <a:r>
              <a:rPr lang="uk-UA" sz="2800" dirty="0" err="1" smtClean="0"/>
              <a:t>візаулізації</a:t>
            </a:r>
            <a:r>
              <a:rPr lang="uk-UA" sz="2800" dirty="0" smtClean="0"/>
              <a:t> даних</a:t>
            </a:r>
            <a:r>
              <a:rPr lang="en-US" sz="2800" dirty="0" smtClean="0"/>
              <a:t>:</a:t>
            </a:r>
          </a:p>
          <a:p>
            <a:pPr marL="573088" lvl="1" indent="-342900">
              <a:buFont typeface="+mj-lt"/>
              <a:buAutoNum type="arabicPeriod"/>
            </a:pPr>
            <a:r>
              <a:rPr lang="uk-UA" sz="2400" dirty="0" smtClean="0"/>
              <a:t>Оберіть тип даних, який ви хочете побачити </a:t>
            </a:r>
            <a:r>
              <a:rPr lang="en-US" sz="2400" dirty="0" smtClean="0"/>
              <a:t>(Add Layers)</a:t>
            </a:r>
          </a:p>
          <a:p>
            <a:pPr marL="573088" lvl="1" indent="-342900">
              <a:buFont typeface="+mj-lt"/>
              <a:buAutoNum type="arabicPeriod"/>
            </a:pPr>
            <a:r>
              <a:rPr lang="uk-UA" sz="2400" dirty="0" err="1" smtClean="0"/>
              <a:t>Обертіть</a:t>
            </a:r>
            <a:r>
              <a:rPr lang="uk-UA" sz="2400" dirty="0" smtClean="0"/>
              <a:t> число (дату) для яких ви хочете побачити дані</a:t>
            </a:r>
            <a:endParaRPr lang="en-US" sz="2400" dirty="0" smtClean="0"/>
          </a:p>
          <a:p>
            <a:pPr marL="573088" lvl="1" indent="-342900">
              <a:buFont typeface="+mj-lt"/>
              <a:buAutoNum type="arabicPeriod"/>
            </a:pPr>
            <a:r>
              <a:rPr lang="uk-UA" sz="2400" dirty="0" smtClean="0"/>
              <a:t>Натисніть на точку на карті, щоб отримати інформацію у вигляді таблиці або графіка</a:t>
            </a:r>
            <a:endParaRPr lang="en-US" sz="2400" dirty="0" smtClean="0"/>
          </a:p>
          <a:p>
            <a:pPr marL="795338" lvl="2" indent="-34290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1313" indent="-342900"/>
            <a:endParaRPr lang="en-US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14397" y="942056"/>
            <a:ext cx="6676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Після того як ви внесли дані, як ви можете їх побачити?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</a:t>
            </a:r>
            <a:r>
              <a:rPr lang="en-US" dirty="0" smtClean="0"/>
              <a:t>1 – </a:t>
            </a:r>
            <a:r>
              <a:rPr lang="uk-UA" dirty="0" smtClean="0"/>
              <a:t>Додайте шари даних</a:t>
            </a:r>
            <a:endParaRPr lang="en-US" dirty="0"/>
          </a:p>
        </p:txBody>
      </p:sp>
      <p:pic>
        <p:nvPicPr>
          <p:cNvPr id="6" name="Content Placeholder 5" descr="1 Select Data Lay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0929" y="137160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286000" y="2270760"/>
            <a:ext cx="426720" cy="5638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</a:t>
            </a:r>
            <a:r>
              <a:rPr lang="en-US" dirty="0" smtClean="0"/>
              <a:t>2 – </a:t>
            </a:r>
            <a:r>
              <a:rPr lang="uk-UA" dirty="0" smtClean="0"/>
              <a:t>Оберіть дату</a:t>
            </a:r>
            <a:endParaRPr lang="en-US" dirty="0"/>
          </a:p>
        </p:txBody>
      </p:sp>
      <p:pic>
        <p:nvPicPr>
          <p:cNvPr id="6" name="Content Placeholder 5" descr="2 select dat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209" y="137160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667000" y="1691640"/>
            <a:ext cx="1203960" cy="2743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</a:t>
            </a:r>
            <a:r>
              <a:rPr lang="uk-UA" dirty="0" smtClean="0"/>
              <a:t>Оберіть точку (школу)</a:t>
            </a:r>
            <a:endParaRPr lang="en-US" dirty="0"/>
          </a:p>
        </p:txBody>
      </p:sp>
      <p:pic>
        <p:nvPicPr>
          <p:cNvPr id="6" name="Content Placeholder 5" descr="3 select data poin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0929" y="137160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471160" y="2286000"/>
            <a:ext cx="807720" cy="701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Вікно візуалізації</a:t>
            </a:r>
            <a:endParaRPr lang="en-US" dirty="0"/>
          </a:p>
        </p:txBody>
      </p:sp>
      <p:pic>
        <p:nvPicPr>
          <p:cNvPr id="6" name="Content Placeholder 5" descr="4 data popu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514" y="1371600"/>
            <a:ext cx="784497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70560" y="2087880"/>
            <a:ext cx="28956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" y="1386839"/>
            <a:ext cx="960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дані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спостережень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056120" y="2194560"/>
            <a:ext cx="502920" cy="4114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9801" y="1539240"/>
            <a:ext cx="176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Подивитися дані у вигляді таблиці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019800" y="5928360"/>
            <a:ext cx="9144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63950" y="5928360"/>
            <a:ext cx="169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Змінити час спостережень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818120" y="3276600"/>
            <a:ext cx="22860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1" y="3855720"/>
            <a:ext cx="152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Додати ці дані до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мульти-графіка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3032760" y="1706880"/>
            <a:ext cx="868680" cy="609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62401" y="1264920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Перейти на сторінку школи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можливості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2900"/>
            <a:r>
              <a:rPr lang="uk-UA" sz="2400" dirty="0" smtClean="0"/>
              <a:t>Використовуйте фільтри </a:t>
            </a:r>
            <a:r>
              <a:rPr lang="en-US" sz="2400" dirty="0" smtClean="0"/>
              <a:t>- </a:t>
            </a:r>
            <a:r>
              <a:rPr lang="uk-UA" sz="2400" dirty="0" smtClean="0"/>
              <a:t>Розташування</a:t>
            </a:r>
            <a:r>
              <a:rPr lang="en-US" sz="2400" dirty="0" smtClean="0"/>
              <a:t>/</a:t>
            </a:r>
            <a:r>
              <a:rPr lang="uk-UA" sz="2400" dirty="0" smtClean="0"/>
              <a:t>Ділянка</a:t>
            </a:r>
            <a:r>
              <a:rPr lang="en-US" sz="2400" dirty="0" smtClean="0"/>
              <a:t>/</a:t>
            </a:r>
            <a:r>
              <a:rPr lang="uk-UA" sz="2400" dirty="0" smtClean="0"/>
              <a:t>Висота над рівнем моря, щоб знаходити специфічні місця </a:t>
            </a:r>
            <a:r>
              <a:rPr lang="en-US" sz="2400" dirty="0" smtClean="0"/>
              <a:t>– </a:t>
            </a:r>
            <a:r>
              <a:rPr lang="uk-UA" sz="2400" dirty="0" smtClean="0"/>
              <a:t>школи</a:t>
            </a:r>
            <a:r>
              <a:rPr lang="en-US" sz="2400" dirty="0" smtClean="0"/>
              <a:t>, </a:t>
            </a:r>
            <a:r>
              <a:rPr lang="uk-UA" sz="2400" dirty="0" smtClean="0"/>
              <a:t>країни</a:t>
            </a:r>
            <a:r>
              <a:rPr lang="en-US" sz="2400" dirty="0" smtClean="0"/>
              <a:t>, </a:t>
            </a:r>
            <a:r>
              <a:rPr lang="uk-UA" sz="2400" dirty="0" smtClean="0"/>
              <a:t>міста </a:t>
            </a:r>
            <a:r>
              <a:rPr lang="en-US" sz="2400" dirty="0" smtClean="0"/>
              <a:t>etc.</a:t>
            </a:r>
          </a:p>
          <a:p>
            <a:pPr marL="341313" indent="-342900"/>
            <a:r>
              <a:rPr lang="uk-UA" sz="2400" dirty="0" smtClean="0"/>
              <a:t>Використовуйте графік з іконкою </a:t>
            </a:r>
            <a:r>
              <a:rPr lang="en-US" sz="2400" dirty="0" smtClean="0"/>
              <a:t>+ </a:t>
            </a:r>
            <a:r>
              <a:rPr lang="uk-UA" sz="2400" dirty="0" smtClean="0"/>
              <a:t>щоб вибирати декілька наборів даних для побудови порівняльного графіка </a:t>
            </a:r>
            <a:endParaRPr lang="uk-UA" sz="2400" dirty="0"/>
          </a:p>
          <a:p>
            <a:pPr marL="623888" lvl="1" indent="-342900"/>
            <a:r>
              <a:rPr lang="uk-UA" dirty="0" smtClean="0"/>
              <a:t>Дозволяє будувати на одному графіку дані різних шкіл</a:t>
            </a:r>
            <a:endParaRPr lang="en-US" dirty="0" smtClean="0"/>
          </a:p>
          <a:p>
            <a:pPr marL="341313" indent="-342900"/>
            <a:r>
              <a:rPr lang="uk-UA" sz="2400" dirty="0" smtClean="0"/>
              <a:t>Експортуйте шари у формат </a:t>
            </a:r>
            <a:r>
              <a:rPr lang="en-US" sz="2400" dirty="0" smtClean="0"/>
              <a:t>KMZ</a:t>
            </a:r>
            <a:r>
              <a:rPr lang="uk-UA" sz="2400" dirty="0" smtClean="0"/>
              <a:t> для використання з </a:t>
            </a:r>
            <a:r>
              <a:rPr lang="en-US" sz="2400" dirty="0" smtClean="0"/>
              <a:t>Google Earth </a:t>
            </a:r>
            <a:r>
              <a:rPr lang="uk-UA" sz="2400" dirty="0" smtClean="0"/>
              <a:t>та іншими подібними інструментами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Фільтри</a:t>
            </a:r>
            <a:endParaRPr lang="en-US" dirty="0"/>
          </a:p>
        </p:txBody>
      </p:sp>
      <p:pic>
        <p:nvPicPr>
          <p:cNvPr id="6" name="Content Placeholder 5" descr="filter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70" y="1193800"/>
            <a:ext cx="5016500" cy="467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8360" y="2103120"/>
            <a:ext cx="2889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 можете обирати назву школи, ім'я вчителя, назву ділянки чи навіть назви регіонів </a:t>
            </a:r>
            <a:r>
              <a:rPr lang="en-US" dirty="0" smtClean="0"/>
              <a:t>– </a:t>
            </a:r>
            <a:r>
              <a:rPr lang="uk-UA" dirty="0" smtClean="0"/>
              <a:t>наприклад, країн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uk-UA" dirty="0" smtClean="0"/>
              <a:t>Ви також можете обирати висоту над рівнем моря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900</TotalTime>
  <Words>900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Raytheon Standard</vt:lpstr>
      <vt:lpstr>GLOBE Отримання і візуалізація даних</vt:lpstr>
      <vt:lpstr>Вступ</vt:lpstr>
      <vt:lpstr>Основи</vt:lpstr>
      <vt:lpstr>Крок 1 – Додайте шари даних</vt:lpstr>
      <vt:lpstr>Крок 2 – Оберіть дату</vt:lpstr>
      <vt:lpstr>Step 3 – Оберіть точку (школу)</vt:lpstr>
      <vt:lpstr>Вікно візуалізації</vt:lpstr>
      <vt:lpstr>Додаткові можливості</vt:lpstr>
      <vt:lpstr>Фільтри</vt:lpstr>
      <vt:lpstr>Експротуйте шари</vt:lpstr>
      <vt:lpstr>Створюйте мульти-графіки</vt:lpstr>
      <vt:lpstr>Приклад мульти-графіка</vt:lpstr>
      <vt:lpstr>Як використовувати Лічильник даних (Data Counts)</vt:lpstr>
      <vt:lpstr>Як користуватися Лічильником даних</vt:lpstr>
      <vt:lpstr>Лічильник даних</vt:lpstr>
      <vt:lpstr>Домашнє завдання</vt:lpstr>
      <vt:lpstr>Наступні кроки</vt:lpstr>
      <vt:lpstr>Наступні кроки</vt:lpstr>
      <vt:lpstr>Дякую за увагу!</vt:lpstr>
      <vt:lpstr>Корисні посилання</vt:lpstr>
    </vt:vector>
  </TitlesOfParts>
  <Company>Raytheon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Пустільнік Н.В.</cp:lastModifiedBy>
  <cp:revision>179</cp:revision>
  <dcterms:created xsi:type="dcterms:W3CDTF">2014-05-03T06:05:32Z</dcterms:created>
  <dcterms:modified xsi:type="dcterms:W3CDTF">2014-10-03T10:10:59Z</dcterms:modified>
</cp:coreProperties>
</file>