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258" r:id="rId4"/>
    <p:sldId id="321" r:id="rId5"/>
    <p:sldId id="291" r:id="rId6"/>
    <p:sldId id="288" r:id="rId7"/>
    <p:sldId id="289" r:id="rId8"/>
    <p:sldId id="290" r:id="rId9"/>
    <p:sldId id="262" r:id="rId10"/>
    <p:sldId id="263" r:id="rId11"/>
    <p:sldId id="264" r:id="rId12"/>
    <p:sldId id="298" r:id="rId13"/>
    <p:sldId id="322" r:id="rId14"/>
    <p:sldId id="299" r:id="rId15"/>
    <p:sldId id="301" r:id="rId16"/>
    <p:sldId id="302" r:id="rId17"/>
    <p:sldId id="303" r:id="rId18"/>
    <p:sldId id="323" r:id="rId19"/>
    <p:sldId id="324" r:id="rId20"/>
    <p:sldId id="304" r:id="rId21"/>
    <p:sldId id="305" r:id="rId22"/>
    <p:sldId id="306" r:id="rId23"/>
    <p:sldId id="308" r:id="rId24"/>
    <p:sldId id="309" r:id="rId25"/>
    <p:sldId id="310" r:id="rId26"/>
    <p:sldId id="311" r:id="rId27"/>
    <p:sldId id="312" r:id="rId28"/>
    <p:sldId id="326" r:id="rId29"/>
    <p:sldId id="327" r:id="rId30"/>
    <p:sldId id="313" r:id="rId31"/>
    <p:sldId id="328" r:id="rId32"/>
    <p:sldId id="314" r:id="rId33"/>
    <p:sldId id="329" r:id="rId34"/>
    <p:sldId id="315" r:id="rId35"/>
    <p:sldId id="331" r:id="rId36"/>
    <p:sldId id="330" r:id="rId37"/>
    <p:sldId id="319" r:id="rId38"/>
    <p:sldId id="33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4E6E-9EFC-4EC7-B5C8-B52133DD64E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4FEC-330A-451B-9BAA-B92C760D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aryr\AppData\Local\Microsoft\Windows\Temporary Internet Files\Content.IE5\4VG2B6BM\MP9004486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3" y="1227631"/>
            <a:ext cx="6752492" cy="449370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020" y="315936"/>
            <a:ext cx="662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Управл</a:t>
            </a:r>
            <a:r>
              <a:rPr lang="uk-UA" sz="2400" b="1" dirty="0" err="1" smtClean="0"/>
              <a:t>іння</a:t>
            </a:r>
            <a:r>
              <a:rPr lang="uk-UA" sz="2400" b="1" dirty="0" smtClean="0"/>
              <a:t> новими інструментами вводу даних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86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1981" r="908" b="1528"/>
          <a:stretch/>
        </p:blipFill>
        <p:spPr bwMode="auto">
          <a:xfrm>
            <a:off x="576472" y="1182762"/>
            <a:ext cx="7899839" cy="54337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Натиснувши на одну з установ, ви зможете побачити список усіх ваших ділянок. Повторне натиснення сховає список ділянок.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95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11845" r="1530" b="2674"/>
          <a:stretch/>
        </p:blipFill>
        <p:spPr bwMode="auto">
          <a:xfrm>
            <a:off x="586412" y="1182762"/>
            <a:ext cx="7889900" cy="53924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Визначення нової ділянки</a:t>
            </a:r>
            <a:r>
              <a:rPr lang="en-US" b="1" dirty="0" smtClean="0"/>
              <a:t>: </a:t>
            </a:r>
          </a:p>
          <a:p>
            <a:r>
              <a:rPr lang="uk-UA" b="1" dirty="0" smtClean="0"/>
              <a:t>Щоб додати навчальну ділянку, натисніть кнопку </a:t>
            </a:r>
            <a:r>
              <a:rPr lang="en-US" b="1" dirty="0" smtClean="0"/>
              <a:t>              </a:t>
            </a:r>
            <a:r>
              <a:rPr lang="uk-UA" b="1" dirty="0" smtClean="0"/>
              <a:t>  (додати ділянку) для вашої організації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779880" y="2762544"/>
            <a:ext cx="618372" cy="2966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3" t="37946" r="1530" b="58115"/>
          <a:stretch/>
        </p:blipFill>
        <p:spPr bwMode="auto">
          <a:xfrm>
            <a:off x="5154022" y="333408"/>
            <a:ext cx="707225" cy="24847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2259" r="984" b="1560"/>
          <a:stretch/>
        </p:blipFill>
        <p:spPr bwMode="auto">
          <a:xfrm>
            <a:off x="590551" y="1182761"/>
            <a:ext cx="7885761" cy="54276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Спочатку, вам необхідно визначити вашу ділянку.</a:t>
            </a:r>
            <a:r>
              <a:rPr lang="en-US" b="1" dirty="0" smtClean="0"/>
              <a:t> </a:t>
            </a:r>
            <a:r>
              <a:rPr lang="uk-UA" b="1" dirty="0" smtClean="0"/>
              <a:t>Зверніть увагу, що обов'язкові поля позначені червоною зірочкою. Перед тим як робити щось інше, введіть Назву ділянки і Координати </a:t>
            </a:r>
            <a:r>
              <a:rPr lang="en-US" b="1" dirty="0" smtClean="0"/>
              <a:t>(</a:t>
            </a:r>
            <a:r>
              <a:rPr lang="uk-UA" b="1" dirty="0" smtClean="0"/>
              <a:t>широта</a:t>
            </a:r>
            <a:r>
              <a:rPr lang="en-US" b="1" dirty="0" smtClean="0"/>
              <a:t>, </a:t>
            </a:r>
            <a:r>
              <a:rPr lang="uk-UA" b="1" dirty="0" smtClean="0"/>
              <a:t>довгота і підйом</a:t>
            </a:r>
            <a:r>
              <a:rPr lang="en-US" b="1" dirty="0" smtClean="0"/>
              <a:t>). </a:t>
            </a:r>
            <a:r>
              <a:rPr lang="uk-UA" b="1" i="1" dirty="0" smtClean="0"/>
              <a:t>Для широти і довготи використовуйте десяткові значення.</a:t>
            </a:r>
            <a:endParaRPr lang="en-US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6321287" y="2427532"/>
            <a:ext cx="1503596" cy="33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534478" y="2447410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3683601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20793" y="3676977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42335" y="3680292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2259" r="984" b="1560"/>
          <a:stretch/>
        </p:blipFill>
        <p:spPr bwMode="auto">
          <a:xfrm>
            <a:off x="590551" y="1182761"/>
            <a:ext cx="7885761" cy="54276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Перед тим як робити щось інше, введіть Назву ділянки і Координати </a:t>
            </a:r>
            <a:r>
              <a:rPr lang="en-US" b="1" dirty="0"/>
              <a:t>(</a:t>
            </a:r>
            <a:r>
              <a:rPr lang="uk-UA" b="1" dirty="0"/>
              <a:t>широта</a:t>
            </a:r>
            <a:r>
              <a:rPr lang="en-US" b="1" dirty="0"/>
              <a:t>, </a:t>
            </a:r>
            <a:r>
              <a:rPr lang="uk-UA" b="1" dirty="0"/>
              <a:t>довгота і підйом</a:t>
            </a:r>
            <a:r>
              <a:rPr lang="en-US" b="1" dirty="0"/>
              <a:t>). </a:t>
            </a:r>
            <a:r>
              <a:rPr lang="uk-UA" b="1" i="1" dirty="0"/>
              <a:t>Для широти і довготи використовуйте десяткові значення.</a:t>
            </a:r>
            <a:endParaRPr lang="en-US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809543" y="2427532"/>
            <a:ext cx="3547648" cy="6635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09542" y="3354113"/>
            <a:ext cx="4935387" cy="14559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11900" r="892" b="1102"/>
          <a:stretch/>
        </p:blipFill>
        <p:spPr bwMode="auto">
          <a:xfrm>
            <a:off x="590551" y="1182760"/>
            <a:ext cx="7887527" cy="548033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Обираючи ім'я ділянки, будьте конкретними якщо ваша установа має більше ніш одну ділянку цього типу (</a:t>
            </a:r>
            <a:r>
              <a:rPr lang="uk-UA" b="1" dirty="0"/>
              <a:t>м</a:t>
            </a:r>
            <a:r>
              <a:rPr lang="uk-UA" b="1" dirty="0" smtClean="0"/>
              <a:t>ожете пронумерувати їх)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33343" y="2309016"/>
            <a:ext cx="6496257" cy="435482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16106" y="2719506"/>
            <a:ext cx="3607905" cy="472718"/>
            <a:chOff x="1816106" y="2719506"/>
            <a:chExt cx="3607905" cy="47271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2" t="36797" r="38602" b="56281"/>
            <a:stretch/>
          </p:blipFill>
          <p:spPr bwMode="auto">
            <a:xfrm>
              <a:off x="1816106" y="2753139"/>
              <a:ext cx="3607905" cy="43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1816106" y="2719506"/>
              <a:ext cx="3607905" cy="472718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2189" r="916" b="1476"/>
          <a:stretch/>
        </p:blipFill>
        <p:spPr bwMode="auto">
          <a:xfrm>
            <a:off x="590551" y="1182760"/>
            <a:ext cx="7883768" cy="54240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Коли ви введете широту і довготу невелика мапа знизу зміниться</a:t>
            </a:r>
            <a:r>
              <a:rPr lang="en-US" b="1" dirty="0" smtClean="0"/>
              <a:t>. </a:t>
            </a:r>
            <a:r>
              <a:rPr lang="uk-UA" b="1" dirty="0" smtClean="0"/>
              <a:t>Вона буде відображати знайому вам територію. Якщо карта відображає територію некоректно, будь-ласка, перевірте координати і селективні кнопки, щоб переконатися, що ви ввели правильні значення і обрали правильну сторону екватора і меридіана.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720643" y="2349500"/>
            <a:ext cx="6496257" cy="446673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46677" r="23334" b="1477"/>
          <a:stretch/>
        </p:blipFill>
        <p:spPr bwMode="auto">
          <a:xfrm>
            <a:off x="1809541" y="3349486"/>
            <a:ext cx="4859615" cy="32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62470" y="4750423"/>
            <a:ext cx="2363430" cy="19865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79725" y="3324296"/>
            <a:ext cx="4935387" cy="14559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2199" r="981" b="1213"/>
          <a:stretch/>
        </p:blipFill>
        <p:spPr bwMode="auto">
          <a:xfrm>
            <a:off x="600176" y="1213307"/>
            <a:ext cx="7925035" cy="54618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0237" y="2547940"/>
            <a:ext cx="701850" cy="2966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як ми заповнили основну інформацію про ділянку, ми можемо обрати тип нашої ділянки. Оберіть квадратик напроти відповідного напряму дослідження</a:t>
            </a:r>
            <a:r>
              <a:rPr lang="en-US" b="1" dirty="0" smtClean="0"/>
              <a:t>.</a:t>
            </a:r>
            <a:r>
              <a:rPr lang="uk-UA" b="1" dirty="0" smtClean="0"/>
              <a:t>Наприклад, оберемо дослідження за напрямком «Атмосфера».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1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11846" r="939" b="1285"/>
          <a:stretch/>
        </p:blipFill>
        <p:spPr bwMode="auto">
          <a:xfrm>
            <a:off x="590551" y="1213301"/>
            <a:ext cx="7934660" cy="548118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Натиснувши на квадратик «Атмосфера» ми отримаємо таку сторінку. Заповніть необхідні поля, позначені зірочкою 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b="1" dirty="0" smtClean="0"/>
              <a:t>, </a:t>
            </a:r>
            <a:r>
              <a:rPr lang="uk-UA" b="1" dirty="0" smtClean="0"/>
              <a:t>та інші необов'язкові поля, якщо ви зібрали для них дані.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4949687" y="2169114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3348" y="5800209"/>
            <a:ext cx="149087" cy="16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12207" r="1000" b="1502"/>
          <a:stretch/>
        </p:blipFill>
        <p:spPr bwMode="auto">
          <a:xfrm>
            <a:off x="590550" y="1213301"/>
            <a:ext cx="7928139" cy="54519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Для атмосферної ділянки обов'язковим є введення коментарів і типу термометру</a:t>
            </a:r>
            <a:r>
              <a:rPr lang="en-US" b="1" dirty="0" smtClean="0"/>
              <a:t>. 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08933" y="2111723"/>
            <a:ext cx="5734258" cy="870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5087" y="4758845"/>
            <a:ext cx="1848678" cy="17214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12219" r="1041" b="1501"/>
          <a:stretch/>
        </p:blipFill>
        <p:spPr bwMode="auto">
          <a:xfrm>
            <a:off x="586408" y="1213300"/>
            <a:ext cx="7938090" cy="545198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Закінчивши внесення інформації, </a:t>
            </a:r>
            <a:r>
              <a:rPr lang="uk-UA" b="1" dirty="0" err="1" smtClean="0"/>
              <a:t>пролистайте</a:t>
            </a:r>
            <a:r>
              <a:rPr lang="uk-UA" b="1" dirty="0" smtClean="0"/>
              <a:t> вниз сторінки і натисніть</a:t>
            </a:r>
            <a:r>
              <a:rPr lang="en-US" b="1" dirty="0" smtClean="0"/>
              <a:t>                </a:t>
            </a:r>
            <a:r>
              <a:rPr lang="uk-UA" b="1" dirty="0" smtClean="0"/>
              <a:t>(створити ділянку).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89385" r="72549" b="6058"/>
          <a:stretch/>
        </p:blipFill>
        <p:spPr bwMode="auto">
          <a:xfrm>
            <a:off x="7232010" y="31579"/>
            <a:ext cx="795131" cy="3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2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83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Цей інструктаж ознайомить вас з: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00554" y="1383323"/>
            <a:ext cx="77280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Розміщенням нових інструментів вводу даних</a:t>
            </a:r>
            <a:endParaRPr lang="en-US" sz="2800" b="1" dirty="0" smtClean="0"/>
          </a:p>
          <a:p>
            <a:r>
              <a:rPr lang="en-US" sz="1600" b="1" dirty="0" smtClean="0"/>
              <a:t> 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Визначенням нової ділянки досліджень</a:t>
            </a:r>
            <a:endParaRPr lang="en-US" sz="2800" b="1" dirty="0" smtClean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Вводом </a:t>
            </a:r>
            <a:r>
              <a:rPr lang="ru-RU" sz="2800" b="1" dirty="0" err="1" smtClean="0"/>
              <a:t>даних</a:t>
            </a:r>
            <a:endParaRPr lang="en-US" sz="2800" b="1" dirty="0" smtClean="0"/>
          </a:p>
          <a:p>
            <a:r>
              <a:rPr lang="en-US" sz="1600" b="1" dirty="0" smtClean="0"/>
              <a:t>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Як </a:t>
            </a:r>
            <a:r>
              <a:rPr lang="ru-RU" sz="2800" b="1" dirty="0" err="1" smtClean="0"/>
              <a:t>додати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стор</a:t>
            </a:r>
            <a:r>
              <a:rPr lang="uk-UA" sz="2800" b="1" dirty="0" smtClean="0"/>
              <a:t>інки вводу даних у закладки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23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12125" r="423" b="1418"/>
          <a:stretch/>
        </p:blipFill>
        <p:spPr bwMode="auto">
          <a:xfrm>
            <a:off x="586408" y="1215970"/>
            <a:ext cx="7938090" cy="54068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Якщо вся інформація введена вірно, з'явиться зелене повідомлення                                        - ділянку успішно створено.</a:t>
            </a:r>
            <a:endParaRPr 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20361" r="84327" b="77682"/>
          <a:stretch/>
        </p:blipFill>
        <p:spPr bwMode="auto">
          <a:xfrm>
            <a:off x="7016486" y="76919"/>
            <a:ext cx="1936681" cy="2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00176" y="1701890"/>
            <a:ext cx="1199748" cy="2207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12125" r="423" b="1418"/>
          <a:stretch/>
        </p:blipFill>
        <p:spPr bwMode="auto">
          <a:xfrm>
            <a:off x="586408" y="1215970"/>
            <a:ext cx="7938090" cy="54068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натисніть </a:t>
            </a:r>
            <a:r>
              <a:rPr lang="en-US" b="1" dirty="0" smtClean="0"/>
              <a:t>Data Home </a:t>
            </a:r>
            <a:r>
              <a:rPr lang="uk-UA" b="1" dirty="0" smtClean="0"/>
              <a:t>щоб повернутися на сторінку внесення даних.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10115" y="1460637"/>
            <a:ext cx="599874" cy="2207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1784" r="922" b="1473"/>
          <a:stretch/>
        </p:blipFill>
        <p:spPr bwMode="auto">
          <a:xfrm>
            <a:off x="590236" y="1215971"/>
            <a:ext cx="7934262" cy="55088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Ділянка, яку ви створили тепер має бути в списку під назвою вашої установи. 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21557" y="3513856"/>
            <a:ext cx="1392254" cy="2983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2069" r="1021" b="1408"/>
          <a:stretch/>
        </p:blipFill>
        <p:spPr bwMode="auto">
          <a:xfrm>
            <a:off x="586408" y="1215970"/>
            <a:ext cx="7938090" cy="54677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Натиснувши на ділянку, ви отримаєте доступні листи для внесення даних за напрямком «Атмосфера»</a:t>
            </a:r>
            <a:r>
              <a:rPr lang="en-US" b="1" dirty="0" smtClean="0"/>
              <a:t>, </a:t>
            </a:r>
            <a:r>
              <a:rPr lang="uk-UA" b="1" dirty="0" smtClean="0"/>
              <a:t>наприклад «Інтегрований лист 1-день»</a:t>
            </a:r>
            <a:r>
              <a:rPr lang="en-US" b="1" dirty="0" smtClean="0"/>
              <a:t>. </a:t>
            </a:r>
            <a:r>
              <a:rPr lang="uk-UA" b="1" dirty="0" smtClean="0"/>
              <a:t>Натисніть на кнопку Нове спостереження (</a:t>
            </a:r>
            <a:r>
              <a:rPr lang="en-US" b="1" dirty="0" smtClean="0"/>
              <a:t>New Observation)</a:t>
            </a:r>
            <a:r>
              <a:rPr lang="uk-UA" b="1" dirty="0" smtClean="0"/>
              <a:t> під </a:t>
            </a:r>
            <a:r>
              <a:rPr lang="uk-UA" b="1" dirty="0"/>
              <a:t>протоколом Інтегрований лист </a:t>
            </a:r>
            <a:r>
              <a:rPr lang="uk-UA" b="1" dirty="0" smtClean="0"/>
              <a:t>1-день</a:t>
            </a:r>
            <a:r>
              <a:rPr lang="uk-UA" b="1" dirty="0"/>
              <a:t> </a:t>
            </a:r>
            <a:r>
              <a:rPr lang="uk-UA" b="1" dirty="0" smtClean="0"/>
              <a:t>щоб почати </a:t>
            </a:r>
            <a:r>
              <a:rPr lang="uk-UA" b="1" smtClean="0"/>
              <a:t>вносити дані.</a:t>
            </a:r>
            <a:r>
              <a:rPr lang="en-US" b="1" smtClean="0"/>
              <a:t>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97448" y="3856914"/>
            <a:ext cx="913500" cy="3753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2054" r="998" b="1274"/>
          <a:stretch/>
        </p:blipFill>
        <p:spPr bwMode="auto">
          <a:xfrm>
            <a:off x="586408" y="1215970"/>
            <a:ext cx="7938090" cy="54769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Щоб внести дані почніть з дати та часу спостереження. </a:t>
            </a:r>
            <a:r>
              <a:rPr lang="uk-UA" b="1" dirty="0" smtClean="0"/>
              <a:t>Пам'ятайте, що потрібно використовувати Універсальний глобальний час (</a:t>
            </a:r>
            <a:r>
              <a:rPr lang="uk-UA" b="1" dirty="0" err="1" smtClean="0"/>
              <a:t>грінвічівський</a:t>
            </a:r>
            <a:r>
              <a:rPr lang="uk-UA" b="1" dirty="0" smtClean="0"/>
              <a:t>) в форматі 24 години.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45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12205" r="1053" b="1175"/>
          <a:stretch/>
        </p:blipFill>
        <p:spPr bwMode="auto">
          <a:xfrm>
            <a:off x="586408" y="1215970"/>
            <a:ext cx="7939051" cy="54769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3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Після того  як ви обрали дату на сторінка визначить час місцевого сонячного полудня для вашої місцевості. Повідомлення </a:t>
            </a:r>
            <a:r>
              <a:rPr lang="en-US" b="1" dirty="0" smtClean="0"/>
              <a:t>“Creating</a:t>
            </a:r>
            <a:r>
              <a:rPr lang="en-US" b="1" dirty="0" smtClean="0"/>
              <a:t>” </a:t>
            </a:r>
            <a:r>
              <a:rPr lang="uk-UA" b="1" dirty="0" smtClean="0"/>
              <a:t>(«Створення») біля назви листа внесення даних означає, що ви в процесі створення нових даних для бази.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21557" y="2499860"/>
            <a:ext cx="1199748" cy="2213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33184" y="1797493"/>
            <a:ext cx="1073503" cy="3195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1978" r="986" b="1465"/>
          <a:stretch/>
        </p:blipFill>
        <p:spPr bwMode="auto">
          <a:xfrm>
            <a:off x="586408" y="1215970"/>
            <a:ext cx="7947751" cy="54769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48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Натисніть на іконку у вигляді годинника          і ви зможете швидко обрати час спостереження. </a:t>
            </a:r>
            <a:r>
              <a:rPr lang="uk-UA" b="1" dirty="0" smtClean="0"/>
              <a:t>Як тільки ви ввели час, з'являться інші опції внесення даних. Натискуючи стрілки вгору і вниз ви зможете вибрати години і хвилини. Пам'ятайте, це час збирання даних за Універсальним глобальним часом </a:t>
            </a:r>
            <a:r>
              <a:rPr lang="en-US" b="1" dirty="0" smtClean="0"/>
              <a:t>(UTC</a:t>
            </a:r>
            <a:r>
              <a:rPr lang="en-US" b="1" dirty="0" smtClean="0"/>
              <a:t>).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t="28799" r="70699" b="67571"/>
          <a:stretch/>
        </p:blipFill>
        <p:spPr bwMode="auto">
          <a:xfrm>
            <a:off x="4184304" y="71237"/>
            <a:ext cx="336884" cy="24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11656" r="1020" b="1748"/>
          <a:stretch/>
        </p:blipFill>
        <p:spPr bwMode="auto">
          <a:xfrm>
            <a:off x="588482" y="1212042"/>
            <a:ext cx="7940944" cy="54808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Вийшовши з опції визначення часу, у вас з'являться інші опції внесення даних для обраного листа даних (у нашому випадку «Інтегрований лист 1-день)</a:t>
            </a:r>
            <a:r>
              <a:rPr lang="en-US" b="1" dirty="0" smtClean="0"/>
              <a:t>. </a:t>
            </a:r>
            <a:r>
              <a:rPr lang="uk-UA" b="1" dirty="0" smtClean="0"/>
              <a:t>Під датою і часом є інші опції внесення даних (зліва) і ключ до іконок по центру.  Слово </a:t>
            </a:r>
            <a:r>
              <a:rPr lang="en-US" b="1" dirty="0" smtClean="0"/>
              <a:t>SAMPLE </a:t>
            </a:r>
            <a:r>
              <a:rPr lang="uk-UA" b="1" dirty="0" smtClean="0"/>
              <a:t>(ЗРАЗОК) знаходиться під ключем.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74031" y="3029318"/>
            <a:ext cx="5102993" cy="14335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85863" y="2884373"/>
            <a:ext cx="470284" cy="13001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11656" r="1020" b="1748"/>
          <a:stretch/>
        </p:blipFill>
        <p:spPr bwMode="auto">
          <a:xfrm>
            <a:off x="588482" y="1212042"/>
            <a:ext cx="7940944" cy="54808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Щоб внести температурні дані натисніть іконку Температура повітря       зліва.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5863" y="2884373"/>
            <a:ext cx="470284" cy="2663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38080" r="91680" b="58659"/>
          <a:stretch/>
        </p:blipFill>
        <p:spPr bwMode="auto">
          <a:xfrm>
            <a:off x="6947763" y="88543"/>
            <a:ext cx="2905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12458" r="1020" b="1249"/>
          <a:stretch/>
        </p:blipFill>
        <p:spPr bwMode="auto">
          <a:xfrm>
            <a:off x="588481" y="1212042"/>
            <a:ext cx="7940945" cy="54535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ви можете внести свої температурні дані. </a:t>
            </a:r>
            <a:r>
              <a:rPr lang="uk-UA" b="1" dirty="0" smtClean="0"/>
              <a:t>Оскільки, я не вводив дані про температуру минулого дня, я не можу внести максимальну і мінімальну температури для цього дня (як вказує повідомлення). Однак, я можу внести поточну температуру для цієї дати.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51176" y="3856383"/>
            <a:ext cx="1152267" cy="4879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1850" r="1002" b="1232"/>
          <a:stretch/>
        </p:blipFill>
        <p:spPr bwMode="auto">
          <a:xfrm>
            <a:off x="600277" y="1194514"/>
            <a:ext cx="7876034" cy="54597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124528" y="4371114"/>
            <a:ext cx="1614791" cy="5933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6888"/>
            <a:ext cx="9144000" cy="646331"/>
            <a:chOff x="0" y="6888"/>
            <a:chExt cx="91440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0" y="6888"/>
              <a:ext cx="914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Розміщення нових інструментів вводу даних (</a:t>
              </a:r>
              <a:r>
                <a:rPr lang="en-US" b="1" dirty="0" smtClean="0"/>
                <a:t>Data </a:t>
              </a:r>
              <a:r>
                <a:rPr lang="en-US" b="1" dirty="0"/>
                <a:t>Entry </a:t>
              </a:r>
              <a:r>
                <a:rPr lang="en-US" b="1" dirty="0" smtClean="0"/>
                <a:t>Tools</a:t>
              </a:r>
              <a:r>
                <a:rPr lang="uk-UA" b="1" dirty="0" smtClean="0"/>
                <a:t>)</a:t>
              </a:r>
              <a:r>
                <a:rPr lang="en-US" b="1" dirty="0" smtClean="0"/>
                <a:t>:</a:t>
              </a:r>
            </a:p>
            <a:p>
              <a:r>
                <a:rPr lang="uk-UA" b="1" dirty="0" smtClean="0"/>
                <a:t>Зареєструвавшись на сайті, натисніть іконку </a:t>
              </a:r>
              <a:r>
                <a:rPr lang="en-US" b="1" dirty="0" smtClean="0"/>
                <a:t>Data Entry </a:t>
              </a:r>
              <a:r>
                <a:rPr lang="uk-UA" b="1" dirty="0" smtClean="0"/>
                <a:t>                     на домашній сторінці</a:t>
              </a:r>
              <a:r>
                <a:rPr lang="en-US" b="1" dirty="0" smtClean="0"/>
                <a:t>              </a:t>
              </a:r>
              <a:endParaRPr lang="en-US" b="1" dirty="0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01" t="60861" r="34258" b="31492"/>
            <a:stretch/>
          </p:blipFill>
          <p:spPr bwMode="auto">
            <a:xfrm>
              <a:off x="5639111" y="330053"/>
              <a:ext cx="881369" cy="27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27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2402" r="934" b="1733"/>
          <a:stretch/>
        </p:blipFill>
        <p:spPr bwMode="auto">
          <a:xfrm>
            <a:off x="590549" y="1225986"/>
            <a:ext cx="7946918" cy="543960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Після того як ви внесли температурні дані, ви можете ввести додаткові дані натискаючи відповідну іконку. 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14349" y="2831164"/>
            <a:ext cx="1038226" cy="13134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t="12208" r="1019" b="1348"/>
          <a:stretch/>
        </p:blipFill>
        <p:spPr bwMode="auto">
          <a:xfrm>
            <a:off x="590549" y="1225985"/>
            <a:ext cx="7946918" cy="546619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Наприклад, відносна вологість. Якщо ви відкрили протокол внесення даних, очікується, що ви будете вносити дані. Тому, якщо у вас немає даних по цьому параметру, потрібно видалити його з обраних натиснувши кнопку 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988537" y="4293703"/>
            <a:ext cx="519113" cy="2981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6" t="61299" r="1997" b="34929"/>
          <a:stretch/>
        </p:blipFill>
        <p:spPr bwMode="auto">
          <a:xfrm>
            <a:off x="4685928" y="572394"/>
            <a:ext cx="628690" cy="34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11903" r="882" b="1324"/>
          <a:stretch/>
        </p:blipFill>
        <p:spPr bwMode="auto">
          <a:xfrm>
            <a:off x="590549" y="1225984"/>
            <a:ext cx="7948372" cy="54798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6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 тільки ви ввели усі дані по цьому листу внесення даних натисніть кнопку «Відправити дані»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663819" y="5537327"/>
            <a:ext cx="766712" cy="2952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68994" r="77277" b="27324"/>
          <a:stretch/>
        </p:blipFill>
        <p:spPr bwMode="auto">
          <a:xfrm>
            <a:off x="680192" y="358046"/>
            <a:ext cx="63817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12043" r="1043" b="2282"/>
          <a:stretch/>
        </p:blipFill>
        <p:spPr bwMode="auto">
          <a:xfrm>
            <a:off x="590549" y="1222757"/>
            <a:ext cx="7948627" cy="541951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Якщо в даних є помилки ви отримаєте рожеве повідомлення:</a:t>
            </a:r>
            <a:r>
              <a:rPr lang="en-US" b="1" dirty="0" smtClean="0"/>
              <a:t>                                      </a:t>
            </a:r>
            <a:r>
              <a:rPr lang="uk-UA" b="1" dirty="0" smtClean="0"/>
              <a:t>з біль</a:t>
            </a:r>
          </a:p>
          <a:p>
            <a:r>
              <a:rPr lang="uk-UA" b="1" dirty="0"/>
              <a:t>з</a:t>
            </a:r>
            <a:r>
              <a:rPr lang="uk-UA" b="1" dirty="0" smtClean="0"/>
              <a:t> детальним описом помилок. В моєму випадку, я не вніс дані до відкритих протоколів або не обрав метод збору даних для відносної вологості. Якщо в мене немає даних по відносній вологості я повинен натиснути кнопку видалити (</a:t>
            </a:r>
            <a:r>
              <a:rPr lang="en-US" b="1" dirty="0" smtClean="0"/>
              <a:t>remove)</a:t>
            </a:r>
            <a:r>
              <a:rPr lang="ru-RU" b="1" dirty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19192" r="75683" b="77369"/>
          <a:stretch/>
        </p:blipFill>
        <p:spPr bwMode="auto">
          <a:xfrm>
            <a:off x="6703858" y="72158"/>
            <a:ext cx="2114857" cy="28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48527" y="1721294"/>
            <a:ext cx="1866902" cy="3191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01000" y="6177338"/>
            <a:ext cx="538176" cy="3191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1858" r="1192" b="1226"/>
          <a:stretch/>
        </p:blipFill>
        <p:spPr bwMode="auto">
          <a:xfrm>
            <a:off x="590549" y="1225984"/>
            <a:ext cx="7948372" cy="55109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Якщо помилок немає ви отримаєте наступне повідомлення:</a:t>
            </a:r>
          </a:p>
          <a:p>
            <a:r>
              <a:rPr lang="uk-UA" b="1" dirty="0" smtClean="0"/>
              <a:t>Повідомлення</a:t>
            </a:r>
            <a:r>
              <a:rPr lang="en-US" b="1" dirty="0" smtClean="0"/>
              <a:t> “Editing</a:t>
            </a:r>
            <a:r>
              <a:rPr lang="en-US" b="1" dirty="0" smtClean="0"/>
              <a:t>” </a:t>
            </a:r>
            <a:r>
              <a:rPr lang="en-US" b="1" dirty="0" smtClean="0"/>
              <a:t>(</a:t>
            </a:r>
            <a:r>
              <a:rPr lang="ru-RU" b="1" dirty="0" smtClean="0"/>
              <a:t>«Правка») </a:t>
            </a:r>
            <a:r>
              <a:rPr lang="ru-RU" b="1" dirty="0" err="1" smtClean="0"/>
              <a:t>означає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можете </a:t>
            </a:r>
            <a:r>
              <a:rPr lang="ru-RU" b="1" dirty="0" err="1" smtClean="0"/>
              <a:t>змінювати</a:t>
            </a:r>
            <a:r>
              <a:rPr lang="ru-RU" b="1" dirty="0"/>
              <a:t> </a:t>
            </a:r>
            <a:r>
              <a:rPr lang="ru-RU" b="1" dirty="0" smtClean="0"/>
              <a:t>і </a:t>
            </a:r>
            <a:r>
              <a:rPr lang="ru-RU" b="1" dirty="0" err="1" smtClean="0"/>
              <a:t>коректувати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внесені</a:t>
            </a:r>
            <a:r>
              <a:rPr lang="ru-RU" b="1" dirty="0" smtClean="0"/>
              <a:t> до </a:t>
            </a:r>
            <a:r>
              <a:rPr lang="ru-RU" b="1" dirty="0" err="1" smtClean="0"/>
              <a:t>наукової</a:t>
            </a:r>
            <a:r>
              <a:rPr lang="ru-RU" b="1" dirty="0" smtClean="0"/>
              <a:t> </a:t>
            </a:r>
            <a:r>
              <a:rPr lang="ru-RU" b="1" dirty="0" err="1" smtClean="0"/>
              <a:t>бази</a:t>
            </a:r>
            <a:r>
              <a:rPr lang="ru-RU" b="1" dirty="0" smtClean="0"/>
              <a:t>.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19619" r="78045" b="77623"/>
          <a:stretch/>
        </p:blipFill>
        <p:spPr bwMode="auto">
          <a:xfrm>
            <a:off x="6219431" y="77254"/>
            <a:ext cx="2319490" cy="27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283" y="1755908"/>
            <a:ext cx="1638303" cy="27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88116" y="2136913"/>
            <a:ext cx="1098691" cy="321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1858" r="1192" b="1226"/>
          <a:stretch/>
        </p:blipFill>
        <p:spPr bwMode="auto">
          <a:xfrm>
            <a:off x="590549" y="1225984"/>
            <a:ext cx="7948372" cy="55109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284" y="1476365"/>
            <a:ext cx="535474" cy="27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натисніть </a:t>
            </a:r>
            <a:r>
              <a:rPr lang="en-US" b="1" dirty="0" smtClean="0"/>
              <a:t>Data </a:t>
            </a:r>
            <a:r>
              <a:rPr lang="en-US" b="1" dirty="0" smtClean="0"/>
              <a:t>Home </a:t>
            </a:r>
            <a:r>
              <a:rPr lang="uk-UA" b="1" dirty="0" smtClean="0"/>
              <a:t>щоб повернутися до сторінки Внесення наукових даних (</a:t>
            </a:r>
            <a:r>
              <a:rPr lang="en-US" b="1" dirty="0" smtClean="0"/>
              <a:t>Science </a:t>
            </a:r>
            <a:r>
              <a:rPr lang="en-US" b="1" dirty="0"/>
              <a:t>Data </a:t>
            </a:r>
            <a:r>
              <a:rPr lang="en-US" b="1" dirty="0" smtClean="0"/>
              <a:t>Entry).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25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12351" r="1121" b="1588"/>
          <a:stretch/>
        </p:blipFill>
        <p:spPr bwMode="auto">
          <a:xfrm>
            <a:off x="590549" y="1225984"/>
            <a:ext cx="7948372" cy="54464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8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Сторінки внесення даних у Закладках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uk-UA" b="1" dirty="0" smtClean="0"/>
              <a:t>Натисніть на вашу ділянку, щоб побачити доступні вам сторінки внесення даних. Якщо ви постійно вноситиме дані для певної сторінки, ви зможете додати її в закладки. Натисніть на маленьку зірочку біля назви сторінки внесення даних (наприклад, «Інтегрований 1-день»)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895018" y="3865037"/>
            <a:ext cx="179294" cy="188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12066" r="1126" b="1290"/>
          <a:stretch/>
        </p:blipFill>
        <p:spPr bwMode="auto">
          <a:xfrm>
            <a:off x="590549" y="1225983"/>
            <a:ext cx="7948372" cy="549372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Після того як ви відмітили сторінку,  зірочка стане чорною.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871045" y="4350226"/>
            <a:ext cx="179294" cy="188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12066" r="1126" b="1290"/>
          <a:stretch/>
        </p:blipFill>
        <p:spPr bwMode="auto">
          <a:xfrm>
            <a:off x="590549" y="1225983"/>
            <a:ext cx="7948372" cy="549372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Тепер відмічена сторінка знаходиться під Закладками. Щоб видалити цю сторінку натисніть, маленький хрестик </a:t>
            </a:r>
            <a:r>
              <a:rPr lang="en-US" b="1" dirty="0" smtClean="0"/>
              <a:t>x </a:t>
            </a:r>
            <a:r>
              <a:rPr lang="uk-UA" b="1" smtClean="0"/>
              <a:t>біля сторінки.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75883" y="2569669"/>
            <a:ext cx="1748047" cy="276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91751" y="2613651"/>
            <a:ext cx="179294" cy="188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2410" r="900" b="723"/>
          <a:stretch/>
        </p:blipFill>
        <p:spPr bwMode="auto">
          <a:xfrm>
            <a:off x="600276" y="1194514"/>
            <a:ext cx="7891925" cy="54597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Або ви можете натиснути стрілку </a:t>
            </a:r>
            <a:r>
              <a:rPr lang="en-US" b="1" dirty="0" smtClean="0"/>
              <a:t>Go to</a:t>
            </a:r>
            <a:r>
              <a:rPr lang="uk-UA" b="1" dirty="0" smtClean="0"/>
              <a:t>                в правому верхньому кутку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462766" y="1177314"/>
            <a:ext cx="584077" cy="1874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1" t="12410" r="19173" b="85300"/>
          <a:stretch/>
        </p:blipFill>
        <p:spPr bwMode="auto">
          <a:xfrm>
            <a:off x="4116458" y="119576"/>
            <a:ext cx="556592" cy="14395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2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12257" r="1061" b="2069"/>
          <a:stretch/>
        </p:blipFill>
        <p:spPr bwMode="auto">
          <a:xfrm>
            <a:off x="600274" y="1197192"/>
            <a:ext cx="7891925" cy="539743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 виберіть Моя публічна сторінка</a:t>
            </a:r>
            <a:r>
              <a:rPr lang="en-US" b="1" dirty="0" smtClean="0"/>
              <a:t> </a:t>
            </a:r>
            <a:r>
              <a:rPr lang="uk-UA" b="1" dirty="0" smtClean="0"/>
              <a:t>(</a:t>
            </a:r>
            <a:r>
              <a:rPr lang="en-US" b="1" dirty="0" smtClean="0"/>
              <a:t>My Public Pages</a:t>
            </a:r>
            <a:r>
              <a:rPr lang="uk-UA" b="1" dirty="0" smtClean="0"/>
              <a:t>)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462766" y="1364735"/>
            <a:ext cx="1876164" cy="1874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11743" r="630" b="1500"/>
          <a:stretch/>
        </p:blipFill>
        <p:spPr bwMode="auto">
          <a:xfrm>
            <a:off x="600489" y="1187254"/>
            <a:ext cx="7885762" cy="542542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80373" y="2763183"/>
            <a:ext cx="603115" cy="2237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Натисніть кнопку </a:t>
            </a:r>
            <a:r>
              <a:rPr lang="en-US" b="1" dirty="0" smtClean="0"/>
              <a:t>Data Entry</a:t>
            </a:r>
            <a:r>
              <a:rPr lang="uk-UA" b="1" dirty="0" smtClean="0"/>
              <a:t>, що знаходиться</a:t>
            </a:r>
            <a:r>
              <a:rPr lang="en-US" b="1" dirty="0" smtClean="0"/>
              <a:t> </a:t>
            </a:r>
            <a:r>
              <a:rPr lang="ru-RU" b="1" dirty="0" err="1" smtClean="0"/>
              <a:t>поряд</a:t>
            </a:r>
            <a:r>
              <a:rPr lang="ru-RU" b="1" dirty="0" smtClean="0"/>
              <a:t> з </a:t>
            </a:r>
            <a:r>
              <a:rPr lang="ru-RU" b="1" dirty="0" err="1" smtClean="0"/>
              <a:t>кнопкою</a:t>
            </a:r>
            <a:r>
              <a:rPr lang="ru-RU" b="1" dirty="0" smtClean="0"/>
              <a:t> </a:t>
            </a:r>
            <a:r>
              <a:rPr lang="ru-RU" b="1" dirty="0" err="1" smtClean="0"/>
              <a:t>Профіль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83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2588" r="351" b="1144"/>
          <a:stretch/>
        </p:blipFill>
        <p:spPr bwMode="auto">
          <a:xfrm>
            <a:off x="590550" y="1181502"/>
            <a:ext cx="7885762" cy="55106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888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/>
              <a:t>Є три опції для Внесення даних</a:t>
            </a:r>
            <a:r>
              <a:rPr lang="en-US" b="1" dirty="0" smtClean="0"/>
              <a:t>: </a:t>
            </a:r>
            <a:r>
              <a:rPr lang="uk-UA" b="1" dirty="0" smtClean="0"/>
              <a:t>внесення даних у живу наукову базу, використовуючи інструменти внесення даних</a:t>
            </a:r>
            <a:r>
              <a:rPr lang="en-US" b="1" dirty="0" smtClean="0"/>
              <a:t>; </a:t>
            </a:r>
            <a:r>
              <a:rPr lang="uk-UA" b="1" dirty="0" smtClean="0"/>
              <a:t>внесення даних для тренування,</a:t>
            </a:r>
            <a:r>
              <a:rPr lang="en-US" b="1" dirty="0" smtClean="0"/>
              <a:t> </a:t>
            </a:r>
            <a:r>
              <a:rPr lang="uk-UA" b="1" dirty="0"/>
              <a:t>використовуючи </a:t>
            </a:r>
            <a:r>
              <a:rPr lang="uk-UA" b="1" dirty="0" smtClean="0"/>
              <a:t>нові інструменти </a:t>
            </a:r>
            <a:r>
              <a:rPr lang="uk-UA" b="1" dirty="0"/>
              <a:t>внесення </a:t>
            </a:r>
            <a:r>
              <a:rPr lang="uk-UA" b="1" dirty="0" smtClean="0"/>
              <a:t>даних</a:t>
            </a:r>
            <a:r>
              <a:rPr lang="en-US" b="1" dirty="0" smtClean="0"/>
              <a:t>; </a:t>
            </a:r>
            <a:r>
              <a:rPr lang="uk-UA" b="1" dirty="0" smtClean="0"/>
              <a:t>чи внесення даних для тренування використовуючи </a:t>
            </a:r>
            <a:r>
              <a:rPr lang="en-US" b="1" dirty="0" smtClean="0"/>
              <a:t> “</a:t>
            </a:r>
            <a:r>
              <a:rPr lang="uk-UA" b="1" dirty="0" smtClean="0"/>
              <a:t>класичні</a:t>
            </a:r>
            <a:r>
              <a:rPr lang="en-US" b="1" dirty="0" smtClean="0"/>
              <a:t>” (</a:t>
            </a:r>
            <a:r>
              <a:rPr lang="uk-UA" b="1" dirty="0" smtClean="0"/>
              <a:t>старіші</a:t>
            </a:r>
            <a:r>
              <a:rPr lang="en-US" b="1" dirty="0" smtClean="0"/>
              <a:t>) </a:t>
            </a:r>
            <a:r>
              <a:rPr lang="uk-UA" b="1" dirty="0" smtClean="0"/>
              <a:t>інструменти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563329" y="3296688"/>
            <a:ext cx="5840361" cy="19566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2588" r="351" b="1144"/>
          <a:stretch/>
        </p:blipFill>
        <p:spPr bwMode="auto">
          <a:xfrm>
            <a:off x="590550" y="1181502"/>
            <a:ext cx="7885762" cy="55106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b="1" dirty="0" smtClean="0"/>
              <a:t>Сайт </a:t>
            </a:r>
            <a:r>
              <a:rPr lang="en-US" b="1" dirty="0" smtClean="0"/>
              <a:t>GLOBE </a:t>
            </a:r>
            <a:r>
              <a:rPr lang="uk-UA" b="1" dirty="0" smtClean="0"/>
              <a:t>також пропонує інструктажі для ознайомлення з новими </a:t>
            </a:r>
            <a:r>
              <a:rPr lang="uk-UA" b="1" dirty="0" err="1" smtClean="0"/>
              <a:t>інфструментами</a:t>
            </a:r>
            <a:r>
              <a:rPr lang="uk-UA" b="1" dirty="0" smtClean="0"/>
              <a:t> внесення даних і прямі посилання на корисні ресурси</a:t>
            </a:r>
            <a:r>
              <a:rPr lang="en-US" b="1" dirty="0" smtClean="0"/>
              <a:t>,</a:t>
            </a:r>
            <a:r>
              <a:rPr lang="uk-UA" b="1" dirty="0"/>
              <a:t> </a:t>
            </a:r>
            <a:r>
              <a:rPr lang="uk-UA" b="1" dirty="0" smtClean="0"/>
              <a:t>такі як протоколи, путівники і листи внесення даних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558411" y="5263354"/>
            <a:ext cx="5840361" cy="14277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11845" r="1530" b="2674"/>
          <a:stretch/>
        </p:blipFill>
        <p:spPr bwMode="auto">
          <a:xfrm>
            <a:off x="586412" y="1182762"/>
            <a:ext cx="7889900" cy="539249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Нова сторінка внесення даних з'явиться у вікні браузера або у новій вкладці. Є дві секції: 1</a:t>
            </a:r>
            <a:r>
              <a:rPr lang="en-US" b="1" dirty="0" smtClean="0"/>
              <a:t>) </a:t>
            </a:r>
            <a:r>
              <a:rPr lang="uk-UA" b="1" dirty="0" smtClean="0"/>
              <a:t>Операції (протоколи), які віднесені до закладок і</a:t>
            </a:r>
            <a:r>
              <a:rPr lang="en-US" b="1" dirty="0" smtClean="0"/>
              <a:t> 2) </a:t>
            </a:r>
            <a:r>
              <a:rPr lang="uk-UA" b="1" dirty="0" smtClean="0"/>
              <a:t>Мої установи (ваша школа має бути в цьому переліку) і ділянки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80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1042</Words>
  <Application>Microsoft Office PowerPoint</Application>
  <PresentationFormat>Экран (4:3)</PresentationFormat>
  <Paragraphs>50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Randolph</dc:creator>
  <cp:lastModifiedBy>Пустільнік Н.В.</cp:lastModifiedBy>
  <cp:revision>115</cp:revision>
  <dcterms:created xsi:type="dcterms:W3CDTF">2013-10-16T20:21:01Z</dcterms:created>
  <dcterms:modified xsi:type="dcterms:W3CDTF">2014-01-28T12:15:18Z</dcterms:modified>
</cp:coreProperties>
</file>