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0" r:id="rId2"/>
    <p:sldId id="261" r:id="rId3"/>
    <p:sldId id="262" r:id="rId4"/>
    <p:sldId id="264" r:id="rId5"/>
    <p:sldId id="263"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3" r:id="rId23"/>
    <p:sldId id="284" r:id="rId24"/>
    <p:sldId id="286" r:id="rId25"/>
    <p:sldId id="287" r:id="rId26"/>
    <p:sldId id="288" r:id="rId27"/>
    <p:sldId id="289" r:id="rId28"/>
    <p:sldId id="290" r:id="rId29"/>
    <p:sldId id="291" r:id="rId30"/>
    <p:sldId id="292" r:id="rId31"/>
    <p:sldId id="293" r:id="rId32"/>
    <p:sldId id="294" r:id="rId33"/>
    <p:sldId id="295" r:id="rId34"/>
    <p:sldId id="296" r:id="rId35"/>
    <p:sldId id="304" r:id="rId3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A696B-C4D6-4D22-ACDB-08700808CA66}" type="datetimeFigureOut">
              <a:rPr lang="uk-UA" smtClean="0"/>
              <a:t>16.11.2016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BBCD4-D484-48AB-B15B-14E2F044BE07}" type="slidenum">
              <a:rPr lang="uk-UA" smtClean="0"/>
              <a:t>‹#›</a:t>
            </a:fld>
            <a:endParaRPr lang="uk-UA"/>
          </a:p>
        </p:txBody>
      </p:sp>
    </p:spTree>
    <p:extLst>
      <p:ext uri="{BB962C8B-B14F-4D97-AF65-F5344CB8AC3E}">
        <p14:creationId xmlns:p14="http://schemas.microsoft.com/office/powerpoint/2010/main" val="96380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09C973E5-8787-4A76-9B04-51D1C2E8D4E8}" type="slidenum">
              <a:rPr lang="en-US" smtClean="0"/>
              <a:pPr/>
              <a:t>22</a:t>
            </a:fld>
            <a:endParaRPr lang="en-US"/>
          </a:p>
        </p:txBody>
      </p:sp>
    </p:spTree>
    <p:extLst>
      <p:ext uri="{BB962C8B-B14F-4D97-AF65-F5344CB8AC3E}">
        <p14:creationId xmlns:p14="http://schemas.microsoft.com/office/powerpoint/2010/main" val="365426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973E5-8787-4A76-9B04-51D1C2E8D4E8}" type="slidenum">
              <a:rPr lang="en-US" smtClean="0"/>
              <a:pPr/>
              <a:t>23</a:t>
            </a:fld>
            <a:endParaRPr lang="en-US"/>
          </a:p>
        </p:txBody>
      </p:sp>
    </p:spTree>
    <p:extLst>
      <p:ext uri="{BB962C8B-B14F-4D97-AF65-F5344CB8AC3E}">
        <p14:creationId xmlns:p14="http://schemas.microsoft.com/office/powerpoint/2010/main" val="229205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Now</a:t>
            </a:r>
            <a:r>
              <a:rPr lang="en-US" b="1" baseline="0" dirty="0" smtClean="0"/>
              <a:t> we are looking at the Visualization Tool.  The Welcome box will open each time you reload the tool unless you click the check box next to Don’t Show Again (please don’t do this).  The Welcome box contains a reminder about how to add layers and basic filter options.  It also contains a link to the Help page.  For now, close the Welcome box. </a:t>
            </a:r>
            <a:endParaRPr lang="en-US" b="1" dirty="0" smtClean="0"/>
          </a:p>
          <a:p>
            <a:endParaRPr lang="en-US" dirty="0" smtClean="0"/>
          </a:p>
          <a:p>
            <a:r>
              <a:rPr lang="en-US" dirty="0" smtClean="0"/>
              <a:t>Hmm,</a:t>
            </a:r>
            <a:r>
              <a:rPr lang="en-US" baseline="0" dirty="0" smtClean="0"/>
              <a:t> maybe the original text for this slide is better…it seems funny to say “close the welcome box” but then again we don’t want them to try adding layers until we get to that point….</a:t>
            </a:r>
            <a:endParaRPr lang="en-US" dirty="0"/>
          </a:p>
        </p:txBody>
      </p:sp>
      <p:sp>
        <p:nvSpPr>
          <p:cNvPr id="4" name="Slide Number Placeholder 3"/>
          <p:cNvSpPr>
            <a:spLocks noGrp="1"/>
          </p:cNvSpPr>
          <p:nvPr>
            <p:ph type="sldNum" sz="quarter" idx="10"/>
          </p:nvPr>
        </p:nvSpPr>
        <p:spPr/>
        <p:txBody>
          <a:bodyPr/>
          <a:lstStyle/>
          <a:p>
            <a:fld id="{5B816A12-B608-4332-869E-5F2817ED5655}" type="slidenum">
              <a:rPr lang="en-US" smtClean="0"/>
              <a:pPr/>
              <a:t>24</a:t>
            </a:fld>
            <a:endParaRPr lang="en-US"/>
          </a:p>
        </p:txBody>
      </p:sp>
    </p:spTree>
    <p:extLst>
      <p:ext uri="{BB962C8B-B14F-4D97-AF65-F5344CB8AC3E}">
        <p14:creationId xmlns:p14="http://schemas.microsoft.com/office/powerpoint/2010/main" val="35250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Now</a:t>
            </a:r>
            <a:r>
              <a:rPr lang="en-US" b="1" baseline="0" dirty="0" smtClean="0"/>
              <a:t> let’s review the different sections of the Visualization Window.  Besides the map itself there are 5 sections within the window:</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The Top Bar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Layers Control Pop-out Box (left side)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Advanced Features Control Pop-out Box (right side)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Movement Controls (just left of Advanced Features)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Legend (bottom* only visible if there is at least 1 layer added)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Cursor </a:t>
            </a:r>
            <a:r>
              <a:rPr lang="en-US" b="1" baseline="0" dirty="0" err="1" smtClean="0"/>
              <a:t>Lat</a:t>
            </a:r>
            <a:r>
              <a:rPr lang="en-US" b="1" baseline="0" dirty="0" smtClean="0"/>
              <a:t>/Long report (bottom left)</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Throughout the tutorial we will cover the options available in each section.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Added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needs to be corrected to have the official names of each of these sections.</a:t>
            </a:r>
          </a:p>
        </p:txBody>
      </p:sp>
      <p:sp>
        <p:nvSpPr>
          <p:cNvPr id="4" name="Slide Number Placeholder 3"/>
          <p:cNvSpPr>
            <a:spLocks noGrp="1"/>
          </p:cNvSpPr>
          <p:nvPr>
            <p:ph type="sldNum" sz="quarter" idx="10"/>
          </p:nvPr>
        </p:nvSpPr>
        <p:spPr/>
        <p:txBody>
          <a:bodyPr/>
          <a:lstStyle/>
          <a:p>
            <a:fld id="{09C973E5-8787-4A76-9B04-51D1C2E8D4E8}" type="slidenum">
              <a:rPr lang="en-US" smtClean="0"/>
              <a:pPr/>
              <a:t>25</a:t>
            </a:fld>
            <a:endParaRPr lang="en-US"/>
          </a:p>
        </p:txBody>
      </p:sp>
    </p:spTree>
    <p:extLst>
      <p:ext uri="{BB962C8B-B14F-4D97-AF65-F5344CB8AC3E}">
        <p14:creationId xmlns:p14="http://schemas.microsoft.com/office/powerpoint/2010/main" val="119697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1E5C80A-1D9E-4A50-929A-D6DCB2A36454}" type="datetimeFigureOut">
              <a:rPr lang="uk-UA" smtClean="0"/>
              <a:t>16.11.2016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292672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1E5C80A-1D9E-4A50-929A-D6DCB2A36454}" type="datetimeFigureOut">
              <a:rPr lang="uk-UA" smtClean="0"/>
              <a:t>16.11.2016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28478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1E5C80A-1D9E-4A50-929A-D6DCB2A36454}" type="datetimeFigureOut">
              <a:rPr lang="uk-UA" smtClean="0"/>
              <a:t>16.11.2016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36009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1E5C80A-1D9E-4A50-929A-D6DCB2A36454}" type="datetimeFigureOut">
              <a:rPr lang="uk-UA" smtClean="0"/>
              <a:t>16.11.2016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203747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1E5C80A-1D9E-4A50-929A-D6DCB2A36454}" type="datetimeFigureOut">
              <a:rPr lang="uk-UA" smtClean="0"/>
              <a:t>16.11.2016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275387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1E5C80A-1D9E-4A50-929A-D6DCB2A36454}" type="datetimeFigureOut">
              <a:rPr lang="uk-UA" smtClean="0"/>
              <a:t>16.11.2016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360275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1E5C80A-1D9E-4A50-929A-D6DCB2A36454}" type="datetimeFigureOut">
              <a:rPr lang="uk-UA" smtClean="0"/>
              <a:t>16.11.2016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5439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1E5C80A-1D9E-4A50-929A-D6DCB2A36454}" type="datetimeFigureOut">
              <a:rPr lang="uk-UA" smtClean="0"/>
              <a:t>16.11.2016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12914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E5C80A-1D9E-4A50-929A-D6DCB2A36454}" type="datetimeFigureOut">
              <a:rPr lang="uk-UA" smtClean="0"/>
              <a:t>16.11.2016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180044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E5C80A-1D9E-4A50-929A-D6DCB2A36454}" type="datetimeFigureOut">
              <a:rPr lang="uk-UA" smtClean="0"/>
              <a:t>16.11.2016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216805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E5C80A-1D9E-4A50-929A-D6DCB2A36454}" type="datetimeFigureOut">
              <a:rPr lang="uk-UA" smtClean="0"/>
              <a:t>16.11.2016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54A56C7-A338-41C1-8C12-305DB342E380}" type="slidenum">
              <a:rPr lang="uk-UA" smtClean="0"/>
              <a:t>‹#›</a:t>
            </a:fld>
            <a:endParaRPr lang="uk-UA"/>
          </a:p>
        </p:txBody>
      </p:sp>
    </p:spTree>
    <p:extLst>
      <p:ext uri="{BB962C8B-B14F-4D97-AF65-F5344CB8AC3E}">
        <p14:creationId xmlns:p14="http://schemas.microsoft.com/office/powerpoint/2010/main" val="116002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5C80A-1D9E-4A50-929A-D6DCB2A36454}" type="datetimeFigureOut">
              <a:rPr lang="uk-UA" smtClean="0"/>
              <a:t>16.11.2016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A56C7-A338-41C1-8C12-305DB342E380}" type="slidenum">
              <a:rPr lang="uk-UA" smtClean="0"/>
              <a:t>‹#›</a:t>
            </a:fld>
            <a:endParaRPr lang="uk-UA"/>
          </a:p>
        </p:txBody>
      </p:sp>
    </p:spTree>
    <p:extLst>
      <p:ext uri="{BB962C8B-B14F-4D97-AF65-F5344CB8AC3E}">
        <p14:creationId xmlns:p14="http://schemas.microsoft.com/office/powerpoint/2010/main" val="322264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lobe.gov/globe-data/retrieve-data" TargetMode="External"/><Relationship Id="rId2" Type="http://schemas.openxmlformats.org/officeDocument/2006/relationships/hyperlink" Target="http://vis.globe.gov/GLOB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nenc.gov.ua/old/GLOBE/Instructions/Viz%20tutorial%20new.ra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ol.larc.nasa.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nenc.gov.ua/globe" TargetMode="External"/><Relationship Id="rId2" Type="http://schemas.openxmlformats.org/officeDocument/2006/relationships/hyperlink" Target="mailto:globeukraine@gmail.com" TargetMode="External"/><Relationship Id="rId1" Type="http://schemas.openxmlformats.org/officeDocument/2006/relationships/slideLayout" Target="../slideLayouts/slideLayout2.xml"/><Relationship Id="rId5" Type="http://schemas.openxmlformats.org/officeDocument/2006/relationships/hyperlink" Target="https://www.facebook.com/globeinukraine" TargetMode="External"/><Relationship Id="rId4" Type="http://schemas.openxmlformats.org/officeDocument/2006/relationships/hyperlink" Target="http://www.globe.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Візуалізація та отримання даних.</a:t>
            </a:r>
            <a:br>
              <a:rPr lang="uk-UA" dirty="0" smtClean="0"/>
            </a:br>
            <a:r>
              <a:rPr lang="uk-UA" dirty="0" smtClean="0"/>
              <a:t>Інструктаж №2</a:t>
            </a:r>
            <a:endParaRPr lang="uk-UA" dirty="0"/>
          </a:p>
        </p:txBody>
      </p:sp>
      <p:sp>
        <p:nvSpPr>
          <p:cNvPr id="3" name="Объект 2"/>
          <p:cNvSpPr>
            <a:spLocks noGrp="1"/>
          </p:cNvSpPr>
          <p:nvPr>
            <p:ph idx="1"/>
          </p:nvPr>
        </p:nvSpPr>
        <p:spPr/>
        <p:txBody>
          <a:bodyPr>
            <a:normAutofit/>
          </a:bodyPr>
          <a:lstStyle/>
          <a:p>
            <a:r>
              <a:rPr lang="uk-UA" dirty="0" smtClean="0"/>
              <a:t>У попередньому інструктажі розповідалося про те як отримувати дані через мапу.</a:t>
            </a:r>
          </a:p>
          <a:p>
            <a:r>
              <a:rPr lang="uk-UA" dirty="0" smtClean="0"/>
              <a:t>Цей інструктаж присвячений новому інструменту отримання даних у вигляді таблиць.</a:t>
            </a:r>
            <a:endParaRPr lang="uk-UA" dirty="0"/>
          </a:p>
        </p:txBody>
      </p:sp>
    </p:spTree>
    <p:extLst>
      <p:ext uri="{BB962C8B-B14F-4D97-AF65-F5344CB8AC3E}">
        <p14:creationId xmlns:p14="http://schemas.microsoft.com/office/powerpoint/2010/main" val="281731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smtClean="0"/>
              <a:t>Якщо ми спробуємо завантажити файл з даними – не вийде, бо даних забагато. Отже, потрібно застосувати додаткові фільтри</a:t>
            </a:r>
            <a:endParaRPr lang="uk-UA" sz="2800" dirty="0"/>
          </a:p>
        </p:txBody>
      </p:sp>
      <p:pic>
        <p:nvPicPr>
          <p:cNvPr id="819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725561"/>
            <a:ext cx="8050085" cy="417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09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t>Отже, виберемо діапазон даних, які нас цікавлять. Наприклад, з 1.03.15 по 31.05.15</a:t>
            </a:r>
            <a:endParaRPr lang="uk-UA" sz="3200" dirty="0"/>
          </a:p>
        </p:txBody>
      </p:sp>
      <p:pic>
        <p:nvPicPr>
          <p:cNvPr id="921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769807"/>
            <a:ext cx="8050085" cy="415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260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t>Як бачимо, кількість ділянок, які мають дані зменшилася до 226, а даних – до 5807</a:t>
            </a:r>
            <a:endParaRPr lang="uk-UA" sz="3200" dirty="0"/>
          </a:p>
        </p:txBody>
      </p:sp>
      <p:sp>
        <p:nvSpPr>
          <p:cNvPr id="3" name="Объект 2"/>
          <p:cNvSpPr>
            <a:spLocks noGrp="1"/>
          </p:cNvSpPr>
          <p:nvPr>
            <p:ph idx="1"/>
          </p:nvPr>
        </p:nvSpPr>
        <p:spPr/>
        <p:txBody>
          <a:bodyPr/>
          <a:lstStyle/>
          <a:p>
            <a:endParaRPr lang="uk-UA"/>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093" y="1700808"/>
            <a:ext cx="8899994"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74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Ще один фільтр – за кількістю вимірювань. Наприклад, ми хочемо бачити тільки ті ділянки, які мають більше 100 вимірювань. В даному прикладі – ми не застосовували цей фільтр</a:t>
            </a:r>
            <a:endParaRPr lang="uk-UA" sz="2400" dirty="0"/>
          </a:p>
        </p:txBody>
      </p:sp>
      <p:sp>
        <p:nvSpPr>
          <p:cNvPr id="3" name="Объект 2"/>
          <p:cNvSpPr>
            <a:spLocks noGrp="1"/>
          </p:cNvSpPr>
          <p:nvPr>
            <p:ph idx="1"/>
          </p:nvPr>
        </p:nvSpPr>
        <p:spPr/>
        <p:txBody>
          <a:bodyPr/>
          <a:lstStyle/>
          <a:p>
            <a:endParaRPr lang="uk-UA"/>
          </a:p>
        </p:txBody>
      </p:sp>
      <p:pic>
        <p:nvPicPr>
          <p:cNvPr id="1126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1592786"/>
            <a:ext cx="8904423" cy="458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069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Наступна група фільтрів – це по ділянках. Ми можемо відфільтрувати дані за безпосередньо назвою ділянки. Інший варіант – за країною або штатом (для США). Можливості фільтрувати за назвою міста ще немає. Наприклад, візьмемо Україну</a:t>
            </a:r>
            <a:endParaRPr lang="uk-UA" sz="2400" dirty="0"/>
          </a:p>
        </p:txBody>
      </p:sp>
      <p:sp>
        <p:nvSpPr>
          <p:cNvPr id="3" name="Объект 2"/>
          <p:cNvSpPr>
            <a:spLocks noGrp="1"/>
          </p:cNvSpPr>
          <p:nvPr>
            <p:ph idx="1"/>
          </p:nvPr>
        </p:nvSpPr>
        <p:spPr/>
        <p:txBody>
          <a:bodyPr/>
          <a:lstStyle/>
          <a:p>
            <a:endParaRPr lang="uk-UA" dirty="0"/>
          </a:p>
        </p:txBody>
      </p:sp>
      <p:pic>
        <p:nvPicPr>
          <p:cNvPr id="1229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295" y="1844824"/>
            <a:ext cx="9044742" cy="461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524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dirty="0" smtClean="0"/>
              <a:t>Як бачимо, залишилася 131 ділянка та 2855 даних</a:t>
            </a:r>
            <a:endParaRPr lang="uk-UA" sz="3600" dirty="0"/>
          </a:p>
        </p:txBody>
      </p:sp>
      <p:sp>
        <p:nvSpPr>
          <p:cNvPr id="3" name="Объект 2"/>
          <p:cNvSpPr>
            <a:spLocks noGrp="1"/>
          </p:cNvSpPr>
          <p:nvPr>
            <p:ph idx="1"/>
          </p:nvPr>
        </p:nvSpPr>
        <p:spPr/>
        <p:txBody>
          <a:bodyPr/>
          <a:lstStyle/>
          <a:p>
            <a:endParaRPr lang="uk-UA"/>
          </a:p>
        </p:txBody>
      </p:sp>
      <p:pic>
        <p:nvPicPr>
          <p:cNvPr id="133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1700808"/>
            <a:ext cx="8890673"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045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Наступні фільтри – за близькістю до озера чи річки, за назвою школи чи ім’ям вчителя</a:t>
            </a:r>
            <a:endParaRPr lang="uk-UA" dirty="0"/>
          </a:p>
        </p:txBody>
      </p:sp>
      <p:pic>
        <p:nvPicPr>
          <p:cNvPr id="1433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740310"/>
            <a:ext cx="8050085" cy="415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58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 висотою над рівнем моря, широтою/довготою та близькістю до певної </a:t>
            </a:r>
            <a:r>
              <a:rPr lang="uk-UA" dirty="0"/>
              <a:t>ш</a:t>
            </a:r>
            <a:r>
              <a:rPr lang="uk-UA" dirty="0" smtClean="0"/>
              <a:t>ироти/довготи</a:t>
            </a:r>
            <a:endParaRPr lang="uk-UA" dirty="0"/>
          </a:p>
        </p:txBody>
      </p:sp>
      <p:pic>
        <p:nvPicPr>
          <p:cNvPr id="15363"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769807"/>
            <a:ext cx="805008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185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smtClean="0"/>
              <a:t>Також, справа у таблиці ми можемо організувати знайдені ділянки не за алфавітом (як стоїть за умовчанням), а за широтою, довготою чи висотою. Наприклад, за широтою, як у даному випадку</a:t>
            </a:r>
            <a:endParaRPr lang="uk-UA" sz="2800" dirty="0"/>
          </a:p>
        </p:txBody>
      </p:sp>
      <p:pic>
        <p:nvPicPr>
          <p:cNvPr id="1638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755059"/>
            <a:ext cx="805008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456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t>Якщо ми обрали усі параметри, що нас цікавлять, ми можемо завантажувати самі дані у вигляді </a:t>
            </a:r>
            <a:r>
              <a:rPr lang="en-US" sz="3200" dirty="0" smtClean="0"/>
              <a:t>CSV </a:t>
            </a:r>
            <a:r>
              <a:rPr lang="uk-UA" sz="3200" dirty="0" smtClean="0"/>
              <a:t>файлу</a:t>
            </a:r>
            <a:endParaRPr lang="uk-UA" sz="3200" dirty="0"/>
          </a:p>
        </p:txBody>
      </p:sp>
      <p:pic>
        <p:nvPicPr>
          <p:cNvPr id="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467544" y="1772816"/>
            <a:ext cx="8229600" cy="420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148064" y="2564904"/>
            <a:ext cx="2160240" cy="5040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6" name="Стрелка вправо 5"/>
          <p:cNvSpPr/>
          <p:nvPr/>
        </p:nvSpPr>
        <p:spPr>
          <a:xfrm>
            <a:off x="4139952" y="2690918"/>
            <a:ext cx="792088"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верх 6"/>
          <p:cNvSpPr/>
          <p:nvPr/>
        </p:nvSpPr>
        <p:spPr>
          <a:xfrm>
            <a:off x="7812360" y="3068960"/>
            <a:ext cx="43204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3563888" y="3717032"/>
            <a:ext cx="4968552" cy="1015663"/>
          </a:xfrm>
          <a:prstGeom prst="rect">
            <a:avLst/>
          </a:prstGeom>
          <a:noFill/>
        </p:spPr>
        <p:txBody>
          <a:bodyPr wrap="square" rtlCol="0">
            <a:spAutoFit/>
          </a:bodyPr>
          <a:lstStyle/>
          <a:p>
            <a:r>
              <a:rPr lang="uk-UA" sz="2000" b="1" dirty="0" smtClean="0"/>
              <a:t>Також, у вас є можливість завантажити </a:t>
            </a:r>
            <a:r>
              <a:rPr lang="en-US" sz="2000" b="1" dirty="0" smtClean="0"/>
              <a:t>CSV </a:t>
            </a:r>
            <a:r>
              <a:rPr lang="uk-UA" sz="2000" b="1" dirty="0" smtClean="0"/>
              <a:t>файл зі списком ділянок та кількістю даних внесених з кожної з них</a:t>
            </a:r>
            <a:endParaRPr lang="uk-UA" sz="2000" b="1" dirty="0"/>
          </a:p>
        </p:txBody>
      </p:sp>
    </p:spTree>
    <p:extLst>
      <p:ext uri="{BB962C8B-B14F-4D97-AF65-F5344CB8AC3E}">
        <p14:creationId xmlns:p14="http://schemas.microsoft.com/office/powerpoint/2010/main" val="207298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Візуалізація та отримання даних</a:t>
            </a:r>
            <a:endParaRPr lang="uk-UA" dirty="0"/>
          </a:p>
        </p:txBody>
      </p:sp>
      <p:sp>
        <p:nvSpPr>
          <p:cNvPr id="3" name="Объект 2"/>
          <p:cNvSpPr>
            <a:spLocks noGrp="1"/>
          </p:cNvSpPr>
          <p:nvPr>
            <p:ph idx="1"/>
          </p:nvPr>
        </p:nvSpPr>
        <p:spPr>
          <a:xfrm>
            <a:off x="395536" y="1556792"/>
            <a:ext cx="8363272" cy="4781128"/>
          </a:xfrm>
        </p:spPr>
        <p:txBody>
          <a:bodyPr>
            <a:normAutofit fontScale="77500" lnSpcReduction="20000"/>
          </a:bodyPr>
          <a:lstStyle/>
          <a:p>
            <a:r>
              <a:rPr lang="uk-UA" dirty="0" smtClean="0"/>
              <a:t>Аналіз та інтерпретація даних – це обов’язковий крок будь-якого дослідження.</a:t>
            </a:r>
          </a:p>
          <a:p>
            <a:r>
              <a:rPr lang="uk-UA" dirty="0" smtClean="0"/>
              <a:t>Візуалізація та отримання даних – це найпростіший спосіб дослідження </a:t>
            </a:r>
            <a:r>
              <a:rPr lang="en-US" dirty="0" smtClean="0"/>
              <a:t>GLOBE</a:t>
            </a:r>
            <a:r>
              <a:rPr lang="uk-UA" dirty="0" smtClean="0"/>
              <a:t> (не обов’язково навіть бути зареєстрованим на сайті, адже база даних відкрита для всіх).</a:t>
            </a:r>
          </a:p>
          <a:p>
            <a:r>
              <a:rPr lang="en-US" dirty="0" smtClean="0"/>
              <a:t>GLOBE </a:t>
            </a:r>
            <a:r>
              <a:rPr lang="uk-UA" dirty="0" smtClean="0"/>
              <a:t>надає можливість використовувати мапи, графіки, таблиці. Користувачі також можуть завантажити дані для самостійного аналіз</a:t>
            </a:r>
            <a:r>
              <a:rPr lang="uk-UA" dirty="0"/>
              <a:t>у</a:t>
            </a:r>
            <a:r>
              <a:rPr lang="uk-UA" dirty="0" smtClean="0"/>
              <a:t>.</a:t>
            </a:r>
          </a:p>
          <a:p>
            <a:r>
              <a:rPr lang="uk-UA" dirty="0" smtClean="0"/>
              <a:t>Раніше інструмент отримання був лише один – система візуалізації та отримання даних через мапу - </a:t>
            </a:r>
            <a:r>
              <a:rPr lang="en-US" dirty="0" smtClean="0">
                <a:hlinkClick r:id="rId2"/>
              </a:rPr>
              <a:t>http://vis.globe.gov/GLOBE/</a:t>
            </a:r>
            <a:r>
              <a:rPr lang="uk-UA" dirty="0" smtClean="0"/>
              <a:t>, але нещодавно </a:t>
            </a:r>
            <a:r>
              <a:rPr lang="en-US" dirty="0" smtClean="0"/>
              <a:t>GLOBE </a:t>
            </a:r>
            <a:r>
              <a:rPr lang="ru-RU" dirty="0" smtClean="0"/>
              <a:t>запустила </a:t>
            </a:r>
            <a:r>
              <a:rPr lang="ru-RU" dirty="0" err="1" smtClean="0"/>
              <a:t>новий</a:t>
            </a:r>
            <a:r>
              <a:rPr lang="ru-RU" dirty="0" smtClean="0"/>
              <a:t> </a:t>
            </a:r>
            <a:r>
              <a:rPr lang="ru-RU" dirty="0" err="1" smtClean="0"/>
              <a:t>інструмент</a:t>
            </a:r>
            <a:r>
              <a:rPr lang="ru-RU" dirty="0" smtClean="0"/>
              <a:t> </a:t>
            </a:r>
            <a:r>
              <a:rPr lang="ru-RU" dirty="0" err="1" smtClean="0"/>
              <a:t>отримання</a:t>
            </a:r>
            <a:r>
              <a:rPr lang="ru-RU" dirty="0" smtClean="0"/>
              <a:t> </a:t>
            </a:r>
            <a:r>
              <a:rPr lang="ru-RU" dirty="0" err="1" smtClean="0"/>
              <a:t>даних</a:t>
            </a:r>
            <a:r>
              <a:rPr lang="ru-RU" dirty="0" smtClean="0"/>
              <a:t> (</a:t>
            </a:r>
            <a:r>
              <a:rPr lang="en-US" dirty="0" smtClean="0">
                <a:hlinkClick r:id="rId3"/>
              </a:rPr>
              <a:t>Advanced Data Access Tool</a:t>
            </a:r>
            <a:r>
              <a:rPr lang="en-US" dirty="0" smtClean="0"/>
              <a:t>)</a:t>
            </a:r>
            <a:r>
              <a:rPr lang="uk-UA" dirty="0"/>
              <a:t> </a:t>
            </a:r>
            <a:r>
              <a:rPr lang="uk-UA" dirty="0" smtClean="0"/>
              <a:t>з яким ми сьогодні ознайомимося</a:t>
            </a:r>
            <a:r>
              <a:rPr lang="en-US" dirty="0"/>
              <a:t>.</a:t>
            </a:r>
            <a:endParaRPr lang="uk-UA" dirty="0" smtClean="0"/>
          </a:p>
          <a:p>
            <a:endParaRPr lang="uk-UA" dirty="0"/>
          </a:p>
        </p:txBody>
      </p:sp>
    </p:spTree>
    <p:extLst>
      <p:ext uri="{BB962C8B-B14F-4D97-AF65-F5344CB8AC3E}">
        <p14:creationId xmlns:p14="http://schemas.microsoft.com/office/powerpoint/2010/main" val="1847335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301608" cy="1728192"/>
          </a:xfrm>
        </p:spPr>
        <p:txBody>
          <a:bodyPr>
            <a:noAutofit/>
          </a:bodyPr>
          <a:lstStyle/>
          <a:p>
            <a:r>
              <a:rPr lang="uk-UA" sz="2400" dirty="0" smtClean="0"/>
              <a:t>Готово! Дані завантажені у вигляді </a:t>
            </a:r>
            <a:r>
              <a:rPr lang="en-US" sz="2400" dirty="0" smtClean="0"/>
              <a:t>CSV </a:t>
            </a:r>
            <a:r>
              <a:rPr lang="uk-UA" sz="2400" dirty="0" smtClean="0"/>
              <a:t>файлу, який ви можете відкрити через </a:t>
            </a:r>
            <a:r>
              <a:rPr lang="en-US" sz="2400" dirty="0" smtClean="0"/>
              <a:t>MS Excel</a:t>
            </a:r>
            <a:r>
              <a:rPr lang="uk-UA" sz="2400" dirty="0" smtClean="0"/>
              <a:t>. </a:t>
            </a:r>
            <a:r>
              <a:rPr lang="uk-UA" sz="2400" u="sng" dirty="0" smtClean="0"/>
              <a:t>Примітка</a:t>
            </a:r>
            <a:r>
              <a:rPr lang="uk-UA" sz="2400" dirty="0" smtClean="0"/>
              <a:t>: іноді дані не розділяються на колонки. Тоді потрібно відкрити </a:t>
            </a:r>
            <a:r>
              <a:rPr lang="en-US" sz="2400" dirty="0" smtClean="0"/>
              <a:t>MS Excel</a:t>
            </a:r>
            <a:r>
              <a:rPr lang="uk-UA" sz="2400" dirty="0" smtClean="0"/>
              <a:t>, </a:t>
            </a:r>
            <a:r>
              <a:rPr lang="ru-RU" sz="2400" dirty="0" err="1" smtClean="0"/>
              <a:t>вибрати</a:t>
            </a:r>
            <a:r>
              <a:rPr lang="ru-RU" sz="2400" dirty="0" smtClean="0"/>
              <a:t> Данные --- Из текста ---</a:t>
            </a:r>
            <a:r>
              <a:rPr lang="uk-UA" sz="2400" dirty="0" smtClean="0"/>
              <a:t> вибрати </a:t>
            </a:r>
            <a:r>
              <a:rPr lang="en-US" sz="2400" dirty="0" smtClean="0"/>
              <a:t>CSV </a:t>
            </a:r>
            <a:r>
              <a:rPr lang="uk-UA" sz="2400" dirty="0" smtClean="0"/>
              <a:t>файл, який потрібно відкрити --- вибрати, символом-</a:t>
            </a:r>
            <a:r>
              <a:rPr lang="uk-UA" sz="2400" dirty="0" err="1" smtClean="0"/>
              <a:t>разделителем</a:t>
            </a:r>
            <a:r>
              <a:rPr lang="uk-UA" sz="2400" dirty="0" smtClean="0"/>
              <a:t> </a:t>
            </a:r>
            <a:r>
              <a:rPr lang="uk-UA" sz="2400" dirty="0" err="1" smtClean="0"/>
              <a:t>является</a:t>
            </a:r>
            <a:r>
              <a:rPr lang="uk-UA" sz="2400" dirty="0" smtClean="0"/>
              <a:t> </a:t>
            </a:r>
            <a:r>
              <a:rPr lang="uk-UA" sz="2400" dirty="0" err="1" smtClean="0"/>
              <a:t>запятая</a:t>
            </a:r>
            <a:endParaRPr lang="uk-UA" sz="2400" dirty="0"/>
          </a:p>
        </p:txBody>
      </p:sp>
      <p:pic>
        <p:nvPicPr>
          <p:cNvPr id="17410"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b="5012"/>
          <a:stretch/>
        </p:blipFill>
        <p:spPr bwMode="auto">
          <a:xfrm>
            <a:off x="467544" y="2132856"/>
            <a:ext cx="8050085" cy="429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07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Інструмент візуалізації даних через мапу</a:t>
            </a:r>
            <a:endParaRPr lang="uk-UA" dirty="0"/>
          </a:p>
        </p:txBody>
      </p:sp>
      <p:sp>
        <p:nvSpPr>
          <p:cNvPr id="3" name="Объект 2"/>
          <p:cNvSpPr>
            <a:spLocks noGrp="1"/>
          </p:cNvSpPr>
          <p:nvPr>
            <p:ph idx="1"/>
          </p:nvPr>
        </p:nvSpPr>
        <p:spPr>
          <a:xfrm>
            <a:off x="395536" y="1600200"/>
            <a:ext cx="8291264" cy="4637112"/>
          </a:xfrm>
        </p:spPr>
        <p:txBody>
          <a:bodyPr>
            <a:normAutofit fontScale="77500" lnSpcReduction="20000"/>
          </a:bodyPr>
          <a:lstStyle/>
          <a:p>
            <a:r>
              <a:rPr lang="uk-UA" dirty="0" smtClean="0"/>
              <a:t>Темі візуалізації та отримання даних був присвячений </a:t>
            </a:r>
            <a:r>
              <a:rPr lang="uk-UA" dirty="0" err="1" smtClean="0"/>
              <a:t>вебінар</a:t>
            </a:r>
            <a:r>
              <a:rPr lang="uk-UA" dirty="0" smtClean="0"/>
              <a:t> минулого року та декілька тренінгів;</a:t>
            </a:r>
          </a:p>
          <a:p>
            <a:r>
              <a:rPr lang="uk-UA" dirty="0" smtClean="0"/>
              <a:t>Завантажити детальну презентацію </a:t>
            </a:r>
            <a:r>
              <a:rPr lang="en-US" dirty="0"/>
              <a:t> </a:t>
            </a:r>
            <a:r>
              <a:rPr lang="en-US" dirty="0">
                <a:hlinkClick r:id="rId2"/>
              </a:rPr>
              <a:t>GLOBE: </a:t>
            </a:r>
            <a:br>
              <a:rPr lang="en-US" dirty="0">
                <a:hlinkClick r:id="rId2"/>
              </a:rPr>
            </a:br>
            <a:r>
              <a:rPr lang="uk-UA" dirty="0">
                <a:hlinkClick r:id="rId2"/>
              </a:rPr>
              <a:t>Отримання і візуалізація </a:t>
            </a:r>
            <a:r>
              <a:rPr lang="uk-UA" dirty="0" smtClean="0">
                <a:hlinkClick r:id="rId2"/>
              </a:rPr>
              <a:t>даних</a:t>
            </a:r>
            <a:r>
              <a:rPr lang="uk-UA" dirty="0" smtClean="0"/>
              <a:t> можна знову ж таки в розділі «Інструктажі» на українській сторінці </a:t>
            </a:r>
            <a:r>
              <a:rPr lang="en-US" dirty="0" smtClean="0"/>
              <a:t>GLOBE</a:t>
            </a:r>
            <a:r>
              <a:rPr lang="uk-UA" dirty="0" smtClean="0"/>
              <a:t>;</a:t>
            </a:r>
          </a:p>
          <a:p>
            <a:r>
              <a:rPr lang="uk-UA" dirty="0" smtClean="0"/>
              <a:t>Загалом інструмент дозволяє бачити дані </a:t>
            </a:r>
            <a:r>
              <a:rPr lang="en-US" dirty="0" smtClean="0"/>
              <a:t>GLOBE </a:t>
            </a:r>
            <a:r>
              <a:rPr lang="uk-UA" dirty="0" smtClean="0"/>
              <a:t>на мапі світу, визначати набори даних, які вас цікавлять, створювати графіки і таблиці даних, а також (так само як і з попереднім інструментом) експортувати дані для подальшого аналізу у вигляді </a:t>
            </a:r>
            <a:r>
              <a:rPr lang="en-US" dirty="0" smtClean="0"/>
              <a:t>CSV </a:t>
            </a:r>
            <a:r>
              <a:rPr lang="uk-UA" dirty="0" smtClean="0"/>
              <a:t>файлу;</a:t>
            </a:r>
          </a:p>
          <a:p>
            <a:r>
              <a:rPr lang="uk-UA" dirty="0"/>
              <a:t>Ми зупинимося на деяких нових можливостях, які </a:t>
            </a:r>
            <a:r>
              <a:rPr lang="uk-UA" dirty="0" smtClean="0"/>
              <a:t>з’явилися;</a:t>
            </a:r>
          </a:p>
        </p:txBody>
      </p:sp>
    </p:spTree>
    <p:extLst>
      <p:ext uri="{BB962C8B-B14F-4D97-AF65-F5344CB8AC3E}">
        <p14:creationId xmlns:p14="http://schemas.microsoft.com/office/powerpoint/2010/main" val="2405472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812" y="152400"/>
            <a:ext cx="8307531" cy="646331"/>
          </a:xfrm>
          <a:prstGeom prst="rect">
            <a:avLst/>
          </a:prstGeom>
          <a:noFill/>
        </p:spPr>
        <p:txBody>
          <a:bodyPr wrap="none" rtlCol="0">
            <a:spAutoFit/>
          </a:bodyPr>
          <a:lstStyle/>
          <a:p>
            <a:r>
              <a:rPr lang="uk-UA" dirty="0" smtClean="0"/>
              <a:t>Виберіть</a:t>
            </a:r>
            <a:r>
              <a:rPr lang="en-US" dirty="0" smtClean="0"/>
              <a:t> </a:t>
            </a:r>
            <a:r>
              <a:rPr lang="en-US" dirty="0" smtClean="0">
                <a:solidFill>
                  <a:schemeClr val="accent1"/>
                </a:solidFill>
              </a:rPr>
              <a:t>GLOBE Data </a:t>
            </a:r>
            <a:r>
              <a:rPr lang="uk-UA" dirty="0" smtClean="0"/>
              <a:t>меню</a:t>
            </a:r>
            <a:r>
              <a:rPr lang="uk-UA" dirty="0"/>
              <a:t> </a:t>
            </a:r>
            <a:r>
              <a:rPr lang="uk-UA" dirty="0" smtClean="0"/>
              <a:t>і натисніть </a:t>
            </a:r>
            <a:r>
              <a:rPr lang="en-US" dirty="0" smtClean="0">
                <a:solidFill>
                  <a:srgbClr val="0070C0"/>
                </a:solidFill>
              </a:rPr>
              <a:t>Visualize and Retrieve Data. </a:t>
            </a:r>
            <a:r>
              <a:rPr lang="uk-UA" dirty="0" smtClean="0">
                <a:solidFill>
                  <a:srgbClr val="0070C0"/>
                </a:solidFill>
              </a:rPr>
              <a:t>Чи використайте </a:t>
            </a:r>
          </a:p>
          <a:p>
            <a:r>
              <a:rPr lang="uk-UA" dirty="0" smtClean="0">
                <a:solidFill>
                  <a:srgbClr val="0070C0"/>
                </a:solidFill>
              </a:rPr>
              <a:t>кнопку справа</a:t>
            </a:r>
            <a:endParaRPr lang="en-US" dirty="0">
              <a:solidFill>
                <a:srgbClr val="0070C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38200"/>
            <a:ext cx="8469501" cy="5961516"/>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a:off x="3505200" y="685800"/>
            <a:ext cx="3352800" cy="31331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9000" y="685800"/>
            <a:ext cx="1110550" cy="3048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306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9742"/>
            <a:ext cx="7772400" cy="369332"/>
          </a:xfrm>
          <a:prstGeom prst="rect">
            <a:avLst/>
          </a:prstGeom>
          <a:noFill/>
        </p:spPr>
        <p:txBody>
          <a:bodyPr wrap="square" rtlCol="0">
            <a:spAutoFit/>
          </a:bodyPr>
          <a:lstStyle/>
          <a:p>
            <a:r>
              <a:rPr lang="uk-UA" dirty="0" smtClean="0"/>
              <a:t>Натисніть </a:t>
            </a:r>
            <a:r>
              <a:rPr lang="en-US" dirty="0" smtClean="0">
                <a:solidFill>
                  <a:srgbClr val="0070C0"/>
                </a:solidFill>
              </a:rPr>
              <a:t>Enter the Visualization System </a:t>
            </a:r>
            <a:r>
              <a:rPr lang="uk-UA" dirty="0" err="1" smtClean="0"/>
              <a:t>лінк</a:t>
            </a:r>
            <a:r>
              <a:rPr lang="en-US" dirty="0" smtClean="0"/>
              <a:t>. </a:t>
            </a:r>
          </a:p>
        </p:txBody>
      </p:sp>
      <p:sp>
        <p:nvSpPr>
          <p:cNvPr id="6" name="Rectangle 5"/>
          <p:cNvSpPr/>
          <p:nvPr/>
        </p:nvSpPr>
        <p:spPr>
          <a:xfrm>
            <a:off x="5486399" y="3733800"/>
            <a:ext cx="1295401"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839637"/>
            <a:ext cx="7772400" cy="5865963"/>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8111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066800"/>
            <a:ext cx="8631902" cy="52578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5448" y="191869"/>
            <a:ext cx="8223983" cy="646331"/>
          </a:xfrm>
          <a:prstGeom prst="rect">
            <a:avLst/>
          </a:prstGeom>
          <a:noFill/>
        </p:spPr>
        <p:txBody>
          <a:bodyPr wrap="none" rtlCol="0">
            <a:spAutoFit/>
          </a:bodyPr>
          <a:lstStyle/>
          <a:p>
            <a:r>
              <a:rPr lang="uk-UA" dirty="0" smtClean="0"/>
              <a:t>Це сторінка візуалізації даних</a:t>
            </a:r>
            <a:r>
              <a:rPr lang="en-US" dirty="0" smtClean="0"/>
              <a:t>. </a:t>
            </a:r>
            <a:r>
              <a:rPr lang="uk-UA" dirty="0" smtClean="0"/>
              <a:t>Прочитайте вітальне слово і закрийте його</a:t>
            </a:r>
            <a:r>
              <a:rPr lang="en-US" dirty="0" smtClean="0"/>
              <a:t>. </a:t>
            </a:r>
            <a:r>
              <a:rPr lang="uk-UA" dirty="0" smtClean="0"/>
              <a:t>Кнопка</a:t>
            </a:r>
            <a:endParaRPr lang="en-US" dirty="0"/>
          </a:p>
          <a:p>
            <a:r>
              <a:rPr lang="en-US" dirty="0" smtClean="0"/>
              <a:t>       </a:t>
            </a:r>
            <a:r>
              <a:rPr lang="uk-UA" dirty="0" smtClean="0"/>
              <a:t>це </a:t>
            </a:r>
            <a:r>
              <a:rPr lang="uk-UA" dirty="0" err="1" smtClean="0"/>
              <a:t>лінк</a:t>
            </a:r>
            <a:r>
              <a:rPr lang="uk-UA" dirty="0" smtClean="0"/>
              <a:t> на інструкцію (</a:t>
            </a:r>
            <a:r>
              <a:rPr lang="uk-UA" dirty="0" err="1" smtClean="0"/>
              <a:t>англ.м</a:t>
            </a:r>
            <a:r>
              <a:rPr lang="uk-UA" dirty="0" smtClean="0"/>
              <a:t>.)</a:t>
            </a:r>
            <a:endParaRPr lang="en-US" dirty="0"/>
          </a:p>
        </p:txBody>
      </p:sp>
      <p:sp>
        <p:nvSpPr>
          <p:cNvPr id="5" name="Oval 4"/>
          <p:cNvSpPr/>
          <p:nvPr/>
        </p:nvSpPr>
        <p:spPr>
          <a:xfrm>
            <a:off x="8090210" y="990600"/>
            <a:ext cx="367990" cy="292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584232"/>
            <a:ext cx="266667" cy="253968"/>
          </a:xfrm>
          <a:prstGeom prst="rect">
            <a:avLst/>
          </a:prstGeom>
        </p:spPr>
      </p:pic>
    </p:spTree>
    <p:extLst>
      <p:ext uri="{BB962C8B-B14F-4D97-AF65-F5344CB8AC3E}">
        <p14:creationId xmlns:p14="http://schemas.microsoft.com/office/powerpoint/2010/main" val="41187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1625" y="742950"/>
            <a:ext cx="7343775" cy="53530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4591" y="11976"/>
            <a:ext cx="8790873" cy="369332"/>
          </a:xfrm>
          <a:prstGeom prst="rect">
            <a:avLst/>
          </a:prstGeom>
          <a:noFill/>
        </p:spPr>
        <p:txBody>
          <a:bodyPr wrap="square" rtlCol="0">
            <a:spAutoFit/>
          </a:bodyPr>
          <a:lstStyle/>
          <a:p>
            <a:pPr algn="ctr"/>
            <a:r>
              <a:rPr lang="uk-UA" b="1" dirty="0" smtClean="0"/>
              <a:t>Огляд можливостей</a:t>
            </a:r>
            <a:endParaRPr lang="en-US" b="1" dirty="0" smtClean="0"/>
          </a:p>
        </p:txBody>
      </p:sp>
      <p:sp>
        <p:nvSpPr>
          <p:cNvPr id="5" name="TextBox 4"/>
          <p:cNvSpPr txBox="1"/>
          <p:nvPr/>
        </p:nvSpPr>
        <p:spPr>
          <a:xfrm>
            <a:off x="152400" y="373618"/>
            <a:ext cx="1220357" cy="369332"/>
          </a:xfrm>
          <a:prstGeom prst="rect">
            <a:avLst/>
          </a:prstGeom>
          <a:noFill/>
        </p:spPr>
        <p:txBody>
          <a:bodyPr wrap="square" rtlCol="0">
            <a:spAutoFit/>
          </a:bodyPr>
          <a:lstStyle/>
          <a:p>
            <a:r>
              <a:rPr lang="uk-UA" dirty="0" smtClean="0"/>
              <a:t>Тип мапи</a:t>
            </a:r>
            <a:endParaRPr lang="en-US" dirty="0"/>
          </a:p>
        </p:txBody>
      </p:sp>
      <p:sp>
        <p:nvSpPr>
          <p:cNvPr id="7" name="TextBox 6"/>
          <p:cNvSpPr txBox="1"/>
          <p:nvPr/>
        </p:nvSpPr>
        <p:spPr>
          <a:xfrm>
            <a:off x="175491" y="1411069"/>
            <a:ext cx="742511" cy="369332"/>
          </a:xfrm>
          <a:prstGeom prst="rect">
            <a:avLst/>
          </a:prstGeom>
          <a:noFill/>
        </p:spPr>
        <p:txBody>
          <a:bodyPr wrap="none" rtlCol="0">
            <a:spAutoFit/>
          </a:bodyPr>
          <a:lstStyle/>
          <a:p>
            <a:r>
              <a:rPr lang="uk-UA" dirty="0" smtClean="0"/>
              <a:t>Шари</a:t>
            </a:r>
            <a:endParaRPr lang="en-US" dirty="0"/>
          </a:p>
        </p:txBody>
      </p:sp>
      <p:sp>
        <p:nvSpPr>
          <p:cNvPr id="8" name="TextBox 7"/>
          <p:cNvSpPr txBox="1"/>
          <p:nvPr/>
        </p:nvSpPr>
        <p:spPr>
          <a:xfrm>
            <a:off x="6324600" y="3824357"/>
            <a:ext cx="2197610" cy="369332"/>
          </a:xfrm>
          <a:prstGeom prst="rect">
            <a:avLst/>
          </a:prstGeom>
          <a:solidFill>
            <a:schemeClr val="bg1"/>
          </a:solidFill>
          <a:ln>
            <a:solidFill>
              <a:schemeClr val="bg1">
                <a:lumMod val="50000"/>
              </a:schemeClr>
            </a:solidFill>
          </a:ln>
        </p:spPr>
        <p:txBody>
          <a:bodyPr wrap="square" rtlCol="0">
            <a:spAutoFit/>
          </a:bodyPr>
          <a:lstStyle/>
          <a:p>
            <a:r>
              <a:rPr lang="uk-UA" dirty="0" smtClean="0"/>
              <a:t>Контроль руху</a:t>
            </a:r>
            <a:endParaRPr lang="en-US" dirty="0"/>
          </a:p>
        </p:txBody>
      </p:sp>
      <p:sp>
        <p:nvSpPr>
          <p:cNvPr id="9" name="TextBox 8"/>
          <p:cNvSpPr txBox="1"/>
          <p:nvPr/>
        </p:nvSpPr>
        <p:spPr>
          <a:xfrm>
            <a:off x="152400" y="2362199"/>
            <a:ext cx="990586" cy="369332"/>
          </a:xfrm>
          <a:prstGeom prst="rect">
            <a:avLst/>
          </a:prstGeom>
          <a:noFill/>
        </p:spPr>
        <p:txBody>
          <a:bodyPr wrap="square" rtlCol="0">
            <a:spAutoFit/>
          </a:bodyPr>
          <a:lstStyle/>
          <a:p>
            <a:r>
              <a:rPr lang="uk-UA" dirty="0" smtClean="0"/>
              <a:t>Фільтри</a:t>
            </a:r>
            <a:endParaRPr lang="en-US" dirty="0" smtClean="0"/>
          </a:p>
        </p:txBody>
      </p:sp>
      <p:sp>
        <p:nvSpPr>
          <p:cNvPr id="11" name="TextBox 10"/>
          <p:cNvSpPr txBox="1"/>
          <p:nvPr/>
        </p:nvSpPr>
        <p:spPr>
          <a:xfrm>
            <a:off x="3352800" y="5518666"/>
            <a:ext cx="996619" cy="369332"/>
          </a:xfrm>
          <a:prstGeom prst="rect">
            <a:avLst/>
          </a:prstGeom>
          <a:solidFill>
            <a:schemeClr val="bg1"/>
          </a:solidFill>
          <a:ln>
            <a:solidFill>
              <a:schemeClr val="bg1">
                <a:lumMod val="50000"/>
              </a:schemeClr>
            </a:solidFill>
          </a:ln>
        </p:spPr>
        <p:txBody>
          <a:bodyPr wrap="none" rtlCol="0">
            <a:spAutoFit/>
          </a:bodyPr>
          <a:lstStyle/>
          <a:p>
            <a:r>
              <a:rPr lang="uk-UA" dirty="0" smtClean="0"/>
              <a:t>Легенда</a:t>
            </a:r>
            <a:endParaRPr lang="en-US" dirty="0"/>
          </a:p>
        </p:txBody>
      </p:sp>
      <p:sp>
        <p:nvSpPr>
          <p:cNvPr id="12" name="TextBox 11"/>
          <p:cNvSpPr txBox="1"/>
          <p:nvPr/>
        </p:nvSpPr>
        <p:spPr>
          <a:xfrm>
            <a:off x="76200" y="6324600"/>
            <a:ext cx="2506776" cy="369332"/>
          </a:xfrm>
          <a:prstGeom prst="rect">
            <a:avLst/>
          </a:prstGeom>
          <a:noFill/>
        </p:spPr>
        <p:txBody>
          <a:bodyPr wrap="none" rtlCol="0">
            <a:spAutoFit/>
          </a:bodyPr>
          <a:lstStyle/>
          <a:p>
            <a:r>
              <a:rPr lang="uk-UA" dirty="0" smtClean="0"/>
              <a:t>Курсор широта/довгота</a:t>
            </a:r>
            <a:endParaRPr lang="en-US" dirty="0"/>
          </a:p>
        </p:txBody>
      </p:sp>
      <p:cxnSp>
        <p:nvCxnSpPr>
          <p:cNvPr id="17" name="Straight Arrow Connector 16"/>
          <p:cNvCxnSpPr/>
          <p:nvPr/>
        </p:nvCxnSpPr>
        <p:spPr>
          <a:xfrm>
            <a:off x="1212348" y="609600"/>
            <a:ext cx="882040" cy="228600"/>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1066800" y="1676400"/>
            <a:ext cx="609600" cy="0"/>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1132100" y="2877234"/>
            <a:ext cx="544300" cy="385743"/>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8229600" y="3237132"/>
            <a:ext cx="381000" cy="587225"/>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4267200" y="5703332"/>
            <a:ext cx="609600" cy="11668"/>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4" name="Straight Arrow Connector 33"/>
          <p:cNvCxnSpPr>
            <a:stCxn id="12" idx="3"/>
          </p:cNvCxnSpPr>
          <p:nvPr/>
        </p:nvCxnSpPr>
        <p:spPr>
          <a:xfrm flipH="1" flipV="1">
            <a:off x="2438401" y="6019800"/>
            <a:ext cx="144575" cy="489466"/>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52400" y="3262977"/>
            <a:ext cx="979700" cy="646331"/>
          </a:xfrm>
          <a:prstGeom prst="rect">
            <a:avLst/>
          </a:prstGeom>
          <a:noFill/>
        </p:spPr>
        <p:txBody>
          <a:bodyPr wrap="square" rtlCol="0">
            <a:spAutoFit/>
          </a:bodyPr>
          <a:lstStyle/>
          <a:p>
            <a:r>
              <a:rPr lang="uk-UA" dirty="0" err="1" smtClean="0"/>
              <a:t>Мультиграфіки</a:t>
            </a:r>
            <a:endParaRPr lang="en-US" dirty="0" smtClean="0"/>
          </a:p>
        </p:txBody>
      </p:sp>
      <p:cxnSp>
        <p:nvCxnSpPr>
          <p:cNvPr id="25" name="Straight Arrow Connector 24"/>
          <p:cNvCxnSpPr/>
          <p:nvPr/>
        </p:nvCxnSpPr>
        <p:spPr>
          <a:xfrm flipV="1">
            <a:off x="1212348" y="3581400"/>
            <a:ext cx="464052" cy="132356"/>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175491" y="926068"/>
            <a:ext cx="1343025" cy="369332"/>
          </a:xfrm>
          <a:prstGeom prst="rect">
            <a:avLst/>
          </a:prstGeom>
          <a:noFill/>
        </p:spPr>
        <p:txBody>
          <a:bodyPr wrap="square" rtlCol="0">
            <a:spAutoFit/>
          </a:bodyPr>
          <a:lstStyle/>
          <a:p>
            <a:r>
              <a:rPr lang="uk-UA" dirty="0" smtClean="0"/>
              <a:t>Дата мапи</a:t>
            </a:r>
            <a:endParaRPr lang="en-US" dirty="0"/>
          </a:p>
        </p:txBody>
      </p:sp>
      <p:cxnSp>
        <p:nvCxnSpPr>
          <p:cNvPr id="27" name="Straight Arrow Connector 26"/>
          <p:cNvCxnSpPr/>
          <p:nvPr/>
        </p:nvCxnSpPr>
        <p:spPr>
          <a:xfrm>
            <a:off x="1291974" y="1139309"/>
            <a:ext cx="841626" cy="0"/>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5029200" y="2438400"/>
            <a:ext cx="1577114" cy="646331"/>
          </a:xfrm>
          <a:prstGeom prst="rect">
            <a:avLst/>
          </a:prstGeom>
          <a:solidFill>
            <a:schemeClr val="bg1"/>
          </a:solidFill>
          <a:ln>
            <a:solidFill>
              <a:schemeClr val="bg1">
                <a:lumMod val="50000"/>
              </a:schemeClr>
            </a:solidFill>
          </a:ln>
        </p:spPr>
        <p:txBody>
          <a:bodyPr wrap="square" rtlCol="0">
            <a:spAutoFit/>
          </a:bodyPr>
          <a:lstStyle/>
          <a:p>
            <a:r>
              <a:rPr lang="uk-UA" dirty="0" smtClean="0"/>
              <a:t>Ділянки з даними</a:t>
            </a:r>
            <a:endParaRPr lang="en-US" dirty="0"/>
          </a:p>
        </p:txBody>
      </p:sp>
      <p:cxnSp>
        <p:nvCxnSpPr>
          <p:cNvPr id="23" name="Straight Arrow Connector 22"/>
          <p:cNvCxnSpPr/>
          <p:nvPr/>
        </p:nvCxnSpPr>
        <p:spPr>
          <a:xfrm flipH="1">
            <a:off x="4724400" y="2685364"/>
            <a:ext cx="251686" cy="323166"/>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006114" y="1110734"/>
            <a:ext cx="2004286" cy="369332"/>
          </a:xfrm>
          <a:prstGeom prst="rect">
            <a:avLst/>
          </a:prstGeom>
          <a:solidFill>
            <a:schemeClr val="bg1"/>
          </a:solidFill>
          <a:ln>
            <a:solidFill>
              <a:schemeClr val="bg1">
                <a:lumMod val="50000"/>
              </a:schemeClr>
            </a:solidFill>
          </a:ln>
        </p:spPr>
        <p:txBody>
          <a:bodyPr wrap="square" rtlCol="0">
            <a:spAutoFit/>
          </a:bodyPr>
          <a:lstStyle/>
          <a:p>
            <a:r>
              <a:rPr lang="uk-UA" dirty="0" smtClean="0"/>
              <a:t>Основні шари</a:t>
            </a:r>
            <a:endParaRPr lang="en-US" dirty="0"/>
          </a:p>
        </p:txBody>
      </p:sp>
      <p:cxnSp>
        <p:nvCxnSpPr>
          <p:cNvPr id="29" name="Straight Arrow Connector 28"/>
          <p:cNvCxnSpPr/>
          <p:nvPr/>
        </p:nvCxnSpPr>
        <p:spPr>
          <a:xfrm flipH="1" flipV="1">
            <a:off x="4495801" y="926069"/>
            <a:ext cx="480285" cy="378856"/>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4648200" y="404395"/>
            <a:ext cx="3581400" cy="307777"/>
          </a:xfrm>
          <a:prstGeom prst="rect">
            <a:avLst/>
          </a:prstGeom>
          <a:noFill/>
        </p:spPr>
        <p:txBody>
          <a:bodyPr wrap="square" rtlCol="0">
            <a:spAutoFit/>
          </a:bodyPr>
          <a:lstStyle/>
          <a:p>
            <a:r>
              <a:rPr lang="en-US" sz="1400" dirty="0" smtClean="0"/>
              <a:t>Help, Google Earth, Current Location Indicator</a:t>
            </a:r>
            <a:endParaRPr lang="en-US" sz="1400" dirty="0"/>
          </a:p>
        </p:txBody>
      </p:sp>
      <p:cxnSp>
        <p:nvCxnSpPr>
          <p:cNvPr id="32" name="Straight Arrow Connector 31"/>
          <p:cNvCxnSpPr/>
          <p:nvPr/>
        </p:nvCxnSpPr>
        <p:spPr>
          <a:xfrm>
            <a:off x="8153400" y="616922"/>
            <a:ext cx="352630" cy="145078"/>
          </a:xfrm>
          <a:prstGeom prst="straightConnector1">
            <a:avLst/>
          </a:prstGeom>
          <a:ln w="38100">
            <a:headEnd type="none" w="med" len="med"/>
            <a:tailEnd type="triangle" w="med" len="med"/>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2474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Нове – додали шари наукових даних із супутників </a:t>
            </a:r>
            <a:endParaRPr lang="uk-UA" dirty="0"/>
          </a:p>
        </p:txBody>
      </p:sp>
      <p:pic>
        <p:nvPicPr>
          <p:cNvPr id="307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4045" y="1628800"/>
            <a:ext cx="9192757" cy="449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139952" y="1484784"/>
            <a:ext cx="151216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3339102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800" dirty="0" smtClean="0"/>
              <a:t>Отже, ви можете бачити дані з різних супутникових місій, які збирають ті ж самі дані, що і учні за протоколами </a:t>
            </a:r>
            <a:r>
              <a:rPr lang="en-US" sz="1800" dirty="0" smtClean="0"/>
              <a:t>GLOBE. </a:t>
            </a:r>
            <a:r>
              <a:rPr lang="uk-UA" sz="1800" dirty="0" smtClean="0"/>
              <a:t>Раніше ці дані потрібно було шукати на спеціальних сайтах. Тепер вони відображаються на мапі. Функція ще вдосконалюється. На разі можна лише бачити такі дані: Земля вночі, оптична товщина аерозолів, температура земної поверхні, хлорофіл А, опади, ґрунтова волога.</a:t>
            </a:r>
            <a:endParaRPr lang="uk-UA" sz="1800" dirty="0"/>
          </a:p>
        </p:txBody>
      </p:sp>
      <p:pic>
        <p:nvPicPr>
          <p:cNvPr id="409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995055"/>
            <a:ext cx="8050085" cy="389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120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Як використати нову можливість?</a:t>
            </a:r>
            <a:endParaRPr lang="uk-UA" dirty="0"/>
          </a:p>
        </p:txBody>
      </p:sp>
      <p:sp>
        <p:nvSpPr>
          <p:cNvPr id="3" name="Объект 2"/>
          <p:cNvSpPr>
            <a:spLocks noGrp="1"/>
          </p:cNvSpPr>
          <p:nvPr>
            <p:ph idx="1"/>
          </p:nvPr>
        </p:nvSpPr>
        <p:spPr>
          <a:xfrm>
            <a:off x="395536" y="1412776"/>
            <a:ext cx="8219256" cy="5257800"/>
          </a:xfrm>
        </p:spPr>
        <p:txBody>
          <a:bodyPr>
            <a:normAutofit fontScale="70000" lnSpcReduction="20000"/>
          </a:bodyPr>
          <a:lstStyle/>
          <a:p>
            <a:r>
              <a:rPr lang="uk-UA" dirty="0" smtClean="0"/>
              <a:t>Показати зв</a:t>
            </a:r>
            <a:r>
              <a:rPr lang="en-US" dirty="0" smtClean="0"/>
              <a:t>’</a:t>
            </a:r>
            <a:r>
              <a:rPr lang="uk-UA" dirty="0" err="1" smtClean="0"/>
              <a:t>язок</a:t>
            </a:r>
            <a:r>
              <a:rPr lang="uk-UA" dirty="0" smtClean="0"/>
              <a:t> даних, які збирають учні зі справжньою наукою та важливість їх регулярних спостережень, адже будь-які супутникові дані потребують </a:t>
            </a:r>
            <a:r>
              <a:rPr lang="uk-UA" dirty="0" err="1" smtClean="0"/>
              <a:t>валдіації</a:t>
            </a:r>
            <a:r>
              <a:rPr lang="uk-UA" dirty="0" smtClean="0"/>
              <a:t> з Землі;</a:t>
            </a:r>
          </a:p>
          <a:p>
            <a:r>
              <a:rPr lang="uk-UA" dirty="0" smtClean="0"/>
              <a:t>Для доповнення на заняттях біології, географії, екології, різноманітних практичних завдань з використанням мапи;</a:t>
            </a:r>
          </a:p>
          <a:p>
            <a:r>
              <a:rPr lang="uk-UA" dirty="0" smtClean="0"/>
              <a:t>Зацікавити учнів у дослідженні супутників та участі у спільних з </a:t>
            </a:r>
            <a:r>
              <a:rPr lang="en-US" dirty="0" smtClean="0"/>
              <a:t>GLOBE </a:t>
            </a:r>
            <a:r>
              <a:rPr lang="uk-UA" dirty="0" smtClean="0"/>
              <a:t>кампаніях (наприклад, </a:t>
            </a:r>
            <a:r>
              <a:rPr lang="en-US" dirty="0" smtClean="0"/>
              <a:t>SMAP)</a:t>
            </a:r>
            <a:r>
              <a:rPr lang="ru-RU" dirty="0" smtClean="0"/>
              <a:t>;</a:t>
            </a:r>
          </a:p>
          <a:p>
            <a:r>
              <a:rPr lang="ru-RU" dirty="0" smtClean="0"/>
              <a:t>Приклад </a:t>
            </a:r>
            <a:r>
              <a:rPr lang="ru-RU" dirty="0" err="1" smtClean="0"/>
              <a:t>завдання</a:t>
            </a:r>
            <a:r>
              <a:rPr lang="ru-RU" dirty="0" smtClean="0"/>
              <a:t>: </a:t>
            </a:r>
            <a:r>
              <a:rPr lang="ru-RU" dirty="0" err="1" smtClean="0"/>
              <a:t>передбачити</a:t>
            </a:r>
            <a:r>
              <a:rPr lang="ru-RU" dirty="0" smtClean="0"/>
              <a:t> час коли </a:t>
            </a:r>
            <a:r>
              <a:rPr lang="ru-RU" dirty="0" err="1" smtClean="0"/>
              <a:t>супутник</a:t>
            </a:r>
            <a:r>
              <a:rPr lang="ru-RU" dirty="0" smtClean="0"/>
              <a:t> </a:t>
            </a:r>
            <a:r>
              <a:rPr lang="ru-RU" dirty="0" err="1" smtClean="0"/>
              <a:t>пройде</a:t>
            </a:r>
            <a:r>
              <a:rPr lang="ru-RU" dirty="0" smtClean="0"/>
              <a:t> над </a:t>
            </a:r>
            <a:r>
              <a:rPr lang="ru-RU" dirty="0" err="1" smtClean="0"/>
              <a:t>територією</a:t>
            </a:r>
            <a:r>
              <a:rPr lang="ru-RU" dirty="0" smtClean="0"/>
              <a:t> і в </a:t>
            </a:r>
            <a:r>
              <a:rPr lang="ru-RU" dirty="0" err="1" smtClean="0"/>
              <a:t>цей</a:t>
            </a:r>
            <a:r>
              <a:rPr lang="ru-RU" dirty="0" smtClean="0"/>
              <a:t> час </a:t>
            </a:r>
            <a:r>
              <a:rPr lang="ru-RU" dirty="0" err="1" smtClean="0"/>
              <a:t>зробити</a:t>
            </a:r>
            <a:r>
              <a:rPr lang="ru-RU" dirty="0" smtClean="0"/>
              <a:t> </a:t>
            </a:r>
            <a:r>
              <a:rPr lang="ru-RU" dirty="0" err="1" smtClean="0"/>
              <a:t>спостереження</a:t>
            </a:r>
            <a:r>
              <a:rPr lang="ru-RU" dirty="0"/>
              <a:t> </a:t>
            </a:r>
            <a:r>
              <a:rPr lang="en-US" dirty="0" smtClean="0"/>
              <a:t>GLOBE</a:t>
            </a:r>
            <a:r>
              <a:rPr lang="uk-UA" dirty="0" smtClean="0"/>
              <a:t>, а потім порівняти супутниковий знімок з власними даними. Примітка: оскільки на мапі не відображається детальна інформація про кожну, її потрібно знайти на інших ресурсах. Наприклад, хороший ресурс для порівняння наземних і супутникових спостережень за хмарами: </a:t>
            </a:r>
            <a:r>
              <a:rPr lang="en-US" dirty="0">
                <a:hlinkClick r:id="rId2"/>
              </a:rPr>
              <a:t>http://scool.larc.nasa.gov</a:t>
            </a:r>
            <a:r>
              <a:rPr lang="en-US" dirty="0" smtClean="0">
                <a:hlinkClick r:id="rId2"/>
              </a:rPr>
              <a:t>/</a:t>
            </a:r>
            <a:r>
              <a:rPr lang="uk-UA" dirty="0" smtClean="0"/>
              <a:t> </a:t>
            </a:r>
            <a:endParaRPr lang="uk-UA" dirty="0"/>
          </a:p>
        </p:txBody>
      </p:sp>
    </p:spTree>
    <p:extLst>
      <p:ext uri="{BB962C8B-B14F-4D97-AF65-F5344CB8AC3E}">
        <p14:creationId xmlns:p14="http://schemas.microsoft.com/office/powerpoint/2010/main" val="3564969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Можна поєднувати шари даних </a:t>
            </a:r>
            <a:r>
              <a:rPr lang="en-US" sz="2400" dirty="0" smtClean="0"/>
              <a:t>GLOBE </a:t>
            </a:r>
            <a:r>
              <a:rPr lang="uk-UA" sz="2400" dirty="0" smtClean="0"/>
              <a:t>і мапи супутникових місій. Наприклад, беремо супутниковий шар «Температура земної поверхні» і накладаємо шар </a:t>
            </a:r>
            <a:r>
              <a:rPr lang="en-US" sz="2400" dirty="0" smtClean="0"/>
              <a:t>GLOBE </a:t>
            </a:r>
            <a:r>
              <a:rPr lang="uk-UA" sz="2400" dirty="0" smtClean="0"/>
              <a:t>даних про температури в сонячний полудень.</a:t>
            </a:r>
            <a:endParaRPr lang="uk-UA" sz="2400" dirty="0"/>
          </a:p>
        </p:txBody>
      </p:sp>
      <p:pic>
        <p:nvPicPr>
          <p:cNvPr id="5122"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939637"/>
            <a:ext cx="8050085" cy="394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79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a:t>Н</a:t>
            </a:r>
            <a:r>
              <a:rPr lang="ru-RU" sz="3600" dirty="0" err="1" smtClean="0"/>
              <a:t>овий</a:t>
            </a:r>
            <a:r>
              <a:rPr lang="ru-RU" sz="3600" dirty="0" smtClean="0"/>
              <a:t> </a:t>
            </a:r>
            <a:r>
              <a:rPr lang="ru-RU" sz="3600" dirty="0" err="1" smtClean="0"/>
              <a:t>інструмент</a:t>
            </a:r>
            <a:r>
              <a:rPr lang="ru-RU" sz="3600" dirty="0" smtClean="0"/>
              <a:t> </a:t>
            </a:r>
            <a:r>
              <a:rPr lang="ru-RU" sz="3600" dirty="0" err="1" smtClean="0"/>
              <a:t>отримання</a:t>
            </a:r>
            <a:r>
              <a:rPr lang="ru-RU" sz="3600" dirty="0" smtClean="0"/>
              <a:t> </a:t>
            </a:r>
            <a:r>
              <a:rPr lang="ru-RU" sz="3600" dirty="0" err="1" smtClean="0"/>
              <a:t>даних</a:t>
            </a:r>
            <a:r>
              <a:rPr lang="ru-RU" sz="3600" dirty="0" smtClean="0"/>
              <a:t> 1/1 </a:t>
            </a:r>
            <a:endParaRPr lang="uk-UA" sz="3600" dirty="0"/>
          </a:p>
        </p:txBody>
      </p:sp>
      <p:sp>
        <p:nvSpPr>
          <p:cNvPr id="3" name="Объект 2"/>
          <p:cNvSpPr>
            <a:spLocks noGrp="1"/>
          </p:cNvSpPr>
          <p:nvPr>
            <p:ph idx="1"/>
          </p:nvPr>
        </p:nvSpPr>
        <p:spPr/>
        <p:txBody>
          <a:bodyPr>
            <a:normAutofit lnSpcReduction="10000"/>
          </a:bodyPr>
          <a:lstStyle/>
          <a:p>
            <a:r>
              <a:rPr lang="uk-UA" dirty="0" smtClean="0"/>
              <a:t>Інструмент дозволяє вам знаходити і отримувати </a:t>
            </a:r>
            <a:r>
              <a:rPr lang="en-US" dirty="0" smtClean="0"/>
              <a:t>GLOBE </a:t>
            </a:r>
            <a:r>
              <a:rPr lang="ru-RU" dirty="0" err="1" smtClean="0"/>
              <a:t>дані</a:t>
            </a:r>
            <a:r>
              <a:rPr lang="ru-RU" dirty="0" smtClean="0"/>
              <a:t>, </a:t>
            </a:r>
            <a:r>
              <a:rPr lang="ru-RU" dirty="0" err="1" smtClean="0"/>
              <a:t>використовуючи</a:t>
            </a:r>
            <a:r>
              <a:rPr lang="ru-RU" dirty="0" smtClean="0"/>
              <a:t> </a:t>
            </a:r>
            <a:r>
              <a:rPr lang="ru-RU" dirty="0" err="1" smtClean="0"/>
              <a:t>декілька</a:t>
            </a:r>
            <a:r>
              <a:rPr lang="ru-RU" dirty="0" smtClean="0"/>
              <a:t> </a:t>
            </a:r>
            <a:r>
              <a:rPr lang="ru-RU" dirty="0" err="1" smtClean="0"/>
              <a:t>пошукових</a:t>
            </a:r>
            <a:r>
              <a:rPr lang="ru-RU" dirty="0" smtClean="0"/>
              <a:t> </a:t>
            </a:r>
            <a:r>
              <a:rPr lang="ru-RU" dirty="0" err="1" smtClean="0"/>
              <a:t>параметрів</a:t>
            </a:r>
            <a:r>
              <a:rPr lang="ru-RU" dirty="0" smtClean="0"/>
              <a:t>. У вас </a:t>
            </a:r>
            <a:r>
              <a:rPr lang="ru-RU" dirty="0" err="1" smtClean="0"/>
              <a:t>з’явиться</a:t>
            </a:r>
            <a:r>
              <a:rPr lang="ru-RU" dirty="0" smtClean="0"/>
              <a:t> </a:t>
            </a:r>
            <a:r>
              <a:rPr lang="ru-RU" dirty="0" err="1" smtClean="0"/>
              <a:t>перелік</a:t>
            </a:r>
            <a:r>
              <a:rPr lang="ru-RU" dirty="0" smtClean="0"/>
              <a:t> </a:t>
            </a:r>
            <a:r>
              <a:rPr lang="ru-RU" dirty="0" err="1" smtClean="0"/>
              <a:t>ділянок</a:t>
            </a:r>
            <a:r>
              <a:rPr lang="ru-RU" dirty="0" smtClean="0"/>
              <a:t>, </a:t>
            </a:r>
            <a:r>
              <a:rPr lang="ru-RU" dirty="0" err="1" smtClean="0"/>
              <a:t>які</a:t>
            </a:r>
            <a:r>
              <a:rPr lang="ru-RU" dirty="0" smtClean="0"/>
              <a:t> </a:t>
            </a:r>
            <a:r>
              <a:rPr lang="ru-RU" dirty="0" err="1" smtClean="0"/>
              <a:t>мають</a:t>
            </a:r>
            <a:r>
              <a:rPr lang="ru-RU" dirty="0" smtClean="0"/>
              <a:t> </a:t>
            </a:r>
            <a:r>
              <a:rPr lang="ru-RU" dirty="0" err="1" smtClean="0"/>
              <a:t>дані</a:t>
            </a:r>
            <a:r>
              <a:rPr lang="ru-RU" dirty="0" smtClean="0"/>
              <a:t>, </a:t>
            </a:r>
            <a:r>
              <a:rPr lang="ru-RU" dirty="0" err="1" smtClean="0"/>
              <a:t>які</a:t>
            </a:r>
            <a:r>
              <a:rPr lang="ru-RU" dirty="0" smtClean="0"/>
              <a:t> </a:t>
            </a:r>
            <a:r>
              <a:rPr lang="ru-RU" dirty="0" err="1" smtClean="0"/>
              <a:t>ви</a:t>
            </a:r>
            <a:r>
              <a:rPr lang="ru-RU" dirty="0" smtClean="0"/>
              <a:t> </a:t>
            </a:r>
            <a:r>
              <a:rPr lang="ru-RU" dirty="0" err="1" smtClean="0"/>
              <a:t>вказали</a:t>
            </a:r>
            <a:r>
              <a:rPr lang="ru-RU" dirty="0" smtClean="0"/>
              <a:t> при </a:t>
            </a:r>
            <a:r>
              <a:rPr lang="ru-RU" dirty="0" err="1" smtClean="0"/>
              <a:t>пошуку</a:t>
            </a:r>
            <a:r>
              <a:rPr lang="ru-RU" dirty="0" smtClean="0"/>
              <a:t>. З </a:t>
            </a:r>
            <a:r>
              <a:rPr lang="ru-RU" dirty="0" err="1" smtClean="0"/>
              <a:t>цих</a:t>
            </a:r>
            <a:r>
              <a:rPr lang="ru-RU" dirty="0" smtClean="0"/>
              <a:t> </a:t>
            </a:r>
            <a:r>
              <a:rPr lang="ru-RU" dirty="0" err="1" smtClean="0"/>
              <a:t>ділянок</a:t>
            </a:r>
            <a:r>
              <a:rPr lang="ru-RU" dirty="0" smtClean="0"/>
              <a:t> </a:t>
            </a:r>
            <a:r>
              <a:rPr lang="ru-RU" dirty="0" err="1" smtClean="0"/>
              <a:t>ви</a:t>
            </a:r>
            <a:r>
              <a:rPr lang="ru-RU" dirty="0" smtClean="0"/>
              <a:t> можете </a:t>
            </a:r>
            <a:r>
              <a:rPr lang="ru-RU" dirty="0" err="1" smtClean="0"/>
              <a:t>або</a:t>
            </a:r>
            <a:r>
              <a:rPr lang="ru-RU" dirty="0" smtClean="0"/>
              <a:t> </a:t>
            </a:r>
            <a:r>
              <a:rPr lang="ru-RU" dirty="0" err="1" smtClean="0"/>
              <a:t>уточнити</a:t>
            </a:r>
            <a:r>
              <a:rPr lang="ru-RU" dirty="0" smtClean="0"/>
              <a:t> </a:t>
            </a:r>
            <a:r>
              <a:rPr lang="ru-RU" dirty="0" err="1" smtClean="0"/>
              <a:t>свій</a:t>
            </a:r>
            <a:r>
              <a:rPr lang="ru-RU" dirty="0" smtClean="0"/>
              <a:t> </a:t>
            </a:r>
            <a:r>
              <a:rPr lang="ru-RU" dirty="0" err="1" smtClean="0"/>
              <a:t>пошук</a:t>
            </a:r>
            <a:r>
              <a:rPr lang="ru-RU" dirty="0" smtClean="0"/>
              <a:t> та/</a:t>
            </a:r>
            <a:r>
              <a:rPr lang="ru-RU" dirty="0" err="1" smtClean="0"/>
              <a:t>або</a:t>
            </a:r>
            <a:r>
              <a:rPr lang="ru-RU" dirty="0" smtClean="0"/>
              <a:t> </a:t>
            </a:r>
            <a:r>
              <a:rPr lang="ru-RU" dirty="0" err="1" smtClean="0"/>
              <a:t>завантажити</a:t>
            </a:r>
            <a:r>
              <a:rPr lang="ru-RU" dirty="0" smtClean="0"/>
              <a:t> </a:t>
            </a:r>
            <a:r>
              <a:rPr lang="ru-RU" dirty="0" err="1" smtClean="0"/>
              <a:t>дані</a:t>
            </a:r>
            <a:r>
              <a:rPr lang="ru-RU" dirty="0" smtClean="0"/>
              <a:t> в </a:t>
            </a:r>
            <a:r>
              <a:rPr lang="en-US" dirty="0" smtClean="0"/>
              <a:t>CSV </a:t>
            </a:r>
            <a:r>
              <a:rPr lang="uk-UA" dirty="0" smtClean="0"/>
              <a:t>файл для аналізу. Також можна завантажити </a:t>
            </a:r>
            <a:r>
              <a:rPr lang="en-US" dirty="0" smtClean="0"/>
              <a:t>CSV </a:t>
            </a:r>
            <a:r>
              <a:rPr lang="uk-UA" dirty="0" smtClean="0"/>
              <a:t>файл, який показуватиме скільки даних є доступними на кожній ділянці.</a:t>
            </a:r>
          </a:p>
          <a:p>
            <a:endParaRPr lang="uk-UA" dirty="0"/>
          </a:p>
        </p:txBody>
      </p:sp>
    </p:spTree>
    <p:extLst>
      <p:ext uri="{BB962C8B-B14F-4D97-AF65-F5344CB8AC3E}">
        <p14:creationId xmlns:p14="http://schemas.microsoft.com/office/powerpoint/2010/main" val="1024878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Пошук </a:t>
            </a:r>
            <a:r>
              <a:rPr lang="uk-UA" dirty="0"/>
              <a:t>партнера для </a:t>
            </a:r>
            <a:r>
              <a:rPr lang="uk-UA" dirty="0" smtClean="0"/>
              <a:t>співпраці через веб-сайти </a:t>
            </a:r>
            <a:r>
              <a:rPr lang="en-US" dirty="0" smtClean="0"/>
              <a:t>GLOBE</a:t>
            </a:r>
            <a:endParaRPr lang="uk-UA" dirty="0"/>
          </a:p>
        </p:txBody>
      </p:sp>
      <p:pic>
        <p:nvPicPr>
          <p:cNvPr id="614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46957" y="1731819"/>
            <a:ext cx="8050085" cy="415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292080" y="4149080"/>
            <a:ext cx="720080"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5" name="Стрелка вправо 4"/>
          <p:cNvSpPr/>
          <p:nvPr/>
        </p:nvSpPr>
        <p:spPr>
          <a:xfrm>
            <a:off x="3563888" y="4105792"/>
            <a:ext cx="1440160" cy="396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75491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831" y="0"/>
            <a:ext cx="8579296" cy="1417638"/>
          </a:xfrm>
        </p:spPr>
        <p:txBody>
          <a:bodyPr>
            <a:noAutofit/>
          </a:bodyPr>
          <a:lstStyle/>
          <a:p>
            <a:r>
              <a:rPr lang="uk-UA" sz="1600" dirty="0" smtClean="0"/>
              <a:t>Після натискання на кнопку у вас з’явиться повідомлення про те, що потрібно підтвердити свій профіль. Тобто, впевнитися, що вся інформація вірна (</a:t>
            </a:r>
            <a:r>
              <a:rPr lang="uk-UA" sz="1600" dirty="0" err="1" smtClean="0"/>
              <a:t>пам</a:t>
            </a:r>
            <a:r>
              <a:rPr lang="ru-RU" sz="1600" dirty="0" smtClean="0"/>
              <a:t>’</a:t>
            </a:r>
            <a:r>
              <a:rPr lang="uk-UA" sz="1600" dirty="0" err="1" smtClean="0"/>
              <a:t>ятайте</a:t>
            </a:r>
            <a:r>
              <a:rPr lang="uk-UA" sz="1600" dirty="0" smtClean="0"/>
              <a:t>, що ви можете змінити інформацію натиснувши в правому верхньому кутку на своє ім’я і </a:t>
            </a:r>
            <a:r>
              <a:rPr lang="uk-UA" sz="1600" dirty="0" err="1" smtClean="0"/>
              <a:t>обрашви</a:t>
            </a:r>
            <a:r>
              <a:rPr lang="uk-UA" sz="1600" dirty="0" smtClean="0"/>
              <a:t> </a:t>
            </a:r>
            <a:r>
              <a:rPr lang="en-US" sz="1600" dirty="0" smtClean="0"/>
              <a:t>My Account</a:t>
            </a:r>
            <a:r>
              <a:rPr lang="uk-UA" sz="1600" dirty="0" smtClean="0"/>
              <a:t>). У вас обов’язково повинно бути слово «</a:t>
            </a:r>
            <a:r>
              <a:rPr lang="en-US" sz="1600" dirty="0" smtClean="0"/>
              <a:t>Yes</a:t>
            </a:r>
            <a:r>
              <a:rPr lang="ru-RU" sz="1600" dirty="0" smtClean="0"/>
              <a:t>» на</a:t>
            </a:r>
            <a:r>
              <a:rPr lang="uk-UA" sz="1600" dirty="0"/>
              <a:t>в</a:t>
            </a:r>
            <a:r>
              <a:rPr lang="ru-RU" sz="1600" dirty="0" err="1" smtClean="0"/>
              <a:t>проти</a:t>
            </a:r>
            <a:r>
              <a:rPr lang="ru-RU" sz="1600" dirty="0" smtClean="0"/>
              <a:t> «</a:t>
            </a:r>
            <a:r>
              <a:rPr lang="en-US" sz="1600" dirty="0" smtClean="0"/>
              <a:t>Interested in Collaborating)</a:t>
            </a:r>
            <a:r>
              <a:rPr lang="uk-UA" sz="1600" dirty="0" smtClean="0"/>
              <a:t>. Також, ви можете одразу відредагувати протоколи в яких зацікавлені. Натискаєте </a:t>
            </a:r>
            <a:r>
              <a:rPr lang="en-US" sz="1600" dirty="0"/>
              <a:t>V</a:t>
            </a:r>
            <a:r>
              <a:rPr lang="en-US" sz="1600" dirty="0" smtClean="0"/>
              <a:t>erify and Continue.</a:t>
            </a:r>
            <a:endParaRPr lang="uk-UA" sz="1600" dirty="0"/>
          </a:p>
        </p:txBody>
      </p:sp>
      <p:pic>
        <p:nvPicPr>
          <p:cNvPr id="7170"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611560" y="1412776"/>
            <a:ext cx="805008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3907" y="5404792"/>
            <a:ext cx="8017738" cy="134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349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759" y="116632"/>
            <a:ext cx="8930729" cy="1545035"/>
          </a:xfrm>
        </p:spPr>
        <p:txBody>
          <a:bodyPr>
            <a:noAutofit/>
          </a:bodyPr>
          <a:lstStyle/>
          <a:p>
            <a:pPr marL="0" indent="0">
              <a:buNone/>
            </a:pPr>
            <a:r>
              <a:rPr lang="ru-RU" sz="1600" dirty="0"/>
              <a:t>Ви, </a:t>
            </a:r>
            <a:r>
              <a:rPr lang="ru-RU" sz="1600" dirty="0" err="1"/>
              <a:t>знову</a:t>
            </a:r>
            <a:r>
              <a:rPr lang="ru-RU" sz="1600" dirty="0"/>
              <a:t> ж таки, </a:t>
            </a:r>
            <a:r>
              <a:rPr lang="ru-RU" sz="1600" dirty="0" err="1"/>
              <a:t>зможете</a:t>
            </a:r>
            <a:r>
              <a:rPr lang="ru-RU" sz="1600" dirty="0"/>
              <a:t> </a:t>
            </a:r>
            <a:r>
              <a:rPr lang="ru-RU" sz="1600" dirty="0" err="1"/>
              <a:t>використовувати</a:t>
            </a:r>
            <a:r>
              <a:rPr lang="ru-RU" sz="1600" dirty="0"/>
              <a:t> </a:t>
            </a:r>
            <a:r>
              <a:rPr lang="ru-RU" sz="1600" dirty="0" err="1"/>
              <a:t>різні</a:t>
            </a:r>
            <a:r>
              <a:rPr lang="ru-RU" sz="1600" dirty="0"/>
              <a:t> </a:t>
            </a:r>
            <a:r>
              <a:rPr lang="ru-RU" sz="1600" dirty="0" err="1"/>
              <a:t>фільтри</a:t>
            </a:r>
            <a:r>
              <a:rPr lang="ru-RU" sz="1600" dirty="0"/>
              <a:t>: за </a:t>
            </a:r>
            <a:r>
              <a:rPr lang="ru-RU" sz="1600" dirty="0" err="1"/>
              <a:t>країною</a:t>
            </a:r>
            <a:r>
              <a:rPr lang="ru-RU" sz="1600" dirty="0"/>
              <a:t>, </a:t>
            </a:r>
            <a:r>
              <a:rPr lang="ru-RU" sz="1600" dirty="0" err="1"/>
              <a:t>мовою</a:t>
            </a:r>
            <a:r>
              <a:rPr lang="ru-RU" sz="1600" dirty="0"/>
              <a:t>, </a:t>
            </a:r>
            <a:r>
              <a:rPr lang="ru-RU" sz="1600" dirty="0" smtClean="0"/>
              <a:t>членством </a:t>
            </a:r>
            <a:r>
              <a:rPr lang="ru-RU" sz="1600" dirty="0"/>
              <a:t>у </a:t>
            </a:r>
            <a:r>
              <a:rPr lang="ru-RU" sz="1600" dirty="0" err="1"/>
              <a:t>різних</a:t>
            </a:r>
            <a:r>
              <a:rPr lang="ru-RU" sz="1600" dirty="0"/>
              <a:t> </a:t>
            </a:r>
            <a:r>
              <a:rPr lang="ru-RU" sz="1600" dirty="0" err="1"/>
              <a:t>групах,класом</a:t>
            </a:r>
            <a:r>
              <a:rPr lang="ru-RU" sz="1600" dirty="0"/>
              <a:t> </a:t>
            </a:r>
            <a:r>
              <a:rPr lang="ru-RU" sz="1600" dirty="0" err="1"/>
              <a:t>учнів</a:t>
            </a:r>
            <a:r>
              <a:rPr lang="ru-RU" sz="1600" dirty="0"/>
              <a:t>, </a:t>
            </a:r>
            <a:r>
              <a:rPr lang="ru-RU" sz="1600" dirty="0" err="1"/>
              <a:t>яких</a:t>
            </a:r>
            <a:r>
              <a:rPr lang="ru-RU" sz="1600" dirty="0"/>
              <a:t> </a:t>
            </a:r>
            <a:r>
              <a:rPr lang="ru-RU" sz="1600" dirty="0" err="1"/>
              <a:t>навчає</a:t>
            </a:r>
            <a:r>
              <a:rPr lang="ru-RU" sz="1600" dirty="0"/>
              <a:t> </a:t>
            </a:r>
            <a:r>
              <a:rPr lang="ru-RU" sz="1600" dirty="0" err="1"/>
              <a:t>вчитель</a:t>
            </a:r>
            <a:r>
              <a:rPr lang="ru-RU" sz="1600" dirty="0"/>
              <a:t>, протоколами </a:t>
            </a:r>
            <a:r>
              <a:rPr lang="ru-RU" sz="1600" dirty="0" err="1"/>
              <a:t>або</a:t>
            </a:r>
            <a:r>
              <a:rPr lang="ru-RU" sz="1600" dirty="0"/>
              <a:t>  </a:t>
            </a:r>
            <a:r>
              <a:rPr lang="ru-RU" sz="1600" dirty="0" smtClean="0"/>
              <a:t>сферами </a:t>
            </a:r>
            <a:r>
              <a:rPr lang="ru-RU" sz="1600" dirty="0" err="1"/>
              <a:t>дослідження</a:t>
            </a:r>
            <a:r>
              <a:rPr lang="ru-RU" sz="1600" dirty="0"/>
              <a:t>. </a:t>
            </a:r>
            <a:r>
              <a:rPr lang="ru-RU" sz="1600" dirty="0" err="1" smtClean="0"/>
              <a:t>Також</a:t>
            </a:r>
            <a:r>
              <a:rPr lang="ru-RU" sz="1600" dirty="0" smtClean="0"/>
              <a:t>, </a:t>
            </a:r>
            <a:r>
              <a:rPr lang="ru-RU" sz="1600" dirty="0"/>
              <a:t>є </a:t>
            </a:r>
            <a:r>
              <a:rPr lang="ru-RU" sz="1600" dirty="0" err="1"/>
              <a:t>можливість</a:t>
            </a:r>
            <a:r>
              <a:rPr lang="ru-RU" sz="1600" dirty="0"/>
              <a:t> </a:t>
            </a:r>
            <a:r>
              <a:rPr lang="ru-RU" sz="1600" dirty="0" err="1" smtClean="0"/>
              <a:t>вибрати</a:t>
            </a:r>
            <a:r>
              <a:rPr lang="ru-RU" sz="1600" dirty="0" smtClean="0"/>
              <a:t> </a:t>
            </a:r>
            <a:r>
              <a:rPr lang="ru-RU" sz="1600" dirty="0" err="1" smtClean="0"/>
              <a:t>варінати</a:t>
            </a:r>
            <a:r>
              <a:rPr lang="ru-RU" sz="1600" dirty="0"/>
              <a:t> </a:t>
            </a:r>
            <a:r>
              <a:rPr lang="ru-RU" sz="1600" dirty="0" err="1" smtClean="0"/>
              <a:t>стосовно</a:t>
            </a:r>
            <a:r>
              <a:rPr lang="ru-RU" sz="1600" dirty="0" smtClean="0"/>
              <a:t> </a:t>
            </a:r>
            <a:r>
              <a:rPr lang="ru-RU" sz="1600" dirty="0" err="1" smtClean="0"/>
              <a:t>внесення</a:t>
            </a:r>
            <a:r>
              <a:rPr lang="ru-RU" sz="1600" dirty="0" smtClean="0"/>
              <a:t> </a:t>
            </a:r>
            <a:r>
              <a:rPr lang="ru-RU" sz="1600" dirty="0" err="1" smtClean="0"/>
              <a:t>даних</a:t>
            </a:r>
            <a:r>
              <a:rPr lang="ru-RU" sz="1600" dirty="0" smtClean="0"/>
              <a:t>: </a:t>
            </a:r>
            <a:r>
              <a:rPr lang="ru-RU" sz="1600" dirty="0" err="1" smtClean="0"/>
              <a:t>чи</a:t>
            </a:r>
            <a:r>
              <a:rPr lang="ru-RU" sz="1600" dirty="0" smtClean="0"/>
              <a:t> вносив учитель </a:t>
            </a:r>
            <a:r>
              <a:rPr lang="ru-RU" sz="1600" dirty="0" err="1" smtClean="0"/>
              <a:t>дані</a:t>
            </a:r>
            <a:r>
              <a:rPr lang="ru-RU" sz="1600" dirty="0" smtClean="0"/>
              <a:t> </a:t>
            </a:r>
            <a:r>
              <a:rPr lang="ru-RU" sz="1600" dirty="0" err="1" smtClean="0"/>
              <a:t>протягом</a:t>
            </a:r>
            <a:r>
              <a:rPr lang="ru-RU" sz="1600" dirty="0" smtClean="0"/>
              <a:t> </a:t>
            </a:r>
            <a:r>
              <a:rPr lang="ru-RU" sz="1600" dirty="0" err="1" smtClean="0"/>
              <a:t>останнього</a:t>
            </a:r>
            <a:r>
              <a:rPr lang="ru-RU" sz="1600" dirty="0" smtClean="0"/>
              <a:t> року </a:t>
            </a:r>
            <a:r>
              <a:rPr lang="ru-RU" sz="1600" dirty="0" err="1" smtClean="0"/>
              <a:t>або</a:t>
            </a:r>
            <a:r>
              <a:rPr lang="ru-RU" sz="1600" dirty="0" smtClean="0"/>
              <a:t> </a:t>
            </a:r>
            <a:r>
              <a:rPr lang="ru-RU" sz="1600" dirty="0" err="1" smtClean="0"/>
              <a:t>чи</a:t>
            </a:r>
            <a:r>
              <a:rPr lang="ru-RU" sz="1600" dirty="0" smtClean="0"/>
              <a:t> вносив </a:t>
            </a:r>
            <a:r>
              <a:rPr lang="ru-RU" sz="1600" dirty="0" err="1" smtClean="0"/>
              <a:t>дані</a:t>
            </a:r>
            <a:r>
              <a:rPr lang="ru-RU" sz="1600" dirty="0" smtClean="0"/>
              <a:t> </a:t>
            </a:r>
            <a:r>
              <a:rPr lang="ru-RU" sz="1600" dirty="0" err="1" smtClean="0"/>
              <a:t>взагалі</a:t>
            </a:r>
            <a:r>
              <a:rPr lang="ru-RU" sz="1600" dirty="0" smtClean="0"/>
              <a:t>. </a:t>
            </a:r>
            <a:endParaRPr lang="uk-UA" sz="1600" dirty="0"/>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1268760"/>
            <a:ext cx="7627218" cy="513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514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1. </a:t>
            </a:r>
            <a:r>
              <a:rPr lang="ru-RU" sz="1800" dirty="0" err="1" smtClean="0"/>
              <a:t>Наприклад</a:t>
            </a:r>
            <a:r>
              <a:rPr lang="ru-RU" sz="1800" dirty="0" smtClean="0"/>
              <a:t>, ми </a:t>
            </a:r>
            <a:r>
              <a:rPr lang="ru-RU" sz="1800" dirty="0" err="1" smtClean="0"/>
              <a:t>обрали</a:t>
            </a:r>
            <a:r>
              <a:rPr lang="ru-RU" sz="1800" dirty="0" smtClean="0"/>
              <a:t> </a:t>
            </a:r>
            <a:r>
              <a:rPr lang="ru-RU" sz="1800" dirty="0" err="1" smtClean="0"/>
              <a:t>хочемо</a:t>
            </a:r>
            <a:r>
              <a:rPr lang="ru-RU" sz="1800" dirty="0" smtClean="0"/>
              <a:t> </a:t>
            </a:r>
            <a:r>
              <a:rPr lang="ru-RU" sz="1800" dirty="0" err="1" smtClean="0"/>
              <a:t>знайти</a:t>
            </a:r>
            <a:r>
              <a:rPr lang="ru-RU" sz="1800" dirty="0" smtClean="0"/>
              <a:t> будь-</a:t>
            </a:r>
            <a:r>
              <a:rPr lang="ru-RU" sz="1800" dirty="0" err="1" smtClean="0"/>
              <a:t>якого</a:t>
            </a:r>
            <a:r>
              <a:rPr lang="ru-RU" sz="1800" dirty="0" smtClean="0"/>
              <a:t> </a:t>
            </a:r>
            <a:r>
              <a:rPr lang="ru-RU" sz="1800" dirty="0" err="1" smtClean="0"/>
              <a:t>вчителя</a:t>
            </a:r>
            <a:r>
              <a:rPr lang="ru-RU" sz="1800" dirty="0" smtClean="0"/>
              <a:t> в </a:t>
            </a:r>
            <a:r>
              <a:rPr lang="ru-RU" sz="1800" dirty="0" err="1" smtClean="0"/>
              <a:t>Латвії</a:t>
            </a:r>
            <a:r>
              <a:rPr lang="ru-RU" sz="1800" dirty="0" smtClean="0"/>
              <a:t>, </a:t>
            </a:r>
            <a:r>
              <a:rPr lang="ru-RU" sz="1800" dirty="0" err="1" smtClean="0"/>
              <a:t>який</a:t>
            </a:r>
            <a:r>
              <a:rPr lang="ru-RU" sz="1800" dirty="0" smtClean="0"/>
              <a:t> </a:t>
            </a:r>
            <a:r>
              <a:rPr lang="ru-RU" sz="1800" dirty="0" err="1" smtClean="0"/>
              <a:t>розмовляє</a:t>
            </a:r>
            <a:r>
              <a:rPr lang="ru-RU" sz="1800" dirty="0" smtClean="0"/>
              <a:t> </a:t>
            </a:r>
            <a:r>
              <a:rPr lang="ru-RU" sz="1800" dirty="0" err="1" smtClean="0"/>
              <a:t>російською</a:t>
            </a:r>
            <a:r>
              <a:rPr lang="ru-RU" sz="1800" dirty="0"/>
              <a:t> </a:t>
            </a:r>
            <a:r>
              <a:rPr lang="ru-RU" sz="1800" dirty="0" err="1" smtClean="0"/>
              <a:t>мовою</a:t>
            </a:r>
            <a:r>
              <a:rPr lang="ru-RU" sz="1800" dirty="0"/>
              <a:t> </a:t>
            </a:r>
            <a:r>
              <a:rPr lang="ru-RU" sz="1800" dirty="0" smtClean="0"/>
              <a:t>і вносив </a:t>
            </a:r>
            <a:r>
              <a:rPr lang="ru-RU" sz="1800" dirty="0" err="1" smtClean="0"/>
              <a:t>дані</a:t>
            </a:r>
            <a:r>
              <a:rPr lang="ru-RU" sz="1800" dirty="0" smtClean="0"/>
              <a:t> на веб-сайт (</a:t>
            </a:r>
            <a:r>
              <a:rPr lang="ru-RU" sz="1800" dirty="0" err="1" smtClean="0"/>
              <a:t>хоча</a:t>
            </a:r>
            <a:r>
              <a:rPr lang="ru-RU" sz="1800" dirty="0" smtClean="0"/>
              <a:t> б раз). </a:t>
            </a:r>
            <a:r>
              <a:rPr lang="ru-RU" sz="1800" dirty="0" err="1" smtClean="0"/>
              <a:t>Обираємо</a:t>
            </a:r>
            <a:r>
              <a:rPr lang="ru-RU" sz="1800" dirty="0" smtClean="0"/>
              <a:t> </a:t>
            </a:r>
            <a:r>
              <a:rPr lang="ru-RU" sz="1800" dirty="0" err="1" smtClean="0"/>
              <a:t>потрібні</a:t>
            </a:r>
            <a:r>
              <a:rPr lang="ru-RU" sz="1800" dirty="0" smtClean="0"/>
              <a:t> </a:t>
            </a:r>
            <a:r>
              <a:rPr lang="ru-RU" sz="1800" dirty="0" err="1" smtClean="0"/>
              <a:t>фільтри</a:t>
            </a:r>
            <a:r>
              <a:rPr lang="ru-RU" sz="1800" dirty="0" smtClean="0"/>
              <a:t>, </a:t>
            </a:r>
            <a:r>
              <a:rPr lang="ru-RU" sz="1800" dirty="0" err="1" smtClean="0"/>
              <a:t>рещшту</a:t>
            </a:r>
            <a:r>
              <a:rPr lang="ru-RU" sz="1800" dirty="0" smtClean="0"/>
              <a:t> – </a:t>
            </a:r>
            <a:r>
              <a:rPr lang="ru-RU" sz="1800" dirty="0" err="1" smtClean="0"/>
              <a:t>знімаємо</a:t>
            </a:r>
            <a:r>
              <a:rPr lang="ru-RU" sz="1800" dirty="0" smtClean="0"/>
              <a:t>. </a:t>
            </a:r>
            <a:r>
              <a:rPr lang="ru-RU" sz="1800" i="1" dirty="0" err="1" smtClean="0"/>
              <a:t>Підказка</a:t>
            </a:r>
            <a:r>
              <a:rPr lang="ru-RU" sz="1800" i="1" dirty="0" smtClean="0"/>
              <a:t>: </a:t>
            </a:r>
            <a:r>
              <a:rPr lang="ru-RU" sz="1800" dirty="0" err="1" smtClean="0"/>
              <a:t>можна</a:t>
            </a:r>
            <a:r>
              <a:rPr lang="ru-RU" sz="1800" dirty="0" smtClean="0"/>
              <a:t> обрати </a:t>
            </a:r>
            <a:r>
              <a:rPr lang="ru-RU" sz="1800" dirty="0" err="1" smtClean="0"/>
              <a:t>декілька</a:t>
            </a:r>
            <a:r>
              <a:rPr lang="ru-RU" sz="1800" dirty="0" smtClean="0"/>
              <a:t> </a:t>
            </a:r>
            <a:r>
              <a:rPr lang="ru-RU" sz="1800" dirty="0" err="1" smtClean="0"/>
              <a:t>пунктів</a:t>
            </a:r>
            <a:r>
              <a:rPr lang="ru-RU" sz="1800" dirty="0" smtClean="0"/>
              <a:t> (</a:t>
            </a:r>
            <a:r>
              <a:rPr lang="ru-RU" sz="1800" dirty="0" err="1" smtClean="0"/>
              <a:t>країн</a:t>
            </a:r>
            <a:r>
              <a:rPr lang="ru-RU" sz="1800" dirty="0" smtClean="0"/>
              <a:t>, </a:t>
            </a:r>
            <a:r>
              <a:rPr lang="ru-RU" sz="1800" dirty="0" err="1" smtClean="0"/>
              <a:t>мов</a:t>
            </a:r>
            <a:r>
              <a:rPr lang="ru-RU" sz="1800" dirty="0" smtClean="0"/>
              <a:t> </a:t>
            </a:r>
            <a:r>
              <a:rPr lang="ru-RU" sz="1800" dirty="0" err="1" smtClean="0"/>
              <a:t>тощо</a:t>
            </a:r>
            <a:r>
              <a:rPr lang="ru-RU" sz="1800" dirty="0" smtClean="0"/>
              <a:t>) </a:t>
            </a:r>
            <a:r>
              <a:rPr lang="ru-RU" sz="1800" dirty="0" err="1" smtClean="0"/>
              <a:t>якщо</a:t>
            </a:r>
            <a:r>
              <a:rPr lang="ru-RU" sz="1800" dirty="0" smtClean="0"/>
              <a:t> </a:t>
            </a:r>
            <a:r>
              <a:rPr lang="ru-RU" sz="1800" dirty="0" err="1" smtClean="0"/>
              <a:t>утримувати</a:t>
            </a:r>
            <a:r>
              <a:rPr lang="ru-RU" sz="1800" dirty="0" smtClean="0"/>
              <a:t> </a:t>
            </a:r>
            <a:r>
              <a:rPr lang="ru-RU" sz="1800" dirty="0" err="1" smtClean="0"/>
              <a:t>клавішу</a:t>
            </a:r>
            <a:r>
              <a:rPr lang="ru-RU" sz="1800" dirty="0" smtClean="0"/>
              <a:t> </a:t>
            </a:r>
            <a:r>
              <a:rPr lang="en-US" sz="1800" dirty="0" smtClean="0"/>
              <a:t>Ctrl </a:t>
            </a:r>
            <a:r>
              <a:rPr lang="uk-UA" sz="1800" dirty="0" smtClean="0"/>
              <a:t>і мишкою обирати. </a:t>
            </a:r>
            <a:r>
              <a:rPr lang="ru-RU" sz="1800" dirty="0" err="1"/>
              <a:t>Натискаємо</a:t>
            </a:r>
            <a:r>
              <a:rPr lang="ru-RU" sz="1800" dirty="0"/>
              <a:t> </a:t>
            </a:r>
            <a:r>
              <a:rPr lang="en-US" sz="1800" dirty="0"/>
              <a:t>Apply Filter </a:t>
            </a:r>
            <a:r>
              <a:rPr lang="ru-RU" sz="1800" dirty="0"/>
              <a:t>(</a:t>
            </a:r>
            <a:r>
              <a:rPr lang="ru-RU" sz="1800" dirty="0" err="1"/>
              <a:t>застосувати</a:t>
            </a:r>
            <a:r>
              <a:rPr lang="ru-RU" sz="1800" dirty="0"/>
              <a:t> </a:t>
            </a:r>
            <a:r>
              <a:rPr lang="ru-RU" sz="1800" dirty="0" err="1"/>
              <a:t>фільтр</a:t>
            </a:r>
            <a:r>
              <a:rPr lang="ru-RU" sz="1800" dirty="0"/>
              <a:t>). </a:t>
            </a:r>
            <a:r>
              <a:rPr lang="uk-UA" sz="1800" dirty="0"/>
              <a:t/>
            </a:r>
            <a:br>
              <a:rPr lang="uk-UA" sz="1800" dirty="0"/>
            </a:br>
            <a:endParaRPr lang="uk-UA" sz="1800" dirty="0"/>
          </a:p>
        </p:txBody>
      </p:sp>
      <p:pic>
        <p:nvPicPr>
          <p:cNvPr id="9219"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285799" y="1400175"/>
            <a:ext cx="4867969" cy="124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2645487"/>
            <a:ext cx="8712968" cy="923330"/>
          </a:xfrm>
          <a:prstGeom prst="rect">
            <a:avLst/>
          </a:prstGeom>
          <a:noFill/>
        </p:spPr>
        <p:txBody>
          <a:bodyPr wrap="square" rtlCol="0">
            <a:spAutoFit/>
          </a:bodyPr>
          <a:lstStyle/>
          <a:p>
            <a:r>
              <a:rPr lang="uk-UA" dirty="0" smtClean="0"/>
              <a:t>2. На жаль, таких вчителів немає або вони не зазначили російську мову на своїй сторінці. Отже, потрібно поміняти параметри пошуку або розширити їх. Наприклад, </a:t>
            </a:r>
            <a:r>
              <a:rPr lang="uk-UA" dirty="0" err="1" smtClean="0"/>
              <a:t>знімемо</a:t>
            </a:r>
            <a:r>
              <a:rPr lang="uk-UA" dirty="0" smtClean="0"/>
              <a:t> фільтр «Латвія» і поставимо «Всі країни». Як бачимо, з’явився список вчителів</a:t>
            </a:r>
            <a:endParaRPr lang="uk-UA" dirty="0"/>
          </a:p>
        </p:txBody>
      </p:sp>
      <p:pic>
        <p:nvPicPr>
          <p:cNvPr id="922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72345" y="3580797"/>
            <a:ext cx="4189266" cy="310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375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214746"/>
            <a:ext cx="8229600" cy="1396752"/>
          </a:xfrm>
        </p:spPr>
        <p:txBody>
          <a:bodyPr>
            <a:normAutofit fontScale="55000" lnSpcReduction="20000"/>
          </a:bodyPr>
          <a:lstStyle/>
          <a:p>
            <a:r>
              <a:rPr lang="uk-UA" dirty="0"/>
              <a:t>Далі натискаємо на ім’я вчителя, який нас </a:t>
            </a:r>
            <a:r>
              <a:rPr lang="uk-UA" dirty="0" smtClean="0"/>
              <a:t>зацікавив, переходимо на його сторінку, де ми можемо знайти більше інформації, яка нас цікавить. </a:t>
            </a:r>
          </a:p>
          <a:p>
            <a:r>
              <a:rPr lang="uk-UA" dirty="0" smtClean="0"/>
              <a:t>Переходимо на вкладку </a:t>
            </a:r>
            <a:r>
              <a:rPr lang="ru-RU" dirty="0" smtClean="0"/>
              <a:t>«</a:t>
            </a:r>
            <a:r>
              <a:rPr lang="en-US" dirty="0" smtClean="0"/>
              <a:t>Collaboration</a:t>
            </a:r>
            <a:r>
              <a:rPr lang="ru-RU" dirty="0" smtClean="0"/>
              <a:t>» </a:t>
            </a:r>
            <a:r>
              <a:rPr lang="uk-UA" dirty="0" smtClean="0"/>
              <a:t>і натискаємо </a:t>
            </a:r>
            <a:r>
              <a:rPr lang="en-US" dirty="0" smtClean="0"/>
              <a:t>“Ask … to be your friend”. </a:t>
            </a:r>
            <a:r>
              <a:rPr lang="uk-UA" dirty="0" smtClean="0"/>
              <a:t>Учитель отримає повідомлення, </a:t>
            </a:r>
            <a:r>
              <a:rPr lang="uk-UA" dirty="0" err="1" smtClean="0"/>
              <a:t>додасть</a:t>
            </a:r>
            <a:r>
              <a:rPr lang="uk-UA" dirty="0" smtClean="0"/>
              <a:t> вас у друзі і ви зможете переписуватися на стіні або обмінятися </a:t>
            </a:r>
            <a:r>
              <a:rPr lang="uk-UA" dirty="0" err="1" smtClean="0"/>
              <a:t>емейлами</a:t>
            </a:r>
            <a:r>
              <a:rPr lang="uk-UA" dirty="0" smtClean="0"/>
              <a:t> і почати співпрацю. Все!</a:t>
            </a:r>
            <a:endParaRPr lang="uk-UA" dirty="0"/>
          </a:p>
        </p:txBody>
      </p:sp>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2" y="2060848"/>
            <a:ext cx="884503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331640" y="2420888"/>
            <a:ext cx="1080120"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5" name="Стрелка влево 4"/>
          <p:cNvSpPr/>
          <p:nvPr/>
        </p:nvSpPr>
        <p:spPr>
          <a:xfrm>
            <a:off x="2627784" y="2420888"/>
            <a:ext cx="144016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5652120" y="3212976"/>
            <a:ext cx="2016224"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6" name="Стрелка вниз 5"/>
          <p:cNvSpPr/>
          <p:nvPr/>
        </p:nvSpPr>
        <p:spPr>
          <a:xfrm>
            <a:off x="6300192" y="2276872"/>
            <a:ext cx="57606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743763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Контактна інформація</a:t>
            </a:r>
            <a:endParaRPr lang="ru-RU" dirty="0"/>
          </a:p>
        </p:txBody>
      </p:sp>
      <p:sp>
        <p:nvSpPr>
          <p:cNvPr id="3" name="Объект 2"/>
          <p:cNvSpPr>
            <a:spLocks noGrp="1"/>
          </p:cNvSpPr>
          <p:nvPr>
            <p:ph idx="1"/>
          </p:nvPr>
        </p:nvSpPr>
        <p:spPr>
          <a:xfrm>
            <a:off x="457200" y="1600200"/>
            <a:ext cx="8363272" cy="4349080"/>
          </a:xfrm>
        </p:spPr>
        <p:txBody>
          <a:bodyPr>
            <a:normAutofit fontScale="70000" lnSpcReduction="20000"/>
          </a:bodyPr>
          <a:lstStyle/>
          <a:p>
            <a:r>
              <a:rPr lang="ru-RU" dirty="0" err="1"/>
              <a:t>Національний</a:t>
            </a:r>
            <a:r>
              <a:rPr lang="ru-RU" dirty="0"/>
              <a:t> </a:t>
            </a:r>
            <a:r>
              <a:rPr lang="ru-RU" dirty="0" err="1"/>
              <a:t>еколого-натуралістичний</a:t>
            </a:r>
            <a:r>
              <a:rPr lang="ru-RU" dirty="0"/>
              <a:t> центр </a:t>
            </a:r>
            <a:r>
              <a:rPr lang="ru-RU" dirty="0" err="1"/>
              <a:t>учнівської</a:t>
            </a:r>
            <a:r>
              <a:rPr lang="ru-RU" dirty="0"/>
              <a:t> </a:t>
            </a:r>
            <a:r>
              <a:rPr lang="ru-RU" dirty="0" err="1"/>
              <a:t>молоді</a:t>
            </a:r>
            <a:r>
              <a:rPr lang="ru-RU" dirty="0"/>
              <a:t/>
            </a:r>
            <a:br>
              <a:rPr lang="ru-RU" dirty="0"/>
            </a:br>
            <a:r>
              <a:rPr lang="ru-RU" dirty="0" smtClean="0"/>
              <a:t>Адреса: 04074</a:t>
            </a:r>
            <a:r>
              <a:rPr lang="ru-RU" dirty="0"/>
              <a:t>, м. </a:t>
            </a:r>
            <a:r>
              <a:rPr lang="ru-RU" dirty="0" err="1"/>
              <a:t>Київ</a:t>
            </a:r>
            <a:r>
              <a:rPr lang="ru-RU" dirty="0"/>
              <a:t>, </a:t>
            </a:r>
            <a:r>
              <a:rPr lang="ru-RU" dirty="0" err="1"/>
              <a:t>вул</a:t>
            </a:r>
            <a:r>
              <a:rPr lang="ru-RU" dirty="0"/>
              <a:t>. </a:t>
            </a:r>
            <a:r>
              <a:rPr lang="ru-RU" dirty="0" err="1"/>
              <a:t>Вишгородська</a:t>
            </a:r>
            <a:r>
              <a:rPr lang="ru-RU" dirty="0"/>
              <a:t>, </a:t>
            </a:r>
            <a:r>
              <a:rPr lang="ru-RU" dirty="0" smtClean="0"/>
              <a:t>19. </a:t>
            </a:r>
            <a:r>
              <a:rPr lang="ru-RU" dirty="0"/>
              <a:t>Т</a:t>
            </a:r>
            <a:r>
              <a:rPr lang="ru-RU" dirty="0" smtClean="0"/>
              <a:t>ел</a:t>
            </a:r>
            <a:r>
              <a:rPr lang="ru-RU" dirty="0"/>
              <a:t>.: </a:t>
            </a:r>
            <a:r>
              <a:rPr lang="ru-RU" dirty="0" smtClean="0"/>
              <a:t>+38 044 430 0260.</a:t>
            </a:r>
          </a:p>
          <a:p>
            <a:r>
              <a:rPr lang="uk-UA" dirty="0" smtClean="0"/>
              <a:t>Контактна особа: заступник координатора програми </a:t>
            </a:r>
            <a:r>
              <a:rPr lang="en-US" dirty="0" smtClean="0"/>
              <a:t>GLOBE </a:t>
            </a:r>
            <a:r>
              <a:rPr lang="ru-RU" dirty="0" smtClean="0"/>
              <a:t>в </a:t>
            </a:r>
            <a:r>
              <a:rPr lang="ru-RU" dirty="0" err="1" smtClean="0"/>
              <a:t>Україні</a:t>
            </a:r>
            <a:r>
              <a:rPr lang="ru-RU" dirty="0" smtClean="0"/>
              <a:t> </a:t>
            </a:r>
            <a:r>
              <a:rPr lang="uk-UA" dirty="0" smtClean="0"/>
              <a:t>Пустільнік Наталія Володимирівна. </a:t>
            </a:r>
            <a:r>
              <a:rPr lang="en-US" dirty="0" smtClean="0"/>
              <a:t>E-mail:</a:t>
            </a:r>
            <a:r>
              <a:rPr lang="uk-UA" dirty="0" smtClean="0"/>
              <a:t> </a:t>
            </a:r>
            <a:r>
              <a:rPr lang="en-US" dirty="0">
                <a:hlinkClick r:id="rId2"/>
              </a:rPr>
              <a:t>globeukraine@gmail.com</a:t>
            </a:r>
            <a:r>
              <a:rPr lang="ru-RU" dirty="0"/>
              <a:t> </a:t>
            </a:r>
            <a:r>
              <a:rPr lang="en-US" dirty="0" smtClean="0"/>
              <a:t>, </a:t>
            </a:r>
            <a:r>
              <a:rPr lang="ru-RU" dirty="0" smtClean="0"/>
              <a:t>тел.: </a:t>
            </a:r>
            <a:r>
              <a:rPr lang="uk-UA" dirty="0" smtClean="0"/>
              <a:t>+380679491756.</a:t>
            </a:r>
          </a:p>
          <a:p>
            <a:r>
              <a:rPr lang="ru-RU" dirty="0" smtClean="0"/>
              <a:t>Вебсайт </a:t>
            </a:r>
            <a:r>
              <a:rPr lang="ru-RU" dirty="0" err="1" smtClean="0"/>
              <a:t>програми</a:t>
            </a:r>
            <a:r>
              <a:rPr lang="ru-RU" dirty="0" smtClean="0"/>
              <a:t> </a:t>
            </a:r>
            <a:r>
              <a:rPr lang="en-US" dirty="0" smtClean="0"/>
              <a:t>GLOBE </a:t>
            </a:r>
            <a:r>
              <a:rPr lang="uk-UA" dirty="0" smtClean="0"/>
              <a:t>в Україні: </a:t>
            </a:r>
            <a:r>
              <a:rPr lang="en-US" dirty="0">
                <a:hlinkClick r:id="rId3"/>
              </a:rPr>
              <a:t>http://</a:t>
            </a:r>
            <a:r>
              <a:rPr lang="en-US" dirty="0" smtClean="0">
                <a:hlinkClick r:id="rId3"/>
              </a:rPr>
              <a:t>nenc.gov.ua/old/globe</a:t>
            </a:r>
            <a:r>
              <a:rPr lang="uk-UA" dirty="0" smtClean="0"/>
              <a:t> </a:t>
            </a:r>
          </a:p>
          <a:p>
            <a:r>
              <a:rPr lang="uk-UA" dirty="0" smtClean="0"/>
              <a:t>Міжнародний </a:t>
            </a:r>
            <a:r>
              <a:rPr lang="uk-UA" dirty="0" err="1" smtClean="0"/>
              <a:t>вебсайт</a:t>
            </a:r>
            <a:r>
              <a:rPr lang="uk-UA" dirty="0" smtClean="0"/>
              <a:t> програми </a:t>
            </a:r>
            <a:r>
              <a:rPr lang="en-US" dirty="0" smtClean="0"/>
              <a:t>GLOBE</a:t>
            </a:r>
            <a:r>
              <a:rPr lang="uk-UA" dirty="0" smtClean="0"/>
              <a:t>: </a:t>
            </a:r>
            <a:r>
              <a:rPr lang="en-US" dirty="0">
                <a:hlinkClick r:id="rId4"/>
              </a:rPr>
              <a:t>http://www.globe.gov</a:t>
            </a:r>
            <a:r>
              <a:rPr lang="en-US" dirty="0" smtClean="0">
                <a:hlinkClick r:id="rId4"/>
              </a:rPr>
              <a:t>/</a:t>
            </a:r>
            <a:r>
              <a:rPr lang="uk-UA" dirty="0" smtClean="0"/>
              <a:t> </a:t>
            </a:r>
          </a:p>
          <a:p>
            <a:r>
              <a:rPr lang="uk-UA" dirty="0" err="1" smtClean="0"/>
              <a:t>Фейсбук</a:t>
            </a:r>
            <a:r>
              <a:rPr lang="uk-UA" dirty="0" smtClean="0"/>
              <a:t>:</a:t>
            </a:r>
          </a:p>
          <a:p>
            <a:r>
              <a:rPr lang="en-US" dirty="0">
                <a:hlinkClick r:id="rId5"/>
              </a:rPr>
              <a:t>https://</a:t>
            </a:r>
            <a:r>
              <a:rPr lang="en-US" dirty="0" smtClean="0">
                <a:hlinkClick r:id="rId5"/>
              </a:rPr>
              <a:t>www.facebook.com/globeinukraine</a:t>
            </a:r>
            <a:r>
              <a:rPr lang="uk-UA" dirty="0" smtClean="0"/>
              <a:t> </a:t>
            </a:r>
            <a:endParaRPr lang="en-US" dirty="0" smtClean="0"/>
          </a:p>
        </p:txBody>
      </p:sp>
    </p:spTree>
    <p:extLst>
      <p:ext uri="{BB962C8B-B14F-4D97-AF65-F5344CB8AC3E}">
        <p14:creationId xmlns:p14="http://schemas.microsoft.com/office/powerpoint/2010/main" val="3456643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t>Новий</a:t>
            </a:r>
            <a:r>
              <a:rPr lang="ru-RU" sz="3600" dirty="0" smtClean="0"/>
              <a:t> </a:t>
            </a:r>
            <a:r>
              <a:rPr lang="ru-RU" sz="3600" dirty="0" err="1" smtClean="0"/>
              <a:t>інструмент</a:t>
            </a:r>
            <a:r>
              <a:rPr lang="ru-RU" sz="3600" dirty="0" smtClean="0"/>
              <a:t> </a:t>
            </a:r>
            <a:r>
              <a:rPr lang="ru-RU" sz="3600" dirty="0" err="1" smtClean="0"/>
              <a:t>отримання</a:t>
            </a:r>
            <a:r>
              <a:rPr lang="ru-RU" sz="3600" dirty="0" smtClean="0"/>
              <a:t> </a:t>
            </a:r>
            <a:r>
              <a:rPr lang="ru-RU" sz="3600" dirty="0" err="1" smtClean="0"/>
              <a:t>даних</a:t>
            </a:r>
            <a:r>
              <a:rPr lang="ru-RU" sz="3600" dirty="0" smtClean="0"/>
              <a:t> 1/2</a:t>
            </a:r>
            <a:endParaRPr lang="uk-UA" sz="3600" dirty="0"/>
          </a:p>
        </p:txBody>
      </p:sp>
      <p:sp>
        <p:nvSpPr>
          <p:cNvPr id="3" name="Объект 2"/>
          <p:cNvSpPr>
            <a:spLocks noGrp="1"/>
          </p:cNvSpPr>
          <p:nvPr>
            <p:ph idx="1"/>
          </p:nvPr>
        </p:nvSpPr>
        <p:spPr/>
        <p:txBody>
          <a:bodyPr/>
          <a:lstStyle/>
          <a:p>
            <a:r>
              <a:rPr lang="uk-UA" dirty="0" smtClean="0"/>
              <a:t>Як знайти?</a:t>
            </a:r>
            <a:endParaRPr lang="uk-UA" dirty="0"/>
          </a:p>
        </p:txBody>
      </p:sp>
      <p:pic>
        <p:nvPicPr>
          <p:cNvPr id="307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2276872"/>
            <a:ext cx="8027054" cy="413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5364088" y="5551532"/>
            <a:ext cx="1440160" cy="2880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1353036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err="1" smtClean="0"/>
              <a:t>Новий</a:t>
            </a:r>
            <a:r>
              <a:rPr lang="ru-RU" sz="3600" dirty="0" smtClean="0"/>
              <a:t> </a:t>
            </a:r>
            <a:r>
              <a:rPr lang="ru-RU" sz="3600" dirty="0" err="1" smtClean="0"/>
              <a:t>інструмент</a:t>
            </a:r>
            <a:r>
              <a:rPr lang="ru-RU" sz="3600" dirty="0" smtClean="0"/>
              <a:t> </a:t>
            </a:r>
            <a:r>
              <a:rPr lang="ru-RU" sz="3600" dirty="0" err="1" smtClean="0"/>
              <a:t>отримання</a:t>
            </a:r>
            <a:r>
              <a:rPr lang="ru-RU" sz="3600" dirty="0" smtClean="0"/>
              <a:t> </a:t>
            </a:r>
            <a:r>
              <a:rPr lang="ru-RU" sz="3600" dirty="0" err="1" smtClean="0"/>
              <a:t>даних</a:t>
            </a:r>
            <a:r>
              <a:rPr lang="ru-RU" sz="3600" dirty="0" smtClean="0"/>
              <a:t> 1/3</a:t>
            </a:r>
            <a:endParaRPr lang="uk-UA" sz="3600" dirty="0"/>
          </a:p>
        </p:txBody>
      </p:sp>
      <p:pic>
        <p:nvPicPr>
          <p:cNvPr id="5"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382354" y="1484784"/>
            <a:ext cx="8523308" cy="439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771800" y="5229200"/>
            <a:ext cx="187220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8640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t>Новий</a:t>
            </a:r>
            <a:r>
              <a:rPr lang="ru-RU" sz="3600" dirty="0" smtClean="0"/>
              <a:t> </a:t>
            </a:r>
            <a:r>
              <a:rPr lang="ru-RU" sz="3600" dirty="0" err="1" smtClean="0"/>
              <a:t>інструмент</a:t>
            </a:r>
            <a:r>
              <a:rPr lang="ru-RU" sz="3600" dirty="0" smtClean="0"/>
              <a:t> </a:t>
            </a:r>
            <a:r>
              <a:rPr lang="ru-RU" sz="3600" dirty="0" err="1" smtClean="0"/>
              <a:t>отримання</a:t>
            </a:r>
            <a:r>
              <a:rPr lang="ru-RU" sz="3600" dirty="0" smtClean="0"/>
              <a:t> </a:t>
            </a:r>
            <a:r>
              <a:rPr lang="ru-RU" sz="3600" dirty="0" err="1" smtClean="0"/>
              <a:t>даних</a:t>
            </a:r>
            <a:r>
              <a:rPr lang="ru-RU" sz="3600" dirty="0" smtClean="0"/>
              <a:t> 1/4</a:t>
            </a:r>
            <a:endParaRPr lang="uk-UA" sz="3600" dirty="0"/>
          </a:p>
        </p:txBody>
      </p:sp>
      <p:sp>
        <p:nvSpPr>
          <p:cNvPr id="3" name="Объект 2"/>
          <p:cNvSpPr>
            <a:spLocks noGrp="1"/>
          </p:cNvSpPr>
          <p:nvPr>
            <p:ph idx="1"/>
          </p:nvPr>
        </p:nvSpPr>
        <p:spPr/>
        <p:txBody>
          <a:bodyPr/>
          <a:lstStyle/>
          <a:p>
            <a:endParaRPr lang="uk-UA"/>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1772816"/>
            <a:ext cx="8295134" cy="420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99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t>Новий</a:t>
            </a:r>
            <a:r>
              <a:rPr lang="ru-RU" sz="3600" dirty="0" smtClean="0"/>
              <a:t> </a:t>
            </a:r>
            <a:r>
              <a:rPr lang="ru-RU" sz="3600" dirty="0" err="1" smtClean="0"/>
              <a:t>інструмент</a:t>
            </a:r>
            <a:r>
              <a:rPr lang="ru-RU" sz="3600" dirty="0" smtClean="0"/>
              <a:t> </a:t>
            </a:r>
            <a:r>
              <a:rPr lang="ru-RU" sz="3600" dirty="0" err="1" smtClean="0"/>
              <a:t>отримання</a:t>
            </a:r>
            <a:r>
              <a:rPr lang="ru-RU" sz="3600" dirty="0" smtClean="0"/>
              <a:t> </a:t>
            </a:r>
            <a:r>
              <a:rPr lang="ru-RU" sz="3600" dirty="0" err="1" smtClean="0"/>
              <a:t>даних</a:t>
            </a:r>
            <a:r>
              <a:rPr lang="ru-RU" sz="3600" dirty="0" smtClean="0"/>
              <a:t> 1/5</a:t>
            </a:r>
            <a:endParaRPr lang="uk-UA" sz="3600" dirty="0"/>
          </a:p>
        </p:txBody>
      </p:sp>
      <p:sp>
        <p:nvSpPr>
          <p:cNvPr id="3" name="Объект 2"/>
          <p:cNvSpPr>
            <a:spLocks noGrp="1"/>
          </p:cNvSpPr>
          <p:nvPr>
            <p:ph idx="1"/>
          </p:nvPr>
        </p:nvSpPr>
        <p:spPr/>
        <p:txBody>
          <a:bodyPr>
            <a:normAutofit fontScale="70000" lnSpcReduction="20000"/>
          </a:bodyPr>
          <a:lstStyle/>
          <a:p>
            <a:r>
              <a:rPr lang="uk-UA" u="sng" dirty="0"/>
              <a:t>Загальні вказівки:</a:t>
            </a:r>
          </a:p>
          <a:p>
            <a:pPr lvl="0"/>
            <a:r>
              <a:rPr lang="uk-UA" dirty="0"/>
              <a:t>Можна вибрати щонайменше 1 протокол, але не більше </a:t>
            </a:r>
            <a:r>
              <a:rPr lang="uk-UA" dirty="0" smtClean="0"/>
              <a:t>5;</a:t>
            </a:r>
            <a:endParaRPr lang="uk-UA" dirty="0"/>
          </a:p>
          <a:p>
            <a:pPr lvl="0"/>
            <a:r>
              <a:rPr lang="uk-UA" dirty="0"/>
              <a:t>Застосування різноманітних фільтрів </a:t>
            </a:r>
            <a:r>
              <a:rPr lang="uk-UA" dirty="0" smtClean="0"/>
              <a:t>заохочується;</a:t>
            </a:r>
            <a:endParaRPr lang="uk-UA" dirty="0"/>
          </a:p>
          <a:p>
            <a:pPr lvl="0"/>
            <a:r>
              <a:rPr lang="uk-UA" dirty="0"/>
              <a:t>Кожен тип фільтру має різні </a:t>
            </a:r>
            <a:r>
              <a:rPr lang="uk-UA" dirty="0" smtClean="0"/>
              <a:t>параметри;</a:t>
            </a:r>
            <a:endParaRPr lang="uk-UA" dirty="0"/>
          </a:p>
          <a:p>
            <a:pPr lvl="0"/>
            <a:r>
              <a:rPr lang="uk-UA" dirty="0"/>
              <a:t>За умовчанням стоїть, що усі дані з усіх ділянок зі списку будуть включені у </a:t>
            </a:r>
            <a:r>
              <a:rPr lang="en-US" dirty="0"/>
              <a:t>CSV </a:t>
            </a:r>
            <a:r>
              <a:rPr lang="uk-UA" dirty="0"/>
              <a:t>файл з </a:t>
            </a:r>
            <a:r>
              <a:rPr lang="uk-UA" dirty="0" smtClean="0"/>
              <a:t>вимірюваннями;</a:t>
            </a:r>
            <a:endParaRPr lang="uk-UA" dirty="0"/>
          </a:p>
          <a:p>
            <a:pPr lvl="0"/>
            <a:r>
              <a:rPr lang="uk-UA" dirty="0"/>
              <a:t>Можливість завантажити дані специфічних ділянок зі списку доступна лише тоді, коли кількість ділянок 50 і </a:t>
            </a:r>
            <a:r>
              <a:rPr lang="uk-UA" dirty="0" smtClean="0"/>
              <a:t>менше (</a:t>
            </a:r>
            <a:r>
              <a:rPr lang="uk-UA" i="1" dirty="0" smtClean="0"/>
              <a:t>насправді трохи більше</a:t>
            </a:r>
            <a:r>
              <a:rPr lang="uk-UA" dirty="0" smtClean="0"/>
              <a:t>);</a:t>
            </a:r>
            <a:endParaRPr lang="uk-UA" dirty="0"/>
          </a:p>
          <a:p>
            <a:pPr lvl="0"/>
            <a:r>
              <a:rPr lang="uk-UA" dirty="0"/>
              <a:t>Використовуйте </a:t>
            </a:r>
            <a:r>
              <a:rPr lang="uk-UA" dirty="0" smtClean="0"/>
              <a:t>«-» </a:t>
            </a:r>
            <a:r>
              <a:rPr lang="uk-UA" dirty="0"/>
              <a:t>(мінус) для широт </a:t>
            </a:r>
            <a:r>
              <a:rPr lang="uk-UA" dirty="0" err="1"/>
              <a:t>пд</a:t>
            </a:r>
            <a:r>
              <a:rPr lang="uk-UA" dirty="0"/>
              <a:t>. </a:t>
            </a:r>
            <a:r>
              <a:rPr lang="uk-UA" dirty="0" smtClean="0"/>
              <a:t>півкулі </a:t>
            </a:r>
            <a:r>
              <a:rPr lang="uk-UA" dirty="0"/>
              <a:t>і довготи західної </a:t>
            </a:r>
            <a:r>
              <a:rPr lang="uk-UA" dirty="0" smtClean="0"/>
              <a:t>півкулі;</a:t>
            </a:r>
            <a:endParaRPr lang="uk-UA" dirty="0"/>
          </a:p>
          <a:p>
            <a:pPr marL="0" lvl="0" indent="0">
              <a:buNone/>
            </a:pPr>
            <a:endParaRPr lang="uk-UA" u="sng" dirty="0" smtClean="0"/>
          </a:p>
          <a:p>
            <a:pPr marL="0" lvl="0" indent="0">
              <a:buNone/>
            </a:pPr>
            <a:r>
              <a:rPr lang="uk-UA" dirty="0" smtClean="0"/>
              <a:t>Для </a:t>
            </a:r>
            <a:r>
              <a:rPr lang="uk-UA" dirty="0"/>
              <a:t>початку </a:t>
            </a:r>
            <a:r>
              <a:rPr lang="uk-UA" dirty="0" smtClean="0"/>
              <a:t>виберемо </a:t>
            </a:r>
            <a:r>
              <a:rPr lang="uk-UA" dirty="0"/>
              <a:t>параметр з фільтру </a:t>
            </a:r>
            <a:r>
              <a:rPr lang="uk-UA" dirty="0" smtClean="0"/>
              <a:t>зліва. У нас є фільтри двох типів: по даних і по ділянках.</a:t>
            </a:r>
            <a:endParaRPr lang="uk-UA" dirty="0"/>
          </a:p>
          <a:p>
            <a:endParaRPr lang="uk-UA" u="sng" dirty="0"/>
          </a:p>
        </p:txBody>
      </p:sp>
    </p:spTree>
    <p:extLst>
      <p:ext uri="{BB962C8B-B14F-4D97-AF65-F5344CB8AC3E}">
        <p14:creationId xmlns:p14="http://schemas.microsoft.com/office/powerpoint/2010/main" val="3039972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err="1" smtClean="0"/>
              <a:t>Обираємо</a:t>
            </a:r>
            <a:r>
              <a:rPr lang="ru-RU" sz="2800" dirty="0" smtClean="0"/>
              <a:t> </a:t>
            </a:r>
            <a:r>
              <a:rPr lang="ru-RU" sz="2800" dirty="0" err="1" smtClean="0"/>
              <a:t>фільтр</a:t>
            </a:r>
            <a:r>
              <a:rPr lang="ru-RU" sz="2800" dirty="0" smtClean="0"/>
              <a:t> </a:t>
            </a:r>
            <a:r>
              <a:rPr lang="ru-RU" sz="2800" dirty="0" err="1" smtClean="0"/>
              <a:t>протоколи</a:t>
            </a:r>
            <a:r>
              <a:rPr lang="ru-RU" sz="2800" dirty="0" smtClean="0"/>
              <a:t>: ми </a:t>
            </a:r>
            <a:r>
              <a:rPr lang="ru-RU" sz="2800" dirty="0" err="1" smtClean="0"/>
              <a:t>вибрали</a:t>
            </a:r>
            <a:r>
              <a:rPr lang="ru-RU" sz="2800" dirty="0" smtClean="0"/>
              <a:t> температуру </a:t>
            </a:r>
            <a:r>
              <a:rPr lang="uk-UA" sz="2800" dirty="0" smtClean="0"/>
              <a:t>повітря </a:t>
            </a:r>
            <a:r>
              <a:rPr lang="ru-RU" sz="2800" dirty="0" smtClean="0"/>
              <a:t>в </a:t>
            </a:r>
            <a:r>
              <a:rPr lang="ru-RU" sz="2800" dirty="0" err="1" smtClean="0"/>
              <a:t>сонячний</a:t>
            </a:r>
            <a:r>
              <a:rPr lang="ru-RU" sz="2800" dirty="0" smtClean="0"/>
              <a:t> </a:t>
            </a:r>
            <a:r>
              <a:rPr lang="ru-RU" sz="2800" dirty="0" err="1" smtClean="0"/>
              <a:t>полудень</a:t>
            </a:r>
            <a:r>
              <a:rPr lang="en-US" sz="2800" dirty="0" smtClean="0"/>
              <a:t> (Air Temperature </a:t>
            </a:r>
            <a:r>
              <a:rPr lang="en-US" sz="2800" dirty="0" err="1" smtClean="0"/>
              <a:t>Noons</a:t>
            </a:r>
            <a:r>
              <a:rPr lang="en-US" sz="2800" dirty="0" smtClean="0"/>
              <a:t>)</a:t>
            </a:r>
            <a:r>
              <a:rPr lang="ru-RU" sz="2800" dirty="0" smtClean="0"/>
              <a:t> і </a:t>
            </a:r>
            <a:r>
              <a:rPr lang="ru-RU" sz="2800" dirty="0" err="1" smtClean="0"/>
              <a:t>розпуск</a:t>
            </a:r>
            <a:r>
              <a:rPr lang="ru-RU" sz="2800" dirty="0" smtClean="0"/>
              <a:t> </a:t>
            </a:r>
            <a:r>
              <a:rPr lang="ru-RU" sz="2800" dirty="0" err="1" smtClean="0"/>
              <a:t>листя</a:t>
            </a:r>
            <a:r>
              <a:rPr lang="ru-RU" sz="2800" dirty="0" smtClean="0"/>
              <a:t> </a:t>
            </a:r>
            <a:r>
              <a:rPr lang="en-US" sz="2800" dirty="0" smtClean="0"/>
              <a:t>(Green-Up)</a:t>
            </a:r>
            <a:endParaRPr lang="uk-UA" sz="2800" dirty="0"/>
          </a:p>
        </p:txBody>
      </p:sp>
      <p:sp>
        <p:nvSpPr>
          <p:cNvPr id="3" name="Объект 2"/>
          <p:cNvSpPr>
            <a:spLocks noGrp="1"/>
          </p:cNvSpPr>
          <p:nvPr>
            <p:ph idx="1"/>
          </p:nvPr>
        </p:nvSpPr>
        <p:spPr/>
        <p:txBody>
          <a:bodyPr/>
          <a:lstStyle/>
          <a:p>
            <a:endParaRPr lang="uk-UA"/>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8392" y="1556792"/>
            <a:ext cx="9005608" cy="461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00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З’явився перелік ділянок, які мають такі дані</a:t>
            </a:r>
            <a:endParaRPr lang="uk-UA" dirty="0"/>
          </a:p>
        </p:txBody>
      </p:sp>
      <p:sp>
        <p:nvSpPr>
          <p:cNvPr id="3" name="Объект 2"/>
          <p:cNvSpPr>
            <a:spLocks noGrp="1"/>
          </p:cNvSpPr>
          <p:nvPr>
            <p:ph idx="1"/>
          </p:nvPr>
        </p:nvSpPr>
        <p:spPr/>
        <p:txBody>
          <a:bodyPr/>
          <a:lstStyle/>
          <a:p>
            <a:endParaRPr lang="uk-UA"/>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1349" y="1700808"/>
            <a:ext cx="9032651" cy="458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798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1521</Words>
  <Application>Microsoft Office PowerPoint</Application>
  <PresentationFormat>Экран (4:3)</PresentationFormat>
  <Paragraphs>101</Paragraphs>
  <Slides>35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Візуалізація та отримання даних. Інструктаж №2</vt:lpstr>
      <vt:lpstr>Візуалізація та отримання даних</vt:lpstr>
      <vt:lpstr>Новий інструмент отримання даних 1/1 </vt:lpstr>
      <vt:lpstr>Новий інструмент отримання даних 1/2</vt:lpstr>
      <vt:lpstr>Новий інструмент отримання даних 1/3</vt:lpstr>
      <vt:lpstr>Новий інструмент отримання даних 1/4</vt:lpstr>
      <vt:lpstr>Новий інструмент отримання даних 1/5</vt:lpstr>
      <vt:lpstr>Обираємо фільтр протоколи: ми вибрали температуру повітря в сонячний полудень (Air Temperature Noons) і розпуск листя (Green-Up)</vt:lpstr>
      <vt:lpstr>З’явився перелік ділянок, які мають такі дані</vt:lpstr>
      <vt:lpstr>Якщо ми спробуємо завантажити файл з даними – не вийде, бо даних забагато. Отже, потрібно застосувати додаткові фільтри</vt:lpstr>
      <vt:lpstr>Отже, виберемо діапазон даних, які нас цікавлять. Наприклад, з 1.03.15 по 31.05.15</vt:lpstr>
      <vt:lpstr>Як бачимо, кількість ділянок, які мають дані зменшилася до 226, а даних – до 5807</vt:lpstr>
      <vt:lpstr>Ще один фільтр – за кількістю вимірювань. Наприклад, ми хочемо бачити тільки ті ділянки, які мають більше 100 вимірювань. В даному прикладі – ми не застосовували цей фільтр</vt:lpstr>
      <vt:lpstr>Наступна група фільтрів – це по ділянках. Ми можемо відфільтрувати дані за безпосередньо назвою ділянки. Інший варіант – за країною або штатом (для США). Можливості фільтрувати за назвою міста ще немає. Наприклад, візьмемо Україну</vt:lpstr>
      <vt:lpstr>Як бачимо, залишилася 131 ділянка та 2855 даних</vt:lpstr>
      <vt:lpstr>Наступні фільтри – за близькістю до озера чи річки, за назвою школи чи ім’ям вчителя</vt:lpstr>
      <vt:lpstr>За висотою над рівнем моря, широтою/довготою та близькістю до певної широти/довготи</vt:lpstr>
      <vt:lpstr>Також, справа у таблиці ми можемо організувати знайдені ділянки не за алфавітом (як стоїть за умовчанням), а за широтою, довготою чи висотою. Наприклад, за широтою, як у даному випадку</vt:lpstr>
      <vt:lpstr>Якщо ми обрали усі параметри, що нас цікавлять, ми можемо завантажувати самі дані у вигляді CSV файлу</vt:lpstr>
      <vt:lpstr>Готово! Дані завантажені у вигляді CSV файлу, який ви можете відкрити через MS Excel. Примітка: іноді дані не розділяються на колонки. Тоді потрібно відкрити MS Excel, вибрати Данные --- Из текста --- вибрати CSV файл, який потрібно відкрити --- вибрати, символом-разделителем является запятая</vt:lpstr>
      <vt:lpstr>Інструмент візуалізації даних через мапу</vt:lpstr>
      <vt:lpstr>Презентация PowerPoint</vt:lpstr>
      <vt:lpstr>Презентация PowerPoint</vt:lpstr>
      <vt:lpstr>Презентация PowerPoint</vt:lpstr>
      <vt:lpstr>Презентация PowerPoint</vt:lpstr>
      <vt:lpstr>Нове – додали шари наукових даних із супутників </vt:lpstr>
      <vt:lpstr>Отже, ви можете бачити дані з різних супутникових місій, які збирають ті ж самі дані, що і учні за протоколами GLOBE. Раніше ці дані потрібно було шукати на спеціальних сайтах. Тепер вони відображаються на мапі. Функція ще вдосконалюється. На разі можна лише бачити такі дані: Земля вночі, оптична товщина аерозолів, температура земної поверхні, хлорофіл А, опади, ґрунтова волога.</vt:lpstr>
      <vt:lpstr>Як використати нову можливість?</vt:lpstr>
      <vt:lpstr>Можна поєднувати шари даних GLOBE і мапи супутникових місій. Наприклад, беремо супутниковий шар «Температура земної поверхні» і накладаємо шар GLOBE даних про температури в сонячний полудень.</vt:lpstr>
      <vt:lpstr>Пошук партнера для співпраці через веб-сайти GLOBE</vt:lpstr>
      <vt:lpstr>Після натискання на кнопку у вас з’явиться повідомлення про те, що потрібно підтвердити свій профіль. Тобто, впевнитися, що вся інформація вірна (пам’ятайте, що ви можете змінити інформацію натиснувши в правому верхньому кутку на своє ім’я і обрашви My Account). У вас обов’язково повинно бути слово «Yes» навпроти «Interested in Collaborating). Також, ви можете одразу відредагувати протоколи в яких зацікавлені. Натискаєте Verify and Continue.</vt:lpstr>
      <vt:lpstr>Презентация PowerPoint</vt:lpstr>
      <vt:lpstr>1. Наприклад, ми обрали хочемо знайти будь-якого вчителя в Латвії, який розмовляє російською мовою і вносив дані на веб-сайт (хоча б раз). Обираємо потрібні фільтри, рещшту – знімаємо. Підказка: можна обрати декілька пунктів (країн, мов тощо) якщо утримувати клавішу Ctrl і мишкою обирати. Натискаємо Apply Filter (застосувати фільтр).  </vt:lpstr>
      <vt:lpstr>Презентация PowerPoint</vt:lpstr>
      <vt:lpstr>Контактна інформація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Вебінар «Використання міжнародної бази даних GLOBE»</dc:title>
  <dc:creator>Пустільнік Н.В.</dc:creator>
  <cp:lastModifiedBy>Пустільнік Н.В.</cp:lastModifiedBy>
  <cp:revision>219</cp:revision>
  <dcterms:created xsi:type="dcterms:W3CDTF">2016-01-28T08:07:35Z</dcterms:created>
  <dcterms:modified xsi:type="dcterms:W3CDTF">2016-11-16T12:47:10Z</dcterms:modified>
</cp:coreProperties>
</file>