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52"/>
  </p:notesMasterIdLst>
  <p:sldIdLst>
    <p:sldId id="257" r:id="rId3"/>
    <p:sldId id="258" r:id="rId4"/>
    <p:sldId id="259" r:id="rId5"/>
    <p:sldId id="260" r:id="rId6"/>
    <p:sldId id="328" r:id="rId7"/>
    <p:sldId id="262" r:id="rId8"/>
    <p:sldId id="263" r:id="rId9"/>
    <p:sldId id="264" r:id="rId10"/>
    <p:sldId id="265" r:id="rId11"/>
    <p:sldId id="266" r:id="rId12"/>
    <p:sldId id="267" r:id="rId13"/>
    <p:sldId id="268" r:id="rId14"/>
    <p:sldId id="269" r:id="rId15"/>
    <p:sldId id="270" r:id="rId16"/>
    <p:sldId id="300" r:id="rId17"/>
    <p:sldId id="271" r:id="rId18"/>
    <p:sldId id="273" r:id="rId19"/>
    <p:sldId id="329" r:id="rId20"/>
    <p:sldId id="302" r:id="rId21"/>
    <p:sldId id="303" r:id="rId22"/>
    <p:sldId id="348" r:id="rId23"/>
    <p:sldId id="350" r:id="rId24"/>
    <p:sldId id="351" r:id="rId25"/>
    <p:sldId id="349" r:id="rId26"/>
    <p:sldId id="332" r:id="rId27"/>
    <p:sldId id="341" r:id="rId28"/>
    <p:sldId id="333" r:id="rId29"/>
    <p:sldId id="334" r:id="rId30"/>
    <p:sldId id="336" r:id="rId31"/>
    <p:sldId id="337" r:id="rId32"/>
    <p:sldId id="338" r:id="rId33"/>
    <p:sldId id="342" r:id="rId34"/>
    <p:sldId id="343" r:id="rId35"/>
    <p:sldId id="344" r:id="rId36"/>
    <p:sldId id="345" r:id="rId37"/>
    <p:sldId id="346" r:id="rId38"/>
    <p:sldId id="330" r:id="rId39"/>
    <p:sldId id="352" r:id="rId40"/>
    <p:sldId id="353" r:id="rId41"/>
    <p:sldId id="292" r:id="rId42"/>
    <p:sldId id="309" r:id="rId43"/>
    <p:sldId id="298" r:id="rId44"/>
    <p:sldId id="313" r:id="rId45"/>
    <p:sldId id="315" r:id="rId46"/>
    <p:sldId id="316" r:id="rId47"/>
    <p:sldId id="318" r:id="rId48"/>
    <p:sldId id="305" r:id="rId49"/>
    <p:sldId id="323" r:id="rId50"/>
    <p:sldId id="325"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26" autoAdjust="0"/>
    <p:restoredTop sz="98934" autoAdjust="0"/>
  </p:normalViewPr>
  <p:slideViewPr>
    <p:cSldViewPr>
      <p:cViewPr>
        <p:scale>
          <a:sx n="100" d="100"/>
          <a:sy n="100" d="100"/>
        </p:scale>
        <p:origin x="-492" y="360"/>
      </p:cViewPr>
      <p:guideLst>
        <p:guide orient="horz" pos="672"/>
        <p:guide pos="5616"/>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53" d="100"/>
          <a:sy n="53" d="100"/>
        </p:scale>
        <p:origin x="-282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2552F1-F78A-42C2-88C5-2D4233805CB2}" type="datetimeFigureOut">
              <a:rPr lang="en-US" smtClean="0"/>
              <a:pPr/>
              <a:t>11/16/2016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816A12-B608-4332-869E-5F2817ED5655}" type="slidenum">
              <a:rPr lang="en-US" smtClean="0"/>
              <a:pPr/>
              <a:t>‹#›</a:t>
            </a:fld>
            <a:endParaRPr lang="en-US"/>
          </a:p>
        </p:txBody>
      </p:sp>
    </p:spTree>
    <p:extLst>
      <p:ext uri="{BB962C8B-B14F-4D97-AF65-F5344CB8AC3E}">
        <p14:creationId xmlns:p14="http://schemas.microsoft.com/office/powerpoint/2010/main" val="495782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Start</a:t>
            </a:r>
            <a:r>
              <a:rPr lang="en-US" b="1" baseline="0" dirty="0" smtClean="0">
                <a:effectLst/>
              </a:rPr>
              <a:t> at the GLOBE Program Homepage:  www.globe.gov</a:t>
            </a:r>
          </a:p>
          <a:p>
            <a:endParaRPr lang="en-US" b="1" baseline="0" dirty="0" smtClean="0">
              <a:effectLst/>
            </a:endParaRPr>
          </a:p>
          <a:p>
            <a:r>
              <a:rPr lang="en-US" b="1" baseline="0" dirty="0" smtClean="0">
                <a:effectLst/>
              </a:rPr>
              <a:t>*BOLD = first draft of the ‘script’ to accompany use of the </a:t>
            </a:r>
            <a:r>
              <a:rPr lang="en-US" b="1" baseline="0" dirty="0" err="1" smtClean="0">
                <a:effectLst/>
              </a:rPr>
              <a:t>ppt</a:t>
            </a:r>
            <a:r>
              <a:rPr lang="en-US" b="1" baseline="0" dirty="0" smtClean="0">
                <a:effectLst/>
              </a:rPr>
              <a:t> in a </a:t>
            </a:r>
            <a:r>
              <a:rPr lang="en-US" b="1" baseline="0" dirty="0" err="1" smtClean="0">
                <a:effectLst/>
              </a:rPr>
              <a:t>pd</a:t>
            </a:r>
            <a:r>
              <a:rPr lang="en-US" b="1" baseline="0" dirty="0" smtClean="0">
                <a:effectLst/>
              </a:rPr>
              <a:t> activity using this slide presentation (or doing these same actions live) with teachers. </a:t>
            </a:r>
            <a:br>
              <a:rPr lang="en-US" b="1" baseline="0" dirty="0" smtClean="0">
                <a:effectLst/>
              </a:rPr>
            </a:br>
            <a:r>
              <a:rPr lang="en-US" b="0" baseline="0" dirty="0" smtClean="0">
                <a:effectLst/>
              </a:rPr>
              <a:t>non-bold = notes/questions about the slide or </a:t>
            </a:r>
            <a:r>
              <a:rPr lang="en-US" b="0" baseline="0" dirty="0" err="1" smtClean="0">
                <a:effectLst/>
              </a:rPr>
              <a:t>vis</a:t>
            </a:r>
            <a:r>
              <a:rPr lang="en-US" b="0" baseline="0" dirty="0" smtClean="0">
                <a:effectLst/>
              </a:rPr>
              <a:t> tool </a:t>
            </a:r>
            <a:r>
              <a:rPr lang="en-US" b="0" baseline="0" dirty="0" err="1" smtClean="0">
                <a:effectLst/>
              </a:rPr>
              <a:t>pr</a:t>
            </a:r>
            <a:r>
              <a:rPr lang="en-US" b="0" baseline="0" dirty="0" smtClean="0">
                <a:effectLst/>
              </a:rPr>
              <a:t> changes to the slides.</a:t>
            </a:r>
            <a:endParaRPr lang="en-US" b="0" dirty="0">
              <a:effectLst/>
            </a:endParaRPr>
          </a:p>
        </p:txBody>
      </p:sp>
      <p:sp>
        <p:nvSpPr>
          <p:cNvPr id="4" name="Slide Number Placeholder 3"/>
          <p:cNvSpPr>
            <a:spLocks noGrp="1"/>
          </p:cNvSpPr>
          <p:nvPr>
            <p:ph type="sldNum" sz="quarter" idx="10"/>
          </p:nvPr>
        </p:nvSpPr>
        <p:spPr/>
        <p:txBody>
          <a:bodyPr/>
          <a:lstStyle/>
          <a:p>
            <a:fld id="{09C973E5-8787-4A76-9B04-51D1C2E8D4E8}" type="slidenum">
              <a:rPr lang="en-US" smtClean="0"/>
              <a:pPr/>
              <a:t>1</a:t>
            </a:fld>
            <a:endParaRPr lang="en-US"/>
          </a:p>
        </p:txBody>
      </p:sp>
    </p:spTree>
    <p:extLst>
      <p:ext uri="{BB962C8B-B14F-4D97-AF65-F5344CB8AC3E}">
        <p14:creationId xmlns:p14="http://schemas.microsoft.com/office/powerpoint/2010/main" val="2785970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Try minimizing and maximizing each pop-out</a:t>
            </a:r>
            <a:r>
              <a:rPr lang="en-US" b="1" baseline="0" dirty="0" smtClean="0"/>
              <a:t> box.  Notice that the movement controls are always visible.</a:t>
            </a:r>
            <a:endParaRPr lang="en-US" b="1" dirty="0" smtClean="0"/>
          </a:p>
          <a:p>
            <a:endParaRPr lang="en-US" dirty="0" smtClean="0"/>
          </a:p>
          <a:p>
            <a:r>
              <a:rPr lang="en-US" dirty="0" smtClean="0"/>
              <a:t>Not sure if the</a:t>
            </a:r>
            <a:r>
              <a:rPr lang="en-US" baseline="0" dirty="0" smtClean="0"/>
              <a:t> change from open and closed to minimized and maximized is useful or not.</a:t>
            </a:r>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10</a:t>
            </a:fld>
            <a:endParaRPr lang="en-US"/>
          </a:p>
        </p:txBody>
      </p:sp>
    </p:spTree>
    <p:extLst>
      <p:ext uri="{BB962C8B-B14F-4D97-AF65-F5344CB8AC3E}">
        <p14:creationId xmlns:p14="http://schemas.microsoft.com/office/powerpoint/2010/main" val="1221290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Try zooming</a:t>
            </a:r>
            <a:r>
              <a:rPr lang="en-US" b="1" baseline="0" dirty="0" smtClean="0"/>
              <a:t> in and out using the mouse and the movement controls.  Pan across the map using click and drag and the movement control arrows.  Now use the movement controls to center your home state/</a:t>
            </a:r>
            <a:r>
              <a:rPr lang="en-US" b="1" baseline="0" dirty="0" err="1" smtClean="0"/>
              <a:t>provence</a:t>
            </a:r>
            <a:r>
              <a:rPr lang="en-US" b="1" baseline="0" dirty="0" smtClean="0"/>
              <a:t> on the map.  (give time to do this) </a:t>
            </a:r>
          </a:p>
          <a:p>
            <a:r>
              <a:rPr lang="en-US" b="1" baseline="0" dirty="0" smtClean="0"/>
              <a:t>Pull the slider bar all the way to the minus sign or scroll all the way back on the mouse to return to a full world view.</a:t>
            </a:r>
            <a:endParaRPr lang="en-US" b="1" dirty="0" smtClean="0"/>
          </a:p>
          <a:p>
            <a:endParaRPr lang="en-US" dirty="0" smtClean="0"/>
          </a:p>
          <a:p>
            <a:endParaRPr lang="en-US" dirty="0" smtClean="0"/>
          </a:p>
          <a:p>
            <a:endParaRPr lang="en-US" dirty="0" smtClean="0"/>
          </a:p>
          <a:p>
            <a:pPr algn="ctr"/>
            <a:r>
              <a:rPr lang="en-US" dirty="0" smtClean="0"/>
              <a:t>Original Text: You can zoom and move the image using your mouse with your cursor anywhere on the map.</a:t>
            </a:r>
          </a:p>
          <a:p>
            <a:pPr algn="ctr"/>
            <a:r>
              <a:rPr lang="en-US" dirty="0" smtClean="0"/>
              <a:t>Both these functions may be done using the zoom and move bar next to the Filters pop-up box.</a:t>
            </a:r>
          </a:p>
          <a:p>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11</a:t>
            </a:fld>
            <a:endParaRPr lang="en-US"/>
          </a:p>
        </p:txBody>
      </p:sp>
    </p:spTree>
    <p:extLst>
      <p:ext uri="{BB962C8B-B14F-4D97-AF65-F5344CB8AC3E}">
        <p14:creationId xmlns:p14="http://schemas.microsoft.com/office/powerpoint/2010/main" val="187854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If</a:t>
            </a:r>
            <a:r>
              <a:rPr lang="en-US" b="1" baseline="0" dirty="0" smtClean="0"/>
              <a:t> your students are looking for GLOBE data to use in their own investigations, then they will likely want to find sites with lots of data over specific time periods.  </a:t>
            </a:r>
          </a:p>
          <a:p>
            <a:endParaRPr lang="en-US" b="1" baseline="0" dirty="0" smtClean="0"/>
          </a:p>
          <a:p>
            <a:r>
              <a:rPr lang="en-US" b="1" baseline="0" dirty="0" smtClean="0"/>
              <a:t>Let’s look at an example of how we might use Filter by Map Date Range in Data Count view to find sites with specific data available.  Narrow the data range to 2010-08-15 – 2013-06-01 and zoom in over North America.  No sites could be represented by the largest circle from the legend over this time period because we are looking at data over fewer than 2500 days.  However, sites with the second largest circle might be good candidates for use in our investigations because they have reported data for every or nearly every day of the last 3 school years.  </a:t>
            </a:r>
            <a:endParaRPr lang="en-US" b="1" dirty="0" smtClean="0"/>
          </a:p>
          <a:p>
            <a:endParaRPr lang="en-US" dirty="0" smtClean="0"/>
          </a:p>
          <a:p>
            <a:endParaRPr lang="en-US" dirty="0" smtClean="0"/>
          </a:p>
          <a:p>
            <a:r>
              <a:rPr lang="en-US" dirty="0" smtClean="0"/>
              <a:t>I changed bigger to larger… not sure if that is “more right” or not.  Grammar websites say bigger and larger are basically synonyms but bigger is more often used for “more important” and larger is more often used to “more</a:t>
            </a:r>
            <a:r>
              <a:rPr lang="en-US" baseline="0" dirty="0" smtClean="0"/>
              <a:t> quantity”.</a:t>
            </a:r>
            <a:endParaRPr lang="en-US" dirty="0" smtClean="0"/>
          </a:p>
          <a:p>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12</a:t>
            </a:fld>
            <a:endParaRPr lang="en-US"/>
          </a:p>
        </p:txBody>
      </p:sp>
    </p:spTree>
    <p:extLst>
      <p:ext uri="{BB962C8B-B14F-4D97-AF65-F5344CB8AC3E}">
        <p14:creationId xmlns:p14="http://schemas.microsoft.com/office/powerpoint/2010/main" val="2343123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Now that we know which sites have a lot of</a:t>
            </a:r>
            <a:r>
              <a:rPr lang="en-US" b="1" baseline="0" dirty="0" smtClean="0"/>
              <a:t> Max. Air temperature data, we probably want to know more about each site before we select it for our investigation.  Click on the data icon on the map and the site pop-box opens.  From here we can learn more about the site and about the school that collected the data.  </a:t>
            </a:r>
            <a:endParaRPr lang="en-US" b="1"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13</a:t>
            </a:fld>
            <a:endParaRPr lang="en-US"/>
          </a:p>
        </p:txBody>
      </p:sp>
    </p:spTree>
    <p:extLst>
      <p:ext uri="{BB962C8B-B14F-4D97-AF65-F5344CB8AC3E}">
        <p14:creationId xmlns:p14="http://schemas.microsoft.com/office/powerpoint/2010/main" val="1445276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endParaRPr lang="en-US" dirty="0" smtClean="0"/>
          </a:p>
          <a:p>
            <a:r>
              <a:rPr lang="en-US" dirty="0" smtClean="0"/>
              <a:t>Hmmm not sure if data type, parameter</a:t>
            </a:r>
            <a:r>
              <a:rPr lang="en-US" baseline="0" dirty="0" smtClean="0"/>
              <a:t> or something else would be best here…</a:t>
            </a:r>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14</a:t>
            </a:fld>
            <a:endParaRPr lang="en-US"/>
          </a:p>
        </p:txBody>
      </p:sp>
    </p:spTree>
    <p:extLst>
      <p:ext uri="{BB962C8B-B14F-4D97-AF65-F5344CB8AC3E}">
        <p14:creationId xmlns:p14="http://schemas.microsoft.com/office/powerpoint/2010/main" val="3404723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By</a:t>
            </a:r>
            <a:r>
              <a:rPr lang="en-US" b="1" baseline="0" dirty="0" smtClean="0"/>
              <a:t> adding additional layers to the map, we can find sites that have very specific data sets.  For example, this map has the Max Air Temperature, Max Soil Temp at 5cm, and Surface Water Temperature layers on and visible.  We can see that Max. Air and Soil Temp are available very close together (in this case at the same site) in Iowa – but this site doesn’t have any water temp data.  Near Chicago there are two sites very close together that could provide air and water temp but not soil temp.  Using the Layers together we can find data sets to fit our specific need!</a:t>
            </a:r>
          </a:p>
          <a:p>
            <a:endParaRPr lang="en-US" b="1" baseline="0" dirty="0" smtClean="0"/>
          </a:p>
          <a:p>
            <a:r>
              <a:rPr lang="en-US" b="1" baseline="0" dirty="0" smtClean="0"/>
              <a:t>Also, note the number of data reports represented by each size circle is different for different data types.  Why wouldn’t GLOBE use the same scale for all data types? (great question to ask your students) </a:t>
            </a:r>
          </a:p>
          <a:p>
            <a:endParaRPr lang="en-US" b="1" baseline="0" dirty="0" smtClean="0"/>
          </a:p>
        </p:txBody>
      </p:sp>
      <p:sp>
        <p:nvSpPr>
          <p:cNvPr id="4" name="Slide Number Placeholder 3"/>
          <p:cNvSpPr>
            <a:spLocks noGrp="1"/>
          </p:cNvSpPr>
          <p:nvPr>
            <p:ph type="sldNum" sz="quarter" idx="10"/>
          </p:nvPr>
        </p:nvSpPr>
        <p:spPr/>
        <p:txBody>
          <a:bodyPr/>
          <a:lstStyle/>
          <a:p>
            <a:fld id="{5B816A12-B608-4332-869E-5F2817ED5655}" type="slidenum">
              <a:rPr lang="en-US" smtClean="0"/>
              <a:pPr/>
              <a:t>15</a:t>
            </a:fld>
            <a:endParaRPr lang="en-US"/>
          </a:p>
        </p:txBody>
      </p:sp>
    </p:spTree>
    <p:extLst>
      <p:ext uri="{BB962C8B-B14F-4D97-AF65-F5344CB8AC3E}">
        <p14:creationId xmlns:p14="http://schemas.microsoft.com/office/powerpoint/2010/main" val="1445276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 far we’ve used the Visualization tool to find sites</a:t>
            </a:r>
            <a:r>
              <a:rPr lang="en-US" b="1" baseline="0" dirty="0" smtClean="0"/>
              <a:t> with lots of data.</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What if we want to visualize data on the map?  To do that we need to switch over to Measurement View by clicking on Measurement in the Top Bar.</a:t>
            </a:r>
            <a:endParaRPr lang="en-US" b="1" dirty="0" smtClean="0"/>
          </a:p>
          <a:p>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16</a:t>
            </a:fld>
            <a:endParaRPr lang="en-US"/>
          </a:p>
        </p:txBody>
      </p:sp>
    </p:spTree>
    <p:extLst>
      <p:ext uri="{BB962C8B-B14F-4D97-AF65-F5344CB8AC3E}">
        <p14:creationId xmlns:p14="http://schemas.microsoft.com/office/powerpoint/2010/main" val="1956414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Legend will</a:t>
            </a:r>
            <a:r>
              <a:rPr lang="en-US" b="1" baseline="0" dirty="0" smtClean="0"/>
              <a:t> display the key for each visible data layer. </a:t>
            </a:r>
          </a:p>
          <a:p>
            <a:endParaRPr lang="en-US" b="1" baseline="0" dirty="0" smtClean="0"/>
          </a:p>
          <a:p>
            <a:endParaRPr lang="en-US" b="1" baseline="0" dirty="0" smtClean="0"/>
          </a:p>
          <a:p>
            <a:r>
              <a:rPr lang="en-US" b="0" i="1" baseline="0" dirty="0" smtClean="0"/>
              <a:t>(ok here is a feature request.  Would it be possible for all of the data types that share a single scale to share one row in the legend and just add their individual icons to the right rather than stack, stack, stack?; also it would be GREAT to be able to download and print a full color page with each Data Type listed next to it’s icon and another with all of the scales.  Is that available somewhere?)</a:t>
            </a:r>
            <a:endParaRPr lang="en-US" b="0" i="1"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17</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Notice when we switched to Measurement View the top option in the Filters Controls changed from a date range to a single date. </a:t>
            </a:r>
            <a:r>
              <a:rPr lang="en-US" b="1" baseline="0" dirty="0" smtClean="0"/>
              <a:t> The map will only display reported data values for one day at a time.</a:t>
            </a:r>
          </a:p>
          <a:p>
            <a:endParaRPr lang="en-US" b="1" dirty="0" smtClean="0"/>
          </a:p>
        </p:txBody>
      </p:sp>
      <p:sp>
        <p:nvSpPr>
          <p:cNvPr id="4" name="Slide Number Placeholder 3"/>
          <p:cNvSpPr>
            <a:spLocks noGrp="1"/>
          </p:cNvSpPr>
          <p:nvPr>
            <p:ph type="sldNum" sz="quarter" idx="10"/>
          </p:nvPr>
        </p:nvSpPr>
        <p:spPr/>
        <p:txBody>
          <a:bodyPr/>
          <a:lstStyle/>
          <a:p>
            <a:fld id="{09C973E5-8787-4A76-9B04-51D1C2E8D4E8}" type="slidenum">
              <a:rPr lang="en-US" smtClean="0"/>
              <a:pPr/>
              <a:t>18</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19</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a:t>
            </a:r>
            <a:r>
              <a:rPr lang="en-US" b="1" baseline="0" dirty="0" smtClean="0"/>
              <a:t> this tutorial we will explore the GLOBE Visualizations Tool.  The Visualizations tool allows us to look at GLOBE and other data on a world map, define our own data sets, create plots and tables of GLOBE data, and to export raw data for further analysis in other programs.  To open the Visualization tool, mouse over the Explore Science menu and then click on the Finding GLOBE Data Link.</a:t>
            </a:r>
            <a:endParaRPr lang="en-US" b="1" dirty="0" smtClean="0"/>
          </a:p>
        </p:txBody>
      </p:sp>
      <p:sp>
        <p:nvSpPr>
          <p:cNvPr id="4" name="Slide Number Placeholder 3"/>
          <p:cNvSpPr>
            <a:spLocks noGrp="1"/>
          </p:cNvSpPr>
          <p:nvPr>
            <p:ph type="sldNum" sz="quarter" idx="10"/>
          </p:nvPr>
        </p:nvSpPr>
        <p:spPr/>
        <p:txBody>
          <a:bodyPr/>
          <a:lstStyle/>
          <a:p>
            <a:fld id="{09C973E5-8787-4A76-9B04-51D1C2E8D4E8}" type="slidenum">
              <a:rPr lang="en-US" smtClean="0"/>
              <a:pPr/>
              <a:t>2</a:t>
            </a:fld>
            <a:endParaRPr lang="en-US"/>
          </a:p>
        </p:txBody>
      </p:sp>
    </p:spTree>
    <p:extLst>
      <p:ext uri="{BB962C8B-B14F-4D97-AF65-F5344CB8AC3E}">
        <p14:creationId xmlns:p14="http://schemas.microsoft.com/office/powerpoint/2010/main" val="3654261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20</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21</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22</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23</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24</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endParaRPr lang="en-US" dirty="0" smtClean="0"/>
          </a:p>
          <a:p>
            <a:r>
              <a:rPr lang="en-US" dirty="0" smtClean="0"/>
              <a:t>Hmmm not sure if data type, parameter</a:t>
            </a:r>
            <a:r>
              <a:rPr lang="en-US" baseline="0" dirty="0" smtClean="0"/>
              <a:t> or something else would be best here…</a:t>
            </a:r>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25</a:t>
            </a:fld>
            <a:endParaRPr lang="en-US"/>
          </a:p>
        </p:txBody>
      </p:sp>
    </p:spTree>
    <p:extLst>
      <p:ext uri="{BB962C8B-B14F-4D97-AF65-F5344CB8AC3E}">
        <p14:creationId xmlns:p14="http://schemas.microsoft.com/office/powerpoint/2010/main" val="3404723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26</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27</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28</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29</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Next click on the map under GLOBE Data</a:t>
            </a:r>
            <a:r>
              <a:rPr lang="en-US" b="1" baseline="0" dirty="0" smtClean="0"/>
              <a:t> or the visualization tool or Visualize GLOBE Data link.</a:t>
            </a:r>
            <a:endParaRPr lang="en-US" b="1" dirty="0" smtClean="0"/>
          </a:p>
          <a:p>
            <a:endParaRPr lang="en-US" dirty="0" smtClean="0"/>
          </a:p>
          <a:p>
            <a:r>
              <a:rPr lang="en-US" dirty="0" smtClean="0"/>
              <a:t>Changed Select to click on - Suggest</a:t>
            </a:r>
            <a:r>
              <a:rPr lang="en-US" baseline="0" dirty="0" smtClean="0"/>
              <a:t> keeping the mouse instructions consistent – always use “click on” for clicking a link.  But “select” when choosing an item from a drop-down box.</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3</a:t>
            </a:fld>
            <a:endParaRPr lang="en-US"/>
          </a:p>
        </p:txBody>
      </p:sp>
    </p:spTree>
    <p:extLst>
      <p:ext uri="{BB962C8B-B14F-4D97-AF65-F5344CB8AC3E}">
        <p14:creationId xmlns:p14="http://schemas.microsoft.com/office/powerpoint/2010/main" val="22920548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30</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31</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32</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33</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34</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35</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36</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37</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38</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Filters section of the Advanced Control Box allows us to change the date of the map and to narrow the displayed to just one school or site or to data from a specific elevation range or within a certain area.  Let’s take some time to explore using the various Filter Features.  Refer to the Help Page for specific instructions about each feature.</a:t>
            </a:r>
            <a:endParaRPr lang="en-US" b="1" dirty="0" smtClean="0"/>
          </a:p>
          <a:p>
            <a:endParaRPr lang="en-US" dirty="0" smtClean="0"/>
          </a:p>
          <a:p>
            <a:r>
              <a:rPr lang="en-US" dirty="0" smtClean="0"/>
              <a:t>(and so here I would give them time to play</a:t>
            </a:r>
            <a:r>
              <a:rPr lang="en-US" baseline="0" dirty="0" smtClean="0"/>
              <a:t> around with Filters before moving into instruction about tables and plots.)</a:t>
            </a:r>
            <a:endParaRPr lang="en-US" dirty="0"/>
          </a:p>
        </p:txBody>
      </p:sp>
      <p:sp>
        <p:nvSpPr>
          <p:cNvPr id="4" name="Slide Number Placeholder 3"/>
          <p:cNvSpPr>
            <a:spLocks noGrp="1"/>
          </p:cNvSpPr>
          <p:nvPr>
            <p:ph type="sldNum" sz="quarter" idx="10"/>
          </p:nvPr>
        </p:nvSpPr>
        <p:spPr/>
        <p:txBody>
          <a:bodyPr/>
          <a:lstStyle/>
          <a:p>
            <a:fld id="{09C973E5-8787-4A76-9B04-51D1C2E8D4E8}" type="slidenum">
              <a:rPr lang="en-US" smtClean="0"/>
              <a:pPr/>
              <a:t>39</a:t>
            </a:fld>
            <a:endParaRPr lang="en-US"/>
          </a:p>
        </p:txBody>
      </p:sp>
    </p:spTree>
    <p:extLst>
      <p:ext uri="{BB962C8B-B14F-4D97-AF65-F5344CB8AC3E}">
        <p14:creationId xmlns:p14="http://schemas.microsoft.com/office/powerpoint/2010/main" val="337764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b="1" dirty="0" smtClean="0"/>
              <a:t>Now</a:t>
            </a:r>
            <a:r>
              <a:rPr lang="en-US" b="1" baseline="0" dirty="0" smtClean="0"/>
              <a:t> we are looking at the Visualization Tool.  The Welcome box will open each time you reload the tool unless you click the check box next to Don’t Show Again (please don’t do this).  The Welcome box contains a reminder about how to add layers and basic filter options.  It also contains a link to the Help page.  For now, close the Welcome box. </a:t>
            </a:r>
            <a:endParaRPr lang="en-US" b="1" dirty="0" smtClean="0"/>
          </a:p>
          <a:p>
            <a:endParaRPr lang="en-US" dirty="0" smtClean="0"/>
          </a:p>
          <a:p>
            <a:r>
              <a:rPr lang="en-US" dirty="0" smtClean="0"/>
              <a:t>Hmm,</a:t>
            </a:r>
            <a:r>
              <a:rPr lang="en-US" baseline="0" dirty="0" smtClean="0"/>
              <a:t> maybe the original text for this slide is better…it seems funny to say “close the welcome box” but then again we don’t want them to try adding layers until we get to that point….</a:t>
            </a:r>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4</a:t>
            </a:fld>
            <a:endParaRPr lang="en-US"/>
          </a:p>
        </p:txBody>
      </p:sp>
    </p:spTree>
    <p:extLst>
      <p:ext uri="{BB962C8B-B14F-4D97-AF65-F5344CB8AC3E}">
        <p14:creationId xmlns:p14="http://schemas.microsoft.com/office/powerpoint/2010/main" val="3525062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DELETED SLIDE</a:t>
            </a:r>
            <a:r>
              <a:rPr lang="en-US" baseline="0" dirty="0" smtClean="0"/>
              <a:t> 37 and merged text with this slide.</a:t>
            </a:r>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40</a:t>
            </a:fld>
            <a:endParaRPr lang="en-US"/>
          </a:p>
        </p:txBody>
      </p:sp>
    </p:spTree>
    <p:extLst>
      <p:ext uri="{BB962C8B-B14F-4D97-AF65-F5344CB8AC3E}">
        <p14:creationId xmlns:p14="http://schemas.microsoft.com/office/powerpoint/2010/main" val="15836156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DELETED SLIDE</a:t>
            </a:r>
            <a:r>
              <a:rPr lang="en-US" baseline="0" dirty="0" smtClean="0"/>
              <a:t> 37 and merged text with this slide.</a:t>
            </a:r>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41</a:t>
            </a:fld>
            <a:endParaRPr lang="en-US"/>
          </a:p>
        </p:txBody>
      </p:sp>
    </p:spTree>
    <p:extLst>
      <p:ext uri="{BB962C8B-B14F-4D97-AF65-F5344CB8AC3E}">
        <p14:creationId xmlns:p14="http://schemas.microsoft.com/office/powerpoint/2010/main" val="15836156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DELETED SLIDE</a:t>
            </a:r>
            <a:r>
              <a:rPr lang="en-US" baseline="0" dirty="0" smtClean="0"/>
              <a:t> 37 and merged text with this slide.</a:t>
            </a:r>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47</a:t>
            </a:fld>
            <a:endParaRPr lang="en-US"/>
          </a:p>
        </p:txBody>
      </p:sp>
    </p:spTree>
    <p:extLst>
      <p:ext uri="{BB962C8B-B14F-4D97-AF65-F5344CB8AC3E}">
        <p14:creationId xmlns:p14="http://schemas.microsoft.com/office/powerpoint/2010/main" val="1583615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Now</a:t>
            </a:r>
            <a:r>
              <a:rPr lang="en-US" b="1" baseline="0" dirty="0" smtClean="0"/>
              <a:t> let’s review the different sections of the Visualization Window.  Besides the map itself there are 5 sections within the window:</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The Top Bar</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Layers Control Pop-out Box (left side)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Advanced Features Control Pop-out Box (right side)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Movement Controls (just left of Advanced Features)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Legend (bottom* only visible if there is at least 1 layer added)</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Cursor </a:t>
            </a:r>
            <a:r>
              <a:rPr lang="en-US" b="1" baseline="0" dirty="0" err="1" smtClean="0"/>
              <a:t>Lat</a:t>
            </a:r>
            <a:r>
              <a:rPr lang="en-US" b="1" baseline="0" dirty="0" smtClean="0"/>
              <a:t>/Long report (bottom left)</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Throughout the tutorial we will cover the options available in each section.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Added Slide.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needs to be corrected to have the official names of each of these sections.</a:t>
            </a:r>
          </a:p>
        </p:txBody>
      </p:sp>
      <p:sp>
        <p:nvSpPr>
          <p:cNvPr id="4" name="Slide Number Placeholder 3"/>
          <p:cNvSpPr>
            <a:spLocks noGrp="1"/>
          </p:cNvSpPr>
          <p:nvPr>
            <p:ph type="sldNum" sz="quarter" idx="10"/>
          </p:nvPr>
        </p:nvSpPr>
        <p:spPr/>
        <p:txBody>
          <a:bodyPr/>
          <a:lstStyle/>
          <a:p>
            <a:fld id="{09C973E5-8787-4A76-9B04-51D1C2E8D4E8}" type="slidenum">
              <a:rPr lang="en-US" smtClean="0"/>
              <a:pPr/>
              <a:t>5</a:t>
            </a:fld>
            <a:endParaRPr lang="en-US"/>
          </a:p>
        </p:txBody>
      </p:sp>
    </p:spTree>
    <p:extLst>
      <p:ext uri="{BB962C8B-B14F-4D97-AF65-F5344CB8AC3E}">
        <p14:creationId xmlns:p14="http://schemas.microsoft.com/office/powerpoint/2010/main" val="1196971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a:t>
            </a:r>
            <a:r>
              <a:rPr lang="en-US" b="1" baseline="0" dirty="0" smtClean="0"/>
              <a:t> Visualization tool is divided into two map types: Measurement and Data Count.  We will begin by exploring the Data Count view.</a:t>
            </a:r>
            <a:endParaRPr lang="en-US" b="1"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6</a:t>
            </a:fld>
            <a:endParaRPr lang="en-US"/>
          </a:p>
        </p:txBody>
      </p:sp>
    </p:spTree>
    <p:extLst>
      <p:ext uri="{BB962C8B-B14F-4D97-AF65-F5344CB8AC3E}">
        <p14:creationId xmlns:p14="http://schemas.microsoft.com/office/powerpoint/2010/main" val="2457933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We can add GLOBE data and other layers to the map from the Layers Control Pop-out box.  Add a layer</a:t>
            </a:r>
            <a:r>
              <a:rPr lang="en-US" b="1" baseline="0" dirty="0" smtClean="0"/>
              <a:t> for Max. Air Temperature data by clicking on the Add+ button next to Data Layers.  A pop-up box will provide options to add all types of GLOBE Protocol data.  For now select Air Temperature Dailies from the drop down field.  </a:t>
            </a:r>
            <a:endParaRPr lang="en-US" b="1" dirty="0" smtClean="0"/>
          </a:p>
          <a:p>
            <a:endParaRPr lang="en-US" dirty="0" smtClean="0"/>
          </a:p>
          <a:p>
            <a:r>
              <a:rPr lang="en-US" dirty="0" smtClean="0"/>
              <a:t>I like that</a:t>
            </a:r>
            <a:r>
              <a:rPr lang="en-US" baseline="0" dirty="0" smtClean="0"/>
              <a:t> it says “data type” here instead of measurement or measurement type. </a:t>
            </a:r>
          </a:p>
          <a:p>
            <a:r>
              <a:rPr lang="en-US" baseline="0" dirty="0" smtClean="0"/>
              <a:t>I find myself struggling with how to distinguish between this level of data type (choosing Air Temperature Dailies over Aerosols) and the next lowest level (choosing Max. Air Temperature from the choosing within Air Temperature Dailies).  </a:t>
            </a:r>
          </a:p>
          <a:p>
            <a:endParaRPr lang="en-US" baseline="0" dirty="0" smtClean="0"/>
          </a:p>
          <a:p>
            <a:r>
              <a:rPr lang="en-US" baseline="0" dirty="0" smtClean="0"/>
              <a:t>If I could control how everyone referred to the data, then I would say:</a:t>
            </a:r>
          </a:p>
          <a:p>
            <a:endParaRPr lang="en-US" baseline="0" dirty="0" smtClean="0"/>
          </a:p>
          <a:p>
            <a:r>
              <a:rPr lang="en-US" baseline="0" dirty="0" smtClean="0"/>
              <a:t>“Select the parameter you wish to see from the drop down menu.”</a:t>
            </a:r>
          </a:p>
          <a:p>
            <a:r>
              <a:rPr lang="en-US" baseline="0" dirty="0" smtClean="0"/>
              <a:t>On this slide and</a:t>
            </a:r>
          </a:p>
          <a:p>
            <a:r>
              <a:rPr lang="en-US" baseline="0" dirty="0" smtClean="0"/>
              <a:t>“Select the data type you wish to see by clicking the appropriate radio button.” </a:t>
            </a:r>
          </a:p>
          <a:p>
            <a:r>
              <a:rPr lang="en-US" baseline="0" dirty="0" smtClean="0"/>
              <a:t>On the NEXT slide.</a:t>
            </a:r>
          </a:p>
          <a:p>
            <a:endParaRPr lang="en-US" baseline="0" dirty="0" smtClean="0"/>
          </a:p>
          <a:p>
            <a:r>
              <a:rPr lang="en-US" baseline="0" dirty="0" smtClean="0"/>
              <a:t>That would make Atmosphere, Hydrology, Soils = Protocol Chapters?</a:t>
            </a:r>
          </a:p>
          <a:p>
            <a:r>
              <a:rPr lang="en-US" baseline="0" dirty="0" smtClean="0"/>
              <a:t>Air Temperature, Biometry, Water pH = Parameters</a:t>
            </a:r>
          </a:p>
          <a:p>
            <a:r>
              <a:rPr lang="en-US" baseline="0" dirty="0" smtClean="0"/>
              <a:t>Max. Air Temperature, Snow Liquid Equivalent, Water pH = Data Type</a:t>
            </a:r>
          </a:p>
          <a:p>
            <a:r>
              <a:rPr lang="en-US" baseline="0" dirty="0" smtClean="0"/>
              <a:t>Maybe this is backwards... maybe Air Temp is a Data Type and Max. Air Temp is the Parameter… </a:t>
            </a:r>
          </a:p>
          <a:p>
            <a:endParaRPr lang="en-US" baseline="0" dirty="0" smtClean="0"/>
          </a:p>
          <a:p>
            <a:r>
              <a:rPr lang="en-US" baseline="0" dirty="0" smtClean="0"/>
              <a:t>Data type and sub-data type would work too…</a:t>
            </a:r>
          </a:p>
          <a:p>
            <a:endParaRPr lang="en-US" baseline="0" dirty="0" smtClean="0"/>
          </a:p>
          <a:p>
            <a:r>
              <a:rPr lang="en-US" baseline="0" dirty="0" smtClean="0"/>
              <a:t>I moved the text and arrows around a little…not sure it that is helpful or not.</a:t>
            </a:r>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7</a:t>
            </a:fld>
            <a:endParaRPr lang="en-US"/>
          </a:p>
        </p:txBody>
      </p:sp>
    </p:spTree>
    <p:extLst>
      <p:ext uri="{BB962C8B-B14F-4D97-AF65-F5344CB8AC3E}">
        <p14:creationId xmlns:p14="http://schemas.microsoft.com/office/powerpoint/2010/main" val="3362769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Now your screen should look like this.</a:t>
            </a:r>
            <a:r>
              <a:rPr lang="en-US" b="1" baseline="0" dirty="0" smtClean="0"/>
              <a:t> Now click on the radio button next to Max. Air Temperature and on the Add Layer button.</a:t>
            </a:r>
            <a:endParaRPr lang="en-US" b="1"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8</a:t>
            </a:fld>
            <a:endParaRPr lang="en-US"/>
          </a:p>
        </p:txBody>
      </p:sp>
    </p:spTree>
    <p:extLst>
      <p:ext uri="{BB962C8B-B14F-4D97-AF65-F5344CB8AC3E}">
        <p14:creationId xmlns:p14="http://schemas.microsoft.com/office/powerpoint/2010/main" val="1375971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 new layer will be added to the map.  Now that there is data on the map, the legend will pop-out of the bottom right corner and the Advanced Features Control will pop-out of the right side of the screen. The Filters Controls will be open by default with the Map Date Range set to the entire history of GLOBE.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In Data Count View each icon on the map represents the number</a:t>
            </a:r>
            <a:r>
              <a:rPr lang="en-US" b="1" baseline="0" dirty="0" smtClean="0"/>
              <a:t> of data reports for that data type at a specific GLOBE site.  Smaller circles are sites with less of that type of data, larger circles are sites with more of that type of data.  Sites that have not reported the visible data types will not show up on the map.</a:t>
            </a:r>
            <a:endParaRPr lang="en-US" b="1" dirty="0" smtClean="0"/>
          </a:p>
          <a:p>
            <a:endParaRPr lang="en-US" dirty="0" smtClean="0"/>
          </a:p>
          <a:p>
            <a:endParaRPr lang="en-US" dirty="0" smtClean="0"/>
          </a:p>
          <a:p>
            <a:r>
              <a:rPr lang="en-US" dirty="0" smtClean="0"/>
              <a:t>Original Text:</a:t>
            </a:r>
          </a:p>
          <a:p>
            <a:r>
              <a:rPr lang="en-US" dirty="0" smtClean="0"/>
              <a:t>3 pop-out boxes are open and Data Layer values for a date range are now shown on the map.</a:t>
            </a:r>
          </a:p>
          <a:p>
            <a:pPr algn="ctr"/>
            <a:r>
              <a:rPr lang="en-US" dirty="0" smtClean="0"/>
              <a:t>The pop-out box to the right, </a:t>
            </a:r>
            <a:r>
              <a:rPr lang="en-US" dirty="0" smtClean="0">
                <a:solidFill>
                  <a:srgbClr val="0070C0"/>
                </a:solidFill>
              </a:rPr>
              <a:t>Filters</a:t>
            </a:r>
            <a:r>
              <a:rPr lang="en-US" dirty="0" smtClean="0"/>
              <a:t>, has </a:t>
            </a:r>
            <a:r>
              <a:rPr lang="en-US" b="1" dirty="0" smtClean="0"/>
              <a:t>Map Date Range </a:t>
            </a:r>
            <a:r>
              <a:rPr lang="en-US" dirty="0" smtClean="0"/>
              <a:t>at the top. </a:t>
            </a:r>
          </a:p>
          <a:p>
            <a:pPr algn="ctr"/>
            <a:r>
              <a:rPr lang="en-US" dirty="0" smtClean="0"/>
              <a:t>The default date range covers the whole history of GLOBE. </a:t>
            </a:r>
          </a:p>
          <a:p>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9</a:t>
            </a:fld>
            <a:endParaRPr lang="en-US"/>
          </a:p>
        </p:txBody>
      </p:sp>
    </p:spTree>
    <p:extLst>
      <p:ext uri="{BB962C8B-B14F-4D97-AF65-F5344CB8AC3E}">
        <p14:creationId xmlns:p14="http://schemas.microsoft.com/office/powerpoint/2010/main" val="39901282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subTitle" idx="1"/>
          </p:nvPr>
        </p:nvSpPr>
        <p:spPr>
          <a:xfrm>
            <a:off x="990600" y="3816350"/>
            <a:ext cx="7475538" cy="1752600"/>
          </a:xfrm>
        </p:spPr>
        <p:txBody>
          <a:bodyPr/>
          <a:lstStyle>
            <a:lvl1pPr marL="0" indent="0">
              <a:lnSpc>
                <a:spcPct val="95000"/>
              </a:lnSpc>
              <a:buFontTx/>
              <a:buNone/>
              <a:defRPr/>
            </a:lvl1pPr>
          </a:lstStyle>
          <a:p>
            <a:r>
              <a:rPr lang="en-US"/>
              <a:t>Click to edit Master subtitle style</a:t>
            </a:r>
          </a:p>
        </p:txBody>
      </p:sp>
      <p:sp>
        <p:nvSpPr>
          <p:cNvPr id="5123" name="Rectangle 3"/>
          <p:cNvSpPr>
            <a:spLocks noGrp="1" noChangeArrowheads="1"/>
          </p:cNvSpPr>
          <p:nvPr>
            <p:ph type="ctrTitle"/>
          </p:nvPr>
        </p:nvSpPr>
        <p:spPr>
          <a:xfrm>
            <a:off x="685800" y="1581150"/>
            <a:ext cx="7772400" cy="1738313"/>
          </a:xfrm>
        </p:spPr>
        <p:txBody>
          <a:bodyPr/>
          <a:lstStyle>
            <a:lvl1pPr>
              <a:defRPr sz="3600"/>
            </a:lvl1pPr>
          </a:lstStyle>
          <a:p>
            <a:r>
              <a:rPr lang="en-US"/>
              <a:t>Click to edit Master title style</a:t>
            </a:r>
          </a:p>
        </p:txBody>
      </p:sp>
      <p:pic>
        <p:nvPicPr>
          <p:cNvPr id="5124" name="Picture 4"/>
          <p:cNvPicPr>
            <a:picLocks noChangeAspect="1" noChangeArrowheads="1"/>
          </p:cNvPicPr>
          <p:nvPr/>
        </p:nvPicPr>
        <p:blipFill>
          <a:blip r:embed="rId2" cstate="print"/>
          <a:srcRect/>
          <a:stretch>
            <a:fillRect/>
          </a:stretch>
        </p:blipFill>
        <p:spPr bwMode="auto">
          <a:xfrm>
            <a:off x="7639050" y="76200"/>
            <a:ext cx="1276350" cy="254000"/>
          </a:xfrm>
          <a:prstGeom prst="rect">
            <a:avLst/>
          </a:prstGeom>
          <a:noFill/>
          <a:ln w="12700" cap="sq" algn="ctr">
            <a:noFill/>
            <a:miter lim="800000"/>
            <a:headEnd type="none" w="sm" len="sm"/>
            <a:tailEnd type="none" w="sm" len="sm"/>
          </a:ln>
          <a:effectLst/>
        </p:spPr>
      </p:pic>
      <p:pic>
        <p:nvPicPr>
          <p:cNvPr id="6" name="Picture 5" descr="GLOBE-logo.jpg"/>
          <p:cNvPicPr>
            <a:picLocks noChangeAspect="1"/>
          </p:cNvPicPr>
          <p:nvPr userDrawn="1"/>
        </p:nvPicPr>
        <p:blipFill>
          <a:blip r:embed="rId3" cstate="print"/>
          <a:stretch>
            <a:fillRect/>
          </a:stretch>
        </p:blipFill>
        <p:spPr>
          <a:xfrm>
            <a:off x="228600" y="6172200"/>
            <a:ext cx="3429000" cy="53232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r>
              <a:rPr lang="en-US" dirty="0"/>
              <a:t>6/16/06 | </a:t>
            </a:r>
            <a:fld id="{55B3F0EE-1AF4-49B8-B793-435239553703}" type="slidenum">
              <a:rPr lang="en-US"/>
              <a:pPr/>
              <a:t>‹#›</a:t>
            </a:fld>
            <a:endParaRPr lang="en-US" dirty="0"/>
          </a:p>
        </p:txBody>
      </p:sp>
      <p:sp>
        <p:nvSpPr>
          <p:cNvPr id="5" name="Date Placeholder 4"/>
          <p:cNvSpPr>
            <a:spLocks noGrp="1"/>
          </p:cNvSpPr>
          <p:nvPr>
            <p:ph type="dt" sz="half" idx="11"/>
          </p:nvPr>
        </p:nvSpPr>
        <p:spPr/>
        <p:txBody>
          <a:bodyPr/>
          <a:lstStyle>
            <a:lvl1pPr>
              <a:defRPr/>
            </a:lvl1pPr>
          </a:lstStyle>
          <a:p>
            <a:endParaRPr lang="en-US" dirty="0"/>
          </a:p>
        </p:txBody>
      </p:sp>
      <p:sp>
        <p:nvSpPr>
          <p:cNvPr id="6" name="Footer Placeholder 5"/>
          <p:cNvSpPr>
            <a:spLocks noGrp="1"/>
          </p:cNvSpPr>
          <p:nvPr>
            <p:ph type="ftr" sz="quarter" idx="12"/>
          </p:nvPr>
        </p:nvSpPr>
        <p:spPr/>
        <p:txBody>
          <a:bodyPr/>
          <a:lstStyle>
            <a:lvl1pPr>
              <a:defRPr/>
            </a:lvl1p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19063"/>
            <a:ext cx="2133600" cy="6027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19063"/>
            <a:ext cx="6248400" cy="6027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r>
              <a:rPr lang="en-US" dirty="0"/>
              <a:t>6/16/06 | </a:t>
            </a:r>
            <a:fld id="{E49D04DE-8E15-4C6D-84E6-01EF158E8004}" type="slidenum">
              <a:rPr lang="en-US"/>
              <a:pPr/>
              <a:t>‹#›</a:t>
            </a:fld>
            <a:endParaRPr lang="en-US" dirty="0"/>
          </a:p>
        </p:txBody>
      </p:sp>
      <p:sp>
        <p:nvSpPr>
          <p:cNvPr id="5" name="Date Placeholder 4"/>
          <p:cNvSpPr>
            <a:spLocks noGrp="1"/>
          </p:cNvSpPr>
          <p:nvPr>
            <p:ph type="dt" sz="half" idx="11"/>
          </p:nvPr>
        </p:nvSpPr>
        <p:spPr/>
        <p:txBody>
          <a:bodyPr/>
          <a:lstStyle>
            <a:lvl1pPr>
              <a:defRPr/>
            </a:lvl1pPr>
          </a:lstStyle>
          <a:p>
            <a:endParaRPr lang="en-US" dirty="0"/>
          </a:p>
        </p:txBody>
      </p:sp>
      <p:sp>
        <p:nvSpPr>
          <p:cNvPr id="6" name="Footer Placeholder 5"/>
          <p:cNvSpPr>
            <a:spLocks noGrp="1"/>
          </p:cNvSpPr>
          <p:nvPr>
            <p:ph type="ftr" sz="quarter" idx="12"/>
          </p:nvPr>
        </p:nvSpPr>
        <p:spPr/>
        <p:txBody>
          <a:bodyPr/>
          <a:lstStyle>
            <a:lvl1pPr>
              <a:defRPr/>
            </a:lvl1pPr>
          </a:lstStyle>
          <a:p>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119063"/>
            <a:ext cx="8534400" cy="866775"/>
          </a:xfrm>
        </p:spPr>
        <p:txBody>
          <a:bodyPr/>
          <a:lstStyle>
            <a:lvl1pPr>
              <a:defRPr>
                <a:solidFill>
                  <a:schemeClr val="accent1">
                    <a:lumMod val="75000"/>
                  </a:schemeClr>
                </a:solidFill>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304800" y="1371600"/>
            <a:ext cx="8534400" cy="4775200"/>
          </a:xfrm>
        </p:spPr>
        <p:txBody>
          <a:bodyPr/>
          <a:lstStyle/>
          <a:p>
            <a:endParaRPr lang="en-US" dirty="0"/>
          </a:p>
        </p:txBody>
      </p:sp>
      <p:sp>
        <p:nvSpPr>
          <p:cNvPr id="4" name="Slide Number Placeholder 3"/>
          <p:cNvSpPr>
            <a:spLocks noGrp="1"/>
          </p:cNvSpPr>
          <p:nvPr>
            <p:ph type="sldNum" sz="quarter" idx="10"/>
          </p:nvPr>
        </p:nvSpPr>
        <p:spPr>
          <a:xfrm>
            <a:off x="7923213" y="6624638"/>
            <a:ext cx="941387" cy="185737"/>
          </a:xfrm>
        </p:spPr>
        <p:txBody>
          <a:bodyPr/>
          <a:lstStyle>
            <a:lvl1pPr>
              <a:defRPr/>
            </a:lvl1pPr>
          </a:lstStyle>
          <a:p>
            <a:r>
              <a:rPr lang="en-US" dirty="0" smtClean="0"/>
              <a:t>9/10/11| </a:t>
            </a:r>
            <a:fld id="{D15508CB-F79E-446D-B3D6-DB01C0DE3B0B}" type="slidenum">
              <a:rPr lang="en-US" smtClean="0"/>
              <a:pPr/>
              <a:t>‹#›</a:t>
            </a:fld>
            <a:endParaRPr lang="en-US" dirty="0"/>
          </a:p>
        </p:txBody>
      </p:sp>
      <p:sp>
        <p:nvSpPr>
          <p:cNvPr id="5" name="Date Placeholder 4"/>
          <p:cNvSpPr>
            <a:spLocks noGrp="1"/>
          </p:cNvSpPr>
          <p:nvPr>
            <p:ph type="dt" sz="half" idx="11"/>
          </p:nvPr>
        </p:nvSpPr>
        <p:spPr>
          <a:xfrm>
            <a:off x="4267200" y="6477000"/>
            <a:ext cx="685800" cy="227013"/>
          </a:xfrm>
        </p:spPr>
        <p:txBody>
          <a:bodyPr/>
          <a:lstStyle>
            <a:lvl1pPr>
              <a:defRPr/>
            </a:lvl1pPr>
          </a:lstStyle>
          <a:p>
            <a:endParaRPr lang="en-US" dirty="0"/>
          </a:p>
        </p:txBody>
      </p:sp>
      <p:sp>
        <p:nvSpPr>
          <p:cNvPr id="6" name="Footer Placeholder 5"/>
          <p:cNvSpPr>
            <a:spLocks noGrp="1"/>
          </p:cNvSpPr>
          <p:nvPr>
            <p:ph type="ftr" sz="quarter" idx="12"/>
          </p:nvPr>
        </p:nvSpPr>
        <p:spPr>
          <a:xfrm>
            <a:off x="152400" y="6629400"/>
            <a:ext cx="1752600" cy="182563"/>
          </a:xfrm>
        </p:spPr>
        <p:txBody>
          <a:bodyPr/>
          <a:lstStyle>
            <a:lvl1pPr>
              <a:defRPr/>
            </a:lvl1p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2"/>
          <p:cNvSpPr>
            <a:spLocks noGrp="1" noChangeArrowheads="1"/>
          </p:cNvSpPr>
          <p:nvPr>
            <p:ph type="subTitle" idx="1"/>
          </p:nvPr>
        </p:nvSpPr>
        <p:spPr>
          <a:xfrm>
            <a:off x="990600" y="3816350"/>
            <a:ext cx="7475538" cy="1752600"/>
          </a:xfrm>
        </p:spPr>
        <p:txBody>
          <a:bodyPr/>
          <a:lstStyle>
            <a:lvl1pPr marL="0" indent="0">
              <a:lnSpc>
                <a:spcPct val="95000"/>
              </a:lnSpc>
              <a:buFontTx/>
              <a:buNone/>
              <a:defRPr/>
            </a:lvl1pPr>
          </a:lstStyle>
          <a:p>
            <a:r>
              <a:rPr lang="en-US"/>
              <a:t>Click to edit Master subtitle style</a:t>
            </a:r>
          </a:p>
        </p:txBody>
      </p:sp>
      <p:sp>
        <p:nvSpPr>
          <p:cNvPr id="8" name="Rectangle 3"/>
          <p:cNvSpPr>
            <a:spLocks noGrp="1" noChangeArrowheads="1"/>
          </p:cNvSpPr>
          <p:nvPr>
            <p:ph type="ctrTitle"/>
          </p:nvPr>
        </p:nvSpPr>
        <p:spPr>
          <a:xfrm>
            <a:off x="685800" y="1581150"/>
            <a:ext cx="7772400" cy="1738313"/>
          </a:xfrm>
        </p:spPr>
        <p:txBody>
          <a:bodyPr/>
          <a:lstStyle>
            <a:lvl1pPr>
              <a:defRPr sz="3600"/>
            </a:lvl1pPr>
          </a:lstStyle>
          <a:p>
            <a:r>
              <a:rPr lang="en-US"/>
              <a:t>Click to edit Master title style</a:t>
            </a:r>
          </a:p>
        </p:txBody>
      </p:sp>
      <p:pic>
        <p:nvPicPr>
          <p:cNvPr id="9" name="Picture 4"/>
          <p:cNvPicPr>
            <a:picLocks noChangeAspect="1" noChangeArrowheads="1"/>
          </p:cNvPicPr>
          <p:nvPr userDrawn="1"/>
        </p:nvPicPr>
        <p:blipFill>
          <a:blip r:embed="rId2" cstate="print"/>
          <a:srcRect/>
          <a:stretch>
            <a:fillRect/>
          </a:stretch>
        </p:blipFill>
        <p:spPr bwMode="auto">
          <a:xfrm>
            <a:off x="7639050" y="76200"/>
            <a:ext cx="1276350" cy="254000"/>
          </a:xfrm>
          <a:prstGeom prst="rect">
            <a:avLst/>
          </a:prstGeom>
          <a:noFill/>
          <a:ln w="12700" cap="sq" algn="ctr">
            <a:noFill/>
            <a:miter lim="800000"/>
            <a:headEnd type="none" w="sm" len="sm"/>
            <a:tailEnd type="none" w="sm" len="sm"/>
          </a:ln>
          <a:effectLst/>
        </p:spPr>
      </p:pic>
      <p:pic>
        <p:nvPicPr>
          <p:cNvPr id="10" name="Picture 9" descr="GLOBE-logo.jpg"/>
          <p:cNvPicPr>
            <a:picLocks noChangeAspect="1"/>
          </p:cNvPicPr>
          <p:nvPr userDrawn="1"/>
        </p:nvPicPr>
        <p:blipFill>
          <a:blip r:embed="rId3" cstate="print"/>
          <a:stretch>
            <a:fillRect/>
          </a:stretch>
        </p:blipFill>
        <p:spPr>
          <a:xfrm>
            <a:off x="228600" y="6172200"/>
            <a:ext cx="3429000" cy="532324"/>
          </a:xfrm>
          <a:prstGeom prst="rect">
            <a:avLst/>
          </a:prstGeom>
        </p:spPr>
      </p:pic>
    </p:spTree>
    <p:extLst>
      <p:ext uri="{BB962C8B-B14F-4D97-AF65-F5344CB8AC3E}">
        <p14:creationId xmlns:p14="http://schemas.microsoft.com/office/powerpoint/2010/main" val="3334627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2F2463-72C7-4D05-93A1-961F961A93EA}" type="datetimeFigureOut">
              <a:rPr lang="en-US" smtClean="0"/>
              <a:pPr/>
              <a:t>11/16/2016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5D17D-BEAA-4FAF-89B3-4480BB3F9BF7}" type="slidenum">
              <a:rPr lang="en-US" smtClean="0"/>
              <a:pPr/>
              <a:t>‹#›</a:t>
            </a:fld>
            <a:endParaRPr lang="en-US"/>
          </a:p>
        </p:txBody>
      </p:sp>
    </p:spTree>
    <p:extLst>
      <p:ext uri="{BB962C8B-B14F-4D97-AF65-F5344CB8AC3E}">
        <p14:creationId xmlns:p14="http://schemas.microsoft.com/office/powerpoint/2010/main" val="3064870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2F2463-72C7-4D05-93A1-961F961A93EA}" type="datetimeFigureOut">
              <a:rPr lang="en-US" smtClean="0"/>
              <a:pPr/>
              <a:t>11/16/2016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5D17D-BEAA-4FAF-89B3-4480BB3F9BF7}" type="slidenum">
              <a:rPr lang="en-US" smtClean="0"/>
              <a:pPr/>
              <a:t>‹#›</a:t>
            </a:fld>
            <a:endParaRPr lang="en-US"/>
          </a:p>
        </p:txBody>
      </p:sp>
    </p:spTree>
    <p:extLst>
      <p:ext uri="{BB962C8B-B14F-4D97-AF65-F5344CB8AC3E}">
        <p14:creationId xmlns:p14="http://schemas.microsoft.com/office/powerpoint/2010/main" val="355750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2F2463-72C7-4D05-93A1-961F961A93EA}" type="datetimeFigureOut">
              <a:rPr lang="en-US" smtClean="0"/>
              <a:pPr/>
              <a:t>11/16/2016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5D17D-BEAA-4FAF-89B3-4480BB3F9BF7}" type="slidenum">
              <a:rPr lang="en-US" smtClean="0"/>
              <a:pPr/>
              <a:t>‹#›</a:t>
            </a:fld>
            <a:endParaRPr lang="en-US"/>
          </a:p>
        </p:txBody>
      </p:sp>
    </p:spTree>
    <p:extLst>
      <p:ext uri="{BB962C8B-B14F-4D97-AF65-F5344CB8AC3E}">
        <p14:creationId xmlns:p14="http://schemas.microsoft.com/office/powerpoint/2010/main" val="1413213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2F2463-72C7-4D05-93A1-961F961A93EA}" type="datetimeFigureOut">
              <a:rPr lang="en-US" smtClean="0"/>
              <a:pPr/>
              <a:t>11/16/2016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E5D17D-BEAA-4FAF-89B3-4480BB3F9BF7}" type="slidenum">
              <a:rPr lang="en-US" smtClean="0"/>
              <a:pPr/>
              <a:t>‹#›</a:t>
            </a:fld>
            <a:endParaRPr lang="en-US"/>
          </a:p>
        </p:txBody>
      </p:sp>
    </p:spTree>
    <p:extLst>
      <p:ext uri="{BB962C8B-B14F-4D97-AF65-F5344CB8AC3E}">
        <p14:creationId xmlns:p14="http://schemas.microsoft.com/office/powerpoint/2010/main" val="1639491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2F2463-72C7-4D05-93A1-961F961A93EA}" type="datetimeFigureOut">
              <a:rPr lang="en-US" smtClean="0"/>
              <a:pPr/>
              <a:t>11/16/2016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E5D17D-BEAA-4FAF-89B3-4480BB3F9BF7}" type="slidenum">
              <a:rPr lang="en-US" smtClean="0"/>
              <a:pPr/>
              <a:t>‹#›</a:t>
            </a:fld>
            <a:endParaRPr lang="en-US"/>
          </a:p>
        </p:txBody>
      </p:sp>
    </p:spTree>
    <p:extLst>
      <p:ext uri="{BB962C8B-B14F-4D97-AF65-F5344CB8AC3E}">
        <p14:creationId xmlns:p14="http://schemas.microsoft.com/office/powerpoint/2010/main" val="27135824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2F2463-72C7-4D05-93A1-961F961A93EA}" type="datetimeFigureOut">
              <a:rPr lang="en-US" smtClean="0"/>
              <a:pPr/>
              <a:t>11/16/2016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E5D17D-BEAA-4FAF-89B3-4480BB3F9BF7}" type="slidenum">
              <a:rPr lang="en-US" smtClean="0"/>
              <a:pPr/>
              <a:t>‹#›</a:t>
            </a:fld>
            <a:endParaRPr lang="en-US"/>
          </a:p>
        </p:txBody>
      </p:sp>
    </p:spTree>
    <p:extLst>
      <p:ext uri="{BB962C8B-B14F-4D97-AF65-F5344CB8AC3E}">
        <p14:creationId xmlns:p14="http://schemas.microsoft.com/office/powerpoint/2010/main" val="1043305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r>
              <a:rPr lang="en-US" dirty="0"/>
              <a:t>6/16/06 | </a:t>
            </a:r>
            <a:fld id="{2C5628B8-9408-49E5-A8C8-D3A705B23107}" type="slidenum">
              <a:rPr lang="en-US"/>
              <a:pPr/>
              <a:t>‹#›</a:t>
            </a:fld>
            <a:endParaRPr lang="en-US" dirty="0"/>
          </a:p>
        </p:txBody>
      </p:sp>
      <p:sp>
        <p:nvSpPr>
          <p:cNvPr id="5" name="Date Placeholder 4"/>
          <p:cNvSpPr>
            <a:spLocks noGrp="1"/>
          </p:cNvSpPr>
          <p:nvPr>
            <p:ph type="dt" sz="half" idx="11"/>
          </p:nvPr>
        </p:nvSpPr>
        <p:spPr/>
        <p:txBody>
          <a:bodyPr/>
          <a:lstStyle>
            <a:lvl1pPr>
              <a:defRPr/>
            </a:lvl1pPr>
          </a:lstStyle>
          <a:p>
            <a:endParaRPr lang="en-US" dirty="0"/>
          </a:p>
        </p:txBody>
      </p:sp>
      <p:sp>
        <p:nvSpPr>
          <p:cNvPr id="6" name="Footer Placeholder 5"/>
          <p:cNvSpPr>
            <a:spLocks noGrp="1"/>
          </p:cNvSpPr>
          <p:nvPr>
            <p:ph type="ftr" sz="quarter" idx="12"/>
          </p:nvPr>
        </p:nvSpPr>
        <p:spPr/>
        <p:txBody>
          <a:bodyPr/>
          <a:lstStyle>
            <a:lvl1pPr>
              <a:defRPr/>
            </a:lvl1pPr>
          </a:lstStyle>
          <a:p>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2F2463-72C7-4D05-93A1-961F961A93EA}" type="datetimeFigureOut">
              <a:rPr lang="en-US" smtClean="0"/>
              <a:pPr/>
              <a:t>11/16/2016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5D17D-BEAA-4FAF-89B3-4480BB3F9BF7}" type="slidenum">
              <a:rPr lang="en-US" smtClean="0"/>
              <a:pPr/>
              <a:t>‹#›</a:t>
            </a:fld>
            <a:endParaRPr lang="en-US"/>
          </a:p>
        </p:txBody>
      </p:sp>
    </p:spTree>
    <p:extLst>
      <p:ext uri="{BB962C8B-B14F-4D97-AF65-F5344CB8AC3E}">
        <p14:creationId xmlns:p14="http://schemas.microsoft.com/office/powerpoint/2010/main" val="1691878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2F2463-72C7-4D05-93A1-961F961A93EA}" type="datetimeFigureOut">
              <a:rPr lang="en-US" smtClean="0"/>
              <a:pPr/>
              <a:t>11/16/2016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5D17D-BEAA-4FAF-89B3-4480BB3F9BF7}" type="slidenum">
              <a:rPr lang="en-US" smtClean="0"/>
              <a:pPr/>
              <a:t>‹#›</a:t>
            </a:fld>
            <a:endParaRPr lang="en-US"/>
          </a:p>
        </p:txBody>
      </p:sp>
    </p:spTree>
    <p:extLst>
      <p:ext uri="{BB962C8B-B14F-4D97-AF65-F5344CB8AC3E}">
        <p14:creationId xmlns:p14="http://schemas.microsoft.com/office/powerpoint/2010/main" val="25448034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2F2463-72C7-4D05-93A1-961F961A93EA}" type="datetimeFigureOut">
              <a:rPr lang="en-US" smtClean="0"/>
              <a:pPr/>
              <a:t>11/16/2016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5D17D-BEAA-4FAF-89B3-4480BB3F9BF7}" type="slidenum">
              <a:rPr lang="en-US" smtClean="0"/>
              <a:pPr/>
              <a:t>‹#›</a:t>
            </a:fld>
            <a:endParaRPr lang="en-US"/>
          </a:p>
        </p:txBody>
      </p:sp>
    </p:spTree>
    <p:extLst>
      <p:ext uri="{BB962C8B-B14F-4D97-AF65-F5344CB8AC3E}">
        <p14:creationId xmlns:p14="http://schemas.microsoft.com/office/powerpoint/2010/main" val="4010673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2F2463-72C7-4D05-93A1-961F961A93EA}" type="datetimeFigureOut">
              <a:rPr lang="en-US" smtClean="0"/>
              <a:pPr/>
              <a:t>11/16/2016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5D17D-BEAA-4FAF-89B3-4480BB3F9BF7}" type="slidenum">
              <a:rPr lang="en-US" smtClean="0"/>
              <a:pPr/>
              <a:t>‹#›</a:t>
            </a:fld>
            <a:endParaRPr lang="en-US"/>
          </a:p>
        </p:txBody>
      </p:sp>
    </p:spTree>
    <p:extLst>
      <p:ext uri="{BB962C8B-B14F-4D97-AF65-F5344CB8AC3E}">
        <p14:creationId xmlns:p14="http://schemas.microsoft.com/office/powerpoint/2010/main" val="1289496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r>
              <a:rPr lang="en-US" dirty="0"/>
              <a:t>6/16/06 | </a:t>
            </a:r>
            <a:fld id="{73427A75-154B-44E7-9DBA-68AB587CD21D}" type="slidenum">
              <a:rPr lang="en-US"/>
              <a:pPr/>
              <a:t>‹#›</a:t>
            </a:fld>
            <a:endParaRPr lang="en-US" dirty="0"/>
          </a:p>
        </p:txBody>
      </p:sp>
      <p:sp>
        <p:nvSpPr>
          <p:cNvPr id="5" name="Date Placeholder 4"/>
          <p:cNvSpPr>
            <a:spLocks noGrp="1"/>
          </p:cNvSpPr>
          <p:nvPr>
            <p:ph type="dt" sz="half" idx="11"/>
          </p:nvPr>
        </p:nvSpPr>
        <p:spPr/>
        <p:txBody>
          <a:bodyPr/>
          <a:lstStyle>
            <a:lvl1pPr>
              <a:defRPr/>
            </a:lvl1pPr>
          </a:lstStyle>
          <a:p>
            <a:endParaRPr lang="en-US" dirty="0"/>
          </a:p>
        </p:txBody>
      </p:sp>
      <p:sp>
        <p:nvSpPr>
          <p:cNvPr id="6" name="Footer Placeholder 5"/>
          <p:cNvSpPr>
            <a:spLocks noGrp="1"/>
          </p:cNvSpPr>
          <p:nvPr>
            <p:ph type="ftr" sz="quarter" idx="12"/>
          </p:nvPr>
        </p:nvSpPr>
        <p:spPr/>
        <p:txBody>
          <a:bodyPr/>
          <a:lstStyle>
            <a:lvl1pPr>
              <a:defRPr/>
            </a:lvl1p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371600"/>
            <a:ext cx="419100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19100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r>
              <a:rPr lang="en-US" dirty="0"/>
              <a:t>6/16/06 | </a:t>
            </a:r>
            <a:fld id="{23E77980-719F-4246-9F60-102BD5A17166}" type="slidenum">
              <a:rPr lang="en-US"/>
              <a:pPr/>
              <a:t>‹#›</a:t>
            </a:fld>
            <a:endParaRPr lang="en-US" dirty="0"/>
          </a:p>
        </p:txBody>
      </p:sp>
      <p:sp>
        <p:nvSpPr>
          <p:cNvPr id="6" name="Date Placeholder 5"/>
          <p:cNvSpPr>
            <a:spLocks noGrp="1"/>
          </p:cNvSpPr>
          <p:nvPr>
            <p:ph type="dt" sz="half" idx="11"/>
          </p:nvPr>
        </p:nvSpPr>
        <p:spPr/>
        <p:txBody>
          <a:bodyPr/>
          <a:lstStyle>
            <a:lvl1pPr>
              <a:defRPr/>
            </a:lvl1pPr>
          </a:lstStyle>
          <a:p>
            <a:endParaRPr lang="en-US" dirty="0"/>
          </a:p>
        </p:txBody>
      </p:sp>
      <p:sp>
        <p:nvSpPr>
          <p:cNvPr id="7" name="Footer Placeholder 6"/>
          <p:cNvSpPr>
            <a:spLocks noGrp="1"/>
          </p:cNvSpPr>
          <p:nvPr>
            <p:ph type="ftr" sz="quarter" idx="12"/>
          </p:nvPr>
        </p:nvSpPr>
        <p:spPr/>
        <p:txBody>
          <a:bodyPr/>
          <a:lstStyle>
            <a:lvl1pPr>
              <a:defRPr/>
            </a:lvl1p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r>
              <a:rPr lang="en-US" dirty="0"/>
              <a:t>6/16/06 | </a:t>
            </a:r>
            <a:fld id="{A479D580-C9D0-4333-AAC3-043198673E50}" type="slidenum">
              <a:rPr lang="en-US"/>
              <a:pPr/>
              <a:t>‹#›</a:t>
            </a:fld>
            <a:endParaRPr lang="en-US" dirty="0"/>
          </a:p>
        </p:txBody>
      </p:sp>
      <p:sp>
        <p:nvSpPr>
          <p:cNvPr id="8" name="Date Placeholder 7"/>
          <p:cNvSpPr>
            <a:spLocks noGrp="1"/>
          </p:cNvSpPr>
          <p:nvPr>
            <p:ph type="dt" sz="half" idx="11"/>
          </p:nvPr>
        </p:nvSpPr>
        <p:spPr/>
        <p:txBody>
          <a:bodyPr/>
          <a:lstStyle>
            <a:lvl1pPr>
              <a:defRPr/>
            </a:lvl1pPr>
          </a:lstStyle>
          <a:p>
            <a:endParaRPr lang="en-US" dirty="0"/>
          </a:p>
        </p:txBody>
      </p:sp>
      <p:sp>
        <p:nvSpPr>
          <p:cNvPr id="9" name="Footer Placeholder 8"/>
          <p:cNvSpPr>
            <a:spLocks noGrp="1"/>
          </p:cNvSpPr>
          <p:nvPr>
            <p:ph type="ftr" sz="quarter" idx="12"/>
          </p:nvPr>
        </p:nvSpPr>
        <p:spPr/>
        <p:txBody>
          <a:bodyPr/>
          <a:lstStyle>
            <a:lvl1pPr>
              <a:defRPr/>
            </a:lvl1p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r>
              <a:rPr lang="en-US" dirty="0"/>
              <a:t>6/16/06 | </a:t>
            </a:r>
            <a:fld id="{10B9C2EB-0593-46EE-86C5-D4526E383CF2}" type="slidenum">
              <a:rPr lang="en-US"/>
              <a:pPr/>
              <a:t>‹#›</a:t>
            </a:fld>
            <a:endParaRPr lang="en-US" dirty="0"/>
          </a:p>
        </p:txBody>
      </p:sp>
      <p:sp>
        <p:nvSpPr>
          <p:cNvPr id="4" name="Date Placeholder 3"/>
          <p:cNvSpPr>
            <a:spLocks noGrp="1"/>
          </p:cNvSpPr>
          <p:nvPr>
            <p:ph type="dt" sz="half" idx="11"/>
          </p:nvPr>
        </p:nvSpPr>
        <p:spPr/>
        <p:txBody>
          <a:bodyPr/>
          <a:lstStyle>
            <a:lvl1pPr>
              <a:defRPr/>
            </a:lvl1pPr>
          </a:lstStyle>
          <a:p>
            <a:endParaRPr lang="en-US" dirty="0"/>
          </a:p>
        </p:txBody>
      </p:sp>
      <p:sp>
        <p:nvSpPr>
          <p:cNvPr id="5" name="Footer Placeholder 4"/>
          <p:cNvSpPr>
            <a:spLocks noGrp="1"/>
          </p:cNvSpPr>
          <p:nvPr>
            <p:ph type="ftr" sz="quarter" idx="12"/>
          </p:nvPr>
        </p:nvSpPr>
        <p:spPr/>
        <p:txBody>
          <a:bodyPr/>
          <a:lstStyle>
            <a:lvl1pPr>
              <a:defRPr/>
            </a:lvl1p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r>
              <a:rPr lang="en-US" dirty="0"/>
              <a:t>6/16/06 | </a:t>
            </a:r>
            <a:fld id="{7344767B-AE05-438C-AFB2-AC96A4600307}" type="slidenum">
              <a:rPr lang="en-US"/>
              <a:pPr/>
              <a:t>‹#›</a:t>
            </a:fld>
            <a:endParaRPr lang="en-US" dirty="0"/>
          </a:p>
        </p:txBody>
      </p:sp>
      <p:sp>
        <p:nvSpPr>
          <p:cNvPr id="6" name="Date Placeholder 5"/>
          <p:cNvSpPr>
            <a:spLocks noGrp="1"/>
          </p:cNvSpPr>
          <p:nvPr>
            <p:ph type="dt" sz="half" idx="11"/>
          </p:nvPr>
        </p:nvSpPr>
        <p:spPr/>
        <p:txBody>
          <a:bodyPr/>
          <a:lstStyle>
            <a:lvl1pPr>
              <a:defRPr/>
            </a:lvl1pPr>
          </a:lstStyle>
          <a:p>
            <a:endParaRPr lang="en-US" dirty="0"/>
          </a:p>
        </p:txBody>
      </p:sp>
      <p:sp>
        <p:nvSpPr>
          <p:cNvPr id="7" name="Footer Placeholder 6"/>
          <p:cNvSpPr>
            <a:spLocks noGrp="1"/>
          </p:cNvSpPr>
          <p:nvPr>
            <p:ph type="ftr" sz="quarter" idx="12"/>
          </p:nvPr>
        </p:nvSpPr>
        <p:spPr/>
        <p:txBody>
          <a:bodyPr/>
          <a:lstStyle>
            <a:lvl1pPr>
              <a:defRPr/>
            </a:lvl1p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r>
              <a:rPr lang="en-US" dirty="0"/>
              <a:t>6/16/06 | </a:t>
            </a:r>
            <a:fld id="{EC1D6B7C-085B-49C1-ACE7-0D5123332AE8}" type="slidenum">
              <a:rPr lang="en-US"/>
              <a:pPr/>
              <a:t>‹#›</a:t>
            </a:fld>
            <a:endParaRPr lang="en-US" dirty="0"/>
          </a:p>
        </p:txBody>
      </p:sp>
      <p:sp>
        <p:nvSpPr>
          <p:cNvPr id="6" name="Date Placeholder 5"/>
          <p:cNvSpPr>
            <a:spLocks noGrp="1"/>
          </p:cNvSpPr>
          <p:nvPr>
            <p:ph type="dt" sz="half" idx="11"/>
          </p:nvPr>
        </p:nvSpPr>
        <p:spPr/>
        <p:txBody>
          <a:bodyPr/>
          <a:lstStyle>
            <a:lvl1pPr>
              <a:defRPr/>
            </a:lvl1pPr>
          </a:lstStyle>
          <a:p>
            <a:endParaRPr lang="en-US" dirty="0"/>
          </a:p>
        </p:txBody>
      </p:sp>
      <p:sp>
        <p:nvSpPr>
          <p:cNvPr id="7" name="Footer Placeholder 6"/>
          <p:cNvSpPr>
            <a:spLocks noGrp="1"/>
          </p:cNvSpPr>
          <p:nvPr>
            <p:ph type="ftr" sz="quarter" idx="12"/>
          </p:nvPr>
        </p:nvSpPr>
        <p:spPr/>
        <p:txBody>
          <a:bodyPr/>
          <a:lstStyle>
            <a:lvl1pPr>
              <a:defRPr/>
            </a:lvl1p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304800" y="1371600"/>
            <a:ext cx="8534400" cy="4775200"/>
          </a:xfrm>
          <a:prstGeom prst="rect">
            <a:avLst/>
          </a:prstGeom>
          <a:noFill/>
          <a:ln w="12700">
            <a:noFill/>
            <a:miter lim="800000"/>
            <a:headEnd/>
            <a:tailEnd/>
          </a:ln>
          <a:effectLst/>
        </p:spPr>
        <p:txBody>
          <a:bodyPr vert="horz" wrap="square" lIns="0"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099" name="Line 3"/>
          <p:cNvSpPr>
            <a:spLocks noChangeShapeType="1"/>
          </p:cNvSpPr>
          <p:nvPr/>
        </p:nvSpPr>
        <p:spPr bwMode="auto">
          <a:xfrm>
            <a:off x="0" y="1035050"/>
            <a:ext cx="9137650" cy="0"/>
          </a:xfrm>
          <a:prstGeom prst="line">
            <a:avLst/>
          </a:prstGeom>
          <a:noFill/>
          <a:ln w="12700">
            <a:solidFill>
              <a:srgbClr val="FF3D00"/>
            </a:solidFill>
            <a:round/>
            <a:headEnd/>
            <a:tailEnd/>
          </a:ln>
          <a:effectLst/>
        </p:spPr>
        <p:txBody>
          <a:bodyPr wrap="none" anchor="ctr"/>
          <a:lstStyle/>
          <a:p>
            <a:endParaRPr lang="en-US" dirty="0"/>
          </a:p>
        </p:txBody>
      </p:sp>
      <p:sp>
        <p:nvSpPr>
          <p:cNvPr id="4100" name="Rectangle 4"/>
          <p:cNvSpPr>
            <a:spLocks noGrp="1" noChangeArrowheads="1"/>
          </p:cNvSpPr>
          <p:nvPr>
            <p:ph type="title"/>
          </p:nvPr>
        </p:nvSpPr>
        <p:spPr bwMode="auto">
          <a:xfrm>
            <a:off x="304800" y="119063"/>
            <a:ext cx="8534400" cy="866775"/>
          </a:xfrm>
          <a:prstGeom prst="rect">
            <a:avLst/>
          </a:prstGeom>
          <a:noFill/>
          <a:ln w="12700">
            <a:noFill/>
            <a:miter lim="800000"/>
            <a:headEnd/>
            <a:tailEnd/>
          </a:ln>
          <a:effectLst/>
        </p:spPr>
        <p:txBody>
          <a:bodyPr vert="horz" wrap="square" lIns="0" tIns="44450" rIns="90487" bIns="44450" numCol="1" anchor="b" anchorCtr="0" compatLnSpc="1">
            <a:prstTxWarp prst="textNoShape">
              <a:avLst/>
            </a:prstTxWarp>
          </a:bodyPr>
          <a:lstStyle/>
          <a:p>
            <a:pPr lvl="0"/>
            <a:r>
              <a:rPr lang="en-US" smtClean="0"/>
              <a:t>Click to edit Master </a:t>
            </a:r>
            <a:br>
              <a:rPr lang="en-US" smtClean="0"/>
            </a:br>
            <a:r>
              <a:rPr lang="en-US" smtClean="0"/>
              <a:t>title style</a:t>
            </a:r>
          </a:p>
        </p:txBody>
      </p:sp>
      <p:sp>
        <p:nvSpPr>
          <p:cNvPr id="4101" name="Rectangle 5"/>
          <p:cNvSpPr>
            <a:spLocks noGrp="1" noChangeArrowheads="1"/>
          </p:cNvSpPr>
          <p:nvPr>
            <p:ph type="sldNum" sz="quarter" idx="4"/>
          </p:nvPr>
        </p:nvSpPr>
        <p:spPr bwMode="auto">
          <a:xfrm>
            <a:off x="7923213" y="6624638"/>
            <a:ext cx="941387" cy="185737"/>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buClrTx/>
              <a:buFontTx/>
              <a:buNone/>
              <a:defRPr sz="1000" b="0"/>
            </a:lvl1pPr>
          </a:lstStyle>
          <a:p>
            <a:r>
              <a:rPr lang="en-US" dirty="0"/>
              <a:t>6/16/06 | </a:t>
            </a:r>
            <a:fld id="{32AB0AB6-2DC6-40C1-8FF3-62E236256A75}" type="slidenum">
              <a:rPr lang="en-US"/>
              <a:pPr/>
              <a:t>‹#›</a:t>
            </a:fld>
            <a:endParaRPr lang="en-US" dirty="0"/>
          </a:p>
        </p:txBody>
      </p:sp>
      <p:sp>
        <p:nvSpPr>
          <p:cNvPr id="4102" name="Rectangle 6"/>
          <p:cNvSpPr>
            <a:spLocks noGrp="1" noChangeArrowheads="1"/>
          </p:cNvSpPr>
          <p:nvPr>
            <p:ph type="dt" sz="half" idx="2"/>
          </p:nvPr>
        </p:nvSpPr>
        <p:spPr bwMode="auto">
          <a:xfrm>
            <a:off x="4267200" y="6477000"/>
            <a:ext cx="685800" cy="22701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buClrTx/>
              <a:buFontTx/>
              <a:buNone/>
              <a:defRPr sz="1000" b="0"/>
            </a:lvl1pPr>
          </a:lstStyle>
          <a:p>
            <a:endParaRPr lang="en-US" dirty="0"/>
          </a:p>
        </p:txBody>
      </p:sp>
      <p:sp>
        <p:nvSpPr>
          <p:cNvPr id="4103" name="Rectangle 7"/>
          <p:cNvSpPr>
            <a:spLocks noGrp="1" noChangeArrowheads="1"/>
          </p:cNvSpPr>
          <p:nvPr>
            <p:ph type="ftr" sz="quarter" idx="3"/>
          </p:nvPr>
        </p:nvSpPr>
        <p:spPr bwMode="auto">
          <a:xfrm>
            <a:off x="152400" y="6629400"/>
            <a:ext cx="1752600" cy="18256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buClrTx/>
              <a:buFontTx/>
              <a:buNone/>
              <a:defRPr sz="1000" b="0"/>
            </a:lvl1pPr>
          </a:lstStyle>
          <a:p>
            <a:endParaRPr lang="en-US" dirty="0"/>
          </a:p>
        </p:txBody>
      </p:sp>
      <p:pic>
        <p:nvPicPr>
          <p:cNvPr id="10" name="Picture 9" descr="GLOBE-logo.jpg"/>
          <p:cNvPicPr>
            <a:picLocks noChangeAspect="1"/>
          </p:cNvPicPr>
          <p:nvPr userDrawn="1"/>
        </p:nvPicPr>
        <p:blipFill>
          <a:blip r:embed="rId14" cstate="print"/>
          <a:stretch>
            <a:fillRect/>
          </a:stretch>
        </p:blipFill>
        <p:spPr>
          <a:xfrm>
            <a:off x="228600" y="6172200"/>
            <a:ext cx="3429000" cy="532324"/>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rtl="0" fontAlgn="base">
        <a:spcBef>
          <a:spcPct val="0"/>
        </a:spcBef>
        <a:spcAft>
          <a:spcPct val="0"/>
        </a:spcAft>
        <a:defRPr sz="3000">
          <a:solidFill>
            <a:schemeClr val="tx2"/>
          </a:solidFill>
          <a:latin typeface="+mj-lt"/>
          <a:ea typeface="+mj-ea"/>
          <a:cs typeface="+mj-cs"/>
        </a:defRPr>
      </a:lvl1pPr>
      <a:lvl2pPr algn="l" rtl="0" fontAlgn="base">
        <a:spcBef>
          <a:spcPct val="0"/>
        </a:spcBef>
        <a:spcAft>
          <a:spcPct val="0"/>
        </a:spcAft>
        <a:defRPr sz="3000">
          <a:solidFill>
            <a:schemeClr val="tx2"/>
          </a:solidFill>
          <a:latin typeface="Arial Black" pitchFamily="34" charset="0"/>
        </a:defRPr>
      </a:lvl2pPr>
      <a:lvl3pPr algn="l" rtl="0" fontAlgn="base">
        <a:spcBef>
          <a:spcPct val="0"/>
        </a:spcBef>
        <a:spcAft>
          <a:spcPct val="0"/>
        </a:spcAft>
        <a:defRPr sz="3000">
          <a:solidFill>
            <a:schemeClr val="tx2"/>
          </a:solidFill>
          <a:latin typeface="Arial Black" pitchFamily="34" charset="0"/>
        </a:defRPr>
      </a:lvl3pPr>
      <a:lvl4pPr algn="l" rtl="0" fontAlgn="base">
        <a:spcBef>
          <a:spcPct val="0"/>
        </a:spcBef>
        <a:spcAft>
          <a:spcPct val="0"/>
        </a:spcAft>
        <a:defRPr sz="3000">
          <a:solidFill>
            <a:schemeClr val="tx2"/>
          </a:solidFill>
          <a:latin typeface="Arial Black" pitchFamily="34" charset="0"/>
        </a:defRPr>
      </a:lvl4pPr>
      <a:lvl5pPr algn="l" rtl="0" fontAlgn="base">
        <a:spcBef>
          <a:spcPct val="0"/>
        </a:spcBef>
        <a:spcAft>
          <a:spcPct val="0"/>
        </a:spcAft>
        <a:defRPr sz="3000">
          <a:solidFill>
            <a:schemeClr val="tx2"/>
          </a:solidFill>
          <a:latin typeface="Arial Black" pitchFamily="34" charset="0"/>
        </a:defRPr>
      </a:lvl5pPr>
      <a:lvl6pPr marL="457200" algn="l" rtl="0" fontAlgn="base">
        <a:spcBef>
          <a:spcPct val="0"/>
        </a:spcBef>
        <a:spcAft>
          <a:spcPct val="0"/>
        </a:spcAft>
        <a:defRPr sz="3000">
          <a:solidFill>
            <a:schemeClr val="tx2"/>
          </a:solidFill>
          <a:latin typeface="Arial Black" pitchFamily="34" charset="0"/>
        </a:defRPr>
      </a:lvl6pPr>
      <a:lvl7pPr marL="914400" algn="l" rtl="0" fontAlgn="base">
        <a:spcBef>
          <a:spcPct val="0"/>
        </a:spcBef>
        <a:spcAft>
          <a:spcPct val="0"/>
        </a:spcAft>
        <a:defRPr sz="3000">
          <a:solidFill>
            <a:schemeClr val="tx2"/>
          </a:solidFill>
          <a:latin typeface="Arial Black" pitchFamily="34" charset="0"/>
        </a:defRPr>
      </a:lvl7pPr>
      <a:lvl8pPr marL="1371600" algn="l" rtl="0" fontAlgn="base">
        <a:spcBef>
          <a:spcPct val="0"/>
        </a:spcBef>
        <a:spcAft>
          <a:spcPct val="0"/>
        </a:spcAft>
        <a:defRPr sz="3000">
          <a:solidFill>
            <a:schemeClr val="tx2"/>
          </a:solidFill>
          <a:latin typeface="Arial Black" pitchFamily="34" charset="0"/>
        </a:defRPr>
      </a:lvl8pPr>
      <a:lvl9pPr marL="1828800" algn="l" rtl="0" fontAlgn="base">
        <a:spcBef>
          <a:spcPct val="0"/>
        </a:spcBef>
        <a:spcAft>
          <a:spcPct val="0"/>
        </a:spcAft>
        <a:defRPr sz="3000">
          <a:solidFill>
            <a:schemeClr val="tx2"/>
          </a:solidFill>
          <a:latin typeface="Arial Black" pitchFamily="34" charset="0"/>
        </a:defRPr>
      </a:lvl9pPr>
    </p:titleStyle>
    <p:bodyStyle>
      <a:lvl1pPr marL="234950" indent="-234950" algn="l" rtl="0" fontAlgn="base">
        <a:spcBef>
          <a:spcPct val="20000"/>
        </a:spcBef>
        <a:spcAft>
          <a:spcPct val="0"/>
        </a:spcAft>
        <a:buClr>
          <a:schemeClr val="tx1"/>
        </a:buClr>
        <a:buSzPct val="150000"/>
        <a:buChar char="•"/>
        <a:defRPr sz="2000" b="1">
          <a:solidFill>
            <a:schemeClr val="tx1"/>
          </a:solidFill>
          <a:latin typeface="+mn-lt"/>
          <a:ea typeface="+mn-ea"/>
          <a:cs typeface="+mn-cs"/>
        </a:defRPr>
      </a:lvl1pPr>
      <a:lvl2pPr marL="517525" indent="-280988" algn="l" rtl="0" fontAlgn="base">
        <a:spcBef>
          <a:spcPct val="20000"/>
        </a:spcBef>
        <a:spcAft>
          <a:spcPct val="0"/>
        </a:spcAft>
        <a:buClr>
          <a:schemeClr val="tx1"/>
        </a:buClr>
        <a:buFont typeface="Arial" charset="0"/>
        <a:buChar char="–"/>
        <a:defRPr b="1">
          <a:solidFill>
            <a:schemeClr val="tx1"/>
          </a:solidFill>
          <a:latin typeface="+mn-lt"/>
        </a:defRPr>
      </a:lvl2pPr>
      <a:lvl3pPr marL="781050" indent="-254000" algn="l" rtl="0" fontAlgn="base">
        <a:spcBef>
          <a:spcPct val="20000"/>
        </a:spcBef>
        <a:spcAft>
          <a:spcPct val="0"/>
        </a:spcAft>
        <a:buClr>
          <a:schemeClr val="tx1"/>
        </a:buClr>
        <a:buSzPct val="125000"/>
        <a:buFont typeface="Arial" charset="0"/>
        <a:buChar char="&gt;"/>
        <a:defRPr sz="1600" b="1">
          <a:solidFill>
            <a:schemeClr val="tx1"/>
          </a:solidFill>
          <a:latin typeface="+mn-lt"/>
        </a:defRPr>
      </a:lvl3pPr>
      <a:lvl4pPr marL="1077913" indent="-295275" algn="l" rtl="0" fontAlgn="base">
        <a:spcBef>
          <a:spcPct val="20000"/>
        </a:spcBef>
        <a:spcAft>
          <a:spcPct val="0"/>
        </a:spcAft>
        <a:buClr>
          <a:schemeClr val="tx1"/>
        </a:buClr>
        <a:buChar char="•"/>
        <a:defRPr sz="1400">
          <a:solidFill>
            <a:schemeClr val="tx1"/>
          </a:solidFill>
          <a:latin typeface="+mn-lt"/>
        </a:defRPr>
      </a:lvl4pPr>
      <a:lvl5pPr marL="2057400" indent="-228600" algn="l" rtl="0" fontAlgn="base">
        <a:spcBef>
          <a:spcPct val="20000"/>
        </a:spcBef>
        <a:spcAft>
          <a:spcPct val="0"/>
        </a:spcAft>
        <a:buSzPct val="100000"/>
        <a:buChar char="»"/>
        <a:defRPr>
          <a:solidFill>
            <a:srgbClr val="0000CC"/>
          </a:solidFill>
          <a:latin typeface="Frutiger 87ExtraBlackCn" pitchFamily="34" charset="0"/>
        </a:defRPr>
      </a:lvl5pPr>
      <a:lvl6pPr marL="2514600" indent="-228600" algn="l" rtl="0" fontAlgn="base">
        <a:spcBef>
          <a:spcPct val="20000"/>
        </a:spcBef>
        <a:spcAft>
          <a:spcPct val="0"/>
        </a:spcAft>
        <a:buSzPct val="100000"/>
        <a:buChar char="»"/>
        <a:defRPr>
          <a:solidFill>
            <a:srgbClr val="0000CC"/>
          </a:solidFill>
          <a:latin typeface="Frutiger 87ExtraBlackCn" pitchFamily="34" charset="0"/>
        </a:defRPr>
      </a:lvl6pPr>
      <a:lvl7pPr marL="2971800" indent="-228600" algn="l" rtl="0" fontAlgn="base">
        <a:spcBef>
          <a:spcPct val="20000"/>
        </a:spcBef>
        <a:spcAft>
          <a:spcPct val="0"/>
        </a:spcAft>
        <a:buSzPct val="100000"/>
        <a:buChar char="»"/>
        <a:defRPr>
          <a:solidFill>
            <a:srgbClr val="0000CC"/>
          </a:solidFill>
          <a:latin typeface="Frutiger 87ExtraBlackCn" pitchFamily="34" charset="0"/>
        </a:defRPr>
      </a:lvl7pPr>
      <a:lvl8pPr marL="3429000" indent="-228600" algn="l" rtl="0" fontAlgn="base">
        <a:spcBef>
          <a:spcPct val="20000"/>
        </a:spcBef>
        <a:spcAft>
          <a:spcPct val="0"/>
        </a:spcAft>
        <a:buSzPct val="100000"/>
        <a:buChar char="»"/>
        <a:defRPr>
          <a:solidFill>
            <a:srgbClr val="0000CC"/>
          </a:solidFill>
          <a:latin typeface="Frutiger 87ExtraBlackCn" pitchFamily="34" charset="0"/>
        </a:defRPr>
      </a:lvl8pPr>
      <a:lvl9pPr marL="3886200" indent="-228600" algn="l" rtl="0" fontAlgn="base">
        <a:spcBef>
          <a:spcPct val="20000"/>
        </a:spcBef>
        <a:spcAft>
          <a:spcPct val="0"/>
        </a:spcAft>
        <a:buSzPct val="100000"/>
        <a:buChar char="»"/>
        <a:defRPr>
          <a:solidFill>
            <a:srgbClr val="0000CC"/>
          </a:solidFill>
          <a:latin typeface="Frutiger 87ExtraBlackCn"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F2463-72C7-4D05-93A1-961F961A93EA}" type="datetimeFigureOut">
              <a:rPr lang="en-US" smtClean="0"/>
              <a:pPr/>
              <a:t>11/16/2016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E5D17D-BEAA-4FAF-89B3-4480BB3F9BF7}" type="slidenum">
              <a:rPr lang="en-US" smtClean="0"/>
              <a:pPr/>
              <a:t>‹#›</a:t>
            </a:fld>
            <a:endParaRPr lang="en-US"/>
          </a:p>
        </p:txBody>
      </p:sp>
    </p:spTree>
    <p:extLst>
      <p:ext uri="{BB962C8B-B14F-4D97-AF65-F5344CB8AC3E}">
        <p14:creationId xmlns:p14="http://schemas.microsoft.com/office/powerpoint/2010/main" val="4007588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19.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hyperlink" Target="http://vis.globe.gov/GLOBE/"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38986" y="152400"/>
            <a:ext cx="5680081" cy="461665"/>
          </a:xfrm>
          <a:prstGeom prst="rect">
            <a:avLst/>
          </a:prstGeom>
          <a:noFill/>
        </p:spPr>
        <p:txBody>
          <a:bodyPr wrap="none" rtlCol="0">
            <a:spAutoFit/>
          </a:bodyPr>
          <a:lstStyle/>
          <a:p>
            <a:r>
              <a:rPr lang="uk-UA" sz="2400" b="1" dirty="0" smtClean="0"/>
              <a:t>Використання системи візуалізації даних</a:t>
            </a:r>
            <a:endParaRPr lang="en-US" sz="2400" b="1"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43" y="838200"/>
            <a:ext cx="8460257" cy="5986826"/>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441958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1075648"/>
            <a:ext cx="8686799" cy="527884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0" y="223024"/>
            <a:ext cx="9144000" cy="369332"/>
          </a:xfrm>
          <a:prstGeom prst="rect">
            <a:avLst/>
          </a:prstGeom>
          <a:noFill/>
        </p:spPr>
        <p:txBody>
          <a:bodyPr wrap="square" rtlCol="0">
            <a:spAutoFit/>
          </a:bodyPr>
          <a:lstStyle/>
          <a:p>
            <a:pPr algn="ctr"/>
            <a:r>
              <a:rPr lang="uk-UA" dirty="0" smtClean="0"/>
              <a:t>Вікна справа і зліва можна закрити натиснувши на них</a:t>
            </a:r>
            <a:r>
              <a:rPr lang="en-US" dirty="0" smtClean="0"/>
              <a:t>. </a:t>
            </a:r>
            <a:endParaRPr lang="en-US" dirty="0"/>
          </a:p>
        </p:txBody>
      </p:sp>
      <p:sp>
        <p:nvSpPr>
          <p:cNvPr id="10" name="Rectangle 9"/>
          <p:cNvSpPr/>
          <p:nvPr/>
        </p:nvSpPr>
        <p:spPr>
          <a:xfrm>
            <a:off x="5638800" y="6248400"/>
            <a:ext cx="762000" cy="1338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362200" y="1730298"/>
            <a:ext cx="178420" cy="10891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a:off x="2616822" y="869355"/>
            <a:ext cx="3860178" cy="86094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867400" y="869355"/>
            <a:ext cx="762000" cy="528346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3239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1075648"/>
            <a:ext cx="8686799" cy="527884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0" y="76200"/>
            <a:ext cx="9144000" cy="923330"/>
          </a:xfrm>
          <a:prstGeom prst="rect">
            <a:avLst/>
          </a:prstGeom>
          <a:noFill/>
        </p:spPr>
        <p:txBody>
          <a:bodyPr wrap="square" rtlCol="0">
            <a:spAutoFit/>
          </a:bodyPr>
          <a:lstStyle/>
          <a:p>
            <a:pPr algn="ctr"/>
            <a:r>
              <a:rPr lang="uk-UA" dirty="0" smtClean="0"/>
              <a:t>Ви можете контролювати скільки мапи буде видно використовуючи інструмент справа</a:t>
            </a:r>
            <a:r>
              <a:rPr lang="en-US" dirty="0" smtClean="0"/>
              <a:t>.  </a:t>
            </a:r>
            <a:r>
              <a:rPr lang="uk-UA" dirty="0" smtClean="0"/>
              <a:t>Мишкою натисніть і перетягніть мапу в будь-якому напрямку</a:t>
            </a:r>
            <a:r>
              <a:rPr lang="en-US" dirty="0" smtClean="0"/>
              <a:t>, </a:t>
            </a:r>
            <a:r>
              <a:rPr lang="uk-UA" dirty="0" smtClean="0"/>
              <a:t>двічі клацніть, щоб наблизитися чи використовуйте інструмент </a:t>
            </a:r>
            <a:r>
              <a:rPr lang="uk-UA" dirty="0"/>
              <a:t>с</a:t>
            </a:r>
            <a:r>
              <a:rPr lang="uk-UA" dirty="0" smtClean="0"/>
              <a:t>права</a:t>
            </a:r>
            <a:r>
              <a:rPr lang="en-US" dirty="0" smtClean="0"/>
              <a:t>.</a:t>
            </a:r>
            <a:endParaRPr lang="en-US" dirty="0"/>
          </a:p>
        </p:txBody>
      </p:sp>
      <p:sp>
        <p:nvSpPr>
          <p:cNvPr id="2" name="Rectangle 1"/>
          <p:cNvSpPr/>
          <p:nvPr/>
        </p:nvSpPr>
        <p:spPr>
          <a:xfrm>
            <a:off x="8570233" y="2057400"/>
            <a:ext cx="345167" cy="2057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5562600" y="968829"/>
            <a:ext cx="3007633" cy="139337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89904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4537" y="67270"/>
            <a:ext cx="8497229" cy="923330"/>
          </a:xfrm>
          <a:prstGeom prst="rect">
            <a:avLst/>
          </a:prstGeom>
          <a:noFill/>
        </p:spPr>
        <p:txBody>
          <a:bodyPr wrap="square" rtlCol="0">
            <a:spAutoFit/>
          </a:bodyPr>
          <a:lstStyle/>
          <a:p>
            <a:pPr algn="ctr"/>
            <a:r>
              <a:rPr lang="uk-UA" dirty="0" smtClean="0"/>
              <a:t>Звузивши </a:t>
            </a:r>
            <a:r>
              <a:rPr lang="en-US" dirty="0" smtClean="0"/>
              <a:t>Map Date Range </a:t>
            </a:r>
            <a:r>
              <a:rPr lang="uk-UA" dirty="0" smtClean="0"/>
              <a:t>до останніх </a:t>
            </a:r>
            <a:r>
              <a:rPr lang="en-US" dirty="0" smtClean="0"/>
              <a:t>10 </a:t>
            </a:r>
            <a:r>
              <a:rPr lang="uk-UA" dirty="0" smtClean="0"/>
              <a:t>років і наблизившись до мапи показує розподіл вимірювань </a:t>
            </a:r>
            <a:r>
              <a:rPr lang="en-US" dirty="0" smtClean="0"/>
              <a:t>GLOBE </a:t>
            </a:r>
            <a:r>
              <a:rPr lang="uk-UA" dirty="0" smtClean="0"/>
              <a:t>і де ділянки з більшою кількістю даних</a:t>
            </a:r>
            <a:r>
              <a:rPr lang="en-US" dirty="0" smtClean="0"/>
              <a:t>. </a:t>
            </a:r>
          </a:p>
          <a:p>
            <a:pPr algn="ctr"/>
            <a:r>
              <a:rPr lang="uk-UA" dirty="0" smtClean="0"/>
              <a:t>Ці ділянки пропонують кращі можливості для дослідницьких проектів.</a:t>
            </a:r>
            <a:endParaRPr lang="en-US" dirty="0" smtClean="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1066800"/>
            <a:ext cx="8662026" cy="52578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062923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76200"/>
            <a:ext cx="9144000" cy="923330"/>
          </a:xfrm>
          <a:prstGeom prst="rect">
            <a:avLst/>
          </a:prstGeom>
          <a:noFill/>
        </p:spPr>
        <p:txBody>
          <a:bodyPr wrap="square" rtlCol="0">
            <a:spAutoFit/>
          </a:bodyPr>
          <a:lstStyle/>
          <a:p>
            <a:pPr algn="ctr"/>
            <a:r>
              <a:rPr lang="uk-UA" dirty="0" smtClean="0"/>
              <a:t>Натиснувши на іконку на мапі ви відкриєте вікно інформації про цю ділянку</a:t>
            </a:r>
            <a:r>
              <a:rPr lang="en-US" dirty="0" smtClean="0"/>
              <a:t>.  </a:t>
            </a:r>
            <a:r>
              <a:rPr lang="uk-UA" dirty="0" smtClean="0"/>
              <a:t>Графік за умовчанням показує дані за 5 років, але ви можете вибрати всі дані (</a:t>
            </a:r>
            <a:r>
              <a:rPr lang="en-US" dirty="0" smtClean="0"/>
              <a:t>Total)</a:t>
            </a:r>
            <a:r>
              <a:rPr lang="uk-UA" dirty="0" smtClean="0"/>
              <a:t> чи вибрати часовий проміжок самостійно</a:t>
            </a:r>
            <a:r>
              <a:rPr lang="en-US" dirty="0" smtClean="0"/>
              <a:t> (Custom)</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1055410"/>
            <a:ext cx="8742182" cy="5280075"/>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3124200" y="3047999"/>
            <a:ext cx="914400" cy="2859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105400" y="5638800"/>
            <a:ext cx="1676400" cy="2859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2743200" y="990600"/>
            <a:ext cx="838200" cy="205739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686300" y="968829"/>
            <a:ext cx="723900" cy="466997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97763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8201" y="2617025"/>
            <a:ext cx="4717898" cy="2804261"/>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334537" y="132080"/>
            <a:ext cx="8497229" cy="923330"/>
          </a:xfrm>
          <a:prstGeom prst="rect">
            <a:avLst/>
          </a:prstGeom>
          <a:noFill/>
        </p:spPr>
        <p:txBody>
          <a:bodyPr wrap="square" rtlCol="0">
            <a:spAutoFit/>
          </a:bodyPr>
          <a:lstStyle/>
          <a:p>
            <a:pPr algn="ctr"/>
            <a:r>
              <a:rPr lang="uk-UA" dirty="0" smtClean="0"/>
              <a:t>Вікно з даними:</a:t>
            </a:r>
            <a:endParaRPr lang="en-US" dirty="0" smtClean="0"/>
          </a:p>
          <a:p>
            <a:pPr algn="ctr"/>
            <a:r>
              <a:rPr lang="uk-UA" dirty="0" smtClean="0"/>
              <a:t>Дає інформацію про ділянку і є  першим пунктом при створенні таблиць і графіків ділянки.</a:t>
            </a:r>
            <a:endParaRPr lang="en-US" dirty="0"/>
          </a:p>
        </p:txBody>
      </p:sp>
      <p:sp>
        <p:nvSpPr>
          <p:cNvPr id="4" name="TextBox 3"/>
          <p:cNvSpPr txBox="1"/>
          <p:nvPr/>
        </p:nvSpPr>
        <p:spPr>
          <a:xfrm>
            <a:off x="152400" y="2991067"/>
            <a:ext cx="2115516" cy="923330"/>
          </a:xfrm>
          <a:prstGeom prst="rect">
            <a:avLst/>
          </a:prstGeom>
          <a:noFill/>
        </p:spPr>
        <p:txBody>
          <a:bodyPr wrap="none" rtlCol="0">
            <a:spAutoFit/>
          </a:bodyPr>
          <a:lstStyle/>
          <a:p>
            <a:r>
              <a:rPr lang="uk-UA" dirty="0" smtClean="0"/>
              <a:t>Тип даних</a:t>
            </a:r>
            <a:endParaRPr lang="en-US" dirty="0" smtClean="0"/>
          </a:p>
          <a:p>
            <a:r>
              <a:rPr lang="en-US" dirty="0" smtClean="0"/>
              <a:t>(</a:t>
            </a:r>
            <a:r>
              <a:rPr lang="uk-UA" dirty="0" smtClean="0"/>
              <a:t>і загальна кількість</a:t>
            </a:r>
          </a:p>
          <a:p>
            <a:r>
              <a:rPr lang="uk-UA" dirty="0" smtClean="0"/>
              <a:t>вимірювань</a:t>
            </a:r>
            <a:r>
              <a:rPr lang="en-US" dirty="0" smtClean="0"/>
              <a:t>)</a:t>
            </a:r>
            <a:endParaRPr lang="en-US" dirty="0"/>
          </a:p>
        </p:txBody>
      </p:sp>
      <p:sp>
        <p:nvSpPr>
          <p:cNvPr id="6" name="TextBox 5"/>
          <p:cNvSpPr txBox="1"/>
          <p:nvPr/>
        </p:nvSpPr>
        <p:spPr>
          <a:xfrm>
            <a:off x="6987768" y="1883677"/>
            <a:ext cx="2029522" cy="1200329"/>
          </a:xfrm>
          <a:prstGeom prst="rect">
            <a:avLst/>
          </a:prstGeom>
          <a:noFill/>
        </p:spPr>
        <p:txBody>
          <a:bodyPr wrap="square" rtlCol="0">
            <a:spAutoFit/>
          </a:bodyPr>
          <a:lstStyle/>
          <a:p>
            <a:r>
              <a:rPr lang="uk-UA" dirty="0" smtClean="0"/>
              <a:t>Якщо іконки двох ділянок близько можна </a:t>
            </a:r>
            <a:r>
              <a:rPr lang="uk-UA" dirty="0" err="1" smtClean="0"/>
              <a:t>пролистати</a:t>
            </a:r>
            <a:r>
              <a:rPr lang="uk-UA" dirty="0" smtClean="0"/>
              <a:t> їх тут</a:t>
            </a:r>
            <a:endParaRPr lang="en-US" dirty="0"/>
          </a:p>
        </p:txBody>
      </p:sp>
      <p:sp>
        <p:nvSpPr>
          <p:cNvPr id="7" name="TextBox 6"/>
          <p:cNvSpPr txBox="1"/>
          <p:nvPr/>
        </p:nvSpPr>
        <p:spPr>
          <a:xfrm>
            <a:off x="6854102" y="3611318"/>
            <a:ext cx="2163188" cy="1200329"/>
          </a:xfrm>
          <a:prstGeom prst="rect">
            <a:avLst/>
          </a:prstGeom>
          <a:noFill/>
        </p:spPr>
        <p:txBody>
          <a:bodyPr wrap="square" rtlCol="0">
            <a:spAutoFit/>
          </a:bodyPr>
          <a:lstStyle/>
          <a:p>
            <a:r>
              <a:rPr lang="uk-UA" dirty="0" smtClean="0"/>
              <a:t>Показує загальну кількість вимірювань для кожного інтервалу</a:t>
            </a:r>
            <a:endParaRPr lang="en-US" dirty="0"/>
          </a:p>
        </p:txBody>
      </p:sp>
      <p:cxnSp>
        <p:nvCxnSpPr>
          <p:cNvPr id="9" name="Straight Arrow Connector 8"/>
          <p:cNvCxnSpPr/>
          <p:nvPr/>
        </p:nvCxnSpPr>
        <p:spPr>
          <a:xfrm flipH="1">
            <a:off x="6019800" y="3905637"/>
            <a:ext cx="834303" cy="18199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527499" y="2142627"/>
            <a:ext cx="460269" cy="59922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803099" y="3934483"/>
            <a:ext cx="381000" cy="49157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75068" y="4349861"/>
            <a:ext cx="1747594" cy="923330"/>
          </a:xfrm>
          <a:prstGeom prst="rect">
            <a:avLst/>
          </a:prstGeom>
          <a:noFill/>
        </p:spPr>
        <p:txBody>
          <a:bodyPr wrap="none" rtlCol="0">
            <a:spAutoFit/>
          </a:bodyPr>
          <a:lstStyle/>
          <a:p>
            <a:r>
              <a:rPr lang="uk-UA" dirty="0" smtClean="0"/>
              <a:t>Набори даних </a:t>
            </a:r>
            <a:r>
              <a:rPr lang="en-US" dirty="0" smtClean="0"/>
              <a:t>(</a:t>
            </a:r>
            <a:endParaRPr lang="uk-UA" dirty="0" smtClean="0"/>
          </a:p>
          <a:p>
            <a:r>
              <a:rPr lang="uk-UA" dirty="0" smtClean="0"/>
              <a:t>виберіть, щоб </a:t>
            </a:r>
          </a:p>
          <a:p>
            <a:r>
              <a:rPr lang="uk-UA" dirty="0" smtClean="0"/>
              <a:t>змінити графік</a:t>
            </a:r>
            <a:r>
              <a:rPr lang="en-US" dirty="0" smtClean="0"/>
              <a:t>) </a:t>
            </a:r>
          </a:p>
        </p:txBody>
      </p:sp>
      <p:sp>
        <p:nvSpPr>
          <p:cNvPr id="28" name="TextBox 27"/>
          <p:cNvSpPr txBox="1"/>
          <p:nvPr/>
        </p:nvSpPr>
        <p:spPr>
          <a:xfrm>
            <a:off x="4535509" y="1524000"/>
            <a:ext cx="2518895" cy="646331"/>
          </a:xfrm>
          <a:prstGeom prst="rect">
            <a:avLst/>
          </a:prstGeom>
          <a:noFill/>
        </p:spPr>
        <p:txBody>
          <a:bodyPr wrap="none" rtlCol="0">
            <a:spAutoFit/>
          </a:bodyPr>
          <a:lstStyle/>
          <a:p>
            <a:r>
              <a:rPr lang="uk-UA" dirty="0" smtClean="0"/>
              <a:t>Натисніть, щоб перейти</a:t>
            </a:r>
          </a:p>
          <a:p>
            <a:r>
              <a:rPr lang="uk-UA" dirty="0" smtClean="0"/>
              <a:t>На сторінку школи</a:t>
            </a:r>
            <a:endParaRPr lang="en-US" dirty="0"/>
          </a:p>
        </p:txBody>
      </p:sp>
      <p:cxnSp>
        <p:nvCxnSpPr>
          <p:cNvPr id="30" name="Straight Arrow Connector 29"/>
          <p:cNvCxnSpPr/>
          <p:nvPr/>
        </p:nvCxnSpPr>
        <p:spPr>
          <a:xfrm flipH="1">
            <a:off x="4267200" y="2345342"/>
            <a:ext cx="315951" cy="32165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987093" y="3452732"/>
            <a:ext cx="1197006" cy="1049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610741" y="5585354"/>
            <a:ext cx="2618859" cy="646331"/>
          </a:xfrm>
          <a:prstGeom prst="rect">
            <a:avLst/>
          </a:prstGeom>
          <a:noFill/>
        </p:spPr>
        <p:txBody>
          <a:bodyPr wrap="square" rtlCol="0">
            <a:spAutoFit/>
          </a:bodyPr>
          <a:lstStyle/>
          <a:p>
            <a:r>
              <a:rPr lang="uk-UA" dirty="0" smtClean="0"/>
              <a:t>Змінити часовий проміжок графіку</a:t>
            </a:r>
            <a:endParaRPr lang="en-US" dirty="0"/>
          </a:p>
        </p:txBody>
      </p:sp>
      <p:cxnSp>
        <p:nvCxnSpPr>
          <p:cNvPr id="39" name="Straight Arrow Connector 38"/>
          <p:cNvCxnSpPr>
            <a:stCxn id="38" idx="1"/>
          </p:cNvCxnSpPr>
          <p:nvPr/>
        </p:nvCxnSpPr>
        <p:spPr>
          <a:xfrm flipH="1" flipV="1">
            <a:off x="5247669" y="5339566"/>
            <a:ext cx="363072" cy="56895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95259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1" y="132080"/>
            <a:ext cx="8603166" cy="923330"/>
          </a:xfrm>
          <a:prstGeom prst="rect">
            <a:avLst/>
          </a:prstGeom>
          <a:noFill/>
        </p:spPr>
        <p:txBody>
          <a:bodyPr wrap="square" rtlCol="0">
            <a:spAutoFit/>
          </a:bodyPr>
          <a:lstStyle/>
          <a:p>
            <a:pPr algn="ctr"/>
            <a:r>
              <a:rPr lang="uk-UA" dirty="0" smtClean="0"/>
              <a:t>Додаткові шари даних можна додавати, щоб знайти ділянки з різними типами даних</a:t>
            </a:r>
            <a:r>
              <a:rPr lang="en-US" dirty="0" smtClean="0"/>
              <a:t>.  </a:t>
            </a:r>
          </a:p>
          <a:p>
            <a:pPr algn="ctr"/>
            <a:r>
              <a:rPr lang="uk-UA" dirty="0" smtClean="0"/>
              <a:t>Використовуючи шари і фільтри ви можете знайти дані для практично будь-якого дослідження</a:t>
            </a:r>
            <a:r>
              <a:rPr lang="en-US" dirty="0" smtClean="0"/>
              <a:t>.</a:t>
            </a: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1"/>
            <a:ext cx="8762999" cy="5325153"/>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743336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1066801"/>
            <a:ext cx="8763000" cy="5325154"/>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64592" y="76200"/>
            <a:ext cx="8827008" cy="923330"/>
          </a:xfrm>
          <a:prstGeom prst="rect">
            <a:avLst/>
          </a:prstGeom>
          <a:noFill/>
        </p:spPr>
        <p:txBody>
          <a:bodyPr wrap="square" rtlCol="0">
            <a:spAutoFit/>
          </a:bodyPr>
          <a:lstStyle/>
          <a:p>
            <a:r>
              <a:rPr lang="uk-UA" dirty="0" smtClean="0"/>
              <a:t>Тепер виберемо дані вимірювань</a:t>
            </a:r>
            <a:r>
              <a:rPr lang="en-US" dirty="0" smtClean="0"/>
              <a:t>. </a:t>
            </a:r>
            <a:r>
              <a:rPr lang="uk-UA" dirty="0" err="1" smtClean="0"/>
              <a:t>Зменшіть</a:t>
            </a:r>
            <a:r>
              <a:rPr lang="uk-UA" dirty="0" smtClean="0"/>
              <a:t> мапу і натисніть</a:t>
            </a:r>
            <a:r>
              <a:rPr lang="en-US" dirty="0" smtClean="0"/>
              <a:t> </a:t>
            </a:r>
            <a:r>
              <a:rPr lang="en-US" dirty="0" smtClean="0">
                <a:solidFill>
                  <a:srgbClr val="0070C0"/>
                </a:solidFill>
              </a:rPr>
              <a:t>Measurements</a:t>
            </a:r>
            <a:r>
              <a:rPr lang="en-US" dirty="0" smtClean="0"/>
              <a:t>. </a:t>
            </a:r>
            <a:r>
              <a:rPr lang="uk-UA" dirty="0" smtClean="0"/>
              <a:t>Тепер мапа показує реальні значення максимальних температур для цього дня</a:t>
            </a:r>
            <a:r>
              <a:rPr lang="en-US" dirty="0" smtClean="0"/>
              <a:t>.  </a:t>
            </a:r>
            <a:r>
              <a:rPr lang="uk-UA" dirty="0" smtClean="0"/>
              <a:t>Змініть дату на </a:t>
            </a:r>
            <a:r>
              <a:rPr lang="en-US" dirty="0" smtClean="0"/>
              <a:t>April 3, 2013.</a:t>
            </a:r>
            <a:endParaRPr lang="en-US" dirty="0"/>
          </a:p>
        </p:txBody>
      </p:sp>
      <p:sp>
        <p:nvSpPr>
          <p:cNvPr id="6" name="Rectangle 5"/>
          <p:cNvSpPr/>
          <p:nvPr/>
        </p:nvSpPr>
        <p:spPr>
          <a:xfrm>
            <a:off x="838201" y="1060490"/>
            <a:ext cx="875370" cy="2776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19988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1066800"/>
            <a:ext cx="8763000" cy="5320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47706" y="67270"/>
            <a:ext cx="8515293" cy="923330"/>
          </a:xfrm>
          <a:prstGeom prst="rect">
            <a:avLst/>
          </a:prstGeom>
          <a:noFill/>
        </p:spPr>
        <p:txBody>
          <a:bodyPr wrap="square" rtlCol="0">
            <a:spAutoFit/>
          </a:bodyPr>
          <a:lstStyle/>
          <a:p>
            <a:pPr algn="ctr"/>
            <a:r>
              <a:rPr lang="uk-UA" dirty="0" smtClean="0"/>
              <a:t>Вікно знизу справа показує легенду </a:t>
            </a:r>
            <a:r>
              <a:rPr lang="en-US" dirty="0" smtClean="0"/>
              <a:t>– </a:t>
            </a:r>
            <a:br>
              <a:rPr lang="en-US" dirty="0" smtClean="0"/>
            </a:br>
            <a:r>
              <a:rPr lang="uk-UA" dirty="0" smtClean="0"/>
              <a:t>кольори на шкалі відповідають можливим значенням даних</a:t>
            </a:r>
            <a:r>
              <a:rPr lang="en-US" dirty="0" smtClean="0"/>
              <a:t>. </a:t>
            </a:r>
          </a:p>
          <a:p>
            <a:pPr algn="ctr"/>
            <a:r>
              <a:rPr lang="uk-UA" dirty="0" smtClean="0"/>
              <a:t>Кожен шар даних має свою унікальну іконку</a:t>
            </a:r>
            <a:r>
              <a:rPr lang="en-US" dirty="0" smtClean="0"/>
              <a:t>.</a:t>
            </a:r>
            <a:endParaRPr lang="en-US" dirty="0"/>
          </a:p>
        </p:txBody>
      </p:sp>
      <p:sp>
        <p:nvSpPr>
          <p:cNvPr id="2" name="Rectangle 1"/>
          <p:cNvSpPr/>
          <p:nvPr/>
        </p:nvSpPr>
        <p:spPr>
          <a:xfrm>
            <a:off x="4191000" y="5653668"/>
            <a:ext cx="4876800" cy="823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27627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606" y="1066799"/>
            <a:ext cx="8781994" cy="5344951"/>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247706" y="67270"/>
            <a:ext cx="8550605" cy="923330"/>
          </a:xfrm>
          <a:prstGeom prst="rect">
            <a:avLst/>
          </a:prstGeom>
          <a:noFill/>
        </p:spPr>
        <p:txBody>
          <a:bodyPr wrap="square" rtlCol="0">
            <a:spAutoFit/>
          </a:bodyPr>
          <a:lstStyle/>
          <a:p>
            <a:pPr algn="ctr"/>
            <a:r>
              <a:rPr lang="uk-UA" dirty="0" smtClean="0"/>
              <a:t>Фільтри існують для того, щоб ви вирішили які дані хочете бачити на мапі</a:t>
            </a:r>
            <a:r>
              <a:rPr lang="en-US" dirty="0" smtClean="0"/>
              <a:t>. </a:t>
            </a:r>
            <a:r>
              <a:rPr lang="uk-UA" dirty="0" smtClean="0"/>
              <a:t>Натисніть </a:t>
            </a:r>
            <a:r>
              <a:rPr lang="en-US" dirty="0" smtClean="0"/>
              <a:t>Filters </a:t>
            </a:r>
            <a:r>
              <a:rPr lang="uk-UA" dirty="0" smtClean="0"/>
              <a:t>зліва</a:t>
            </a:r>
            <a:r>
              <a:rPr lang="en-US" dirty="0" smtClean="0"/>
              <a:t>. </a:t>
            </a:r>
            <a:r>
              <a:rPr lang="uk-UA" dirty="0" smtClean="0"/>
              <a:t>Ви можете обмежити мапу, щоб вона показувала дані лише певного місця</a:t>
            </a:r>
            <a:r>
              <a:rPr lang="uk-UA" dirty="0"/>
              <a:t> </a:t>
            </a:r>
            <a:r>
              <a:rPr lang="en-US" dirty="0" smtClean="0"/>
              <a:t>(</a:t>
            </a:r>
            <a:r>
              <a:rPr lang="uk-UA" dirty="0" smtClean="0"/>
              <a:t>напр., країни</a:t>
            </a:r>
            <a:r>
              <a:rPr lang="en-US" dirty="0" smtClean="0"/>
              <a:t>) </a:t>
            </a:r>
            <a:r>
              <a:rPr lang="uk-UA" dirty="0" smtClean="0"/>
              <a:t>чи певної висоти над рівнем моря</a:t>
            </a:r>
            <a:r>
              <a:rPr lang="en-US" dirty="0" smtClean="0"/>
              <a:t>. </a:t>
            </a:r>
          </a:p>
        </p:txBody>
      </p:sp>
      <p:sp>
        <p:nvSpPr>
          <p:cNvPr id="4" name="Rectangle 3"/>
          <p:cNvSpPr/>
          <p:nvPr/>
        </p:nvSpPr>
        <p:spPr>
          <a:xfrm>
            <a:off x="247706" y="2057400"/>
            <a:ext cx="2114494" cy="1638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51377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1066801"/>
            <a:ext cx="8686800" cy="527884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0" y="228600"/>
            <a:ext cx="9144000" cy="646331"/>
          </a:xfrm>
          <a:prstGeom prst="rect">
            <a:avLst/>
          </a:prstGeom>
          <a:noFill/>
        </p:spPr>
        <p:txBody>
          <a:bodyPr wrap="square" rtlCol="0">
            <a:spAutoFit/>
          </a:bodyPr>
          <a:lstStyle/>
          <a:p>
            <a:pPr algn="ctr"/>
            <a:r>
              <a:rPr lang="uk-UA" dirty="0" smtClean="0"/>
              <a:t>Виберіть</a:t>
            </a:r>
            <a:r>
              <a:rPr lang="en-US" dirty="0" smtClean="0"/>
              <a:t> ‘Places’ </a:t>
            </a:r>
            <a:r>
              <a:rPr lang="uk-UA" dirty="0" smtClean="0"/>
              <a:t>у фільтрі</a:t>
            </a:r>
            <a:r>
              <a:rPr lang="en-US" dirty="0" smtClean="0"/>
              <a:t> Location/Site </a:t>
            </a:r>
            <a:r>
              <a:rPr lang="uk-UA" dirty="0" smtClean="0"/>
              <a:t>і введіть </a:t>
            </a:r>
            <a:r>
              <a:rPr lang="en-US" dirty="0" smtClean="0"/>
              <a:t>Spain. </a:t>
            </a:r>
            <a:r>
              <a:rPr lang="uk-UA" dirty="0" smtClean="0"/>
              <a:t>Мапа автоматично наблизиться до місця і відображатиме його дані</a:t>
            </a:r>
            <a:endParaRPr lang="en-US" dirty="0"/>
          </a:p>
        </p:txBody>
      </p:sp>
      <p:sp>
        <p:nvSpPr>
          <p:cNvPr id="5" name="Rectangle 4"/>
          <p:cNvSpPr/>
          <p:nvPr/>
        </p:nvSpPr>
        <p:spPr>
          <a:xfrm>
            <a:off x="381000" y="2286000"/>
            <a:ext cx="1828800" cy="1066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1905000" y="838200"/>
            <a:ext cx="1371600" cy="1371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03209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3812" y="152400"/>
            <a:ext cx="8307531" cy="646331"/>
          </a:xfrm>
          <a:prstGeom prst="rect">
            <a:avLst/>
          </a:prstGeom>
          <a:noFill/>
        </p:spPr>
        <p:txBody>
          <a:bodyPr wrap="none" rtlCol="0">
            <a:spAutoFit/>
          </a:bodyPr>
          <a:lstStyle/>
          <a:p>
            <a:r>
              <a:rPr lang="uk-UA" dirty="0" smtClean="0"/>
              <a:t>Виберіть</a:t>
            </a:r>
            <a:r>
              <a:rPr lang="en-US" dirty="0" smtClean="0"/>
              <a:t> </a:t>
            </a:r>
            <a:r>
              <a:rPr lang="en-US" dirty="0" smtClean="0">
                <a:solidFill>
                  <a:schemeClr val="accent1"/>
                </a:solidFill>
              </a:rPr>
              <a:t>GLOBE Data </a:t>
            </a:r>
            <a:r>
              <a:rPr lang="uk-UA" dirty="0" smtClean="0"/>
              <a:t>меню</a:t>
            </a:r>
            <a:r>
              <a:rPr lang="uk-UA" dirty="0"/>
              <a:t> </a:t>
            </a:r>
            <a:r>
              <a:rPr lang="uk-UA" dirty="0" smtClean="0"/>
              <a:t>і натисніть </a:t>
            </a:r>
            <a:r>
              <a:rPr lang="en-US" dirty="0" smtClean="0">
                <a:solidFill>
                  <a:srgbClr val="0070C0"/>
                </a:solidFill>
              </a:rPr>
              <a:t>Visualize and Retrieve Data. </a:t>
            </a:r>
            <a:r>
              <a:rPr lang="uk-UA" dirty="0" smtClean="0">
                <a:solidFill>
                  <a:srgbClr val="0070C0"/>
                </a:solidFill>
              </a:rPr>
              <a:t>Чи використайте </a:t>
            </a:r>
          </a:p>
          <a:p>
            <a:r>
              <a:rPr lang="uk-UA" dirty="0" smtClean="0">
                <a:solidFill>
                  <a:srgbClr val="0070C0"/>
                </a:solidFill>
              </a:rPr>
              <a:t>кнопку справа</a:t>
            </a:r>
            <a:endParaRPr lang="en-US" dirty="0">
              <a:solidFill>
                <a:srgbClr val="0070C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8469501" cy="5961516"/>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7" name="Straight Arrow Connector 6"/>
          <p:cNvCxnSpPr/>
          <p:nvPr/>
        </p:nvCxnSpPr>
        <p:spPr>
          <a:xfrm>
            <a:off x="3505200" y="685800"/>
            <a:ext cx="3352800" cy="313315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429000" y="685800"/>
            <a:ext cx="1110550" cy="3048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9002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1047751"/>
            <a:ext cx="8686800" cy="527884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76200" y="18871"/>
            <a:ext cx="8686800" cy="923330"/>
          </a:xfrm>
          <a:prstGeom prst="rect">
            <a:avLst/>
          </a:prstGeom>
          <a:noFill/>
        </p:spPr>
        <p:txBody>
          <a:bodyPr wrap="square" rtlCol="0">
            <a:spAutoFit/>
          </a:bodyPr>
          <a:lstStyle/>
          <a:p>
            <a:pPr algn="ctr"/>
            <a:r>
              <a:rPr lang="uk-UA" dirty="0" smtClean="0"/>
              <a:t>Можна також фільтрувати дані використовуючи опцію </a:t>
            </a:r>
            <a:r>
              <a:rPr lang="en-US" dirty="0" smtClean="0"/>
              <a:t>‘Drawing on Map’. </a:t>
            </a:r>
            <a:r>
              <a:rPr lang="uk-UA" dirty="0" smtClean="0"/>
              <a:t>Це дозволить вам вибрати ділянки малюючи полігон, який відображатиме всі ділянки всередині нього</a:t>
            </a:r>
            <a:r>
              <a:rPr lang="en-US" dirty="0" smtClean="0"/>
              <a:t>.</a:t>
            </a:r>
            <a:r>
              <a:rPr lang="uk-UA" dirty="0"/>
              <a:t> </a:t>
            </a:r>
            <a:r>
              <a:rPr lang="uk-UA" dirty="0" smtClean="0"/>
              <a:t>Щоб перестати малювати натисніть іконку </a:t>
            </a:r>
            <a:r>
              <a:rPr lang="en-US" dirty="0" smtClean="0"/>
              <a:t>‘</a:t>
            </a:r>
            <a:r>
              <a:rPr lang="uk-UA" dirty="0" smtClean="0"/>
              <a:t>руки</a:t>
            </a:r>
            <a:r>
              <a:rPr lang="en-US" dirty="0" smtClean="0"/>
              <a:t>’. </a:t>
            </a:r>
          </a:p>
        </p:txBody>
      </p:sp>
      <p:sp>
        <p:nvSpPr>
          <p:cNvPr id="5" name="Rectangle 4"/>
          <p:cNvSpPr/>
          <p:nvPr/>
        </p:nvSpPr>
        <p:spPr>
          <a:xfrm>
            <a:off x="381000" y="2590800"/>
            <a:ext cx="5334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3657600" y="942201"/>
            <a:ext cx="1143000" cy="274497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914400" y="942201"/>
            <a:ext cx="2514600" cy="180099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03209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1" y="1066800"/>
            <a:ext cx="8782049" cy="54184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76200" y="76200"/>
            <a:ext cx="8915400" cy="923330"/>
          </a:xfrm>
          <a:prstGeom prst="rect">
            <a:avLst/>
          </a:prstGeom>
          <a:noFill/>
        </p:spPr>
        <p:txBody>
          <a:bodyPr wrap="square" rtlCol="0">
            <a:spAutoFit/>
          </a:bodyPr>
          <a:lstStyle/>
          <a:p>
            <a:pPr algn="ctr"/>
            <a:r>
              <a:rPr lang="uk-UA" dirty="0" smtClean="0"/>
              <a:t>Давайте знайдемо одну школу в Іспанії</a:t>
            </a:r>
            <a:r>
              <a:rPr lang="en-US" dirty="0" smtClean="0"/>
              <a:t>. </a:t>
            </a:r>
            <a:r>
              <a:rPr lang="uk-UA" dirty="0" smtClean="0"/>
              <a:t>Введіть </a:t>
            </a:r>
            <a:r>
              <a:rPr lang="en-US" dirty="0" smtClean="0"/>
              <a:t>‘</a:t>
            </a:r>
            <a:r>
              <a:rPr lang="en-US" dirty="0" err="1" smtClean="0"/>
              <a:t>Cardenal</a:t>
            </a:r>
            <a:r>
              <a:rPr lang="en-US" dirty="0" smtClean="0"/>
              <a:t>‘ </a:t>
            </a:r>
            <a:r>
              <a:rPr lang="uk-UA" dirty="0" smtClean="0"/>
              <a:t>в полі для назви школи</a:t>
            </a:r>
            <a:r>
              <a:rPr lang="en-US" dirty="0" smtClean="0"/>
              <a:t>. </a:t>
            </a:r>
            <a:r>
              <a:rPr lang="uk-UA" dirty="0" smtClean="0"/>
              <a:t>Система автоматично показує які школи мають це слово в назві. </a:t>
            </a:r>
            <a:r>
              <a:rPr lang="en-US" dirty="0" smtClean="0"/>
              <a:t>  </a:t>
            </a:r>
          </a:p>
          <a:p>
            <a:pPr algn="ctr"/>
            <a:r>
              <a:rPr lang="uk-UA" dirty="0" smtClean="0"/>
              <a:t>Виберіть </a:t>
            </a:r>
            <a:r>
              <a:rPr lang="en-US" dirty="0" smtClean="0"/>
              <a:t>‘IEC </a:t>
            </a:r>
            <a:r>
              <a:rPr lang="en-US" dirty="0" err="1" smtClean="0"/>
              <a:t>Cardenal</a:t>
            </a:r>
            <a:r>
              <a:rPr lang="en-US" dirty="0" smtClean="0"/>
              <a:t> Pardo </a:t>
            </a:r>
            <a:r>
              <a:rPr lang="en-US" dirty="0" err="1" smtClean="0"/>
              <a:t>Tavera</a:t>
            </a:r>
            <a:r>
              <a:rPr lang="en-US" dirty="0" smtClean="0"/>
              <a:t>’. </a:t>
            </a:r>
            <a:endParaRPr lang="en-US" dirty="0"/>
          </a:p>
        </p:txBody>
      </p:sp>
    </p:spTree>
    <p:extLst>
      <p:ext uri="{BB962C8B-B14F-4D97-AF65-F5344CB8AC3E}">
        <p14:creationId xmlns:p14="http://schemas.microsoft.com/office/powerpoint/2010/main" val="12173853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1" y="1066799"/>
            <a:ext cx="8801099" cy="5430153"/>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76200" y="76200"/>
            <a:ext cx="8915400" cy="646331"/>
          </a:xfrm>
          <a:prstGeom prst="rect">
            <a:avLst/>
          </a:prstGeom>
          <a:noFill/>
        </p:spPr>
        <p:txBody>
          <a:bodyPr wrap="square" rtlCol="0">
            <a:spAutoFit/>
          </a:bodyPr>
          <a:lstStyle/>
          <a:p>
            <a:pPr algn="ctr"/>
            <a:r>
              <a:rPr lang="uk-UA" dirty="0" smtClean="0"/>
              <a:t>Зауважте, що іконка ділянки маленька і червона</a:t>
            </a:r>
            <a:r>
              <a:rPr lang="en-US" dirty="0" smtClean="0"/>
              <a:t>. </a:t>
            </a:r>
            <a:r>
              <a:rPr lang="uk-UA" dirty="0" smtClean="0"/>
              <a:t>Це означає, що в цей день на цій ділянці не були внесені дані з цього шару</a:t>
            </a:r>
            <a:endParaRPr lang="en-US" dirty="0"/>
          </a:p>
        </p:txBody>
      </p:sp>
      <p:sp>
        <p:nvSpPr>
          <p:cNvPr id="6" name="Rectangle 5"/>
          <p:cNvSpPr/>
          <p:nvPr/>
        </p:nvSpPr>
        <p:spPr>
          <a:xfrm>
            <a:off x="381000" y="2371724"/>
            <a:ext cx="1600200" cy="2952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933700" y="2362200"/>
            <a:ext cx="4191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2667000" y="722531"/>
            <a:ext cx="381000" cy="162061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914400" y="1286233"/>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22950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1" y="1066800"/>
            <a:ext cx="8782049" cy="5426781"/>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76200" y="191869"/>
            <a:ext cx="8915400" cy="369332"/>
          </a:xfrm>
          <a:prstGeom prst="rect">
            <a:avLst/>
          </a:prstGeom>
          <a:noFill/>
        </p:spPr>
        <p:txBody>
          <a:bodyPr wrap="square" rtlCol="0">
            <a:spAutoFit/>
          </a:bodyPr>
          <a:lstStyle/>
          <a:p>
            <a:pPr algn="ctr"/>
            <a:r>
              <a:rPr lang="uk-UA" dirty="0" smtClean="0"/>
              <a:t>Давайте знайдемо іншу школу</a:t>
            </a:r>
            <a:r>
              <a:rPr lang="en-US" dirty="0" smtClean="0"/>
              <a:t>. </a:t>
            </a:r>
            <a:r>
              <a:rPr lang="uk-UA" dirty="0" smtClean="0"/>
              <a:t>Введіть </a:t>
            </a:r>
            <a:r>
              <a:rPr lang="en-US" dirty="0" smtClean="0"/>
              <a:t>‘</a:t>
            </a:r>
            <a:r>
              <a:rPr lang="en-US" dirty="0" err="1" smtClean="0"/>
              <a:t>Itaca</a:t>
            </a:r>
            <a:r>
              <a:rPr lang="en-US" dirty="0" smtClean="0"/>
              <a:t>‘ </a:t>
            </a:r>
            <a:r>
              <a:rPr lang="uk-UA" dirty="0" smtClean="0"/>
              <a:t>і виберіть</a:t>
            </a:r>
            <a:r>
              <a:rPr lang="en-US" dirty="0" smtClean="0"/>
              <a:t> ‘IEC </a:t>
            </a:r>
            <a:r>
              <a:rPr lang="en-US" dirty="0" err="1" smtClean="0"/>
              <a:t>Itaca</a:t>
            </a:r>
            <a:r>
              <a:rPr lang="en-US" dirty="0" smtClean="0"/>
              <a:t>’. </a:t>
            </a:r>
            <a:endParaRPr lang="en-US" dirty="0"/>
          </a:p>
        </p:txBody>
      </p:sp>
    </p:spTree>
    <p:extLst>
      <p:ext uri="{BB962C8B-B14F-4D97-AF65-F5344CB8AC3E}">
        <p14:creationId xmlns:p14="http://schemas.microsoft.com/office/powerpoint/2010/main" val="36641290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8763000" cy="5393175"/>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76200" y="76200"/>
            <a:ext cx="8915400" cy="923330"/>
          </a:xfrm>
          <a:prstGeom prst="rect">
            <a:avLst/>
          </a:prstGeom>
          <a:noFill/>
        </p:spPr>
        <p:txBody>
          <a:bodyPr wrap="square" rtlCol="0">
            <a:spAutoFit/>
          </a:bodyPr>
          <a:lstStyle/>
          <a:p>
            <a:pPr algn="ctr"/>
            <a:r>
              <a:rPr lang="uk-UA" dirty="0" smtClean="0"/>
              <a:t>Перша ділянка цієї школи </a:t>
            </a:r>
            <a:r>
              <a:rPr lang="en-US" dirty="0" smtClean="0"/>
              <a:t>IES </a:t>
            </a:r>
            <a:r>
              <a:rPr lang="en-US" dirty="0" err="1" smtClean="0"/>
              <a:t>Itaca</a:t>
            </a:r>
            <a:r>
              <a:rPr lang="en-US" dirty="0" smtClean="0"/>
              <a:t> </a:t>
            </a:r>
            <a:r>
              <a:rPr lang="uk-UA" dirty="0" err="1" smtClean="0"/>
              <a:t>показуує</a:t>
            </a:r>
            <a:r>
              <a:rPr lang="uk-UA" dirty="0" smtClean="0"/>
              <a:t> максимальні денні температури</a:t>
            </a:r>
            <a:r>
              <a:rPr lang="en-US" dirty="0" smtClean="0"/>
              <a:t>. </a:t>
            </a:r>
            <a:r>
              <a:rPr lang="uk-UA" dirty="0" smtClean="0"/>
              <a:t>Вимірювання показуються за останні 30 днів</a:t>
            </a:r>
            <a:r>
              <a:rPr lang="en-US" dirty="0" smtClean="0"/>
              <a:t>.  </a:t>
            </a:r>
            <a:r>
              <a:rPr lang="uk-UA" dirty="0" smtClean="0"/>
              <a:t>Ви також можете шукати за ім'ям ділянки чи вчителя</a:t>
            </a:r>
            <a:r>
              <a:rPr lang="en-US" dirty="0" smtClean="0"/>
              <a:t>. </a:t>
            </a:r>
            <a:r>
              <a:rPr lang="uk-UA" dirty="0" smtClean="0"/>
              <a:t>Давайте подивимося на дані вимірювань на цій ділянці</a:t>
            </a:r>
            <a:r>
              <a:rPr lang="en-US" dirty="0" smtClean="0"/>
              <a:t>. </a:t>
            </a:r>
            <a:endParaRPr lang="en-US" dirty="0"/>
          </a:p>
        </p:txBody>
      </p:sp>
      <p:sp>
        <p:nvSpPr>
          <p:cNvPr id="8" name="Rectangle 7"/>
          <p:cNvSpPr/>
          <p:nvPr/>
        </p:nvSpPr>
        <p:spPr>
          <a:xfrm>
            <a:off x="914400" y="2647950"/>
            <a:ext cx="1219200" cy="8572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1495426" y="914400"/>
            <a:ext cx="485774" cy="17335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971800" y="5029200"/>
            <a:ext cx="381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a:off x="3276600" y="999530"/>
            <a:ext cx="1676400" cy="402967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42069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627494"/>
            <a:ext cx="4736071" cy="2833343"/>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334537" y="152003"/>
            <a:ext cx="8497229" cy="646331"/>
          </a:xfrm>
          <a:prstGeom prst="rect">
            <a:avLst/>
          </a:prstGeom>
          <a:noFill/>
        </p:spPr>
        <p:txBody>
          <a:bodyPr wrap="square" rtlCol="0">
            <a:spAutoFit/>
          </a:bodyPr>
          <a:lstStyle/>
          <a:p>
            <a:pPr algn="ctr"/>
            <a:r>
              <a:rPr lang="uk-UA" dirty="0" smtClean="0"/>
              <a:t>Вікно вимірювань</a:t>
            </a:r>
            <a:r>
              <a:rPr lang="en-US" dirty="0" smtClean="0"/>
              <a:t>: </a:t>
            </a:r>
          </a:p>
          <a:p>
            <a:pPr algn="ctr"/>
            <a:r>
              <a:rPr lang="uk-UA" dirty="0" smtClean="0"/>
              <a:t>Вимірювання дозволяють вам отримати дані у різні способи</a:t>
            </a:r>
            <a:endParaRPr lang="en-US" dirty="0" smtClean="0"/>
          </a:p>
        </p:txBody>
      </p:sp>
      <p:sp>
        <p:nvSpPr>
          <p:cNvPr id="4" name="TextBox 3"/>
          <p:cNvSpPr txBox="1"/>
          <p:nvPr/>
        </p:nvSpPr>
        <p:spPr>
          <a:xfrm>
            <a:off x="152400" y="1894982"/>
            <a:ext cx="1841204" cy="1200329"/>
          </a:xfrm>
          <a:prstGeom prst="rect">
            <a:avLst/>
          </a:prstGeom>
          <a:noFill/>
        </p:spPr>
        <p:txBody>
          <a:bodyPr wrap="square" rtlCol="0">
            <a:spAutoFit/>
          </a:bodyPr>
          <a:lstStyle/>
          <a:p>
            <a:r>
              <a:rPr lang="uk-UA" dirty="0" smtClean="0"/>
              <a:t>Натисніть іконку, щоб подивитися таблицю за всі дані</a:t>
            </a:r>
            <a:endParaRPr lang="en-US" dirty="0" smtClean="0"/>
          </a:p>
        </p:txBody>
      </p:sp>
      <p:sp>
        <p:nvSpPr>
          <p:cNvPr id="6" name="TextBox 5"/>
          <p:cNvSpPr txBox="1"/>
          <p:nvPr/>
        </p:nvSpPr>
        <p:spPr>
          <a:xfrm>
            <a:off x="5971478" y="1452367"/>
            <a:ext cx="2029522" cy="923330"/>
          </a:xfrm>
          <a:prstGeom prst="rect">
            <a:avLst/>
          </a:prstGeom>
          <a:noFill/>
        </p:spPr>
        <p:txBody>
          <a:bodyPr wrap="square" rtlCol="0">
            <a:spAutoFit/>
          </a:bodyPr>
          <a:lstStyle/>
          <a:p>
            <a:r>
              <a:rPr lang="uk-UA" dirty="0" smtClean="0"/>
              <a:t>Натисніть, щоб побачити дані графіка в таблиці</a:t>
            </a:r>
            <a:endParaRPr lang="en-US" dirty="0"/>
          </a:p>
        </p:txBody>
      </p:sp>
      <p:sp>
        <p:nvSpPr>
          <p:cNvPr id="7" name="TextBox 6"/>
          <p:cNvSpPr txBox="1"/>
          <p:nvPr/>
        </p:nvSpPr>
        <p:spPr>
          <a:xfrm>
            <a:off x="6934200" y="4038600"/>
            <a:ext cx="2133600" cy="923330"/>
          </a:xfrm>
          <a:prstGeom prst="rect">
            <a:avLst/>
          </a:prstGeom>
          <a:noFill/>
        </p:spPr>
        <p:txBody>
          <a:bodyPr wrap="square" rtlCol="0">
            <a:spAutoFit/>
          </a:bodyPr>
          <a:lstStyle/>
          <a:p>
            <a:r>
              <a:rPr lang="uk-UA" dirty="0" smtClean="0"/>
              <a:t>Натисніть на точку, щоб побачити значення</a:t>
            </a:r>
            <a:endParaRPr lang="en-US" dirty="0" smtClean="0"/>
          </a:p>
        </p:txBody>
      </p:sp>
      <p:cxnSp>
        <p:nvCxnSpPr>
          <p:cNvPr id="9" name="Straight Arrow Connector 8"/>
          <p:cNvCxnSpPr/>
          <p:nvPr/>
        </p:nvCxnSpPr>
        <p:spPr>
          <a:xfrm flipH="1" flipV="1">
            <a:off x="5562600" y="3733801"/>
            <a:ext cx="1371600" cy="44253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172200" y="2362200"/>
            <a:ext cx="180976" cy="96048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828800" y="4724400"/>
            <a:ext cx="381000" cy="3561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52400" y="4844277"/>
            <a:ext cx="1776448" cy="646331"/>
          </a:xfrm>
          <a:prstGeom prst="rect">
            <a:avLst/>
          </a:prstGeom>
          <a:noFill/>
        </p:spPr>
        <p:txBody>
          <a:bodyPr wrap="none" rtlCol="0">
            <a:spAutoFit/>
          </a:bodyPr>
          <a:lstStyle/>
          <a:p>
            <a:r>
              <a:rPr lang="uk-UA" dirty="0" smtClean="0"/>
              <a:t>Інформація про </a:t>
            </a:r>
          </a:p>
          <a:p>
            <a:r>
              <a:rPr lang="uk-UA" dirty="0" smtClean="0"/>
              <a:t>вимірювання</a:t>
            </a:r>
            <a:endParaRPr lang="en-US" dirty="0" smtClean="0"/>
          </a:p>
        </p:txBody>
      </p:sp>
      <p:cxnSp>
        <p:nvCxnSpPr>
          <p:cNvPr id="34" name="Straight Arrow Connector 33"/>
          <p:cNvCxnSpPr/>
          <p:nvPr/>
        </p:nvCxnSpPr>
        <p:spPr>
          <a:xfrm>
            <a:off x="838200" y="2895600"/>
            <a:ext cx="1371600" cy="39149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124200" y="5715000"/>
            <a:ext cx="2618859" cy="369332"/>
          </a:xfrm>
          <a:prstGeom prst="rect">
            <a:avLst/>
          </a:prstGeom>
          <a:noFill/>
        </p:spPr>
        <p:txBody>
          <a:bodyPr wrap="square" rtlCol="0">
            <a:spAutoFit/>
          </a:bodyPr>
          <a:lstStyle/>
          <a:p>
            <a:r>
              <a:rPr lang="uk-UA" dirty="0" smtClean="0"/>
              <a:t>Змінити часовий період</a:t>
            </a:r>
            <a:endParaRPr lang="en-US" dirty="0"/>
          </a:p>
        </p:txBody>
      </p:sp>
      <p:cxnSp>
        <p:nvCxnSpPr>
          <p:cNvPr id="39" name="Straight Arrow Connector 38"/>
          <p:cNvCxnSpPr/>
          <p:nvPr/>
        </p:nvCxnSpPr>
        <p:spPr>
          <a:xfrm flipV="1">
            <a:off x="4583151" y="5337153"/>
            <a:ext cx="522249" cy="43045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52400" y="3429000"/>
            <a:ext cx="1841202" cy="1477328"/>
          </a:xfrm>
          <a:prstGeom prst="rect">
            <a:avLst/>
          </a:prstGeom>
          <a:noFill/>
        </p:spPr>
        <p:txBody>
          <a:bodyPr wrap="square" rtlCol="0">
            <a:spAutoFit/>
          </a:bodyPr>
          <a:lstStyle/>
          <a:p>
            <a:r>
              <a:rPr lang="uk-UA" dirty="0" smtClean="0"/>
              <a:t>Дані з цієї ділянки вносилися за такий часовий період</a:t>
            </a:r>
            <a:endParaRPr lang="en-US" dirty="0" smtClean="0"/>
          </a:p>
        </p:txBody>
      </p:sp>
      <p:cxnSp>
        <p:nvCxnSpPr>
          <p:cNvPr id="23" name="Straight Arrow Connector 22"/>
          <p:cNvCxnSpPr/>
          <p:nvPr/>
        </p:nvCxnSpPr>
        <p:spPr>
          <a:xfrm flipV="1">
            <a:off x="1752600" y="4038600"/>
            <a:ext cx="457200" cy="6192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934200" y="2743200"/>
            <a:ext cx="1821366" cy="923330"/>
          </a:xfrm>
          <a:prstGeom prst="rect">
            <a:avLst/>
          </a:prstGeom>
          <a:noFill/>
        </p:spPr>
        <p:txBody>
          <a:bodyPr wrap="square" rtlCol="0">
            <a:spAutoFit/>
          </a:bodyPr>
          <a:lstStyle/>
          <a:p>
            <a:r>
              <a:rPr lang="uk-UA" dirty="0" smtClean="0"/>
              <a:t>Натисніть, щоб додати дані до </a:t>
            </a:r>
            <a:r>
              <a:rPr lang="uk-UA" dirty="0" err="1" smtClean="0"/>
              <a:t>мульти</a:t>
            </a:r>
            <a:r>
              <a:rPr lang="uk-UA" dirty="0" smtClean="0"/>
              <a:t>-графіку</a:t>
            </a:r>
            <a:endParaRPr lang="en-US" dirty="0"/>
          </a:p>
        </p:txBody>
      </p:sp>
      <p:cxnSp>
        <p:nvCxnSpPr>
          <p:cNvPr id="35" name="Straight Arrow Connector 34"/>
          <p:cNvCxnSpPr/>
          <p:nvPr/>
        </p:nvCxnSpPr>
        <p:spPr>
          <a:xfrm flipH="1">
            <a:off x="6477000" y="3200400"/>
            <a:ext cx="457200" cy="35361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934200" y="5449669"/>
            <a:ext cx="2133600" cy="369332"/>
          </a:xfrm>
          <a:prstGeom prst="rect">
            <a:avLst/>
          </a:prstGeom>
          <a:noFill/>
        </p:spPr>
        <p:txBody>
          <a:bodyPr wrap="square" rtlCol="0">
            <a:spAutoFit/>
          </a:bodyPr>
          <a:lstStyle/>
          <a:p>
            <a:r>
              <a:rPr lang="uk-UA" smtClean="0"/>
              <a:t>Збільшити графік</a:t>
            </a:r>
            <a:endParaRPr lang="en-US" dirty="0" smtClean="0"/>
          </a:p>
        </p:txBody>
      </p:sp>
      <p:cxnSp>
        <p:nvCxnSpPr>
          <p:cNvPr id="41" name="Straight Arrow Connector 40"/>
          <p:cNvCxnSpPr/>
          <p:nvPr/>
        </p:nvCxnSpPr>
        <p:spPr>
          <a:xfrm flipH="1" flipV="1">
            <a:off x="6429376" y="4724400"/>
            <a:ext cx="556863" cy="8279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30926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1066800"/>
            <a:ext cx="8686800" cy="5299713"/>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0" y="260866"/>
            <a:ext cx="9144000" cy="369332"/>
          </a:xfrm>
          <a:prstGeom prst="rect">
            <a:avLst/>
          </a:prstGeom>
          <a:noFill/>
        </p:spPr>
        <p:txBody>
          <a:bodyPr wrap="square" rtlCol="0">
            <a:spAutoFit/>
          </a:bodyPr>
          <a:lstStyle/>
          <a:p>
            <a:pPr algn="ctr"/>
            <a:r>
              <a:rPr lang="uk-UA" dirty="0" smtClean="0"/>
              <a:t>Ви можете вибрати будь-який тип даних з цієї ділянки в меню.</a:t>
            </a:r>
            <a:r>
              <a:rPr lang="en-US" dirty="0" smtClean="0"/>
              <a:t> </a:t>
            </a:r>
            <a:endParaRPr lang="en-US" dirty="0"/>
          </a:p>
        </p:txBody>
      </p:sp>
      <p:sp>
        <p:nvSpPr>
          <p:cNvPr id="5" name="Rectangle 4"/>
          <p:cNvSpPr/>
          <p:nvPr/>
        </p:nvSpPr>
        <p:spPr>
          <a:xfrm>
            <a:off x="2914650" y="2438400"/>
            <a:ext cx="1809750" cy="12614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3" idx="2"/>
          </p:cNvCxnSpPr>
          <p:nvPr/>
        </p:nvCxnSpPr>
        <p:spPr>
          <a:xfrm flipH="1">
            <a:off x="4191000" y="630198"/>
            <a:ext cx="381000" cy="167695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06805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1066800"/>
            <a:ext cx="8686800" cy="5274376"/>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 y="76200"/>
            <a:ext cx="9144000" cy="646331"/>
          </a:xfrm>
          <a:prstGeom prst="rect">
            <a:avLst/>
          </a:prstGeom>
          <a:noFill/>
        </p:spPr>
        <p:txBody>
          <a:bodyPr wrap="square" rtlCol="0">
            <a:spAutoFit/>
          </a:bodyPr>
          <a:lstStyle/>
          <a:p>
            <a:pPr algn="ctr"/>
            <a:r>
              <a:rPr lang="uk-UA" dirty="0" smtClean="0"/>
              <a:t>Натисніть на іконку</a:t>
            </a:r>
            <a:r>
              <a:rPr lang="en-US" dirty="0" smtClean="0"/>
              <a:t>. </a:t>
            </a:r>
            <a:r>
              <a:rPr lang="uk-UA" dirty="0" smtClean="0"/>
              <a:t>Ви можете вибрати таблицю або для даного типу даних </a:t>
            </a:r>
            <a:r>
              <a:rPr lang="en-US" dirty="0"/>
              <a:t>(Air Temperature Dailies) </a:t>
            </a:r>
            <a:r>
              <a:rPr lang="uk-UA" dirty="0" smtClean="0"/>
              <a:t>або для усіх атмосферних даних Виберіть </a:t>
            </a:r>
            <a:r>
              <a:rPr lang="en-US" dirty="0" smtClean="0"/>
              <a:t>Air Temperature Dailies.  </a:t>
            </a:r>
            <a:endParaRPr lang="en-US" dirty="0"/>
          </a:p>
        </p:txBody>
      </p:sp>
      <p:sp>
        <p:nvSpPr>
          <p:cNvPr id="5" name="Rectangle 4"/>
          <p:cNvSpPr/>
          <p:nvPr/>
        </p:nvSpPr>
        <p:spPr>
          <a:xfrm>
            <a:off x="2895600" y="2307151"/>
            <a:ext cx="285749" cy="2836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3181350" y="1066800"/>
            <a:ext cx="1238250" cy="12403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1143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1"/>
            <a:ext cx="8686800" cy="529155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0" y="76200"/>
            <a:ext cx="8839200" cy="923330"/>
          </a:xfrm>
          <a:prstGeom prst="rect">
            <a:avLst/>
          </a:prstGeom>
          <a:noFill/>
        </p:spPr>
        <p:txBody>
          <a:bodyPr wrap="square" rtlCol="0">
            <a:spAutoFit/>
          </a:bodyPr>
          <a:lstStyle/>
          <a:p>
            <a:pPr algn="ctr"/>
            <a:r>
              <a:rPr lang="uk-UA" dirty="0" smtClean="0"/>
              <a:t>Цей графік дає </a:t>
            </a:r>
            <a:r>
              <a:rPr lang="uk-UA" dirty="0" err="1" smtClean="0"/>
              <a:t>інфо</a:t>
            </a:r>
            <a:r>
              <a:rPr lang="uk-UA" dirty="0" smtClean="0"/>
              <a:t> про температури місцевого полудня і </a:t>
            </a:r>
            <a:r>
              <a:rPr lang="uk-UA" dirty="0" err="1" smtClean="0"/>
              <a:t>макс</a:t>
            </a:r>
            <a:r>
              <a:rPr lang="uk-UA" dirty="0" smtClean="0"/>
              <a:t>. І мін. температури</a:t>
            </a:r>
            <a:r>
              <a:rPr lang="en-US" dirty="0" smtClean="0"/>
              <a:t>. </a:t>
            </a:r>
            <a:r>
              <a:rPr lang="uk-UA" dirty="0" smtClean="0"/>
              <a:t>Натиснувши кнопку внизу ви експортуєте дані в форматі</a:t>
            </a:r>
            <a:endParaRPr lang="en-US" dirty="0" smtClean="0"/>
          </a:p>
          <a:p>
            <a:pPr algn="ctr"/>
            <a:r>
              <a:rPr lang="en-US" dirty="0" smtClean="0"/>
              <a:t>comma delimited format. </a:t>
            </a:r>
            <a:r>
              <a:rPr lang="uk-UA" dirty="0" smtClean="0"/>
              <a:t>Закрийте вікно.</a:t>
            </a:r>
            <a:endParaRPr lang="en-US" dirty="0"/>
          </a:p>
        </p:txBody>
      </p:sp>
    </p:spTree>
    <p:extLst>
      <p:ext uri="{BB962C8B-B14F-4D97-AF65-F5344CB8AC3E}">
        <p14:creationId xmlns:p14="http://schemas.microsoft.com/office/powerpoint/2010/main" val="15710933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1066800"/>
            <a:ext cx="8686800" cy="5274376"/>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457200" y="228600"/>
            <a:ext cx="7696200" cy="369332"/>
          </a:xfrm>
          <a:prstGeom prst="rect">
            <a:avLst/>
          </a:prstGeom>
          <a:noFill/>
        </p:spPr>
        <p:txBody>
          <a:bodyPr wrap="square" rtlCol="0">
            <a:spAutoFit/>
          </a:bodyPr>
          <a:lstStyle/>
          <a:p>
            <a:pPr algn="ctr"/>
            <a:r>
              <a:rPr lang="uk-UA" dirty="0" smtClean="0"/>
              <a:t>Тепер натисніть кнопку, щоб побачити всі дані з Атмосфери.</a:t>
            </a:r>
            <a:endParaRPr lang="en-US" dirty="0"/>
          </a:p>
        </p:txBody>
      </p:sp>
      <p:sp>
        <p:nvSpPr>
          <p:cNvPr id="6" name="Rectangle 5"/>
          <p:cNvSpPr/>
          <p:nvPr/>
        </p:nvSpPr>
        <p:spPr>
          <a:xfrm>
            <a:off x="3276600" y="2743200"/>
            <a:ext cx="1028700" cy="114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3486150" y="874930"/>
            <a:ext cx="304800" cy="179207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96306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139742"/>
            <a:ext cx="7772400" cy="646331"/>
          </a:xfrm>
          <a:prstGeom prst="rect">
            <a:avLst/>
          </a:prstGeom>
          <a:noFill/>
        </p:spPr>
        <p:txBody>
          <a:bodyPr wrap="square" rtlCol="0">
            <a:spAutoFit/>
          </a:bodyPr>
          <a:lstStyle/>
          <a:p>
            <a:r>
              <a:rPr lang="uk-UA" dirty="0" smtClean="0"/>
              <a:t>Натисніть </a:t>
            </a:r>
            <a:r>
              <a:rPr lang="en-US" dirty="0" smtClean="0">
                <a:solidFill>
                  <a:srgbClr val="0070C0"/>
                </a:solidFill>
              </a:rPr>
              <a:t>Enter the Visualization System </a:t>
            </a:r>
            <a:r>
              <a:rPr lang="uk-UA" dirty="0" err="1" smtClean="0"/>
              <a:t>лінк</a:t>
            </a:r>
            <a:r>
              <a:rPr lang="en-US" dirty="0" smtClean="0"/>
              <a:t>. </a:t>
            </a:r>
            <a:r>
              <a:rPr lang="uk-UA" dirty="0" smtClean="0"/>
              <a:t>На цій сторінці також </a:t>
            </a:r>
            <a:r>
              <a:rPr lang="uk-UA" dirty="0" err="1" smtClean="0"/>
              <a:t>лінк</a:t>
            </a:r>
            <a:r>
              <a:rPr lang="uk-UA" dirty="0" smtClean="0"/>
              <a:t> на </a:t>
            </a:r>
            <a:r>
              <a:rPr lang="uk-UA" smtClean="0"/>
              <a:t>цю інструкцію</a:t>
            </a:r>
            <a:endParaRPr lang="en-US" dirty="0" smtClean="0"/>
          </a:p>
        </p:txBody>
      </p:sp>
      <p:sp>
        <p:nvSpPr>
          <p:cNvPr id="6" name="Rectangle 5"/>
          <p:cNvSpPr/>
          <p:nvPr/>
        </p:nvSpPr>
        <p:spPr>
          <a:xfrm>
            <a:off x="5486399" y="3733800"/>
            <a:ext cx="1295401"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39637"/>
            <a:ext cx="7772400" cy="5865963"/>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00384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8686800" cy="5291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57200" y="228600"/>
            <a:ext cx="7696200" cy="646331"/>
          </a:xfrm>
          <a:prstGeom prst="rect">
            <a:avLst/>
          </a:prstGeom>
          <a:noFill/>
        </p:spPr>
        <p:txBody>
          <a:bodyPr wrap="square" rtlCol="0">
            <a:spAutoFit/>
          </a:bodyPr>
          <a:lstStyle/>
          <a:p>
            <a:pPr algn="ctr"/>
            <a:r>
              <a:rPr lang="uk-UA" dirty="0" smtClean="0"/>
              <a:t>Тепер ви бачите усі дані в таблиці</a:t>
            </a:r>
            <a:r>
              <a:rPr lang="en-US" dirty="0" smtClean="0"/>
              <a:t>. </a:t>
            </a:r>
            <a:r>
              <a:rPr lang="uk-UA" dirty="0" smtClean="0"/>
              <a:t>Якщо ви натиснете заголовок колони правою кнопкою</a:t>
            </a:r>
            <a:r>
              <a:rPr lang="en-US" dirty="0" smtClean="0"/>
              <a:t>, </a:t>
            </a:r>
            <a:r>
              <a:rPr lang="uk-UA" dirty="0" smtClean="0"/>
              <a:t>з'явиться вікно для фільтру колон</a:t>
            </a:r>
            <a:r>
              <a:rPr lang="en-US" dirty="0" smtClean="0"/>
              <a:t>. </a:t>
            </a:r>
            <a:endParaRPr lang="en-US" dirty="0"/>
          </a:p>
        </p:txBody>
      </p:sp>
      <p:sp>
        <p:nvSpPr>
          <p:cNvPr id="6" name="Rectangle 5"/>
          <p:cNvSpPr/>
          <p:nvPr/>
        </p:nvSpPr>
        <p:spPr>
          <a:xfrm>
            <a:off x="6248400" y="1676400"/>
            <a:ext cx="2286000" cy="2667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7239000" y="874931"/>
            <a:ext cx="304800" cy="7506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28515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8686800" cy="5367923"/>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457200" y="76200"/>
            <a:ext cx="7696200" cy="646331"/>
          </a:xfrm>
          <a:prstGeom prst="rect">
            <a:avLst/>
          </a:prstGeom>
          <a:noFill/>
        </p:spPr>
        <p:txBody>
          <a:bodyPr wrap="square" rtlCol="0">
            <a:spAutoFit/>
          </a:bodyPr>
          <a:lstStyle/>
          <a:p>
            <a:pPr algn="ctr"/>
            <a:r>
              <a:rPr lang="uk-UA" dirty="0" smtClean="0"/>
              <a:t>Щоб порівняти дані цієї ділянки з іншими</a:t>
            </a:r>
            <a:r>
              <a:rPr lang="en-US" dirty="0" smtClean="0"/>
              <a:t>,</a:t>
            </a:r>
            <a:r>
              <a:rPr lang="uk-UA" dirty="0" smtClean="0"/>
              <a:t> ви можете додати дані до </a:t>
            </a:r>
            <a:r>
              <a:rPr lang="uk-UA" dirty="0" err="1" smtClean="0"/>
              <a:t>мультиграфіку</a:t>
            </a:r>
            <a:r>
              <a:rPr lang="en-US" dirty="0" smtClean="0"/>
              <a:t>. </a:t>
            </a:r>
            <a:r>
              <a:rPr lang="uk-UA" dirty="0" err="1" smtClean="0"/>
              <a:t>Виставте</a:t>
            </a:r>
            <a:r>
              <a:rPr lang="uk-UA" dirty="0" smtClean="0"/>
              <a:t> часовий проміжок 30 днів і натисніть кнопку</a:t>
            </a:r>
            <a:endParaRPr lang="en-US" dirty="0"/>
          </a:p>
        </p:txBody>
      </p:sp>
      <p:sp>
        <p:nvSpPr>
          <p:cNvPr id="6" name="Rectangle 5"/>
          <p:cNvSpPr/>
          <p:nvPr/>
        </p:nvSpPr>
        <p:spPr>
          <a:xfrm>
            <a:off x="7543800" y="2819400"/>
            <a:ext cx="304800" cy="266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5638800" y="838200"/>
            <a:ext cx="1905000" cy="1981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7896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1066800"/>
            <a:ext cx="8686800" cy="5337934"/>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457200" y="191869"/>
            <a:ext cx="8153400" cy="646331"/>
          </a:xfrm>
          <a:prstGeom prst="rect">
            <a:avLst/>
          </a:prstGeom>
          <a:noFill/>
        </p:spPr>
        <p:txBody>
          <a:bodyPr wrap="square" rtlCol="0">
            <a:spAutoFit/>
          </a:bodyPr>
          <a:lstStyle/>
          <a:p>
            <a:pPr algn="ctr"/>
            <a:r>
              <a:rPr lang="uk-UA" dirty="0" smtClean="0"/>
              <a:t>Ділянка додана до списку </a:t>
            </a:r>
            <a:r>
              <a:rPr lang="uk-UA" dirty="0" err="1" smtClean="0"/>
              <a:t>мультиграфіків</a:t>
            </a:r>
            <a:r>
              <a:rPr lang="uk-UA" dirty="0" smtClean="0"/>
              <a:t> з попередньо </a:t>
            </a:r>
            <a:r>
              <a:rPr lang="uk-UA" smtClean="0"/>
              <a:t>вибраним часовим </a:t>
            </a:r>
            <a:r>
              <a:rPr lang="uk-UA" dirty="0" smtClean="0"/>
              <a:t>проміжком</a:t>
            </a:r>
            <a:r>
              <a:rPr lang="en-US" dirty="0" smtClean="0"/>
              <a:t>. </a:t>
            </a:r>
            <a:r>
              <a:rPr lang="uk-UA" dirty="0" smtClean="0"/>
              <a:t>Ви можете змінити часовий проміжок</a:t>
            </a:r>
            <a:r>
              <a:rPr lang="en-US" dirty="0" smtClean="0"/>
              <a:t>. </a:t>
            </a:r>
            <a:endParaRPr lang="en-US" dirty="0"/>
          </a:p>
        </p:txBody>
      </p:sp>
      <p:sp>
        <p:nvSpPr>
          <p:cNvPr id="6" name="Rectangle 5"/>
          <p:cNvSpPr/>
          <p:nvPr/>
        </p:nvSpPr>
        <p:spPr>
          <a:xfrm>
            <a:off x="381000" y="2743200"/>
            <a:ext cx="1600200" cy="361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1295400" y="838200"/>
            <a:ext cx="0" cy="18478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81000" y="3602416"/>
            <a:ext cx="2133600" cy="5123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1981200" y="762000"/>
            <a:ext cx="838200" cy="284041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85483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8686800" cy="5367923"/>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457200" y="76200"/>
            <a:ext cx="7696200" cy="923330"/>
          </a:xfrm>
          <a:prstGeom prst="rect">
            <a:avLst/>
          </a:prstGeom>
          <a:noFill/>
        </p:spPr>
        <p:txBody>
          <a:bodyPr wrap="square" rtlCol="0">
            <a:spAutoFit/>
          </a:bodyPr>
          <a:lstStyle/>
          <a:p>
            <a:pPr algn="ctr"/>
            <a:r>
              <a:rPr lang="uk-UA" dirty="0" smtClean="0"/>
              <a:t>Тепер давайте виберемо іншу ділянку</a:t>
            </a:r>
            <a:r>
              <a:rPr lang="en-US" dirty="0" smtClean="0"/>
              <a:t>. </a:t>
            </a:r>
            <a:r>
              <a:rPr lang="uk-UA" dirty="0" smtClean="0"/>
              <a:t>Закрийте вікно з інформацією про ділянку </a:t>
            </a:r>
            <a:r>
              <a:rPr lang="en-US" dirty="0" smtClean="0"/>
              <a:t>IES </a:t>
            </a:r>
            <a:r>
              <a:rPr lang="en-US" dirty="0" err="1" smtClean="0"/>
              <a:t>Itaca</a:t>
            </a:r>
            <a:r>
              <a:rPr lang="en-US" dirty="0" smtClean="0"/>
              <a:t> </a:t>
            </a:r>
            <a:r>
              <a:rPr lang="uk-UA" dirty="0" smtClean="0"/>
              <a:t>і виберіть одну із ділянок у Франції</a:t>
            </a:r>
            <a:r>
              <a:rPr lang="en-US" dirty="0" smtClean="0"/>
              <a:t>. </a:t>
            </a:r>
            <a:r>
              <a:rPr lang="uk-UA" dirty="0" smtClean="0"/>
              <a:t>Знову натисніть на іконку, щоб додати ділянку до </a:t>
            </a:r>
            <a:r>
              <a:rPr lang="uk-UA" dirty="0" err="1" smtClean="0"/>
              <a:t>мультиграфіку</a:t>
            </a:r>
            <a:r>
              <a:rPr lang="en-US" dirty="0" smtClean="0"/>
              <a:t>.</a:t>
            </a:r>
            <a:endParaRPr lang="en-US" dirty="0"/>
          </a:p>
        </p:txBody>
      </p:sp>
      <p:sp>
        <p:nvSpPr>
          <p:cNvPr id="6" name="Rectangle 5"/>
          <p:cNvSpPr/>
          <p:nvPr/>
        </p:nvSpPr>
        <p:spPr>
          <a:xfrm>
            <a:off x="7324725" y="3276600"/>
            <a:ext cx="304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5105400" y="838200"/>
            <a:ext cx="2133600" cy="2438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26991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8686800" cy="5351301"/>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457200" y="228600"/>
            <a:ext cx="7696200" cy="646331"/>
          </a:xfrm>
          <a:prstGeom prst="rect">
            <a:avLst/>
          </a:prstGeom>
          <a:noFill/>
        </p:spPr>
        <p:txBody>
          <a:bodyPr wrap="square" rtlCol="0">
            <a:spAutoFit/>
          </a:bodyPr>
          <a:lstStyle/>
          <a:p>
            <a:pPr algn="ctr"/>
            <a:r>
              <a:rPr lang="uk-UA" dirty="0" smtClean="0"/>
              <a:t>Друга ділянка додана. Тепер натисніть</a:t>
            </a:r>
            <a:r>
              <a:rPr lang="en-US" dirty="0" smtClean="0"/>
              <a:t> </a:t>
            </a:r>
            <a:r>
              <a:rPr lang="uk-UA" dirty="0" smtClean="0"/>
              <a:t>кнопку </a:t>
            </a:r>
            <a:r>
              <a:rPr lang="en-US" dirty="0" smtClean="0"/>
              <a:t>‘Plot </a:t>
            </a:r>
            <a:r>
              <a:rPr lang="en-US" dirty="0" smtClean="0"/>
              <a:t>All’ </a:t>
            </a:r>
            <a:r>
              <a:rPr lang="uk-UA" dirty="0" smtClean="0"/>
              <a:t>(Побудувати все), щоб побачити графік</a:t>
            </a:r>
            <a:r>
              <a:rPr lang="en-US" dirty="0" smtClean="0"/>
              <a:t>.</a:t>
            </a:r>
            <a:endParaRPr lang="en-US" dirty="0"/>
          </a:p>
        </p:txBody>
      </p:sp>
      <p:sp>
        <p:nvSpPr>
          <p:cNvPr id="6" name="Rectangle 5"/>
          <p:cNvSpPr/>
          <p:nvPr/>
        </p:nvSpPr>
        <p:spPr>
          <a:xfrm>
            <a:off x="400050" y="3429000"/>
            <a:ext cx="1466850" cy="3428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1600200" y="762000"/>
            <a:ext cx="533400" cy="2667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90525" y="5410200"/>
            <a:ext cx="523875" cy="266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914400" y="874931"/>
            <a:ext cx="3276600" cy="45352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9657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1066800"/>
            <a:ext cx="8686800" cy="5337934"/>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8077200" y="1676400"/>
            <a:ext cx="400050" cy="1714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76200"/>
            <a:ext cx="8675648" cy="1200329"/>
          </a:xfrm>
          <a:prstGeom prst="rect">
            <a:avLst/>
          </a:prstGeom>
          <a:noFill/>
        </p:spPr>
        <p:txBody>
          <a:bodyPr wrap="square" rtlCol="0">
            <a:spAutoFit/>
          </a:bodyPr>
          <a:lstStyle/>
          <a:p>
            <a:pPr algn="ctr"/>
            <a:r>
              <a:rPr lang="uk-UA" dirty="0" smtClean="0"/>
              <a:t>Ось результат</a:t>
            </a:r>
            <a:r>
              <a:rPr lang="en-US" dirty="0" smtClean="0"/>
              <a:t>. </a:t>
            </a:r>
            <a:r>
              <a:rPr lang="uk-UA" dirty="0" smtClean="0"/>
              <a:t>Можна додати максимум 6 наборів даних і максимальні рекомендовані часові рамки – 5 років.</a:t>
            </a:r>
            <a:r>
              <a:rPr lang="en-US" dirty="0" smtClean="0"/>
              <a:t> </a:t>
            </a:r>
            <a:r>
              <a:rPr lang="uk-UA" dirty="0" smtClean="0"/>
              <a:t>Натиснувши на кнопку друку ви можете роздрукувати копію графіку</a:t>
            </a:r>
            <a:r>
              <a:rPr lang="en-US" dirty="0" smtClean="0"/>
              <a:t>.</a:t>
            </a:r>
            <a:endParaRPr lang="en-US" dirty="0"/>
          </a:p>
          <a:p>
            <a:pPr algn="ctr"/>
            <a:endParaRPr lang="en-US" dirty="0" smtClean="0"/>
          </a:p>
        </p:txBody>
      </p:sp>
      <p:cxnSp>
        <p:nvCxnSpPr>
          <p:cNvPr id="11" name="Straight Arrow Connector 10"/>
          <p:cNvCxnSpPr/>
          <p:nvPr/>
        </p:nvCxnSpPr>
        <p:spPr>
          <a:xfrm>
            <a:off x="6553200" y="699790"/>
            <a:ext cx="1447800" cy="97661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37698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1219200"/>
            <a:ext cx="2090714"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219200"/>
            <a:ext cx="6461901"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Arrow Connector 10"/>
          <p:cNvCxnSpPr/>
          <p:nvPr/>
        </p:nvCxnSpPr>
        <p:spPr>
          <a:xfrm flipH="1">
            <a:off x="609600" y="762000"/>
            <a:ext cx="457200" cy="3200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67630" y="76200"/>
            <a:ext cx="8675648" cy="1200329"/>
          </a:xfrm>
          <a:prstGeom prst="rect">
            <a:avLst/>
          </a:prstGeom>
          <a:noFill/>
          <a:ln>
            <a:noFill/>
          </a:ln>
        </p:spPr>
        <p:txBody>
          <a:bodyPr wrap="square" rtlCol="0">
            <a:spAutoFit/>
          </a:bodyPr>
          <a:lstStyle/>
          <a:p>
            <a:pPr algn="ctr"/>
            <a:r>
              <a:rPr lang="uk-UA" dirty="0" smtClean="0"/>
              <a:t>Якщо ви поставите галочку біля </a:t>
            </a:r>
            <a:r>
              <a:rPr lang="en-US" dirty="0" smtClean="0">
                <a:solidFill>
                  <a:srgbClr val="0070C0"/>
                </a:solidFill>
              </a:rPr>
              <a:t>Use </a:t>
            </a:r>
            <a:r>
              <a:rPr lang="en-US" dirty="0" smtClean="0">
                <a:solidFill>
                  <a:srgbClr val="0070C0"/>
                </a:solidFill>
              </a:rPr>
              <a:t>Auto </a:t>
            </a:r>
            <a:r>
              <a:rPr lang="en-US" dirty="0" smtClean="0">
                <a:solidFill>
                  <a:srgbClr val="0070C0"/>
                </a:solidFill>
              </a:rPr>
              <a:t>Y-axis</a:t>
            </a:r>
            <a:r>
              <a:rPr lang="en-US" dirty="0" smtClean="0"/>
              <a:t>, </a:t>
            </a:r>
            <a:r>
              <a:rPr lang="uk-UA" dirty="0" smtClean="0"/>
              <a:t>програма автоматично підгонить ваш графік по </a:t>
            </a:r>
            <a:r>
              <a:rPr lang="en-US" dirty="0" smtClean="0"/>
              <a:t>y-</a:t>
            </a:r>
            <a:r>
              <a:rPr lang="uk-UA" dirty="0" smtClean="0"/>
              <a:t>осі таким чином, що він буде рівномірно розподілятися по осі. Оскільки з двома наборами даних результат часто може вводити в оману. Натисніть</a:t>
            </a:r>
            <a:r>
              <a:rPr lang="en-US" dirty="0" smtClean="0"/>
              <a:t> </a:t>
            </a:r>
            <a:r>
              <a:rPr lang="en-US" dirty="0" smtClean="0"/>
              <a:t>‘View Plot Data</a:t>
            </a:r>
            <a:r>
              <a:rPr lang="en-US" dirty="0" smtClean="0"/>
              <a:t>’</a:t>
            </a:r>
            <a:r>
              <a:rPr lang="uk-UA" dirty="0" smtClean="0"/>
              <a:t>, щоб переглянути дані у таблиці</a:t>
            </a:r>
            <a:r>
              <a:rPr lang="en-US" dirty="0" smtClean="0"/>
              <a:t>.  </a:t>
            </a:r>
            <a:endParaRPr lang="en-US" dirty="0" smtClean="0"/>
          </a:p>
        </p:txBody>
      </p:sp>
      <p:sp>
        <p:nvSpPr>
          <p:cNvPr id="10" name="Rectangle 9"/>
          <p:cNvSpPr/>
          <p:nvPr/>
        </p:nvSpPr>
        <p:spPr>
          <a:xfrm>
            <a:off x="381000" y="3962400"/>
            <a:ext cx="892958" cy="1714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78658" y="4210049"/>
            <a:ext cx="685800" cy="2095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a:off x="1464458" y="914400"/>
            <a:ext cx="2421742" cy="329564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39854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268248"/>
            <a:ext cx="8915400" cy="369332"/>
          </a:xfrm>
          <a:prstGeom prst="rect">
            <a:avLst/>
          </a:prstGeom>
          <a:noFill/>
        </p:spPr>
        <p:txBody>
          <a:bodyPr wrap="square" rtlCol="0">
            <a:spAutoFit/>
          </a:bodyPr>
          <a:lstStyle/>
          <a:p>
            <a:pPr algn="ctr"/>
            <a:r>
              <a:rPr lang="uk-UA" dirty="0" smtClean="0"/>
              <a:t>Ось табличні дані для двох ділянок.</a:t>
            </a:r>
            <a:endParaRPr lang="en-US" dirty="0"/>
          </a:p>
        </p:txBody>
      </p:sp>
      <p:sp>
        <p:nvSpPr>
          <p:cNvPr id="5" name="Rectangle 4"/>
          <p:cNvSpPr/>
          <p:nvPr/>
        </p:nvSpPr>
        <p:spPr>
          <a:xfrm>
            <a:off x="7239000" y="3733800"/>
            <a:ext cx="15240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endCxn id="5" idx="1"/>
          </p:cNvCxnSpPr>
          <p:nvPr/>
        </p:nvCxnSpPr>
        <p:spPr>
          <a:xfrm>
            <a:off x="4876800" y="1219200"/>
            <a:ext cx="2362200" cy="26289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1066801"/>
            <a:ext cx="8705850" cy="5358002"/>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080987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8686800" cy="5324633"/>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76200" y="76200"/>
            <a:ext cx="8915400" cy="1354217"/>
          </a:xfrm>
          <a:prstGeom prst="rect">
            <a:avLst/>
          </a:prstGeom>
          <a:noFill/>
        </p:spPr>
        <p:txBody>
          <a:bodyPr wrap="square" rtlCol="0">
            <a:spAutoFit/>
          </a:bodyPr>
          <a:lstStyle/>
          <a:p>
            <a:pPr algn="ctr"/>
            <a:r>
              <a:rPr lang="uk-UA" sz="1600" dirty="0" smtClean="0"/>
              <a:t>Інший спосіб отримання даних – це подивитися усі дані відповідного шару у таблиці. Щоб це зробити натисніть на назву самого шару – з’явиться нове вікно. Натисніть </a:t>
            </a:r>
            <a:r>
              <a:rPr lang="en-US" sz="1600" b="1" dirty="0" smtClean="0">
                <a:solidFill>
                  <a:schemeClr val="accent1"/>
                </a:solidFill>
              </a:rPr>
              <a:t>View </a:t>
            </a:r>
            <a:r>
              <a:rPr lang="en-US" sz="1600" b="1" dirty="0">
                <a:solidFill>
                  <a:schemeClr val="accent1"/>
                </a:solidFill>
              </a:rPr>
              <a:t>Layer </a:t>
            </a:r>
            <a:r>
              <a:rPr lang="en-US" sz="1600" b="1" dirty="0" smtClean="0">
                <a:solidFill>
                  <a:schemeClr val="accent1"/>
                </a:solidFill>
              </a:rPr>
              <a:t>Table</a:t>
            </a:r>
            <a:r>
              <a:rPr lang="uk-UA" sz="1600" b="1" dirty="0" smtClean="0">
                <a:solidFill>
                  <a:schemeClr val="accent1"/>
                </a:solidFill>
              </a:rPr>
              <a:t> </a:t>
            </a:r>
            <a:r>
              <a:rPr lang="uk-UA" sz="1600" dirty="0" smtClean="0"/>
              <a:t>(подивитися таблицю для цього шару). У цьому прикладу був використаний фільтр по </a:t>
            </a:r>
            <a:r>
              <a:rPr lang="uk-UA" sz="1600" dirty="0" err="1" smtClean="0"/>
              <a:t>лоакції</a:t>
            </a:r>
            <a:r>
              <a:rPr lang="uk-UA" sz="1600" dirty="0" smtClean="0"/>
              <a:t>, щоб включати лише США. Звернуть увагу, що дані можуть також бути завантажені у вигляді </a:t>
            </a:r>
            <a:r>
              <a:rPr lang="en-US" sz="1600" dirty="0" smtClean="0"/>
              <a:t>.</a:t>
            </a:r>
            <a:r>
              <a:rPr lang="en-US" sz="1600" dirty="0" err="1" smtClean="0"/>
              <a:t>kmz</a:t>
            </a:r>
            <a:r>
              <a:rPr lang="en-US" sz="1600" dirty="0" smtClean="0"/>
              <a:t> </a:t>
            </a:r>
            <a:r>
              <a:rPr lang="uk-UA" sz="1600" dirty="0" smtClean="0"/>
              <a:t>файлу</a:t>
            </a:r>
            <a:endParaRPr lang="en-US" sz="1600" dirty="0"/>
          </a:p>
          <a:p>
            <a:pPr algn="ctr"/>
            <a:r>
              <a:rPr lang="en-US" dirty="0" smtClean="0"/>
              <a:t> </a:t>
            </a:r>
            <a:endParaRPr lang="en-US" dirty="0"/>
          </a:p>
        </p:txBody>
      </p:sp>
      <p:sp>
        <p:nvSpPr>
          <p:cNvPr id="5" name="Rectangle 4"/>
          <p:cNvSpPr/>
          <p:nvPr/>
        </p:nvSpPr>
        <p:spPr>
          <a:xfrm>
            <a:off x="304800" y="2362200"/>
            <a:ext cx="1752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1371600" y="990600"/>
            <a:ext cx="1371600" cy="1371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667000" y="2476500"/>
            <a:ext cx="1066800" cy="647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3733800" y="990600"/>
            <a:ext cx="800100" cy="14859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8131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76200"/>
            <a:ext cx="8915400" cy="646331"/>
          </a:xfrm>
          <a:prstGeom prst="rect">
            <a:avLst/>
          </a:prstGeom>
          <a:noFill/>
        </p:spPr>
        <p:txBody>
          <a:bodyPr wrap="square" rtlCol="0">
            <a:spAutoFit/>
          </a:bodyPr>
          <a:lstStyle/>
          <a:p>
            <a:pPr algn="ctr"/>
            <a:r>
              <a:rPr lang="uk-UA" dirty="0" smtClean="0"/>
              <a:t>Усі ділянки в США для обраного шару і дати вимірювання у вигляді таблиці. Їх можна відсортувати за назвою ділянки, школи і </a:t>
            </a:r>
            <a:r>
              <a:rPr lang="uk-UA" dirty="0" err="1" smtClean="0"/>
              <a:t>т.д</a:t>
            </a:r>
            <a:r>
              <a:rPr lang="uk-UA" dirty="0" smtClean="0"/>
              <a:t>. і можна експортувати у </a:t>
            </a:r>
            <a:r>
              <a:rPr lang="en-US" dirty="0" smtClean="0"/>
              <a:t>.csv </a:t>
            </a:r>
            <a:r>
              <a:rPr lang="uk-UA" dirty="0" smtClean="0"/>
              <a:t>файл</a:t>
            </a:r>
            <a:r>
              <a:rPr lang="en-US" dirty="0" smtClean="0"/>
              <a:t>.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1066800"/>
            <a:ext cx="8686800" cy="55626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048259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8631902" cy="52578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55448" y="191869"/>
            <a:ext cx="8223983" cy="646331"/>
          </a:xfrm>
          <a:prstGeom prst="rect">
            <a:avLst/>
          </a:prstGeom>
          <a:noFill/>
        </p:spPr>
        <p:txBody>
          <a:bodyPr wrap="none" rtlCol="0">
            <a:spAutoFit/>
          </a:bodyPr>
          <a:lstStyle/>
          <a:p>
            <a:r>
              <a:rPr lang="uk-UA" dirty="0" smtClean="0"/>
              <a:t>Це сторінка візуалізації даних</a:t>
            </a:r>
            <a:r>
              <a:rPr lang="en-US" dirty="0" smtClean="0"/>
              <a:t>. </a:t>
            </a:r>
            <a:r>
              <a:rPr lang="uk-UA" dirty="0" smtClean="0"/>
              <a:t>Прочитайте вітальне слово і закрийте його</a:t>
            </a:r>
            <a:r>
              <a:rPr lang="en-US" dirty="0" smtClean="0"/>
              <a:t>. </a:t>
            </a:r>
            <a:r>
              <a:rPr lang="uk-UA" dirty="0" smtClean="0"/>
              <a:t>Кнопка</a:t>
            </a:r>
            <a:endParaRPr lang="en-US" dirty="0"/>
          </a:p>
          <a:p>
            <a:r>
              <a:rPr lang="en-US" dirty="0" smtClean="0"/>
              <a:t>       </a:t>
            </a:r>
            <a:r>
              <a:rPr lang="uk-UA" dirty="0" smtClean="0"/>
              <a:t>це </a:t>
            </a:r>
            <a:r>
              <a:rPr lang="uk-UA" dirty="0" err="1" smtClean="0"/>
              <a:t>лінк</a:t>
            </a:r>
            <a:r>
              <a:rPr lang="uk-UA" dirty="0" smtClean="0"/>
              <a:t> на інструкцію</a:t>
            </a:r>
            <a:r>
              <a:rPr lang="en-US" dirty="0" smtClean="0"/>
              <a:t>.</a:t>
            </a:r>
            <a:endParaRPr lang="en-US" dirty="0"/>
          </a:p>
        </p:txBody>
      </p:sp>
      <p:sp>
        <p:nvSpPr>
          <p:cNvPr id="5" name="Oval 4"/>
          <p:cNvSpPr/>
          <p:nvPr/>
        </p:nvSpPr>
        <p:spPr>
          <a:xfrm>
            <a:off x="8090210" y="990600"/>
            <a:ext cx="367990" cy="2922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584232"/>
            <a:ext cx="266667" cy="253968"/>
          </a:xfrm>
          <a:prstGeom prst="rect">
            <a:avLst/>
          </a:prstGeom>
        </p:spPr>
      </p:pic>
    </p:spTree>
    <p:extLst>
      <p:ext uri="{BB962C8B-B14F-4D97-AF65-F5344CB8AC3E}">
        <p14:creationId xmlns:p14="http://schemas.microsoft.com/office/powerpoint/2010/main" val="33395354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76200"/>
            <a:ext cx="8534399" cy="1477328"/>
          </a:xfrm>
          <a:prstGeom prst="rect">
            <a:avLst/>
          </a:prstGeom>
          <a:noFill/>
        </p:spPr>
        <p:txBody>
          <a:bodyPr wrap="square" rtlCol="0">
            <a:spAutoFit/>
          </a:bodyPr>
          <a:lstStyle/>
          <a:p>
            <a:pPr algn="ctr"/>
            <a:r>
              <a:rPr lang="uk-UA" dirty="0" smtClean="0"/>
              <a:t>Тепер поглянемо на класифікацію наземного покриву (</a:t>
            </a:r>
            <a:r>
              <a:rPr lang="en-US" dirty="0" smtClean="0"/>
              <a:t>Land </a:t>
            </a:r>
            <a:r>
              <a:rPr lang="en-US" dirty="0" smtClean="0"/>
              <a:t>Cover </a:t>
            </a:r>
            <a:r>
              <a:rPr lang="en-US" dirty="0" smtClean="0"/>
              <a:t>Classification</a:t>
            </a:r>
            <a:r>
              <a:rPr lang="uk-UA" dirty="0" smtClean="0"/>
              <a:t>)</a:t>
            </a:r>
            <a:r>
              <a:rPr lang="en-US" dirty="0" smtClean="0"/>
              <a:t>.  </a:t>
            </a:r>
            <a:r>
              <a:rPr lang="uk-UA" dirty="0" smtClean="0"/>
              <a:t>Додайте шар </a:t>
            </a:r>
            <a:r>
              <a:rPr lang="en-US" dirty="0" smtClean="0"/>
              <a:t>Land </a:t>
            </a:r>
            <a:r>
              <a:rPr lang="en-US" dirty="0" smtClean="0"/>
              <a:t>Cover </a:t>
            </a:r>
            <a:r>
              <a:rPr lang="en-US" dirty="0" smtClean="0"/>
              <a:t>Classification. </a:t>
            </a:r>
            <a:r>
              <a:rPr lang="uk-UA" dirty="0" smtClean="0"/>
              <a:t> Мапа покаже усю історію наземних класифікацій </a:t>
            </a:r>
            <a:r>
              <a:rPr lang="uk-UA" dirty="0"/>
              <a:t> </a:t>
            </a:r>
            <a:r>
              <a:rPr lang="en-US" dirty="0" smtClean="0"/>
              <a:t>GLOBE</a:t>
            </a:r>
            <a:r>
              <a:rPr lang="uk-UA" dirty="0" smtClean="0"/>
              <a:t>, адже наземний покрив зазвичай змінюється повільно</a:t>
            </a:r>
            <a:r>
              <a:rPr lang="en-US" dirty="0" smtClean="0"/>
              <a:t>. </a:t>
            </a:r>
            <a:r>
              <a:rPr lang="uk-UA" dirty="0" smtClean="0"/>
              <a:t>У цьому випадку ми не описуємо ситуацію за день або тиждень.</a:t>
            </a:r>
            <a:r>
              <a:rPr lang="en-US" dirty="0" smtClean="0"/>
              <a:t> </a:t>
            </a:r>
            <a:endParaRPr lang="en-US" dirty="0" smtClean="0"/>
          </a:p>
          <a:p>
            <a:pPr algn="ctr"/>
            <a:r>
              <a:rPr lang="en-US" dirty="0" smtClean="0"/>
              <a:t>but building up of a global map. Turn off the Daily Temperature layer</a:t>
            </a:r>
            <a:endParaRPr lang="en-US"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1276529"/>
            <a:ext cx="8686800" cy="5364735"/>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494121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1"/>
            <a:ext cx="8686800" cy="534627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152400" y="228600"/>
            <a:ext cx="8534399" cy="646331"/>
          </a:xfrm>
          <a:prstGeom prst="rect">
            <a:avLst/>
          </a:prstGeom>
          <a:noFill/>
        </p:spPr>
        <p:txBody>
          <a:bodyPr wrap="square" rtlCol="0">
            <a:spAutoFit/>
          </a:bodyPr>
          <a:lstStyle/>
          <a:p>
            <a:pPr algn="ctr"/>
            <a:r>
              <a:rPr lang="uk-UA" dirty="0" smtClean="0"/>
              <a:t>Тепер натиснемо на будь-яку іконку</a:t>
            </a:r>
            <a:r>
              <a:rPr lang="en-US" dirty="0" smtClean="0"/>
              <a:t>. </a:t>
            </a:r>
            <a:r>
              <a:rPr lang="uk-UA" dirty="0" smtClean="0"/>
              <a:t>Якщо ділянка має фото, </a:t>
            </a:r>
            <a:r>
              <a:rPr lang="uk-UA" dirty="0" err="1" smtClean="0"/>
              <a:t>прокрутіть</a:t>
            </a:r>
            <a:r>
              <a:rPr lang="uk-UA" dirty="0" smtClean="0"/>
              <a:t> сторінку вниз, щоб подивитися їх. Натисніть на фото, щоб отримати більшу картинку. </a:t>
            </a:r>
            <a:endParaRPr lang="en-US" dirty="0"/>
          </a:p>
        </p:txBody>
      </p:sp>
    </p:spTree>
    <p:extLst>
      <p:ext uri="{BB962C8B-B14F-4D97-AF65-F5344CB8AC3E}">
        <p14:creationId xmlns:p14="http://schemas.microsoft.com/office/powerpoint/2010/main" val="21494121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8681216" cy="53696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52400" y="152400"/>
            <a:ext cx="8757416" cy="830997"/>
          </a:xfrm>
          <a:prstGeom prst="rect">
            <a:avLst/>
          </a:prstGeom>
          <a:noFill/>
        </p:spPr>
        <p:txBody>
          <a:bodyPr wrap="square" rtlCol="0">
            <a:spAutoFit/>
          </a:bodyPr>
          <a:lstStyle/>
          <a:p>
            <a:pPr algn="ctr"/>
            <a:r>
              <a:rPr lang="uk-UA" sz="1600" dirty="0" smtClean="0"/>
              <a:t>Як сортувати/упорядковувати шари? </a:t>
            </a:r>
            <a:r>
              <a:rPr lang="en-US" sz="1600" dirty="0" smtClean="0"/>
              <a:t>– </a:t>
            </a:r>
            <a:r>
              <a:rPr lang="uk-UA" sz="1600" dirty="0" smtClean="0"/>
              <a:t>Додайте 4 шари спостереження за хмарами (</a:t>
            </a:r>
            <a:r>
              <a:rPr lang="en-US" sz="1600" dirty="0" smtClean="0"/>
              <a:t>Cloud </a:t>
            </a:r>
            <a:r>
              <a:rPr lang="en-US" sz="1600" dirty="0" smtClean="0"/>
              <a:t>Observation </a:t>
            </a:r>
            <a:r>
              <a:rPr lang="en-US" sz="1600" dirty="0" smtClean="0"/>
              <a:t>Layers</a:t>
            </a:r>
            <a:r>
              <a:rPr lang="uk-UA" sz="1600" dirty="0" smtClean="0"/>
              <a:t>)</a:t>
            </a:r>
            <a:r>
              <a:rPr lang="en-US" sz="1600" dirty="0" smtClean="0"/>
              <a:t> </a:t>
            </a:r>
            <a:r>
              <a:rPr lang="en-US" sz="1600" dirty="0" smtClean="0"/>
              <a:t>– Cirrus </a:t>
            </a:r>
            <a:r>
              <a:rPr lang="en-US" sz="1600" dirty="0" smtClean="0"/>
              <a:t>Stratus</a:t>
            </a:r>
            <a:r>
              <a:rPr lang="uk-UA" sz="1600" dirty="0" smtClean="0"/>
              <a:t> (</a:t>
            </a:r>
            <a:r>
              <a:rPr lang="uk-UA" sz="1600" dirty="0" err="1" smtClean="0"/>
              <a:t>перисто</a:t>
            </a:r>
            <a:r>
              <a:rPr lang="uk-UA" sz="1600" dirty="0" smtClean="0"/>
              <a:t>-шаруваті)</a:t>
            </a:r>
            <a:r>
              <a:rPr lang="en-US" sz="1600" dirty="0" smtClean="0"/>
              <a:t>, </a:t>
            </a:r>
            <a:r>
              <a:rPr lang="en-US" sz="1600" dirty="0" smtClean="0"/>
              <a:t>Alto </a:t>
            </a:r>
            <a:r>
              <a:rPr lang="en-US" sz="1600" dirty="0" smtClean="0"/>
              <a:t>Stratus</a:t>
            </a:r>
            <a:r>
              <a:rPr lang="uk-UA" sz="1600" dirty="0" smtClean="0"/>
              <a:t> (високошаруваті)</a:t>
            </a:r>
            <a:r>
              <a:rPr lang="en-US" sz="1600" dirty="0" smtClean="0"/>
              <a:t>, Stratus</a:t>
            </a:r>
            <a:r>
              <a:rPr lang="uk-UA" sz="1600" dirty="0" smtClean="0"/>
              <a:t> (шаруваті)</a:t>
            </a:r>
            <a:r>
              <a:rPr lang="en-US" sz="1600" dirty="0" smtClean="0"/>
              <a:t> </a:t>
            </a:r>
            <a:r>
              <a:rPr lang="en-US" sz="1600" dirty="0" smtClean="0"/>
              <a:t>and </a:t>
            </a:r>
            <a:r>
              <a:rPr lang="en-US" sz="1600" dirty="0" err="1" smtClean="0"/>
              <a:t>Nimbo</a:t>
            </a:r>
            <a:r>
              <a:rPr lang="en-US" sz="1600" dirty="0" smtClean="0"/>
              <a:t> </a:t>
            </a:r>
            <a:r>
              <a:rPr lang="en-US" sz="1600" dirty="0" smtClean="0"/>
              <a:t>Stratus</a:t>
            </a:r>
            <a:r>
              <a:rPr lang="uk-UA" sz="1600" dirty="0" smtClean="0"/>
              <a:t> (шарувато-дощові)</a:t>
            </a:r>
            <a:r>
              <a:rPr lang="en-US" sz="1600" dirty="0" smtClean="0"/>
              <a:t>. </a:t>
            </a:r>
            <a:r>
              <a:rPr lang="uk-UA" sz="1600" dirty="0" smtClean="0"/>
              <a:t>Оберіть дату 03.12.2010.</a:t>
            </a:r>
            <a:r>
              <a:rPr lang="en-US" sz="1600" dirty="0" smtClean="0"/>
              <a:t> </a:t>
            </a:r>
            <a:endParaRPr lang="en-US" sz="1600" dirty="0"/>
          </a:p>
        </p:txBody>
      </p:sp>
      <p:sp>
        <p:nvSpPr>
          <p:cNvPr id="5" name="Rectangle 4"/>
          <p:cNvSpPr/>
          <p:nvPr/>
        </p:nvSpPr>
        <p:spPr>
          <a:xfrm>
            <a:off x="2743200" y="1943100"/>
            <a:ext cx="1787908" cy="114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1676400" y="798731"/>
            <a:ext cx="457200" cy="48238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914400" y="1281112"/>
            <a:ext cx="762000" cy="190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3048000" y="798731"/>
            <a:ext cx="152400" cy="10300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44948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76200"/>
            <a:ext cx="8757416" cy="1077218"/>
          </a:xfrm>
          <a:prstGeom prst="rect">
            <a:avLst/>
          </a:prstGeom>
          <a:noFill/>
        </p:spPr>
        <p:txBody>
          <a:bodyPr wrap="square" rtlCol="0">
            <a:spAutoFit/>
          </a:bodyPr>
          <a:lstStyle/>
          <a:p>
            <a:pPr algn="ctr"/>
            <a:r>
              <a:rPr lang="uk-UA" sz="1600" dirty="0" smtClean="0"/>
              <a:t>Спостереження за хмарами та інші типи вимірювань (властивості ґрунту тощо) використовують різні розміри шарів та кольори і таким чином можна бачити до 5 шарів на одній ділянці. </a:t>
            </a:r>
            <a:r>
              <a:rPr lang="uk-UA" sz="1600" dirty="0" smtClean="0"/>
              <a:t>Оскільки на одній ділянці можуть бути зроблені різні хмарні спостереження в один і той же день</a:t>
            </a:r>
            <a:r>
              <a:rPr lang="en-US" sz="1600" dirty="0" smtClean="0"/>
              <a:t>, </a:t>
            </a:r>
            <a:r>
              <a:rPr lang="uk-UA" sz="1600" dirty="0" smtClean="0"/>
              <a:t>іконки шарів можуть бути заховані.</a:t>
            </a:r>
            <a:endParaRPr lang="en-US" sz="16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8681216" cy="5340615"/>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444948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0185"/>
            <a:ext cx="8681216" cy="5340615"/>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52400" y="152400"/>
            <a:ext cx="8757416" cy="646331"/>
          </a:xfrm>
          <a:prstGeom prst="rect">
            <a:avLst/>
          </a:prstGeom>
          <a:noFill/>
        </p:spPr>
        <p:txBody>
          <a:bodyPr wrap="square" rtlCol="0">
            <a:spAutoFit/>
          </a:bodyPr>
          <a:lstStyle/>
          <a:p>
            <a:pPr algn="ctr"/>
            <a:r>
              <a:rPr lang="uk-UA" dirty="0" smtClean="0"/>
              <a:t>Щоб змінити порядок шарів натисніть та утримайте невелику кнопку з трьома точками і перетягніть шар у необхідну позицію.</a:t>
            </a:r>
            <a:endParaRPr lang="en-US" dirty="0"/>
          </a:p>
        </p:txBody>
      </p:sp>
      <p:sp>
        <p:nvSpPr>
          <p:cNvPr id="5" name="Rectangle 4"/>
          <p:cNvSpPr/>
          <p:nvPr/>
        </p:nvSpPr>
        <p:spPr>
          <a:xfrm>
            <a:off x="2133600" y="3181350"/>
            <a:ext cx="1143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2247900" y="798731"/>
            <a:ext cx="1638300" cy="238261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44948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8658715" cy="53340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52400" y="67270"/>
            <a:ext cx="8757416" cy="830997"/>
          </a:xfrm>
          <a:prstGeom prst="rect">
            <a:avLst/>
          </a:prstGeom>
          <a:noFill/>
        </p:spPr>
        <p:txBody>
          <a:bodyPr wrap="square" rtlCol="0">
            <a:spAutoFit/>
          </a:bodyPr>
          <a:lstStyle/>
          <a:p>
            <a:pPr algn="ctr"/>
            <a:r>
              <a:rPr lang="uk-UA" sz="1600" dirty="0" smtClean="0"/>
              <a:t>Важливо розуміти, що іконки на ділянках можуть бути захованими під іншими іконками.</a:t>
            </a:r>
            <a:r>
              <a:rPr lang="en-US" sz="1600" dirty="0" smtClean="0"/>
              <a:t> </a:t>
            </a:r>
            <a:r>
              <a:rPr lang="uk-UA" sz="1600" dirty="0" smtClean="0"/>
              <a:t>Якщо ви бачите не те вікно, яке потрібно при натисканні на іконку, спробуйте наблизитися, щоб пересвідчитися, що іконка не сховалася</a:t>
            </a:r>
            <a:r>
              <a:rPr lang="uk-UA" sz="1600" dirty="0" smtClean="0"/>
              <a:t>. Скільки ділянок є у виділеному квадраті?</a:t>
            </a:r>
            <a:endParaRPr lang="en-US" sz="1600" dirty="0"/>
          </a:p>
        </p:txBody>
      </p:sp>
      <p:sp>
        <p:nvSpPr>
          <p:cNvPr id="5" name="Rectangle 4"/>
          <p:cNvSpPr/>
          <p:nvPr/>
        </p:nvSpPr>
        <p:spPr>
          <a:xfrm>
            <a:off x="4800600" y="3095625"/>
            <a:ext cx="3810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44948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2519" y="348734"/>
            <a:ext cx="8757416" cy="369332"/>
          </a:xfrm>
          <a:prstGeom prst="rect">
            <a:avLst/>
          </a:prstGeom>
          <a:noFill/>
        </p:spPr>
        <p:txBody>
          <a:bodyPr wrap="square" rtlCol="0">
            <a:spAutoFit/>
          </a:bodyPr>
          <a:lstStyle/>
          <a:p>
            <a:pPr algn="ctr"/>
            <a:r>
              <a:rPr lang="uk-UA" b="1" dirty="0" smtClean="0"/>
              <a:t>Відповідь: п’ять.</a:t>
            </a:r>
            <a:endParaRPr lang="en-US" b="1" dirty="0"/>
          </a:p>
        </p:txBody>
      </p:sp>
      <p:sp>
        <p:nvSpPr>
          <p:cNvPr id="5" name="Rectangle 4"/>
          <p:cNvSpPr/>
          <p:nvPr/>
        </p:nvSpPr>
        <p:spPr>
          <a:xfrm>
            <a:off x="4038600" y="3276600"/>
            <a:ext cx="3810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8686800" cy="5359633"/>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444948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8686800" cy="5394807"/>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228599" y="50789"/>
            <a:ext cx="8686801" cy="646331"/>
          </a:xfrm>
          <a:prstGeom prst="rect">
            <a:avLst/>
          </a:prstGeom>
          <a:noFill/>
        </p:spPr>
        <p:txBody>
          <a:bodyPr wrap="square" rtlCol="0">
            <a:spAutoFit/>
          </a:bodyPr>
          <a:lstStyle/>
          <a:p>
            <a:pPr algn="ctr"/>
            <a:r>
              <a:rPr lang="uk-UA" dirty="0" smtClean="0"/>
              <a:t>Із вікна шарів, можна зробити так, що деякі шари мають контури натиснувши на кнопку </a:t>
            </a:r>
            <a:r>
              <a:rPr lang="en-US" dirty="0" smtClean="0">
                <a:solidFill>
                  <a:srgbClr val="0070C0"/>
                </a:solidFill>
              </a:rPr>
              <a:t>Contours</a:t>
            </a:r>
            <a:r>
              <a:rPr lang="en-US" dirty="0" smtClean="0"/>
              <a:t> </a:t>
            </a:r>
            <a:r>
              <a:rPr lang="uk-UA" dirty="0" smtClean="0"/>
              <a:t>(контури)</a:t>
            </a:r>
            <a:r>
              <a:rPr lang="en-US" dirty="0" smtClean="0"/>
              <a:t>. </a:t>
            </a:r>
            <a:r>
              <a:rPr lang="uk-UA" dirty="0" err="1" smtClean="0"/>
              <a:t>Затемненість</a:t>
            </a:r>
            <a:r>
              <a:rPr lang="uk-UA" dirty="0" smtClean="0"/>
              <a:t> контурів можна регулювати рухаючи кнопку.</a:t>
            </a:r>
            <a:endParaRPr lang="en-US" dirty="0"/>
          </a:p>
        </p:txBody>
      </p:sp>
      <p:cxnSp>
        <p:nvCxnSpPr>
          <p:cNvPr id="5" name="Straight Arrow Connector 4"/>
          <p:cNvCxnSpPr/>
          <p:nvPr/>
        </p:nvCxnSpPr>
        <p:spPr>
          <a:xfrm flipH="1">
            <a:off x="2209800" y="697120"/>
            <a:ext cx="838200" cy="19698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81000" y="2895600"/>
            <a:ext cx="16002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94121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8"/>
          <p:cNvSpPr txBox="1">
            <a:spLocks/>
          </p:cNvSpPr>
          <p:nvPr/>
        </p:nvSpPr>
        <p:spPr>
          <a:xfrm>
            <a:off x="304800" y="381000"/>
            <a:ext cx="8534400" cy="985838"/>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uk-UA" sz="3000" b="0" i="0" u="none" strike="noStrike" kern="0" cap="none" spc="0" normalizeH="0" baseline="0" noProof="0" dirty="0" smtClean="0">
                <a:ln>
                  <a:noFill/>
                </a:ln>
                <a:solidFill>
                  <a:schemeClr val="tx2"/>
                </a:solidFill>
                <a:effectLst/>
                <a:uLnTx/>
                <a:uFillTx/>
                <a:latin typeface="+mj-lt"/>
                <a:ea typeface="+mj-ea"/>
                <a:cs typeface="+mj-cs"/>
              </a:rPr>
              <a:t>Завдання на перевірку</a:t>
            </a:r>
            <a:endParaRPr kumimoji="0" lang="en-US" sz="3000" b="0" i="0" u="none" strike="noStrike" kern="0" cap="none" spc="0" normalizeH="0" baseline="0" noProof="0" dirty="0">
              <a:ln>
                <a:noFill/>
              </a:ln>
              <a:solidFill>
                <a:schemeClr val="tx2"/>
              </a:solidFill>
              <a:effectLst/>
              <a:uLnTx/>
              <a:uFillTx/>
              <a:latin typeface="+mj-lt"/>
              <a:ea typeface="+mj-ea"/>
              <a:cs typeface="+mj-cs"/>
            </a:endParaRPr>
          </a:p>
        </p:txBody>
      </p:sp>
      <p:sp>
        <p:nvSpPr>
          <p:cNvPr id="5" name="TextBox 4"/>
          <p:cNvSpPr txBox="1"/>
          <p:nvPr/>
        </p:nvSpPr>
        <p:spPr>
          <a:xfrm>
            <a:off x="1371600" y="2286000"/>
            <a:ext cx="184731" cy="369332"/>
          </a:xfrm>
          <a:prstGeom prst="rect">
            <a:avLst/>
          </a:prstGeom>
          <a:noFill/>
        </p:spPr>
        <p:txBody>
          <a:bodyPr wrap="none" rtlCol="0">
            <a:spAutoFit/>
          </a:bodyPr>
          <a:lstStyle/>
          <a:p>
            <a:endParaRPr lang="en-US" dirty="0"/>
          </a:p>
        </p:txBody>
      </p:sp>
      <p:sp>
        <p:nvSpPr>
          <p:cNvPr id="6" name="Content Placeholder 2"/>
          <p:cNvSpPr txBox="1">
            <a:spLocks/>
          </p:cNvSpPr>
          <p:nvPr/>
        </p:nvSpPr>
        <p:spPr>
          <a:xfrm>
            <a:off x="457200" y="1168400"/>
            <a:ext cx="8534400" cy="4775200"/>
          </a:xfrm>
          <a:prstGeom prst="rect">
            <a:avLst/>
          </a:prstGeom>
        </p:spPr>
        <p:txBody>
          <a:bodyPr/>
          <a:lstStyle/>
          <a:p>
            <a:pPr>
              <a:buFont typeface="Arial" pitchFamily="34" charset="0"/>
              <a:buChar char="•"/>
            </a:pPr>
            <a:endParaRPr lang="en-US" dirty="0" smtClean="0"/>
          </a:p>
          <a:p>
            <a:pPr marL="342900" indent="-342900">
              <a:buFont typeface="+mj-lt"/>
              <a:buAutoNum type="arabicPeriod"/>
            </a:pPr>
            <a:r>
              <a:rPr lang="uk-UA" dirty="0" smtClean="0"/>
              <a:t>7 квітня 2004 року скільки шкіл у Чехії внесли дані про </a:t>
            </a:r>
            <a:r>
              <a:rPr lang="en-US" dirty="0" smtClean="0"/>
              <a:t>pH </a:t>
            </a:r>
            <a:r>
              <a:rPr lang="uk-UA" dirty="0" smtClean="0"/>
              <a:t>води менше</a:t>
            </a:r>
            <a:r>
              <a:rPr lang="en-US" dirty="0" smtClean="0"/>
              <a:t>?</a:t>
            </a:r>
            <a:r>
              <a:rPr lang="en-US" dirty="0" smtClean="0"/>
              <a:t/>
            </a:r>
            <a:br>
              <a:rPr lang="en-US" dirty="0" smtClean="0"/>
            </a:br>
            <a:endParaRPr lang="en-US" dirty="0" smtClean="0"/>
          </a:p>
          <a:p>
            <a:pPr marL="342900" indent="-342900">
              <a:buFont typeface="+mj-lt"/>
              <a:buAutoNum type="arabicPeriod"/>
            </a:pPr>
            <a:r>
              <a:rPr lang="uk-UA" dirty="0" smtClean="0"/>
              <a:t>Яку методику(и) вимірювання використовували школи</a:t>
            </a:r>
            <a:r>
              <a:rPr lang="en-US" dirty="0" smtClean="0"/>
              <a:t>?</a:t>
            </a:r>
            <a:r>
              <a:rPr lang="en-US" dirty="0" smtClean="0"/>
              <a:t/>
            </a:r>
            <a:br>
              <a:rPr lang="en-US" dirty="0" smtClean="0"/>
            </a:br>
            <a:endParaRPr lang="en-US" dirty="0" smtClean="0"/>
          </a:p>
          <a:p>
            <a:pPr marL="342900" indent="-342900">
              <a:buFont typeface="+mj-lt"/>
              <a:buAutoNum type="arabicPeriod"/>
            </a:pPr>
            <a:r>
              <a:rPr lang="uk-UA" dirty="0" smtClean="0"/>
              <a:t>Який був діапазон </a:t>
            </a:r>
            <a:r>
              <a:rPr lang="en-US" dirty="0" smtClean="0"/>
              <a:t>pH </a:t>
            </a:r>
            <a:r>
              <a:rPr lang="uk-UA" dirty="0" smtClean="0"/>
              <a:t>значень для цієї ділянки в </a:t>
            </a:r>
            <a:r>
              <a:rPr lang="en-US" dirty="0" smtClean="0"/>
              <a:t>2003 </a:t>
            </a:r>
            <a:r>
              <a:rPr lang="uk-UA" dirty="0" smtClean="0"/>
              <a:t>і </a:t>
            </a:r>
            <a:r>
              <a:rPr lang="en-US" dirty="0" smtClean="0"/>
              <a:t>2004</a:t>
            </a:r>
            <a:r>
              <a:rPr lang="en-US" dirty="0" smtClean="0"/>
              <a:t>?</a:t>
            </a:r>
            <a:br>
              <a:rPr lang="en-US" dirty="0" smtClean="0"/>
            </a:br>
            <a:endParaRPr lang="en-US" dirty="0" smtClean="0"/>
          </a:p>
          <a:p>
            <a:pPr marL="342900" indent="-342900">
              <a:buFont typeface="+mj-lt"/>
              <a:buAutoNum type="arabicPeriod"/>
            </a:pPr>
            <a:r>
              <a:rPr lang="uk-UA" dirty="0" smtClean="0"/>
              <a:t>Оберіть школу в Чехії з </a:t>
            </a:r>
            <a:r>
              <a:rPr lang="uk-UA" dirty="0" err="1" smtClean="0"/>
              <a:t>рН</a:t>
            </a:r>
            <a:r>
              <a:rPr lang="uk-UA" dirty="0" smtClean="0"/>
              <a:t> значенням менше 5 і іншу сусідню школу, яка також проводила </a:t>
            </a:r>
            <a:r>
              <a:rPr lang="uk-UA" dirty="0" err="1" smtClean="0"/>
              <a:t>рН</a:t>
            </a:r>
            <a:r>
              <a:rPr lang="uk-UA" dirty="0" smtClean="0"/>
              <a:t> вимірювання 7 квітня 2004 і побудуйте </a:t>
            </a:r>
            <a:r>
              <a:rPr lang="uk-UA" dirty="0" err="1" smtClean="0"/>
              <a:t>мульти</a:t>
            </a:r>
            <a:r>
              <a:rPr lang="uk-UA" dirty="0" err="1" smtClean="0"/>
              <a:t>графік</a:t>
            </a:r>
            <a:r>
              <a:rPr lang="uk-UA" dirty="0" smtClean="0"/>
              <a:t> для двох шкіл з січня по травень 2004. </a:t>
            </a:r>
            <a:r>
              <a:rPr lang="uk-UA" dirty="0" smtClean="0"/>
              <a:t>Що ілюструє графік</a:t>
            </a:r>
            <a:r>
              <a:rPr lang="en-US" dirty="0" smtClean="0"/>
              <a:t>?</a:t>
            </a:r>
            <a:r>
              <a:rPr lang="en-US" dirty="0" smtClean="0"/>
              <a:t/>
            </a:r>
            <a:br>
              <a:rPr lang="en-US" dirty="0" smtClean="0"/>
            </a:br>
            <a:endParaRPr lang="en-US" dirty="0" smtClean="0"/>
          </a:p>
          <a:p>
            <a:pPr marL="342900" indent="-342900">
              <a:buFont typeface="+mj-lt"/>
              <a:buAutoNum type="arabicPeriod"/>
            </a:pPr>
            <a:r>
              <a:rPr lang="uk-UA" dirty="0" smtClean="0"/>
              <a:t>Яка школа в Польщі внесла найбільше даних про</a:t>
            </a:r>
            <a:r>
              <a:rPr lang="en-US" dirty="0" smtClean="0"/>
              <a:t> pH</a:t>
            </a:r>
            <a:r>
              <a:rPr lang="uk-UA" dirty="0" smtClean="0"/>
              <a:t> води</a:t>
            </a:r>
            <a:r>
              <a:rPr lang="en-US" dirty="0" smtClean="0"/>
              <a:t>?</a:t>
            </a:r>
            <a:r>
              <a:rPr lang="en-US" dirty="0" smtClean="0"/>
              <a:t/>
            </a:r>
            <a:br>
              <a:rPr lang="en-US" dirty="0" smtClean="0"/>
            </a:br>
            <a:endParaRPr lang="en-US" dirty="0" smtClean="0"/>
          </a:p>
          <a:p>
            <a:pPr marL="342900" indent="-342900">
              <a:buFont typeface="+mj-lt"/>
              <a:buAutoNum type="arabicPeriod"/>
            </a:pPr>
            <a:r>
              <a:rPr lang="uk-UA" dirty="0" smtClean="0"/>
              <a:t>Побудуйте </a:t>
            </a:r>
            <a:r>
              <a:rPr lang="en-US" dirty="0" smtClean="0"/>
              <a:t>pH</a:t>
            </a:r>
            <a:r>
              <a:rPr lang="uk-UA" dirty="0" smtClean="0"/>
              <a:t> води</a:t>
            </a:r>
            <a:r>
              <a:rPr lang="en-US" dirty="0" smtClean="0"/>
              <a:t>, </a:t>
            </a:r>
            <a:r>
              <a:rPr lang="uk-UA" dirty="0" smtClean="0"/>
              <a:t>електропровідність</a:t>
            </a:r>
            <a:r>
              <a:rPr lang="uk-UA" dirty="0"/>
              <a:t> </a:t>
            </a:r>
            <a:r>
              <a:rPr lang="uk-UA" dirty="0" smtClean="0"/>
              <a:t> лужність для цієї ділянки з січня по травень 2004. Що ілюструє графік</a:t>
            </a:r>
            <a:r>
              <a:rPr lang="en-US" dirty="0" smtClean="0"/>
              <a:t>?</a:t>
            </a:r>
            <a:endParaRPr lang="en-US" dirty="0" smtClean="0"/>
          </a:p>
          <a:p>
            <a:r>
              <a:rPr lang="en-US" sz="2000" dirty="0" smtClean="0"/>
              <a:t> </a:t>
            </a:r>
            <a:endParaRPr lang="en-US" sz="20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8"/>
          <p:cNvSpPr txBox="1">
            <a:spLocks/>
          </p:cNvSpPr>
          <p:nvPr/>
        </p:nvSpPr>
        <p:spPr>
          <a:xfrm>
            <a:off x="304800" y="381000"/>
            <a:ext cx="8534400" cy="985838"/>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uk-UA" sz="3000" b="0" i="0" u="none" strike="noStrike" kern="0" cap="none" spc="0" normalizeH="0" baseline="0" noProof="0" dirty="0" smtClean="0">
                <a:ln>
                  <a:noFill/>
                </a:ln>
                <a:solidFill>
                  <a:schemeClr val="tx2"/>
                </a:solidFill>
                <a:effectLst/>
                <a:uLnTx/>
                <a:uFillTx/>
                <a:latin typeface="+mj-lt"/>
                <a:ea typeface="+mj-ea"/>
                <a:cs typeface="+mj-cs"/>
              </a:rPr>
              <a:t>Відповіді</a:t>
            </a:r>
            <a:endParaRPr kumimoji="0" lang="en-US" sz="3000" b="0" i="0" u="none" strike="noStrike" kern="0" cap="none" spc="0" normalizeH="0" baseline="0" noProof="0" dirty="0">
              <a:ln>
                <a:noFill/>
              </a:ln>
              <a:solidFill>
                <a:schemeClr val="tx2"/>
              </a:solidFill>
              <a:effectLst/>
              <a:uLnTx/>
              <a:uFillTx/>
              <a:latin typeface="+mj-lt"/>
              <a:ea typeface="+mj-ea"/>
              <a:cs typeface="+mj-cs"/>
            </a:endParaRPr>
          </a:p>
        </p:txBody>
      </p:sp>
      <p:sp>
        <p:nvSpPr>
          <p:cNvPr id="5" name="TextBox 4"/>
          <p:cNvSpPr txBox="1"/>
          <p:nvPr/>
        </p:nvSpPr>
        <p:spPr>
          <a:xfrm>
            <a:off x="1371600" y="2286000"/>
            <a:ext cx="184731" cy="369332"/>
          </a:xfrm>
          <a:prstGeom prst="rect">
            <a:avLst/>
          </a:prstGeom>
          <a:noFill/>
        </p:spPr>
        <p:txBody>
          <a:bodyPr wrap="none" rtlCol="0">
            <a:spAutoFit/>
          </a:bodyPr>
          <a:lstStyle/>
          <a:p>
            <a:endParaRPr lang="en-US" dirty="0"/>
          </a:p>
        </p:txBody>
      </p:sp>
      <p:sp>
        <p:nvSpPr>
          <p:cNvPr id="6" name="Content Placeholder 2"/>
          <p:cNvSpPr txBox="1">
            <a:spLocks/>
          </p:cNvSpPr>
          <p:nvPr/>
        </p:nvSpPr>
        <p:spPr>
          <a:xfrm>
            <a:off x="457200" y="838200"/>
            <a:ext cx="8534400" cy="4775200"/>
          </a:xfrm>
          <a:prstGeom prst="rect">
            <a:avLst/>
          </a:prstGeom>
        </p:spPr>
        <p:txBody>
          <a:bodyPr/>
          <a:lstStyle/>
          <a:p>
            <a:pPr>
              <a:buFont typeface="Arial" pitchFamily="34" charset="0"/>
              <a:buChar char="•"/>
            </a:pPr>
            <a:endParaRPr lang="en-US" dirty="0" smtClean="0"/>
          </a:p>
          <a:p>
            <a:pPr marL="342900" indent="-342900">
              <a:buFont typeface="+mj-lt"/>
              <a:buAutoNum type="arabicPeriod"/>
            </a:pPr>
            <a:r>
              <a:rPr lang="uk-UA" dirty="0" smtClean="0"/>
              <a:t>Одна.</a:t>
            </a:r>
            <a:r>
              <a:rPr lang="en-US" dirty="0" smtClean="0"/>
              <a:t/>
            </a:r>
            <a:br>
              <a:rPr lang="en-US" dirty="0" smtClean="0"/>
            </a:br>
            <a:endParaRPr lang="en-US" dirty="0" smtClean="0"/>
          </a:p>
          <a:p>
            <a:pPr marL="342900" indent="-342900">
              <a:buFont typeface="+mj-lt"/>
              <a:buAutoNum type="arabicPeriod"/>
            </a:pPr>
            <a:r>
              <a:rPr lang="uk-UA" dirty="0" smtClean="0"/>
              <a:t>Папір</a:t>
            </a:r>
            <a:r>
              <a:rPr lang="en-US" dirty="0" smtClean="0"/>
              <a:t/>
            </a:r>
            <a:br>
              <a:rPr lang="en-US" dirty="0" smtClean="0"/>
            </a:br>
            <a:endParaRPr lang="en-US" dirty="0" smtClean="0"/>
          </a:p>
          <a:p>
            <a:pPr marL="342900" indent="-342900">
              <a:buFont typeface="+mj-lt"/>
              <a:buAutoNum type="arabicPeriod"/>
            </a:pPr>
            <a:r>
              <a:rPr lang="en-US" dirty="0" smtClean="0"/>
              <a:t>3 – 6 pH </a:t>
            </a:r>
            <a:r>
              <a:rPr lang="uk-UA" dirty="0" smtClean="0"/>
              <a:t>в </a:t>
            </a:r>
            <a:r>
              <a:rPr lang="en-US" dirty="0" smtClean="0"/>
              <a:t>2003</a:t>
            </a:r>
            <a:r>
              <a:rPr lang="en-US" dirty="0" smtClean="0"/>
              <a:t>, 3-6.5 </a:t>
            </a:r>
            <a:r>
              <a:rPr lang="uk-UA" dirty="0" smtClean="0"/>
              <a:t>в</a:t>
            </a:r>
            <a:r>
              <a:rPr lang="en-US" dirty="0" smtClean="0"/>
              <a:t> 2004.</a:t>
            </a:r>
            <a:r>
              <a:rPr lang="en-US" dirty="0" smtClean="0"/>
              <a:t/>
            </a:r>
            <a:br>
              <a:rPr lang="en-US" dirty="0" smtClean="0"/>
            </a:br>
            <a:endParaRPr lang="en-US" dirty="0" smtClean="0"/>
          </a:p>
          <a:p>
            <a:pPr marL="342900" indent="-342900">
              <a:buFont typeface="+mj-lt"/>
              <a:buAutoNum type="arabicPeriod"/>
            </a:pPr>
            <a:r>
              <a:rPr lang="uk-UA" dirty="0" smtClean="0"/>
              <a:t>Рівень </a:t>
            </a:r>
            <a:r>
              <a:rPr lang="en-US" dirty="0" smtClean="0"/>
              <a:t>pH </a:t>
            </a:r>
            <a:r>
              <a:rPr lang="uk-UA" dirty="0" smtClean="0"/>
              <a:t>у школі з вищим показником був послідовно вищим з січня по травень 2004.</a:t>
            </a:r>
          </a:p>
          <a:p>
            <a:pPr marL="342900" indent="-342900">
              <a:buFont typeface="+mj-lt"/>
              <a:buAutoNum type="arabicPeriod"/>
            </a:pPr>
            <a:endParaRPr lang="en-US" dirty="0" smtClean="0"/>
          </a:p>
          <a:p>
            <a:pPr marL="342900" indent="-342900">
              <a:buFont typeface="+mj-lt"/>
              <a:buAutoNum type="arabicPeriod"/>
            </a:pPr>
            <a:r>
              <a:rPr lang="pl-PL" dirty="0" smtClean="0">
                <a:hlinkClick r:id="rId2"/>
              </a:rPr>
              <a:t>XI Liceum St. Konarskiego in Wrocław </a:t>
            </a:r>
            <a:r>
              <a:rPr lang="uk-UA" dirty="0"/>
              <a:t>.</a:t>
            </a:r>
            <a:r>
              <a:rPr lang="en-US" dirty="0" smtClean="0"/>
              <a:t/>
            </a:r>
            <a:br>
              <a:rPr lang="en-US" dirty="0" smtClean="0"/>
            </a:br>
            <a:endParaRPr lang="en-US" dirty="0" smtClean="0"/>
          </a:p>
          <a:p>
            <a:pPr marL="342900" indent="-342900">
              <a:buFont typeface="+mj-lt"/>
              <a:buAutoNum type="arabicPeriod"/>
            </a:pPr>
            <a:r>
              <a:rPr lang="en-US" dirty="0" smtClean="0"/>
              <a:t>pH </a:t>
            </a:r>
            <a:r>
              <a:rPr lang="uk-UA" dirty="0" smtClean="0"/>
              <a:t>залишався сталим незважаючи на значні коливання лужності </a:t>
            </a:r>
            <a:r>
              <a:rPr lang="uk-UA" smtClean="0"/>
              <a:t>та електропровідності.</a:t>
            </a:r>
            <a:endParaRPr lang="en-US" dirty="0" smtClean="0"/>
          </a:p>
          <a:p>
            <a:r>
              <a:rPr lang="en-US" sz="2000" dirty="0" smtClean="0"/>
              <a:t> </a:t>
            </a:r>
            <a:endParaRPr lang="en-US" sz="2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742950"/>
            <a:ext cx="7343775" cy="535305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64591" y="11976"/>
            <a:ext cx="8790873" cy="369332"/>
          </a:xfrm>
          <a:prstGeom prst="rect">
            <a:avLst/>
          </a:prstGeom>
          <a:noFill/>
        </p:spPr>
        <p:txBody>
          <a:bodyPr wrap="square" rtlCol="0">
            <a:spAutoFit/>
          </a:bodyPr>
          <a:lstStyle/>
          <a:p>
            <a:pPr algn="ctr"/>
            <a:r>
              <a:rPr lang="uk-UA" b="1" dirty="0" smtClean="0"/>
              <a:t>Огляд можливостей</a:t>
            </a:r>
            <a:endParaRPr lang="en-US" b="1" dirty="0" smtClean="0"/>
          </a:p>
        </p:txBody>
      </p:sp>
      <p:sp>
        <p:nvSpPr>
          <p:cNvPr id="5" name="TextBox 4"/>
          <p:cNvSpPr txBox="1"/>
          <p:nvPr/>
        </p:nvSpPr>
        <p:spPr>
          <a:xfrm>
            <a:off x="152400" y="373618"/>
            <a:ext cx="1220357" cy="369332"/>
          </a:xfrm>
          <a:prstGeom prst="rect">
            <a:avLst/>
          </a:prstGeom>
          <a:noFill/>
        </p:spPr>
        <p:txBody>
          <a:bodyPr wrap="square" rtlCol="0">
            <a:spAutoFit/>
          </a:bodyPr>
          <a:lstStyle/>
          <a:p>
            <a:r>
              <a:rPr lang="uk-UA" dirty="0" smtClean="0"/>
              <a:t>Тип мапи</a:t>
            </a:r>
            <a:endParaRPr lang="en-US" dirty="0"/>
          </a:p>
        </p:txBody>
      </p:sp>
      <p:sp>
        <p:nvSpPr>
          <p:cNvPr id="7" name="TextBox 6"/>
          <p:cNvSpPr txBox="1"/>
          <p:nvPr/>
        </p:nvSpPr>
        <p:spPr>
          <a:xfrm>
            <a:off x="175491" y="1411069"/>
            <a:ext cx="742511" cy="369332"/>
          </a:xfrm>
          <a:prstGeom prst="rect">
            <a:avLst/>
          </a:prstGeom>
          <a:noFill/>
        </p:spPr>
        <p:txBody>
          <a:bodyPr wrap="none" rtlCol="0">
            <a:spAutoFit/>
          </a:bodyPr>
          <a:lstStyle/>
          <a:p>
            <a:r>
              <a:rPr lang="uk-UA" dirty="0" smtClean="0"/>
              <a:t>Шари</a:t>
            </a:r>
            <a:endParaRPr lang="en-US" dirty="0"/>
          </a:p>
        </p:txBody>
      </p:sp>
      <p:sp>
        <p:nvSpPr>
          <p:cNvPr id="8" name="TextBox 7"/>
          <p:cNvSpPr txBox="1"/>
          <p:nvPr/>
        </p:nvSpPr>
        <p:spPr>
          <a:xfrm>
            <a:off x="6324600" y="3824357"/>
            <a:ext cx="2197610" cy="369332"/>
          </a:xfrm>
          <a:prstGeom prst="rect">
            <a:avLst/>
          </a:prstGeom>
          <a:solidFill>
            <a:schemeClr val="bg1"/>
          </a:solidFill>
          <a:ln>
            <a:solidFill>
              <a:schemeClr val="bg1">
                <a:lumMod val="50000"/>
              </a:schemeClr>
            </a:solidFill>
          </a:ln>
        </p:spPr>
        <p:txBody>
          <a:bodyPr wrap="square" rtlCol="0">
            <a:spAutoFit/>
          </a:bodyPr>
          <a:lstStyle/>
          <a:p>
            <a:r>
              <a:rPr lang="uk-UA" dirty="0" smtClean="0"/>
              <a:t>Контроль руху</a:t>
            </a:r>
            <a:endParaRPr lang="en-US" dirty="0"/>
          </a:p>
        </p:txBody>
      </p:sp>
      <p:sp>
        <p:nvSpPr>
          <p:cNvPr id="9" name="TextBox 8"/>
          <p:cNvSpPr txBox="1"/>
          <p:nvPr/>
        </p:nvSpPr>
        <p:spPr>
          <a:xfrm>
            <a:off x="152400" y="2362199"/>
            <a:ext cx="990586" cy="369332"/>
          </a:xfrm>
          <a:prstGeom prst="rect">
            <a:avLst/>
          </a:prstGeom>
          <a:noFill/>
        </p:spPr>
        <p:txBody>
          <a:bodyPr wrap="square" rtlCol="0">
            <a:spAutoFit/>
          </a:bodyPr>
          <a:lstStyle/>
          <a:p>
            <a:r>
              <a:rPr lang="uk-UA" dirty="0" smtClean="0"/>
              <a:t>Фільтри</a:t>
            </a:r>
            <a:endParaRPr lang="en-US" dirty="0" smtClean="0"/>
          </a:p>
        </p:txBody>
      </p:sp>
      <p:sp>
        <p:nvSpPr>
          <p:cNvPr id="11" name="TextBox 10"/>
          <p:cNvSpPr txBox="1"/>
          <p:nvPr/>
        </p:nvSpPr>
        <p:spPr>
          <a:xfrm>
            <a:off x="3352800" y="5518666"/>
            <a:ext cx="996619" cy="369332"/>
          </a:xfrm>
          <a:prstGeom prst="rect">
            <a:avLst/>
          </a:prstGeom>
          <a:solidFill>
            <a:schemeClr val="bg1"/>
          </a:solidFill>
          <a:ln>
            <a:solidFill>
              <a:schemeClr val="bg1">
                <a:lumMod val="50000"/>
              </a:schemeClr>
            </a:solidFill>
          </a:ln>
        </p:spPr>
        <p:txBody>
          <a:bodyPr wrap="none" rtlCol="0">
            <a:spAutoFit/>
          </a:bodyPr>
          <a:lstStyle/>
          <a:p>
            <a:r>
              <a:rPr lang="uk-UA" dirty="0" smtClean="0"/>
              <a:t>Легенда</a:t>
            </a:r>
            <a:endParaRPr lang="en-US" dirty="0"/>
          </a:p>
        </p:txBody>
      </p:sp>
      <p:sp>
        <p:nvSpPr>
          <p:cNvPr id="12" name="TextBox 11"/>
          <p:cNvSpPr txBox="1"/>
          <p:nvPr/>
        </p:nvSpPr>
        <p:spPr>
          <a:xfrm>
            <a:off x="76200" y="6324600"/>
            <a:ext cx="2506776" cy="369332"/>
          </a:xfrm>
          <a:prstGeom prst="rect">
            <a:avLst/>
          </a:prstGeom>
          <a:noFill/>
        </p:spPr>
        <p:txBody>
          <a:bodyPr wrap="none" rtlCol="0">
            <a:spAutoFit/>
          </a:bodyPr>
          <a:lstStyle/>
          <a:p>
            <a:r>
              <a:rPr lang="uk-UA" dirty="0" smtClean="0"/>
              <a:t>Курсор широта/довгота</a:t>
            </a:r>
            <a:endParaRPr lang="en-US" dirty="0"/>
          </a:p>
        </p:txBody>
      </p:sp>
      <p:cxnSp>
        <p:nvCxnSpPr>
          <p:cNvPr id="17" name="Straight Arrow Connector 16"/>
          <p:cNvCxnSpPr/>
          <p:nvPr/>
        </p:nvCxnSpPr>
        <p:spPr>
          <a:xfrm>
            <a:off x="1212348" y="609600"/>
            <a:ext cx="882040" cy="228600"/>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18" name="Straight Arrow Connector 17"/>
          <p:cNvCxnSpPr/>
          <p:nvPr/>
        </p:nvCxnSpPr>
        <p:spPr>
          <a:xfrm>
            <a:off x="1066800" y="1676400"/>
            <a:ext cx="609600" cy="0"/>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20" name="Straight Arrow Connector 19"/>
          <p:cNvCxnSpPr/>
          <p:nvPr/>
        </p:nvCxnSpPr>
        <p:spPr>
          <a:xfrm>
            <a:off x="1132100" y="2877234"/>
            <a:ext cx="544300" cy="385743"/>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26" name="Straight Arrow Connector 25"/>
          <p:cNvCxnSpPr/>
          <p:nvPr/>
        </p:nvCxnSpPr>
        <p:spPr>
          <a:xfrm flipV="1">
            <a:off x="8229600" y="3237132"/>
            <a:ext cx="381000" cy="587225"/>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31" name="Straight Arrow Connector 30"/>
          <p:cNvCxnSpPr/>
          <p:nvPr/>
        </p:nvCxnSpPr>
        <p:spPr>
          <a:xfrm>
            <a:off x="4267200" y="5703332"/>
            <a:ext cx="609600" cy="11668"/>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34" name="Straight Arrow Connector 33"/>
          <p:cNvCxnSpPr>
            <a:stCxn id="12" idx="3"/>
          </p:cNvCxnSpPr>
          <p:nvPr/>
        </p:nvCxnSpPr>
        <p:spPr>
          <a:xfrm flipH="1" flipV="1">
            <a:off x="2438401" y="6019800"/>
            <a:ext cx="144575" cy="489466"/>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sp>
        <p:nvSpPr>
          <p:cNvPr id="24" name="TextBox 23"/>
          <p:cNvSpPr txBox="1"/>
          <p:nvPr/>
        </p:nvSpPr>
        <p:spPr>
          <a:xfrm>
            <a:off x="152400" y="3262977"/>
            <a:ext cx="979700" cy="646331"/>
          </a:xfrm>
          <a:prstGeom prst="rect">
            <a:avLst/>
          </a:prstGeom>
          <a:noFill/>
        </p:spPr>
        <p:txBody>
          <a:bodyPr wrap="square" rtlCol="0">
            <a:spAutoFit/>
          </a:bodyPr>
          <a:lstStyle/>
          <a:p>
            <a:r>
              <a:rPr lang="uk-UA" dirty="0" err="1" smtClean="0"/>
              <a:t>Мультиграфіки</a:t>
            </a:r>
            <a:endParaRPr lang="en-US" dirty="0" smtClean="0"/>
          </a:p>
        </p:txBody>
      </p:sp>
      <p:cxnSp>
        <p:nvCxnSpPr>
          <p:cNvPr id="25" name="Straight Arrow Connector 24"/>
          <p:cNvCxnSpPr/>
          <p:nvPr/>
        </p:nvCxnSpPr>
        <p:spPr>
          <a:xfrm flipV="1">
            <a:off x="1212348" y="3581400"/>
            <a:ext cx="464052" cy="132356"/>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sp>
        <p:nvSpPr>
          <p:cNvPr id="21" name="TextBox 20"/>
          <p:cNvSpPr txBox="1"/>
          <p:nvPr/>
        </p:nvSpPr>
        <p:spPr>
          <a:xfrm>
            <a:off x="175491" y="926068"/>
            <a:ext cx="1343025" cy="369332"/>
          </a:xfrm>
          <a:prstGeom prst="rect">
            <a:avLst/>
          </a:prstGeom>
          <a:noFill/>
        </p:spPr>
        <p:txBody>
          <a:bodyPr wrap="square" rtlCol="0">
            <a:spAutoFit/>
          </a:bodyPr>
          <a:lstStyle/>
          <a:p>
            <a:r>
              <a:rPr lang="uk-UA" dirty="0" smtClean="0"/>
              <a:t>Дата мапи</a:t>
            </a:r>
            <a:endParaRPr lang="en-US" dirty="0"/>
          </a:p>
        </p:txBody>
      </p:sp>
      <p:cxnSp>
        <p:nvCxnSpPr>
          <p:cNvPr id="27" name="Straight Arrow Connector 26"/>
          <p:cNvCxnSpPr/>
          <p:nvPr/>
        </p:nvCxnSpPr>
        <p:spPr>
          <a:xfrm>
            <a:off x="1291974" y="1139309"/>
            <a:ext cx="841626" cy="0"/>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sp>
        <p:nvSpPr>
          <p:cNvPr id="22" name="TextBox 21"/>
          <p:cNvSpPr txBox="1"/>
          <p:nvPr/>
        </p:nvSpPr>
        <p:spPr>
          <a:xfrm>
            <a:off x="5029200" y="2438400"/>
            <a:ext cx="1577114" cy="646331"/>
          </a:xfrm>
          <a:prstGeom prst="rect">
            <a:avLst/>
          </a:prstGeom>
          <a:solidFill>
            <a:schemeClr val="bg1"/>
          </a:solidFill>
          <a:ln>
            <a:solidFill>
              <a:schemeClr val="bg1">
                <a:lumMod val="50000"/>
              </a:schemeClr>
            </a:solidFill>
          </a:ln>
        </p:spPr>
        <p:txBody>
          <a:bodyPr wrap="square" rtlCol="0">
            <a:spAutoFit/>
          </a:bodyPr>
          <a:lstStyle/>
          <a:p>
            <a:r>
              <a:rPr lang="uk-UA" dirty="0" smtClean="0"/>
              <a:t>Ділянки з даними</a:t>
            </a:r>
            <a:endParaRPr lang="en-US" dirty="0"/>
          </a:p>
        </p:txBody>
      </p:sp>
      <p:cxnSp>
        <p:nvCxnSpPr>
          <p:cNvPr id="23" name="Straight Arrow Connector 22"/>
          <p:cNvCxnSpPr/>
          <p:nvPr/>
        </p:nvCxnSpPr>
        <p:spPr>
          <a:xfrm flipH="1">
            <a:off x="4724400" y="2685364"/>
            <a:ext cx="251686" cy="323166"/>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sp>
        <p:nvSpPr>
          <p:cNvPr id="28" name="TextBox 27"/>
          <p:cNvSpPr txBox="1"/>
          <p:nvPr/>
        </p:nvSpPr>
        <p:spPr>
          <a:xfrm>
            <a:off x="5006114" y="1110734"/>
            <a:ext cx="2004286" cy="369332"/>
          </a:xfrm>
          <a:prstGeom prst="rect">
            <a:avLst/>
          </a:prstGeom>
          <a:solidFill>
            <a:schemeClr val="bg1"/>
          </a:solidFill>
          <a:ln>
            <a:solidFill>
              <a:schemeClr val="bg1">
                <a:lumMod val="50000"/>
              </a:schemeClr>
            </a:solidFill>
          </a:ln>
        </p:spPr>
        <p:txBody>
          <a:bodyPr wrap="square" rtlCol="0">
            <a:spAutoFit/>
          </a:bodyPr>
          <a:lstStyle/>
          <a:p>
            <a:r>
              <a:rPr lang="uk-UA" dirty="0" smtClean="0"/>
              <a:t>Основні шари</a:t>
            </a:r>
            <a:endParaRPr lang="en-US" dirty="0"/>
          </a:p>
        </p:txBody>
      </p:sp>
      <p:cxnSp>
        <p:nvCxnSpPr>
          <p:cNvPr id="29" name="Straight Arrow Connector 28"/>
          <p:cNvCxnSpPr/>
          <p:nvPr/>
        </p:nvCxnSpPr>
        <p:spPr>
          <a:xfrm flipH="1" flipV="1">
            <a:off x="4495801" y="926069"/>
            <a:ext cx="480285" cy="378856"/>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sp>
        <p:nvSpPr>
          <p:cNvPr id="30" name="TextBox 29"/>
          <p:cNvSpPr txBox="1"/>
          <p:nvPr/>
        </p:nvSpPr>
        <p:spPr>
          <a:xfrm>
            <a:off x="4648200" y="404395"/>
            <a:ext cx="3581400" cy="307777"/>
          </a:xfrm>
          <a:prstGeom prst="rect">
            <a:avLst/>
          </a:prstGeom>
          <a:noFill/>
        </p:spPr>
        <p:txBody>
          <a:bodyPr wrap="square" rtlCol="0">
            <a:spAutoFit/>
          </a:bodyPr>
          <a:lstStyle/>
          <a:p>
            <a:r>
              <a:rPr lang="en-US" sz="1400" dirty="0" smtClean="0"/>
              <a:t>Help, Google Earth, Current Location Indicator</a:t>
            </a:r>
            <a:endParaRPr lang="en-US" sz="1400" dirty="0"/>
          </a:p>
        </p:txBody>
      </p:sp>
      <p:cxnSp>
        <p:nvCxnSpPr>
          <p:cNvPr id="32" name="Straight Arrow Connector 31"/>
          <p:cNvCxnSpPr/>
          <p:nvPr/>
        </p:nvCxnSpPr>
        <p:spPr>
          <a:xfrm>
            <a:off x="8153400" y="616922"/>
            <a:ext cx="352630" cy="145078"/>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4550470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70749"/>
            <a:ext cx="8631902" cy="52578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127001" y="191869"/>
            <a:ext cx="8890000" cy="646331"/>
          </a:xfrm>
          <a:prstGeom prst="rect">
            <a:avLst/>
          </a:prstGeom>
          <a:noFill/>
        </p:spPr>
        <p:txBody>
          <a:bodyPr wrap="square" rtlCol="0">
            <a:spAutoFit/>
          </a:bodyPr>
          <a:lstStyle/>
          <a:p>
            <a:pPr algn="ctr"/>
            <a:r>
              <a:rPr lang="uk-UA" dirty="0" smtClean="0"/>
              <a:t>Натисніть </a:t>
            </a:r>
            <a:r>
              <a:rPr lang="en-US" dirty="0" smtClean="0">
                <a:solidFill>
                  <a:srgbClr val="0070C0"/>
                </a:solidFill>
              </a:rPr>
              <a:t>Data Counts. </a:t>
            </a:r>
          </a:p>
          <a:p>
            <a:pPr algn="ctr"/>
            <a:r>
              <a:rPr lang="uk-UA" dirty="0" smtClean="0"/>
              <a:t>Допомагає знайти ділянки з великим набором даних</a:t>
            </a:r>
            <a:endParaRPr lang="en-US" dirty="0"/>
          </a:p>
        </p:txBody>
      </p:sp>
      <p:sp>
        <p:nvSpPr>
          <p:cNvPr id="4" name="Rectangle 3"/>
          <p:cNvSpPr/>
          <p:nvPr/>
        </p:nvSpPr>
        <p:spPr>
          <a:xfrm>
            <a:off x="1524000" y="1010637"/>
            <a:ext cx="685800" cy="2847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06087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8" y="1066800"/>
            <a:ext cx="8693927" cy="52959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228600" y="191869"/>
            <a:ext cx="8915400" cy="646331"/>
          </a:xfrm>
          <a:prstGeom prst="rect">
            <a:avLst/>
          </a:prstGeom>
          <a:noFill/>
        </p:spPr>
        <p:txBody>
          <a:bodyPr wrap="square" rtlCol="0">
            <a:spAutoFit/>
          </a:bodyPr>
          <a:lstStyle/>
          <a:p>
            <a:r>
              <a:rPr lang="uk-UA" dirty="0" smtClean="0"/>
              <a:t>Щоб побачити дані натисніть </a:t>
            </a:r>
            <a:r>
              <a:rPr lang="en-US" dirty="0" smtClean="0">
                <a:solidFill>
                  <a:srgbClr val="00B050"/>
                </a:solidFill>
              </a:rPr>
              <a:t>Add+</a:t>
            </a:r>
            <a:r>
              <a:rPr lang="en-US" dirty="0" smtClean="0"/>
              <a:t> </a:t>
            </a:r>
            <a:r>
              <a:rPr lang="uk-UA" dirty="0" smtClean="0"/>
              <a:t>біля</a:t>
            </a:r>
            <a:r>
              <a:rPr lang="en-US" dirty="0" smtClean="0"/>
              <a:t> </a:t>
            </a:r>
            <a:r>
              <a:rPr lang="en-US" dirty="0"/>
              <a:t>Data </a:t>
            </a:r>
            <a:r>
              <a:rPr lang="en-US" dirty="0" smtClean="0"/>
              <a:t>Layers. </a:t>
            </a:r>
            <a:br>
              <a:rPr lang="en-US" dirty="0" smtClean="0"/>
            </a:br>
            <a:r>
              <a:rPr lang="en-US" dirty="0" smtClean="0"/>
              <a:t>                                                   </a:t>
            </a:r>
            <a:r>
              <a:rPr lang="uk-UA" dirty="0" smtClean="0"/>
              <a:t>Виберіть тип даних, який вас цікавить з меню</a:t>
            </a:r>
            <a:r>
              <a:rPr lang="en-US" dirty="0" smtClean="0"/>
              <a:t>. </a:t>
            </a:r>
            <a:endParaRPr lang="en-US" dirty="0"/>
          </a:p>
        </p:txBody>
      </p:sp>
      <p:sp>
        <p:nvSpPr>
          <p:cNvPr id="5" name="Rectangle 4"/>
          <p:cNvSpPr/>
          <p:nvPr/>
        </p:nvSpPr>
        <p:spPr>
          <a:xfrm>
            <a:off x="1981200" y="2057400"/>
            <a:ext cx="457200" cy="2453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2209801" y="515034"/>
            <a:ext cx="609600" cy="15423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719039" y="1905000"/>
            <a:ext cx="1929161" cy="6133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a:off x="4648200" y="838200"/>
            <a:ext cx="2438400" cy="103520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84889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8686800" cy="5299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27001" y="76200"/>
            <a:ext cx="8890000" cy="923330"/>
          </a:xfrm>
          <a:prstGeom prst="rect">
            <a:avLst/>
          </a:prstGeom>
          <a:noFill/>
          <a:ln>
            <a:noFill/>
          </a:ln>
        </p:spPr>
        <p:txBody>
          <a:bodyPr wrap="square" rtlCol="0">
            <a:spAutoFit/>
          </a:bodyPr>
          <a:lstStyle/>
          <a:p>
            <a:pPr algn="ctr"/>
            <a:r>
              <a:rPr lang="uk-UA" dirty="0" smtClean="0"/>
              <a:t>Для прикладу виберіть</a:t>
            </a:r>
            <a:r>
              <a:rPr lang="en-US" dirty="0" smtClean="0"/>
              <a:t> Air Temperature Dailies </a:t>
            </a:r>
            <a:r>
              <a:rPr lang="uk-UA" dirty="0" smtClean="0"/>
              <a:t>з меню</a:t>
            </a:r>
            <a:r>
              <a:rPr lang="en-US" dirty="0" smtClean="0"/>
              <a:t>,</a:t>
            </a:r>
          </a:p>
          <a:p>
            <a:pPr algn="ctr"/>
            <a:r>
              <a:rPr lang="uk-UA" dirty="0" smtClean="0"/>
              <a:t>Натисніть на кружечок біля </a:t>
            </a:r>
            <a:r>
              <a:rPr lang="en-US" dirty="0" smtClean="0">
                <a:solidFill>
                  <a:srgbClr val="0070C0"/>
                </a:solidFill>
              </a:rPr>
              <a:t>Maximum Daily Temperature,</a:t>
            </a:r>
            <a:br>
              <a:rPr lang="en-US" dirty="0" smtClean="0">
                <a:solidFill>
                  <a:srgbClr val="0070C0"/>
                </a:solidFill>
              </a:rPr>
            </a:br>
            <a:r>
              <a:rPr lang="uk-UA" dirty="0" smtClean="0"/>
              <a:t>а потім кнопку </a:t>
            </a:r>
            <a:r>
              <a:rPr lang="en-US" dirty="0" smtClean="0">
                <a:solidFill>
                  <a:schemeClr val="accent1"/>
                </a:solidFill>
              </a:rPr>
              <a:t>Add Layer</a:t>
            </a:r>
            <a:r>
              <a:rPr lang="en-US" dirty="0" smtClean="0"/>
              <a:t>.</a:t>
            </a:r>
          </a:p>
        </p:txBody>
      </p:sp>
      <p:sp>
        <p:nvSpPr>
          <p:cNvPr id="3" name="Rectangle 2"/>
          <p:cNvSpPr/>
          <p:nvPr/>
        </p:nvSpPr>
        <p:spPr>
          <a:xfrm>
            <a:off x="2667000" y="2286000"/>
            <a:ext cx="1405054" cy="1226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a:off x="2133600" y="753518"/>
            <a:ext cx="576146" cy="156593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16302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1075648"/>
            <a:ext cx="8686799" cy="527884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52400" y="115669"/>
            <a:ext cx="8991600" cy="646331"/>
          </a:xfrm>
          <a:prstGeom prst="rect">
            <a:avLst/>
          </a:prstGeom>
          <a:noFill/>
        </p:spPr>
        <p:txBody>
          <a:bodyPr wrap="square" rtlCol="0">
            <a:spAutoFit/>
          </a:bodyPr>
          <a:lstStyle/>
          <a:p>
            <a:r>
              <a:rPr lang="uk-UA" dirty="0" smtClean="0"/>
              <a:t>Новий шар </a:t>
            </a:r>
            <a:r>
              <a:rPr lang="uk-UA" dirty="0" err="1" smtClean="0"/>
              <a:t>додасться</a:t>
            </a:r>
            <a:r>
              <a:rPr lang="uk-UA" dirty="0" smtClean="0"/>
              <a:t> до карти</a:t>
            </a:r>
            <a:r>
              <a:rPr lang="en-US" dirty="0" smtClean="0"/>
              <a:t>. </a:t>
            </a:r>
            <a:r>
              <a:rPr lang="uk-UA" dirty="0" smtClean="0"/>
              <a:t>За умовчанням</a:t>
            </a:r>
            <a:r>
              <a:rPr lang="en-US" dirty="0" smtClean="0"/>
              <a:t>, </a:t>
            </a:r>
            <a:r>
              <a:rPr lang="uk-UA" dirty="0" smtClean="0"/>
              <a:t>часовий період (</a:t>
            </a:r>
            <a:r>
              <a:rPr lang="en-US" b="1" dirty="0" smtClean="0"/>
              <a:t>Map Date Range</a:t>
            </a:r>
            <a:r>
              <a:rPr lang="uk-UA" b="1" dirty="0" smtClean="0"/>
              <a:t>) </a:t>
            </a:r>
            <a:r>
              <a:rPr lang="uk-UA" dirty="0" smtClean="0"/>
              <a:t>відображає</a:t>
            </a:r>
            <a:r>
              <a:rPr lang="uk-UA" b="1" dirty="0" smtClean="0"/>
              <a:t> </a:t>
            </a:r>
            <a:r>
              <a:rPr lang="en-US" b="1" dirty="0" smtClean="0"/>
              <a:t> </a:t>
            </a:r>
            <a:r>
              <a:rPr lang="uk-UA" dirty="0" smtClean="0"/>
              <a:t>всю історію </a:t>
            </a:r>
            <a:r>
              <a:rPr lang="en-US" dirty="0" smtClean="0"/>
              <a:t>GLOBE.</a:t>
            </a:r>
            <a:endParaRPr lang="en-US" dirty="0"/>
          </a:p>
        </p:txBody>
      </p:sp>
      <p:sp>
        <p:nvSpPr>
          <p:cNvPr id="2" name="Rectangle 1"/>
          <p:cNvSpPr/>
          <p:nvPr/>
        </p:nvSpPr>
        <p:spPr>
          <a:xfrm>
            <a:off x="838200" y="1273358"/>
            <a:ext cx="1527718" cy="3847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2442119" y="438834"/>
            <a:ext cx="2968081" cy="7803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448065"/>
      </p:ext>
    </p:extLst>
  </p:cSld>
  <p:clrMapOvr>
    <a:masterClrMapping/>
  </p:clrMapOvr>
  <p:timing>
    <p:tnLst>
      <p:par>
        <p:cTn id="1" dur="indefinite" restart="never" nodeType="tmRoot"/>
      </p:par>
    </p:tnLst>
  </p:timing>
</p:sld>
</file>

<file path=ppt/theme/theme1.xml><?xml version="1.0" encoding="utf-8"?>
<a:theme xmlns:a="http://schemas.openxmlformats.org/drawingml/2006/main" name="Raytheon Stand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aytheon Standard">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square" lIns="0" tIns="44450" rIns="90487" bIns="4445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chemeClr val="tx1"/>
          </a:buClr>
          <a:buSzTx/>
          <a:buFontTx/>
          <a:buChar char="•"/>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square" lIns="0" tIns="44450" rIns="90487" bIns="4445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chemeClr val="tx1"/>
          </a:buClr>
          <a:buSzTx/>
          <a:buFontTx/>
          <a:buChar char="•"/>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Raytheon Standard 1">
        <a:dk1>
          <a:srgbClr val="000000"/>
        </a:dk1>
        <a:lt1>
          <a:srgbClr val="FFFFFF"/>
        </a:lt1>
        <a:dk2>
          <a:srgbClr val="000066"/>
        </a:dk2>
        <a:lt2>
          <a:srgbClr val="666666"/>
        </a:lt2>
        <a:accent1>
          <a:srgbClr val="008000"/>
        </a:accent1>
        <a:accent2>
          <a:srgbClr val="CC9900"/>
        </a:accent2>
        <a:accent3>
          <a:srgbClr val="FFFFFF"/>
        </a:accent3>
        <a:accent4>
          <a:srgbClr val="000000"/>
        </a:accent4>
        <a:accent5>
          <a:srgbClr val="AAC0AA"/>
        </a:accent5>
        <a:accent6>
          <a:srgbClr val="B98A00"/>
        </a:accent6>
        <a:hlink>
          <a:srgbClr val="336699"/>
        </a:hlink>
        <a:folHlink>
          <a:srgbClr val="6600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3651</TotalTime>
  <Words>4842</Words>
  <Application>Microsoft Office PowerPoint</Application>
  <PresentationFormat>Экран (4:3)</PresentationFormat>
  <Paragraphs>326</Paragraphs>
  <Slides>49</Slides>
  <Notes>42</Notes>
  <HiddenSlides>0</HiddenSlides>
  <MMClips>0</MMClips>
  <ScaleCrop>false</ScaleCrop>
  <HeadingPairs>
    <vt:vector size="4" baseType="variant">
      <vt:variant>
        <vt:lpstr>Тема</vt:lpstr>
      </vt:variant>
      <vt:variant>
        <vt:i4>2</vt:i4>
      </vt:variant>
      <vt:variant>
        <vt:lpstr>Заголовки слайдов</vt:lpstr>
      </vt:variant>
      <vt:variant>
        <vt:i4>49</vt:i4>
      </vt:variant>
    </vt:vector>
  </HeadingPairs>
  <TitlesOfParts>
    <vt:vector size="51" baseType="lpstr">
      <vt:lpstr>Raytheon Standard</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Dixon</dc:creator>
  <cp:lastModifiedBy>Пустільнік Н.В.</cp:lastModifiedBy>
  <cp:revision>329</cp:revision>
  <dcterms:created xsi:type="dcterms:W3CDTF">2013-06-07T15:40:46Z</dcterms:created>
  <dcterms:modified xsi:type="dcterms:W3CDTF">2016-11-16T12:16:15Z</dcterms:modified>
</cp:coreProperties>
</file>