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35" r:id="rId3"/>
    <p:sldId id="336" r:id="rId4"/>
    <p:sldId id="258" r:id="rId5"/>
    <p:sldId id="289" r:id="rId6"/>
    <p:sldId id="338" r:id="rId7"/>
    <p:sldId id="262" r:id="rId8"/>
    <p:sldId id="263" r:id="rId9"/>
    <p:sldId id="264" r:id="rId10"/>
    <p:sldId id="298" r:id="rId11"/>
    <p:sldId id="322" r:id="rId12"/>
    <p:sldId id="299" r:id="rId13"/>
    <p:sldId id="301" r:id="rId14"/>
    <p:sldId id="302" r:id="rId15"/>
    <p:sldId id="303" r:id="rId16"/>
    <p:sldId id="323" r:id="rId17"/>
    <p:sldId id="324" r:id="rId18"/>
    <p:sldId id="304" r:id="rId19"/>
    <p:sldId id="305" r:id="rId20"/>
    <p:sldId id="306" r:id="rId21"/>
    <p:sldId id="308" r:id="rId22"/>
    <p:sldId id="309" r:id="rId23"/>
    <p:sldId id="339" r:id="rId24"/>
    <p:sldId id="312" r:id="rId25"/>
    <p:sldId id="326" r:id="rId26"/>
    <p:sldId id="327" r:id="rId27"/>
    <p:sldId id="313" r:id="rId28"/>
    <p:sldId id="328" r:id="rId29"/>
    <p:sldId id="314" r:id="rId30"/>
    <p:sldId id="329" r:id="rId31"/>
    <p:sldId id="315" r:id="rId32"/>
    <p:sldId id="331" r:id="rId33"/>
    <p:sldId id="330" r:id="rId34"/>
    <p:sldId id="319" r:id="rId35"/>
    <p:sldId id="332" r:id="rId36"/>
    <p:sldId id="34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2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4E6E-9EFC-4EC7-B5C8-B52133DD64E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lobe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-mostly.ru/konverter_geograficheskikh_koordina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nenc.gov.ua/old/GLOBE/Handbooks/Robochyi%20zoshy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nc.gov.ua/old/236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20" y="315936"/>
            <a:ext cx="84028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Крок 1. Вхід у ваш </a:t>
            </a:r>
            <a:r>
              <a:rPr lang="uk-UA" sz="2400" b="1" u="sng" dirty="0" err="1" smtClean="0"/>
              <a:t>аккаунт</a:t>
            </a:r>
            <a:r>
              <a:rPr lang="uk-UA" sz="2400" b="1" u="sng" dirty="0" smtClean="0"/>
              <a:t>.</a:t>
            </a:r>
          </a:p>
          <a:p>
            <a:r>
              <a:rPr lang="uk-UA" sz="2000" b="1" dirty="0" smtClean="0"/>
              <a:t>Зайдіть на сайт </a:t>
            </a:r>
            <a:r>
              <a:rPr lang="en-US" sz="2000" b="1" dirty="0" smtClean="0">
                <a:hlinkClick r:id="rId2"/>
              </a:rPr>
              <a:t>www.globe.gov</a:t>
            </a:r>
            <a:r>
              <a:rPr lang="ru-RU" sz="2000" b="1" dirty="0"/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натисніть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у правому верхньому кутку </a:t>
            </a:r>
            <a:r>
              <a:rPr lang="en-US" sz="2000" b="1" dirty="0" smtClean="0"/>
              <a:t>SIGN IN</a:t>
            </a:r>
            <a:r>
              <a:rPr lang="uk-UA" sz="2000" b="1" dirty="0" smtClean="0"/>
              <a:t> </a:t>
            </a:r>
            <a:endParaRPr lang="en-US" sz="2000" b="1" dirty="0" smtClean="0"/>
          </a:p>
          <a:p>
            <a:endParaRPr lang="ru-RU" sz="2000" b="1" dirty="0" smtClean="0"/>
          </a:p>
          <a:p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56" y="1754819"/>
            <a:ext cx="8401573" cy="37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252570" y="1730942"/>
            <a:ext cx="1039660" cy="46228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елка вниз 2"/>
          <p:cNvSpPr/>
          <p:nvPr/>
        </p:nvSpPr>
        <p:spPr>
          <a:xfrm>
            <a:off x="7603299" y="1127341"/>
            <a:ext cx="338202" cy="50104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6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1" y="1182761"/>
            <a:ext cx="7885761" cy="54276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Починаємо заповнювати усю інформацію про ділянку.</a:t>
            </a:r>
            <a:r>
              <a:rPr lang="en-US" b="1" dirty="0" smtClean="0"/>
              <a:t> </a:t>
            </a:r>
            <a:r>
              <a:rPr lang="uk-UA" b="1" dirty="0" smtClean="0"/>
              <a:t>Зверніть увагу, що обов'язкові поля позначені червоною зірочкою. </a:t>
            </a:r>
            <a:endParaRPr lang="en-US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6321287" y="2427532"/>
            <a:ext cx="1503596" cy="33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534478" y="2447410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3683601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20793" y="3676977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2335" y="3680292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1" y="1182761"/>
            <a:ext cx="7885761" cy="54276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Перед тим як робити щось інше, введіть Назву ділянки </a:t>
            </a:r>
            <a:r>
              <a:rPr lang="en-US" b="1" dirty="0"/>
              <a:t>(Site Name)</a:t>
            </a:r>
            <a:r>
              <a:rPr lang="uk-UA" b="1" dirty="0"/>
              <a:t> і Координати </a:t>
            </a:r>
            <a:r>
              <a:rPr lang="en-US" b="1" dirty="0"/>
              <a:t>(</a:t>
            </a:r>
            <a:r>
              <a:rPr lang="uk-UA" b="1" dirty="0"/>
              <a:t>широта</a:t>
            </a:r>
            <a:r>
              <a:rPr lang="en-US" b="1" dirty="0"/>
              <a:t>, </a:t>
            </a:r>
            <a:r>
              <a:rPr lang="uk-UA" b="1" dirty="0"/>
              <a:t>довгота і підйом</a:t>
            </a:r>
            <a:r>
              <a:rPr lang="en-US" b="1" dirty="0"/>
              <a:t>). </a:t>
            </a:r>
            <a:r>
              <a:rPr lang="uk-UA" b="1" i="1" dirty="0"/>
              <a:t>Увага! Для широти і довготи використовуйте десяткові значення градуса. </a:t>
            </a:r>
            <a:r>
              <a:rPr lang="uk-UA" b="1" dirty="0"/>
              <a:t>Зручний конвертер </a:t>
            </a:r>
            <a:r>
              <a:rPr lang="uk-UA" b="1" dirty="0">
                <a:hlinkClick r:id="rId3"/>
              </a:rPr>
              <a:t>тут</a:t>
            </a:r>
            <a:r>
              <a:rPr lang="uk-UA" b="1" dirty="0" smtClean="0"/>
              <a:t>. Обов’язково вказуємо джерело отриманих даних – </a:t>
            </a:r>
            <a:r>
              <a:rPr lang="en-US" b="1" dirty="0" smtClean="0"/>
              <a:t>GPS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uk-UA" b="1" dirty="0" smtClean="0"/>
              <a:t>інше </a:t>
            </a:r>
            <a:r>
              <a:rPr lang="en-US" b="1" dirty="0" smtClean="0"/>
              <a:t>(Other).</a:t>
            </a:r>
            <a:endParaRPr lang="en-US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809543" y="2427532"/>
            <a:ext cx="3547648" cy="6635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09542" y="3354113"/>
            <a:ext cx="4935387" cy="14559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1" y="1182760"/>
            <a:ext cx="7887527" cy="54803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Обираючи ім'я ділянки, будьте конкретними якщо ваша установа має більше ніш одну ділянку цього типу (</a:t>
            </a:r>
            <a:r>
              <a:rPr lang="uk-UA" b="1" dirty="0"/>
              <a:t>м</a:t>
            </a:r>
            <a:r>
              <a:rPr lang="uk-UA" b="1" dirty="0" smtClean="0"/>
              <a:t>ожете пронумерувати їх)</a:t>
            </a:r>
            <a:r>
              <a:rPr lang="en-US" b="1" dirty="0" smtClean="0"/>
              <a:t>. </a:t>
            </a:r>
            <a:r>
              <a:rPr lang="uk-UA" b="1" dirty="0" smtClean="0"/>
              <a:t>Назву краще писати латиницею.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33343" y="2309016"/>
            <a:ext cx="6496257" cy="43548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16106" y="2719506"/>
            <a:ext cx="3607905" cy="472718"/>
            <a:chOff x="1816106" y="2719506"/>
            <a:chExt cx="3607905" cy="47271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16106" y="2753139"/>
              <a:ext cx="3607905" cy="43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1816106" y="2719506"/>
              <a:ext cx="3607905" cy="472718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1" y="1182760"/>
            <a:ext cx="7883768" cy="54240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Коли ви введете широту і довготу невелика мапа знизу зміниться</a:t>
            </a:r>
            <a:r>
              <a:rPr lang="en-US" b="1" dirty="0" smtClean="0"/>
              <a:t>. </a:t>
            </a:r>
            <a:r>
              <a:rPr lang="uk-UA" b="1" dirty="0" smtClean="0"/>
              <a:t>Вона буде відображати знайому вам територію. Якщо карта відображає територію некоректно, будь-ласка, перевірте координати і селективні кнопки, щоб переконатися, що ви ввели правильні значення і обрали правильну сторону екватора і меридіана.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0643" y="2349500"/>
            <a:ext cx="6496257" cy="446673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541" y="3349486"/>
            <a:ext cx="4859615" cy="32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62470" y="4750423"/>
            <a:ext cx="2363430" cy="19865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79725" y="3324296"/>
            <a:ext cx="4935387" cy="14559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176" y="1213307"/>
            <a:ext cx="7925035" cy="54618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0237" y="2547940"/>
            <a:ext cx="701850" cy="2966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як ми заповнили основну інформацію про ділянку, ми можемо обрати тип нашої ділянки. Оберіть квадратик напроти відповідного напряму дослідження</a:t>
            </a:r>
            <a:r>
              <a:rPr lang="en-US" b="1" dirty="0" smtClean="0"/>
              <a:t>.</a:t>
            </a:r>
            <a:r>
              <a:rPr lang="uk-UA" b="1" dirty="0" smtClean="0"/>
              <a:t>Наприклад, оберемо дослідження за напрямком «Атмосфера».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1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1" y="1213301"/>
            <a:ext cx="7934660" cy="548118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Натиснувши на квадратик «Атмосфера» ми отримаємо таку сторінку. Заповніть необхідні поля, позначені зірочкою 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b="1" dirty="0" smtClean="0"/>
              <a:t>, </a:t>
            </a:r>
            <a:r>
              <a:rPr lang="uk-UA" b="1" dirty="0" smtClean="0"/>
              <a:t>та інші необов'язкові поля, якщо ви зібрали для них дані.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949687" y="2169114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3348" y="5800209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0" y="1213301"/>
            <a:ext cx="7928139" cy="54519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Для атмосферної ділянки обов'язковим є введення коментарів і типу термометру</a:t>
            </a:r>
            <a:r>
              <a:rPr lang="en-US" b="1" dirty="0" smtClean="0"/>
              <a:t>. 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08933" y="2111723"/>
            <a:ext cx="5734258" cy="870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5087" y="4758845"/>
            <a:ext cx="1848678" cy="17214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08" y="1213300"/>
            <a:ext cx="7938090" cy="545198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Закінчивши внесення інформації, </a:t>
            </a:r>
            <a:r>
              <a:rPr lang="uk-UA" b="1" dirty="0" err="1" smtClean="0"/>
              <a:t>пролистайте</a:t>
            </a:r>
            <a:r>
              <a:rPr lang="uk-UA" b="1" dirty="0" smtClean="0"/>
              <a:t> вниз сторінки і натисніть</a:t>
            </a:r>
            <a:r>
              <a:rPr lang="en-US" b="1" dirty="0" smtClean="0"/>
              <a:t>                </a:t>
            </a:r>
            <a:r>
              <a:rPr lang="uk-UA" b="1" dirty="0" smtClean="0"/>
              <a:t>(створити ділянку).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2010" y="31579"/>
            <a:ext cx="795131" cy="3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08" y="1215970"/>
            <a:ext cx="7938090" cy="54068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вся інформація введена вірно, з'явиться зелене повідомлення                                        - ділянку успішно створено.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6486" y="76919"/>
            <a:ext cx="1936681" cy="2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00176" y="1701890"/>
            <a:ext cx="1199748" cy="2207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08" y="1215970"/>
            <a:ext cx="7938090" cy="54068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натисніть </a:t>
            </a:r>
            <a:r>
              <a:rPr lang="en-US" b="1" dirty="0" smtClean="0"/>
              <a:t>Data Home </a:t>
            </a:r>
            <a:r>
              <a:rPr lang="uk-UA" b="1" dirty="0" smtClean="0"/>
              <a:t>щоб повернутися на сторінку внесення даних.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10115" y="1460637"/>
            <a:ext cx="599874" cy="2207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20" y="315936"/>
            <a:ext cx="84028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Крок 1. Вхід у ваш </a:t>
            </a:r>
            <a:r>
              <a:rPr lang="uk-UA" sz="2400" b="1" u="sng" dirty="0" err="1" smtClean="0"/>
              <a:t>аккаунт</a:t>
            </a:r>
            <a:r>
              <a:rPr lang="uk-UA" sz="2400" b="1" u="sng" dirty="0" smtClean="0"/>
              <a:t>.</a:t>
            </a:r>
          </a:p>
          <a:p>
            <a:r>
              <a:rPr lang="uk-UA" sz="2000" b="1" dirty="0" smtClean="0"/>
              <a:t>Введіть свій </a:t>
            </a:r>
            <a:r>
              <a:rPr lang="uk-UA" sz="2000" b="1" dirty="0" err="1" smtClean="0"/>
              <a:t>емейл</a:t>
            </a:r>
            <a:r>
              <a:rPr lang="uk-UA" sz="2000" b="1" dirty="0" smtClean="0"/>
              <a:t> та пароль</a:t>
            </a:r>
          </a:p>
          <a:p>
            <a:r>
              <a:rPr lang="uk-UA" sz="2000" b="1" dirty="0" smtClean="0"/>
              <a:t>Якщо ви забули пароль, натисніть </a:t>
            </a:r>
            <a:r>
              <a:rPr lang="en-US" sz="2000" b="1" dirty="0" smtClean="0"/>
              <a:t>Forgot Password </a:t>
            </a:r>
            <a:r>
              <a:rPr lang="uk-UA" sz="2000" b="1" dirty="0" smtClean="0"/>
              <a:t>і новий пароль прийде на вашу електронну пошту або напишіть на </a:t>
            </a:r>
            <a:r>
              <a:rPr lang="en-US" sz="2000" b="1" dirty="0" smtClean="0"/>
              <a:t>globeukraine@gmail.com</a:t>
            </a:r>
          </a:p>
          <a:p>
            <a:endParaRPr lang="ru-RU" sz="2000" b="1" dirty="0" smtClean="0"/>
          </a:p>
          <a:p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020" y="1819255"/>
            <a:ext cx="8789877" cy="37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2617940" y="3589375"/>
            <a:ext cx="538619" cy="1957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лево 4"/>
          <p:cNvSpPr/>
          <p:nvPr/>
        </p:nvSpPr>
        <p:spPr>
          <a:xfrm>
            <a:off x="2617939" y="4054926"/>
            <a:ext cx="538619" cy="1957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826718" y="4584526"/>
            <a:ext cx="889348" cy="3006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868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236" y="1215971"/>
            <a:ext cx="7934262" cy="55088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Ділянка, яку ви створили тепер має бути в списку під назвою вашої установи. 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21557" y="3513856"/>
            <a:ext cx="1392254" cy="2983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08" y="1215970"/>
            <a:ext cx="7938090" cy="54677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Натиснувши на ділянку, ви отримаєте доступні листи для внесення даних за напрямком «Атмосфера»</a:t>
            </a:r>
            <a:r>
              <a:rPr lang="en-US" b="1" dirty="0" smtClean="0"/>
              <a:t>, </a:t>
            </a:r>
            <a:r>
              <a:rPr lang="uk-UA" b="1" dirty="0" smtClean="0"/>
              <a:t>наприклад «Інтегрований лист 1-день»</a:t>
            </a:r>
            <a:r>
              <a:rPr lang="en-US" b="1" dirty="0" smtClean="0"/>
              <a:t>. </a:t>
            </a:r>
            <a:r>
              <a:rPr lang="uk-UA" b="1" dirty="0" smtClean="0"/>
              <a:t>Натисніть на кнопку Нове спостереження (</a:t>
            </a:r>
            <a:r>
              <a:rPr lang="en-US" b="1" dirty="0" smtClean="0"/>
              <a:t>New Observation)</a:t>
            </a:r>
            <a:r>
              <a:rPr lang="uk-UA" b="1" dirty="0" smtClean="0"/>
              <a:t> під </a:t>
            </a:r>
            <a:r>
              <a:rPr lang="uk-UA" b="1" dirty="0"/>
              <a:t>протоколом Інтегрований лист </a:t>
            </a:r>
            <a:r>
              <a:rPr lang="uk-UA" b="1" dirty="0" smtClean="0"/>
              <a:t>1-день</a:t>
            </a:r>
            <a:r>
              <a:rPr lang="uk-UA" b="1" dirty="0"/>
              <a:t> </a:t>
            </a:r>
            <a:r>
              <a:rPr lang="uk-UA" b="1" dirty="0" smtClean="0"/>
              <a:t>щоб почати </a:t>
            </a:r>
            <a:r>
              <a:rPr lang="uk-UA" b="1" smtClean="0"/>
              <a:t>вносити дані.</a:t>
            </a:r>
            <a:r>
              <a:rPr lang="en-US" b="1" smtClean="0"/>
              <a:t>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97448" y="3856914"/>
            <a:ext cx="913500" cy="3753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637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Щоб внести дані почніть з дати та часу спостереження. </a:t>
            </a:r>
            <a:r>
              <a:rPr lang="uk-UA" b="1" dirty="0" smtClean="0"/>
              <a:t>Час можна ввести двома способами: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Перевести місцевий час в </a:t>
            </a:r>
            <a:r>
              <a:rPr lang="uk-UA" b="1" dirty="0" smtClean="0"/>
              <a:t>Універсальний </a:t>
            </a:r>
            <a:r>
              <a:rPr lang="uk-UA" b="1" dirty="0" smtClean="0"/>
              <a:t>глобальний час (</a:t>
            </a:r>
            <a:r>
              <a:rPr lang="uk-UA" b="1" dirty="0" err="1" smtClean="0"/>
              <a:t>грінвічівський</a:t>
            </a:r>
            <a:r>
              <a:rPr lang="uk-UA" b="1" dirty="0" smtClean="0"/>
              <a:t>) в форматі 24 години</a:t>
            </a:r>
            <a:r>
              <a:rPr lang="uk-UA" b="1" dirty="0" smtClean="0"/>
              <a:t>.</a:t>
            </a:r>
            <a:r>
              <a:rPr lang="uk-UA" b="1" dirty="0"/>
              <a:t> </a:t>
            </a:r>
            <a:r>
              <a:rPr lang="uk-UA" b="1" dirty="0" smtClean="0"/>
              <a:t>Тоді потрібно вибрати опцію </a:t>
            </a:r>
            <a:r>
              <a:rPr lang="en-US" b="1" dirty="0" smtClean="0"/>
              <a:t>UTC</a:t>
            </a:r>
            <a:r>
              <a:rPr lang="uk-UA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Ввести значення місцевого часу і вибрати </a:t>
            </a:r>
            <a:r>
              <a:rPr lang="en-US" b="1" dirty="0" smtClean="0"/>
              <a:t>Local</a:t>
            </a:r>
            <a:r>
              <a:rPr lang="ru-RU" b="1" dirty="0" smtClean="0"/>
              <a:t>.</a:t>
            </a:r>
            <a:r>
              <a:rPr lang="uk-UA" b="1" dirty="0" smtClean="0"/>
              <a:t> Тоді система сама перерахує місцевий час в універсальний.</a:t>
            </a:r>
          </a:p>
          <a:p>
            <a:r>
              <a:rPr lang="uk-UA" b="1" dirty="0" smtClean="0"/>
              <a:t>Пам’ятайте, що вимірювання температури та опадів повинні проводитися в межах однієї години від або до місцевого сонячного полудня, який легко порахувати самостійно.</a:t>
            </a:r>
            <a:endParaRPr lang="en-US" b="1" dirty="0" smtClean="0"/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r="10118" b="5628"/>
          <a:stretch/>
        </p:blipFill>
        <p:spPr bwMode="auto">
          <a:xfrm>
            <a:off x="526092" y="2401192"/>
            <a:ext cx="7729301" cy="400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63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Пам’ятайте, що вимірювання температури та опадів повинні проводитися в межах однієї години від або до місцевого сонячного полудня. Місцевий сонячний полудень теж рахується автоматично і вказується на сторінці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r="5742" b="5330"/>
          <a:stretch/>
        </p:blipFill>
        <p:spPr bwMode="auto">
          <a:xfrm>
            <a:off x="462476" y="1302706"/>
            <a:ext cx="8219048" cy="403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353" y="2843408"/>
            <a:ext cx="1189973" cy="313151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1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введення часу у вас </a:t>
            </a:r>
            <a:r>
              <a:rPr lang="uk-UA" b="1" dirty="0" smtClean="0"/>
              <a:t>з'являться інші опції внесення даних для обраного </a:t>
            </a:r>
            <a:r>
              <a:rPr lang="uk-UA" b="1" dirty="0" smtClean="0"/>
              <a:t>протоколу (у </a:t>
            </a:r>
            <a:r>
              <a:rPr lang="uk-UA" b="1" dirty="0" smtClean="0"/>
              <a:t>нашому випадку «Інтегрований лист 1-день)</a:t>
            </a:r>
            <a:r>
              <a:rPr lang="en-US" b="1" dirty="0" smtClean="0"/>
              <a:t>. </a:t>
            </a:r>
            <a:r>
              <a:rPr lang="uk-UA" b="1" dirty="0" smtClean="0"/>
              <a:t>Під датою і часом є інші опції внесення даних (зліва) і ключ до іконок по центру. 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r="5742" b="5330"/>
          <a:stretch/>
        </p:blipFill>
        <p:spPr bwMode="auto">
          <a:xfrm>
            <a:off x="462476" y="1302706"/>
            <a:ext cx="8219048" cy="403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476" y="3131507"/>
            <a:ext cx="614762" cy="170354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164921" y="3569918"/>
            <a:ext cx="4709785" cy="501042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Щоб внести температурні дані натисніть іконку Температура повітря       зліва.</a:t>
            </a:r>
            <a:endParaRPr lang="en-US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7763" y="88543"/>
            <a:ext cx="2905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r="5742" b="5330"/>
          <a:stretch/>
        </p:blipFill>
        <p:spPr bwMode="auto">
          <a:xfrm>
            <a:off x="462476" y="1302706"/>
            <a:ext cx="8219048" cy="403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2476" y="3231715"/>
            <a:ext cx="527080" cy="338203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2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ви можете внести свої температурні дані. Оскільки, я не </a:t>
            </a:r>
            <a:r>
              <a:rPr lang="uk-UA" b="1" dirty="0" smtClean="0"/>
              <a:t>вводила </a:t>
            </a:r>
            <a:r>
              <a:rPr lang="uk-UA" b="1" dirty="0" smtClean="0"/>
              <a:t>дані про температуру минулого дня, я не можу внести максимальну і мінімальну температури для цього дня (як вказує повідомлення). Однак, я можу внести поточну температуру для цієї дати.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6" r="2890" b="5568"/>
          <a:stretch/>
        </p:blipFill>
        <p:spPr bwMode="auto">
          <a:xfrm>
            <a:off x="-17184" y="1691015"/>
            <a:ext cx="9161184" cy="442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157" y="3933176"/>
            <a:ext cx="1040648" cy="557407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49" y="1225986"/>
            <a:ext cx="7946918" cy="543960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того як ви внесли температурні дані, ви можете ввести додаткові дані натискаючи відповідну іконку. 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937" y="2730674"/>
            <a:ext cx="1139868" cy="1759909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4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Наприклад, відносна вологість. Якщо ви відкрили протокол внесення даних, очікується, що ви будете вносити дані. Тому, якщо у вас немає даних по цьому параметру, потрібно видалити його з обраних натиснувши кнопку </a:t>
            </a: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5928" y="572394"/>
            <a:ext cx="628690" cy="34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r="7014" b="6057"/>
          <a:stretch/>
        </p:blipFill>
        <p:spPr bwMode="auto">
          <a:xfrm>
            <a:off x="-1" y="1402916"/>
            <a:ext cx="8956973" cy="44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92677" y="3244240"/>
            <a:ext cx="751561" cy="419624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1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 тільки ви ввели усі дані по цьому листу внесення даних натисніть кнопку «Відправити дані»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192" y="358046"/>
            <a:ext cx="63817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r="7014" b="6057"/>
          <a:stretch/>
        </p:blipFill>
        <p:spPr bwMode="auto">
          <a:xfrm>
            <a:off x="-1" y="1402916"/>
            <a:ext cx="8956973" cy="44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192" y="5311035"/>
            <a:ext cx="873035" cy="419624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1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20" y="315936"/>
            <a:ext cx="84028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Крок 2. Внесення даних.</a:t>
            </a:r>
          </a:p>
          <a:p>
            <a:r>
              <a:rPr lang="uk-UA" sz="2000" b="1" dirty="0" smtClean="0"/>
              <a:t>Ви ввійшли у ваш </a:t>
            </a:r>
            <a:r>
              <a:rPr lang="uk-UA" sz="2000" b="1" dirty="0" err="1" smtClean="0"/>
              <a:t>аккаунт</a:t>
            </a:r>
            <a:r>
              <a:rPr lang="uk-UA" sz="2000" b="1" dirty="0" smtClean="0"/>
              <a:t>. У правому верхньому кутку повинно відображатися ваше ім’я та фото (якщо є).</a:t>
            </a:r>
            <a:endParaRPr lang="en-US" sz="2000" b="1" dirty="0" smtClean="0"/>
          </a:p>
          <a:p>
            <a:endParaRPr lang="ru-RU" sz="2000" b="1" dirty="0" smtClean="0"/>
          </a:p>
          <a:p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020" y="2316484"/>
            <a:ext cx="8777353" cy="40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7478036" y="2308974"/>
            <a:ext cx="1139869" cy="46429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6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в даних є помилки ви отримаєте рожеве повідомлення:</a:t>
            </a:r>
            <a:r>
              <a:rPr lang="en-US" b="1" dirty="0" smtClean="0"/>
              <a:t>                                      </a:t>
            </a:r>
            <a:r>
              <a:rPr lang="uk-UA" b="1" dirty="0" smtClean="0"/>
              <a:t>з біль</a:t>
            </a:r>
          </a:p>
          <a:p>
            <a:r>
              <a:rPr lang="uk-UA" b="1" dirty="0"/>
              <a:t>з</a:t>
            </a:r>
            <a:r>
              <a:rPr lang="uk-UA" b="1" dirty="0" smtClean="0"/>
              <a:t> детальним описом помилок. В моєму випадку, я не </a:t>
            </a:r>
            <a:r>
              <a:rPr lang="uk-UA" b="1" dirty="0" smtClean="0"/>
              <a:t>внесла </a:t>
            </a:r>
            <a:r>
              <a:rPr lang="uk-UA" b="1" dirty="0" smtClean="0"/>
              <a:t>дані до відкритих протоколів або не </a:t>
            </a:r>
            <a:r>
              <a:rPr lang="uk-UA" b="1" dirty="0" smtClean="0"/>
              <a:t>обрала </a:t>
            </a:r>
            <a:r>
              <a:rPr lang="uk-UA" b="1" dirty="0" smtClean="0"/>
              <a:t>метод збору даних для відносної вологості. Якщо в мене немає даних по відносній вологості я повинен натиснути кнопку видалити </a:t>
            </a:r>
            <a:r>
              <a:rPr lang="uk-UA" b="1" dirty="0" smtClean="0"/>
              <a:t>(</a:t>
            </a:r>
            <a:r>
              <a:rPr lang="en-US" b="1" dirty="0" smtClean="0"/>
              <a:t>Remove</a:t>
            </a:r>
            <a:r>
              <a:rPr lang="en-US" b="1" dirty="0" smtClean="0"/>
              <a:t>)</a:t>
            </a:r>
            <a:r>
              <a:rPr lang="ru-RU" b="1" dirty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3858" y="72158"/>
            <a:ext cx="2114857" cy="28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 r="7534" b="6952"/>
          <a:stretch/>
        </p:blipFill>
        <p:spPr bwMode="auto">
          <a:xfrm>
            <a:off x="187890" y="1466932"/>
            <a:ext cx="8860075" cy="44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9066" y="1941533"/>
            <a:ext cx="1865515" cy="419624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328596" y="5451952"/>
            <a:ext cx="523142" cy="419624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49" y="1225984"/>
            <a:ext cx="7948372" cy="55109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помилок немає ви отримаєте наступне повідомлення:</a:t>
            </a:r>
          </a:p>
          <a:p>
            <a:r>
              <a:rPr lang="uk-UA" b="1" dirty="0" smtClean="0"/>
              <a:t>Повідомлення</a:t>
            </a:r>
            <a:r>
              <a:rPr lang="en-US" b="1" dirty="0" smtClean="0"/>
              <a:t> “Editing” (</a:t>
            </a:r>
            <a:r>
              <a:rPr lang="ru-RU" b="1" dirty="0" smtClean="0"/>
              <a:t>«Правка») </a:t>
            </a:r>
            <a:r>
              <a:rPr lang="ru-RU" b="1" dirty="0" err="1" smtClean="0"/>
              <a:t>означає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можете </a:t>
            </a:r>
            <a:r>
              <a:rPr lang="ru-RU" b="1" dirty="0" err="1" smtClean="0"/>
              <a:t>змінювати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 smtClean="0"/>
              <a:t>коректувати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внесені</a:t>
            </a:r>
            <a:r>
              <a:rPr lang="ru-RU" b="1" dirty="0" smtClean="0"/>
              <a:t> до 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бази</a:t>
            </a:r>
            <a:r>
              <a:rPr lang="ru-RU" b="1" dirty="0" smtClean="0"/>
              <a:t>.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9431" y="77254"/>
            <a:ext cx="2319490" cy="27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283" y="1755908"/>
            <a:ext cx="1638303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88116" y="2136913"/>
            <a:ext cx="1098691" cy="321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49" y="1225984"/>
            <a:ext cx="7948372" cy="55109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284" y="1476365"/>
            <a:ext cx="535474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натисніть </a:t>
            </a:r>
            <a:r>
              <a:rPr lang="en-US" b="1" dirty="0" smtClean="0"/>
              <a:t>Data Home </a:t>
            </a:r>
            <a:r>
              <a:rPr lang="uk-UA" b="1" dirty="0" smtClean="0"/>
              <a:t>щоб повернутися до сторінки Внесення наукових даних (</a:t>
            </a:r>
            <a:r>
              <a:rPr lang="en-US" b="1" dirty="0" smtClean="0"/>
              <a:t>Science </a:t>
            </a:r>
            <a:r>
              <a:rPr lang="en-US" b="1" dirty="0"/>
              <a:t>Data </a:t>
            </a:r>
            <a:r>
              <a:rPr lang="en-US" b="1" dirty="0" smtClean="0"/>
              <a:t>Entry).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2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814" y="1411512"/>
            <a:ext cx="7948372" cy="54464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Натисніть </a:t>
            </a:r>
            <a:r>
              <a:rPr lang="uk-UA" b="1" dirty="0" smtClean="0"/>
              <a:t>на вашу ділянку, щоб побачити доступні вам сторінки внесення даних. Якщо ви постійно вноситиме дані для певної сторінки, ви зможете додати її в закладки. Натисніть на маленьку зірочку біля назви сторінки внесення даних (наприклад, «Інтегрований 1-день»)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895018" y="4040626"/>
            <a:ext cx="179294" cy="18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49" y="1225983"/>
            <a:ext cx="7948372" cy="54937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того як ви відмітили сторінку,  зірочка стане чорною.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871045" y="4350226"/>
            <a:ext cx="179294" cy="18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49" y="1225983"/>
            <a:ext cx="7948372" cy="54937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відмічена сторінка знаходиться під Закладками. Щоб видалити цю сторінку натисніть, маленький хрестик </a:t>
            </a:r>
            <a:r>
              <a:rPr lang="en-US" b="1" dirty="0" smtClean="0"/>
              <a:t>x </a:t>
            </a:r>
            <a:r>
              <a:rPr lang="uk-UA" b="1" smtClean="0"/>
              <a:t>біля сторінки.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75883" y="2569669"/>
            <a:ext cx="1748047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91751" y="2613651"/>
            <a:ext cx="179294" cy="18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Вітаємо!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Отже, тепер ви навчилися вносити дані до міжнародної бази даних </a:t>
            </a:r>
            <a:r>
              <a:rPr lang="en-US" dirty="0" smtClean="0"/>
              <a:t>GLOBE</a:t>
            </a:r>
            <a:endParaRPr lang="uk-UA" dirty="0" smtClean="0"/>
          </a:p>
          <a:p>
            <a:r>
              <a:rPr lang="uk-UA" dirty="0" smtClean="0"/>
              <a:t>Внесення даних по інших протоколах є аналогічним</a:t>
            </a:r>
          </a:p>
          <a:p>
            <a:r>
              <a:rPr lang="uk-UA" dirty="0" smtClean="0"/>
              <a:t>Для більш детального ознайомлення з іншими протоколами користуєтеся робочим зошитом </a:t>
            </a:r>
            <a:r>
              <a:rPr lang="ru-RU" dirty="0"/>
              <a:t>"</a:t>
            </a:r>
            <a:r>
              <a:rPr lang="ru-RU" dirty="0" err="1"/>
              <a:t>Дослідження</a:t>
            </a:r>
            <a:r>
              <a:rPr lang="ru-RU" dirty="0"/>
              <a:t> за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науково-освітньою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smtClean="0"/>
              <a:t>GLOBE«, </a:t>
            </a:r>
            <a:r>
              <a:rPr lang="ru-RU" dirty="0" err="1" smtClean="0"/>
              <a:t>розробленим</a:t>
            </a:r>
            <a:r>
              <a:rPr lang="ru-RU" dirty="0" smtClean="0"/>
              <a:t> </a:t>
            </a:r>
            <a:r>
              <a:rPr lang="ru-RU" dirty="0" err="1"/>
              <a:t>працівниками</a:t>
            </a:r>
            <a:r>
              <a:rPr lang="ru-RU" dirty="0"/>
              <a:t> </a:t>
            </a:r>
            <a:r>
              <a:rPr lang="ru-RU" dirty="0" err="1"/>
              <a:t>Комунального</a:t>
            </a:r>
            <a:r>
              <a:rPr lang="ru-RU" dirty="0"/>
              <a:t> закладу </a:t>
            </a:r>
            <a:r>
              <a:rPr lang="ru-RU" dirty="0" err="1"/>
              <a:t>Сумської</a:t>
            </a:r>
            <a:r>
              <a:rPr lang="ru-RU" dirty="0"/>
              <a:t> </a:t>
            </a:r>
            <a:r>
              <a:rPr lang="ru-RU" dirty="0" err="1"/>
              <a:t>обласної</a:t>
            </a:r>
            <a:r>
              <a:rPr lang="ru-RU" dirty="0"/>
              <a:t> ради - </a:t>
            </a:r>
            <a:r>
              <a:rPr lang="ru-RU" dirty="0" err="1"/>
              <a:t>обласного</a:t>
            </a:r>
            <a:r>
              <a:rPr lang="ru-RU" dirty="0"/>
              <a:t> центру </a:t>
            </a:r>
            <a:r>
              <a:rPr lang="ru-RU" dirty="0" err="1"/>
              <a:t>позашкільної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талановитою</a:t>
            </a:r>
            <a:r>
              <a:rPr lang="ru-RU" dirty="0"/>
              <a:t> </a:t>
            </a:r>
            <a:r>
              <a:rPr lang="ru-RU" dirty="0" err="1" smtClean="0"/>
              <a:t>молоддю</a:t>
            </a:r>
            <a:r>
              <a:rPr lang="ru-RU" dirty="0" smtClean="0"/>
              <a:t>: </a:t>
            </a:r>
            <a:r>
              <a:rPr lang="en-US" dirty="0">
                <a:hlinkClick r:id="rId2"/>
              </a:rPr>
              <a:t>https://nenc.gov.ua/old//</a:t>
            </a:r>
            <a:r>
              <a:rPr lang="en-US" dirty="0" smtClean="0">
                <a:hlinkClick r:id="rId2"/>
              </a:rPr>
              <a:t>GLOBE/Handbooks/Robochyi%20zoshyt.pdf</a:t>
            </a:r>
            <a:r>
              <a:rPr lang="uk-UA" dirty="0" smtClean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3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/>
              <a:t>Перейти на сторінку внесення даних можна двома шляхами: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Натиснути </a:t>
            </a:r>
            <a:r>
              <a:rPr lang="en-US" b="1" dirty="0"/>
              <a:t>E</a:t>
            </a:r>
            <a:r>
              <a:rPr lang="en-US" b="1" dirty="0" smtClean="0"/>
              <a:t>nter data </a:t>
            </a:r>
            <a:r>
              <a:rPr lang="uk-UA" b="1" dirty="0" smtClean="0"/>
              <a:t>у правій частині екрану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Натиснути </a:t>
            </a:r>
            <a:r>
              <a:rPr lang="en-US" b="1" dirty="0" smtClean="0"/>
              <a:t>GLOBE Data – Data Entry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6" r="1225" b="4512"/>
          <a:stretch/>
        </p:blipFill>
        <p:spPr bwMode="auto">
          <a:xfrm>
            <a:off x="1104536" y="1665961"/>
            <a:ext cx="7285656" cy="346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908102" y="3812928"/>
            <a:ext cx="1139869" cy="46429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446740" y="3908121"/>
            <a:ext cx="801665" cy="275572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4374715" y="2367419"/>
            <a:ext cx="945714" cy="10311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27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88"/>
            <a:ext cx="9144000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На сторінці є декілька опцій внесення даних: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Data </a:t>
            </a:r>
            <a:r>
              <a:rPr lang="en-US" sz="1400" b="1" dirty="0"/>
              <a:t>Entry - Desktop Forms </a:t>
            </a:r>
            <a:r>
              <a:rPr lang="uk-UA" sz="1400" b="1" dirty="0" smtClean="0"/>
              <a:t>– класичне внесення даних через ПК;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Data Entry - Mobile App </a:t>
            </a:r>
            <a:r>
              <a:rPr lang="uk-UA" sz="1400" b="1" dirty="0" smtClean="0"/>
              <a:t>– перехід на сторінку, де ви можете завантажити мобільні додатки для внесення даних через смартфон чи планшет (</a:t>
            </a:r>
            <a:r>
              <a:rPr lang="uk-UA" sz="1400" b="1" dirty="0" smtClean="0">
                <a:hlinkClick r:id="rId2"/>
              </a:rPr>
              <a:t>див. більше</a:t>
            </a:r>
            <a:r>
              <a:rPr lang="uk-UA" sz="1400" b="1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Training Data </a:t>
            </a:r>
            <a:r>
              <a:rPr lang="en-US" sz="1400" b="1" dirty="0" smtClean="0"/>
              <a:t>Entry</a:t>
            </a:r>
            <a:r>
              <a:rPr lang="uk-UA" sz="1400" b="1" dirty="0" smtClean="0"/>
              <a:t> – теж саме, що й класичне внесення даних, однак використовується для тренування. Внесення дані не вважаються справжніми і не вносяться у базу;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GLOBE Observer </a:t>
            </a:r>
            <a:r>
              <a:rPr lang="uk-UA" sz="1400" b="1" dirty="0" smtClean="0"/>
              <a:t>– переходить на сторінку мобільного додатку по спостереженню за хмарами (можуть користуватися усі: діти, вчителі, які не пройшли тренінг, звичайні громадяни);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Email Data Entry </a:t>
            </a:r>
            <a:r>
              <a:rPr lang="uk-UA" sz="1400" b="1" dirty="0" smtClean="0"/>
              <a:t> - внесення даних через електронну пошту.</a:t>
            </a:r>
          </a:p>
          <a:p>
            <a:pPr marL="285750" indent="-285750">
              <a:buFontTx/>
              <a:buChar char="-"/>
            </a:pPr>
            <a:endParaRPr lang="uk-UA" sz="1400" b="1" dirty="0" smtClean="0"/>
          </a:p>
          <a:p>
            <a:pPr marL="285750" indent="-285750">
              <a:buFontTx/>
              <a:buChar char="-"/>
            </a:pP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12208" r="12716" b="4964"/>
          <a:stretch/>
        </p:blipFill>
        <p:spPr bwMode="auto">
          <a:xfrm>
            <a:off x="1515650" y="2063709"/>
            <a:ext cx="6313118" cy="39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709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/>
              <a:t>Обираємо перший варіант – класичне внесення даних</a:t>
            </a:r>
            <a:endParaRPr lang="uk-UA" sz="1400" b="1" dirty="0" smtClean="0"/>
          </a:p>
          <a:p>
            <a:pPr marL="285750" indent="-285750">
              <a:buFontTx/>
              <a:buChar char="-"/>
            </a:pP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12208" r="17226" b="4964"/>
          <a:stretch/>
        </p:blipFill>
        <p:spPr bwMode="auto">
          <a:xfrm>
            <a:off x="709223" y="691870"/>
            <a:ext cx="7725553" cy="54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7912" y="2116899"/>
            <a:ext cx="1691014" cy="413359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9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Нова сторінка внесення даних з'явиться у вікні браузера або у новій вкладці. Є дві секції</a:t>
            </a:r>
            <a:r>
              <a:rPr lang="uk-UA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Закладки </a:t>
            </a:r>
            <a:r>
              <a:rPr lang="en-US" b="1" dirty="0" smtClean="0"/>
              <a:t>(My Bookmarks) </a:t>
            </a:r>
            <a:r>
              <a:rPr lang="uk-UA" b="1" dirty="0" smtClean="0"/>
              <a:t>- п</a:t>
            </a:r>
            <a:r>
              <a:rPr lang="uk-UA" b="1" dirty="0" smtClean="0"/>
              <a:t>ротоколи, </a:t>
            </a:r>
            <a:r>
              <a:rPr lang="uk-UA" b="1" dirty="0" smtClean="0"/>
              <a:t>які </a:t>
            </a:r>
            <a:r>
              <a:rPr lang="uk-UA" b="1" dirty="0" smtClean="0"/>
              <a:t>ви зберегли і якими часто користуєтесь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Мої </a:t>
            </a:r>
            <a:r>
              <a:rPr lang="uk-UA" b="1" dirty="0" smtClean="0"/>
              <a:t>установи </a:t>
            </a:r>
            <a:r>
              <a:rPr lang="uk-UA" b="1" dirty="0" smtClean="0"/>
              <a:t>і ділянки</a:t>
            </a:r>
            <a:r>
              <a:rPr lang="en-US" b="1" dirty="0" smtClean="0"/>
              <a:t> (My Organizations and Sites). </a:t>
            </a:r>
            <a:r>
              <a:rPr lang="uk-UA" b="1" dirty="0" smtClean="0"/>
              <a:t>Під цим пунктом повинна бути назва вашої установи натиснувши на яку ви побачите перелік створених ділянок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6127"/>
          <a:stretch/>
        </p:blipFill>
        <p:spPr bwMode="auto">
          <a:xfrm>
            <a:off x="54019" y="1691015"/>
            <a:ext cx="9089981" cy="422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72" y="1182762"/>
            <a:ext cx="7899839" cy="54337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Натиснувши на </a:t>
            </a:r>
            <a:r>
              <a:rPr lang="uk-UA" b="1" dirty="0" smtClean="0"/>
              <a:t>назву вашої установи, </a:t>
            </a:r>
            <a:r>
              <a:rPr lang="uk-UA" b="1" dirty="0" smtClean="0"/>
              <a:t>ви зможете побачити список усіх ваших ділянок. Повторне натиснення сховає список ділянок.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95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12" y="1182762"/>
            <a:ext cx="7889900" cy="53924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Щоб </a:t>
            </a:r>
            <a:r>
              <a:rPr lang="uk-UA" b="1" dirty="0" smtClean="0"/>
              <a:t>додати навчальну ділянку, натисніть кнопку </a:t>
            </a:r>
            <a:r>
              <a:rPr lang="en-US" b="1" dirty="0" smtClean="0"/>
              <a:t>              </a:t>
            </a:r>
            <a:r>
              <a:rPr lang="uk-UA" b="1" dirty="0" smtClean="0"/>
              <a:t>  (додати ділянку) </a:t>
            </a:r>
            <a:r>
              <a:rPr lang="uk-UA" b="1" dirty="0" smtClean="0"/>
              <a:t>справа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779880" y="2762544"/>
            <a:ext cx="618372" cy="2966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4021" y="109399"/>
            <a:ext cx="707225" cy="24847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1147</Words>
  <Application>Microsoft Office PowerPoint</Application>
  <PresentationFormat>Экран (4:3)</PresentationFormat>
  <Paragraphs>57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Вітаємо!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Randolph</dc:creator>
  <cp:lastModifiedBy>Пустільнік Н.В.</cp:lastModifiedBy>
  <cp:revision>176</cp:revision>
  <dcterms:created xsi:type="dcterms:W3CDTF">2013-10-16T20:21:01Z</dcterms:created>
  <dcterms:modified xsi:type="dcterms:W3CDTF">2016-11-16T10:32:58Z</dcterms:modified>
</cp:coreProperties>
</file>