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335" r:id="rId3"/>
    <p:sldId id="336" r:id="rId4"/>
    <p:sldId id="258" r:id="rId5"/>
    <p:sldId id="289" r:id="rId6"/>
    <p:sldId id="338" r:id="rId7"/>
    <p:sldId id="262" r:id="rId8"/>
    <p:sldId id="263" r:id="rId9"/>
    <p:sldId id="264" r:id="rId10"/>
    <p:sldId id="298" r:id="rId11"/>
    <p:sldId id="322" r:id="rId12"/>
    <p:sldId id="299" r:id="rId13"/>
    <p:sldId id="301" r:id="rId14"/>
    <p:sldId id="302" r:id="rId15"/>
    <p:sldId id="303" r:id="rId16"/>
    <p:sldId id="323" r:id="rId17"/>
    <p:sldId id="324" r:id="rId18"/>
    <p:sldId id="304" r:id="rId19"/>
    <p:sldId id="305" r:id="rId20"/>
    <p:sldId id="306" r:id="rId21"/>
    <p:sldId id="308" r:id="rId22"/>
    <p:sldId id="309" r:id="rId23"/>
    <p:sldId id="339" r:id="rId24"/>
    <p:sldId id="312" r:id="rId25"/>
    <p:sldId id="326" r:id="rId26"/>
    <p:sldId id="327" r:id="rId27"/>
    <p:sldId id="313" r:id="rId28"/>
    <p:sldId id="328" r:id="rId29"/>
    <p:sldId id="314" r:id="rId30"/>
    <p:sldId id="329" r:id="rId31"/>
    <p:sldId id="315" r:id="rId32"/>
    <p:sldId id="331" r:id="rId33"/>
    <p:sldId id="330" r:id="rId34"/>
    <p:sldId id="319" r:id="rId35"/>
    <p:sldId id="332" r:id="rId36"/>
    <p:sldId id="340" r:id="rId3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6" d="100"/>
          <a:sy n="76" d="100"/>
        </p:scale>
        <p:origin x="-1122" y="-12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94E6E-9EFC-4EC7-B5C8-B52133DD64ED}" type="datetimeFigureOut">
              <a:rPr lang="en-US" smtClean="0"/>
              <a:t>11/16/2016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64FEC-330A-451B-9BAA-B92C760D18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130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94E6E-9EFC-4EC7-B5C8-B52133DD64ED}" type="datetimeFigureOut">
              <a:rPr lang="en-US" smtClean="0"/>
              <a:t>11/16/2016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64FEC-330A-451B-9BAA-B92C760D18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4305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94E6E-9EFC-4EC7-B5C8-B52133DD64ED}" type="datetimeFigureOut">
              <a:rPr lang="en-US" smtClean="0"/>
              <a:t>11/16/2016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64FEC-330A-451B-9BAA-B92C760D18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9368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94E6E-9EFC-4EC7-B5C8-B52133DD64ED}" type="datetimeFigureOut">
              <a:rPr lang="en-US" smtClean="0"/>
              <a:t>11/16/2016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64FEC-330A-451B-9BAA-B92C760D18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063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94E6E-9EFC-4EC7-B5C8-B52133DD64ED}" type="datetimeFigureOut">
              <a:rPr lang="en-US" smtClean="0"/>
              <a:t>11/16/2016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64FEC-330A-451B-9BAA-B92C760D18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8620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94E6E-9EFC-4EC7-B5C8-B52133DD64ED}" type="datetimeFigureOut">
              <a:rPr lang="en-US" smtClean="0"/>
              <a:t>11/16/2016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64FEC-330A-451B-9BAA-B92C760D18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17811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94E6E-9EFC-4EC7-B5C8-B52133DD64ED}" type="datetimeFigureOut">
              <a:rPr lang="en-US" smtClean="0"/>
              <a:t>11/16/2016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64FEC-330A-451B-9BAA-B92C760D18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2816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94E6E-9EFC-4EC7-B5C8-B52133DD64ED}" type="datetimeFigureOut">
              <a:rPr lang="en-US" smtClean="0"/>
              <a:t>11/16/2016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64FEC-330A-451B-9BAA-B92C760D18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428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94E6E-9EFC-4EC7-B5C8-B52133DD64ED}" type="datetimeFigureOut">
              <a:rPr lang="en-US" smtClean="0"/>
              <a:t>11/16/2016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64FEC-330A-451B-9BAA-B92C760D18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7549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94E6E-9EFC-4EC7-B5C8-B52133DD64ED}" type="datetimeFigureOut">
              <a:rPr lang="en-US" smtClean="0"/>
              <a:t>11/16/2016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64FEC-330A-451B-9BAA-B92C760D18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7687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94E6E-9EFC-4EC7-B5C8-B52133DD64ED}" type="datetimeFigureOut">
              <a:rPr lang="en-US" smtClean="0"/>
              <a:t>11/16/2016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64FEC-330A-451B-9BAA-B92C760D18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8124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894E6E-9EFC-4EC7-B5C8-B52133DD64ED}" type="datetimeFigureOut">
              <a:rPr lang="en-US" smtClean="0"/>
              <a:t>11/16/2016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664FEC-330A-451B-9BAA-B92C760D18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1389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globe.gov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the-mostly.ru/konverter_geograficheskikh_koordinat.html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hyperlink" Target="https://nenc.gov.ua/old/GLOBE/Handbooks/Robochyi%20zoshyt.pdf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nenc.gov.ua/old/2363.html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5020" y="315936"/>
            <a:ext cx="8402887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u="sng" dirty="0" smtClean="0"/>
              <a:t>Крок 1. Вхід у ваш </a:t>
            </a:r>
            <a:r>
              <a:rPr lang="uk-UA" sz="2400" b="1" u="sng" dirty="0" err="1" smtClean="0"/>
              <a:t>аккаунт</a:t>
            </a:r>
            <a:r>
              <a:rPr lang="uk-UA" sz="2400" b="1" u="sng" dirty="0" smtClean="0"/>
              <a:t>.</a:t>
            </a:r>
          </a:p>
          <a:p>
            <a:r>
              <a:rPr lang="uk-UA" sz="2000" b="1" dirty="0" smtClean="0"/>
              <a:t>Зайдіть на сайт </a:t>
            </a:r>
            <a:r>
              <a:rPr lang="en-US" sz="2000" b="1" dirty="0" smtClean="0">
                <a:hlinkClick r:id="rId2"/>
              </a:rPr>
              <a:t>www.globe.gov</a:t>
            </a:r>
            <a:r>
              <a:rPr lang="ru-RU" sz="2000" b="1" dirty="0"/>
              <a:t> </a:t>
            </a:r>
            <a:r>
              <a:rPr lang="ru-RU" sz="2000" b="1" dirty="0" smtClean="0"/>
              <a:t>та </a:t>
            </a:r>
            <a:r>
              <a:rPr lang="ru-RU" sz="2000" b="1" dirty="0" err="1" smtClean="0"/>
              <a:t>натисніть</a:t>
            </a:r>
            <a:r>
              <a:rPr lang="ru-RU" sz="2000" b="1" dirty="0" smtClean="0"/>
              <a:t> </a:t>
            </a:r>
            <a:r>
              <a:rPr lang="uk-UA" sz="2000" b="1" dirty="0" smtClean="0"/>
              <a:t>у правому верхньому кутку </a:t>
            </a:r>
            <a:r>
              <a:rPr lang="en-US" sz="2000" b="1" dirty="0" smtClean="0"/>
              <a:t>SIGN IN</a:t>
            </a:r>
            <a:r>
              <a:rPr lang="uk-UA" sz="2000" b="1" dirty="0" smtClean="0"/>
              <a:t> </a:t>
            </a:r>
            <a:endParaRPr lang="en-US" sz="2000" b="1" dirty="0" smtClean="0"/>
          </a:p>
          <a:p>
            <a:endParaRPr lang="ru-RU" sz="2000" b="1" dirty="0" smtClean="0"/>
          </a:p>
          <a:p>
            <a:endParaRPr lang="en-US" sz="20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77856" y="1754819"/>
            <a:ext cx="8401573" cy="3769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Овал 1"/>
          <p:cNvSpPr/>
          <p:nvPr/>
        </p:nvSpPr>
        <p:spPr>
          <a:xfrm>
            <a:off x="7252570" y="1730942"/>
            <a:ext cx="1039660" cy="462288"/>
          </a:xfrm>
          <a:prstGeom prst="ellipse">
            <a:avLst/>
          </a:prstGeom>
          <a:noFill/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" name="Стрелка вниз 2"/>
          <p:cNvSpPr/>
          <p:nvPr/>
        </p:nvSpPr>
        <p:spPr>
          <a:xfrm>
            <a:off x="7603299" y="1127341"/>
            <a:ext cx="338202" cy="501041"/>
          </a:xfrm>
          <a:prstGeom prst="down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88642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90551" y="1182761"/>
            <a:ext cx="7885761" cy="5427607"/>
          </a:xfrm>
          <a:prstGeom prst="rect">
            <a:avLst/>
          </a:prstGeom>
          <a:noFill/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0" y="-2637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/>
              <a:t>Починаємо заповнювати усю інформацію про ділянку.</a:t>
            </a:r>
            <a:r>
              <a:rPr lang="en-US" b="1" dirty="0" smtClean="0"/>
              <a:t> </a:t>
            </a:r>
            <a:r>
              <a:rPr lang="uk-UA" b="1" dirty="0" smtClean="0"/>
              <a:t>Зверніть увагу, що обов'язкові поля позначені червоною зірочкою. </a:t>
            </a:r>
            <a:endParaRPr lang="en-US" b="1" i="1" dirty="0"/>
          </a:p>
        </p:txBody>
      </p:sp>
      <p:sp>
        <p:nvSpPr>
          <p:cNvPr id="6" name="Rounded Rectangle 5"/>
          <p:cNvSpPr/>
          <p:nvPr/>
        </p:nvSpPr>
        <p:spPr>
          <a:xfrm>
            <a:off x="6321287" y="2427532"/>
            <a:ext cx="1503596" cy="331768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val 1"/>
          <p:cNvSpPr/>
          <p:nvPr/>
        </p:nvSpPr>
        <p:spPr>
          <a:xfrm>
            <a:off x="2534478" y="2447410"/>
            <a:ext cx="149087" cy="165884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2209800" y="3683601"/>
            <a:ext cx="149087" cy="165884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4220793" y="3676977"/>
            <a:ext cx="149087" cy="165884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6142335" y="3680292"/>
            <a:ext cx="149087" cy="165884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0457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90551" y="1182761"/>
            <a:ext cx="7885761" cy="5427607"/>
          </a:xfrm>
          <a:prstGeom prst="rect">
            <a:avLst/>
          </a:prstGeom>
          <a:noFill/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0" y="-2637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/>
              <a:t>Перед тим як робити щось інше, введіть Назву ділянки </a:t>
            </a:r>
            <a:r>
              <a:rPr lang="en-US" b="1" dirty="0"/>
              <a:t>(Site Name)</a:t>
            </a:r>
            <a:r>
              <a:rPr lang="uk-UA" b="1" dirty="0"/>
              <a:t> і Координати </a:t>
            </a:r>
            <a:r>
              <a:rPr lang="en-US" b="1" dirty="0"/>
              <a:t>(</a:t>
            </a:r>
            <a:r>
              <a:rPr lang="uk-UA" b="1" dirty="0"/>
              <a:t>широта</a:t>
            </a:r>
            <a:r>
              <a:rPr lang="en-US" b="1" dirty="0"/>
              <a:t>, </a:t>
            </a:r>
            <a:r>
              <a:rPr lang="uk-UA" b="1" dirty="0"/>
              <a:t>довгота і підйом</a:t>
            </a:r>
            <a:r>
              <a:rPr lang="en-US" b="1" dirty="0"/>
              <a:t>). </a:t>
            </a:r>
            <a:r>
              <a:rPr lang="uk-UA" b="1" i="1" dirty="0"/>
              <a:t>Увага! Для широти і довготи використовуйте десяткові значення градуса. </a:t>
            </a:r>
            <a:r>
              <a:rPr lang="uk-UA" b="1" dirty="0"/>
              <a:t>Зручний конвертер </a:t>
            </a:r>
            <a:r>
              <a:rPr lang="uk-UA" b="1" dirty="0">
                <a:hlinkClick r:id="rId3"/>
              </a:rPr>
              <a:t>тут</a:t>
            </a:r>
            <a:r>
              <a:rPr lang="uk-UA" b="1" dirty="0" smtClean="0"/>
              <a:t>. Обов’язково вказуємо джерело отриманих даних – </a:t>
            </a:r>
            <a:r>
              <a:rPr lang="en-US" b="1" dirty="0" smtClean="0"/>
              <a:t>GPS </a:t>
            </a:r>
            <a:r>
              <a:rPr lang="ru-RU" b="1" dirty="0" err="1" smtClean="0"/>
              <a:t>або</a:t>
            </a:r>
            <a:r>
              <a:rPr lang="ru-RU" b="1" dirty="0" smtClean="0"/>
              <a:t> </a:t>
            </a:r>
            <a:r>
              <a:rPr lang="uk-UA" b="1" dirty="0" smtClean="0"/>
              <a:t>інше </a:t>
            </a:r>
            <a:r>
              <a:rPr lang="en-US" b="1" dirty="0" smtClean="0"/>
              <a:t>(Other).</a:t>
            </a:r>
            <a:endParaRPr lang="en-US" b="1" i="1" dirty="0"/>
          </a:p>
        </p:txBody>
      </p:sp>
      <p:sp>
        <p:nvSpPr>
          <p:cNvPr id="6" name="Rounded Rectangle 5"/>
          <p:cNvSpPr/>
          <p:nvPr/>
        </p:nvSpPr>
        <p:spPr>
          <a:xfrm>
            <a:off x="1809543" y="2427532"/>
            <a:ext cx="3547648" cy="663537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1809542" y="3354113"/>
            <a:ext cx="4935387" cy="1455944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042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90551" y="1182760"/>
            <a:ext cx="7887527" cy="5480333"/>
          </a:xfrm>
          <a:prstGeom prst="rect">
            <a:avLst/>
          </a:prstGeom>
          <a:noFill/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0" y="-2637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/>
              <a:t>Обираючи ім'я ділянки, будьте конкретними якщо ваша установа має більше ніш одну ділянку цього типу (</a:t>
            </a:r>
            <a:r>
              <a:rPr lang="uk-UA" b="1" dirty="0"/>
              <a:t>м</a:t>
            </a:r>
            <a:r>
              <a:rPr lang="uk-UA" b="1" dirty="0" smtClean="0"/>
              <a:t>ожете пронумерувати їх)</a:t>
            </a:r>
            <a:r>
              <a:rPr lang="en-US" b="1" dirty="0" smtClean="0"/>
              <a:t>. </a:t>
            </a:r>
            <a:r>
              <a:rPr lang="uk-UA" b="1" dirty="0" smtClean="0"/>
              <a:t>Назву краще писати латиницею.</a:t>
            </a:r>
            <a:endParaRPr lang="en-US" b="1" dirty="0"/>
          </a:p>
        </p:txBody>
      </p:sp>
      <p:sp>
        <p:nvSpPr>
          <p:cNvPr id="2" name="Rectangle 1"/>
          <p:cNvSpPr/>
          <p:nvPr/>
        </p:nvSpPr>
        <p:spPr>
          <a:xfrm>
            <a:off x="1733343" y="2309016"/>
            <a:ext cx="6496257" cy="4354821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1816106" y="2719506"/>
            <a:ext cx="3607905" cy="472718"/>
            <a:chOff x="1816106" y="2719506"/>
            <a:chExt cx="3607905" cy="472718"/>
          </a:xfrm>
        </p:grpSpPr>
        <p:pic>
          <p:nvPicPr>
            <p:cNvPr id="13" name="Picture 2"/>
            <p:cNvPicPr>
              <a:picLocks noChangeAspect="1" noChangeArrowheads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1816106" y="2753139"/>
              <a:ext cx="3607905" cy="4360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Rounded Rectangle 5"/>
            <p:cNvSpPr/>
            <p:nvPr/>
          </p:nvSpPr>
          <p:spPr>
            <a:xfrm>
              <a:off x="1816106" y="2719506"/>
              <a:ext cx="3607905" cy="472718"/>
            </a:xfrm>
            <a:prstGeom prst="roundRect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306559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90551" y="1182760"/>
            <a:ext cx="7883768" cy="5424032"/>
          </a:xfrm>
          <a:prstGeom prst="rect">
            <a:avLst/>
          </a:prstGeom>
          <a:noFill/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0" y="-2637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/>
              <a:t>Коли ви введете широту і довготу невелика мапа знизу зміниться</a:t>
            </a:r>
            <a:r>
              <a:rPr lang="en-US" b="1" dirty="0" smtClean="0"/>
              <a:t>. </a:t>
            </a:r>
            <a:r>
              <a:rPr lang="uk-UA" b="1" dirty="0" smtClean="0"/>
              <a:t>Вона буде відображати знайому вам територію. Якщо карта відображає територію некоректно, будь-ласка, перевірте координати і селективні кнопки, щоб переконатися, що ви ввели правильні значення і обрали правильну сторону екватора і меридіана.</a:t>
            </a:r>
            <a:endParaRPr lang="en-US" b="1" dirty="0"/>
          </a:p>
        </p:txBody>
      </p:sp>
      <p:sp>
        <p:nvSpPr>
          <p:cNvPr id="2" name="Rectangle 1"/>
          <p:cNvSpPr/>
          <p:nvPr/>
        </p:nvSpPr>
        <p:spPr>
          <a:xfrm>
            <a:off x="1720643" y="2349500"/>
            <a:ext cx="6496257" cy="4466738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809541" y="3349486"/>
            <a:ext cx="4859615" cy="32573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Rounded Rectangle 5"/>
          <p:cNvSpPr/>
          <p:nvPr/>
        </p:nvSpPr>
        <p:spPr>
          <a:xfrm>
            <a:off x="1662470" y="4750423"/>
            <a:ext cx="2363430" cy="1986530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1779725" y="3324296"/>
            <a:ext cx="4935387" cy="1455944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342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00176" y="1213307"/>
            <a:ext cx="7925035" cy="5461848"/>
          </a:xfrm>
          <a:prstGeom prst="rect">
            <a:avLst/>
          </a:prstGeom>
          <a:noFill/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Rounded Rectangle 3"/>
          <p:cNvSpPr/>
          <p:nvPr/>
        </p:nvSpPr>
        <p:spPr>
          <a:xfrm>
            <a:off x="590237" y="2547940"/>
            <a:ext cx="701850" cy="296686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0" y="6888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/>
              <a:t>Тепер як ми заповнили основну інформацію про ділянку, ми можемо обрати тип нашої ділянки. Оберіть квадратик напроти відповідного напряму дослідження</a:t>
            </a:r>
            <a:r>
              <a:rPr lang="en-US" b="1" dirty="0" smtClean="0"/>
              <a:t>.</a:t>
            </a:r>
            <a:r>
              <a:rPr lang="uk-UA" b="1" dirty="0" smtClean="0"/>
              <a:t>Наприклад, оберемо дослідження за напрямком «Атмосфера».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551783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90551" y="1213301"/>
            <a:ext cx="7934660" cy="5481181"/>
          </a:xfrm>
          <a:prstGeom prst="rect">
            <a:avLst/>
          </a:prstGeom>
          <a:noFill/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0" y="6888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/>
              <a:t>Натиснувши на квадратик «Атмосфера» ми отримаємо таку сторінку. Заповніть необхідні поля, позначені зірочкою </a:t>
            </a:r>
            <a:r>
              <a:rPr lang="en-US" b="1" dirty="0" smtClean="0">
                <a:solidFill>
                  <a:srgbClr val="C00000"/>
                </a:solidFill>
              </a:rPr>
              <a:t>*</a:t>
            </a:r>
            <a:r>
              <a:rPr lang="en-US" b="1" dirty="0" smtClean="0"/>
              <a:t>, </a:t>
            </a:r>
            <a:r>
              <a:rPr lang="uk-UA" b="1" dirty="0" smtClean="0"/>
              <a:t>та інші необов'язкові поля, якщо ви зібрали для них дані.</a:t>
            </a:r>
            <a:endParaRPr lang="en-US" b="1" dirty="0"/>
          </a:p>
        </p:txBody>
      </p:sp>
      <p:sp>
        <p:nvSpPr>
          <p:cNvPr id="9" name="Oval 8"/>
          <p:cNvSpPr/>
          <p:nvPr/>
        </p:nvSpPr>
        <p:spPr>
          <a:xfrm>
            <a:off x="4949687" y="2169114"/>
            <a:ext cx="149087" cy="165884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3263348" y="5800209"/>
            <a:ext cx="149087" cy="165884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0731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90550" y="1213301"/>
            <a:ext cx="7928139" cy="5451984"/>
          </a:xfrm>
          <a:prstGeom prst="rect">
            <a:avLst/>
          </a:prstGeom>
          <a:noFill/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0" y="6888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/>
              <a:t>Для атмосферної ділянки обов'язковим є введення коментарів і типу термометру</a:t>
            </a:r>
            <a:r>
              <a:rPr lang="en-US" b="1" dirty="0" smtClean="0"/>
              <a:t>.  </a:t>
            </a:r>
            <a:endParaRPr lang="en-US" b="1" dirty="0"/>
          </a:p>
        </p:txBody>
      </p:sp>
      <p:sp>
        <p:nvSpPr>
          <p:cNvPr id="6" name="Rounded Rectangle 5"/>
          <p:cNvSpPr/>
          <p:nvPr/>
        </p:nvSpPr>
        <p:spPr>
          <a:xfrm>
            <a:off x="1908933" y="2111723"/>
            <a:ext cx="5734258" cy="870016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2435087" y="4758845"/>
            <a:ext cx="1848678" cy="1721468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274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6408" y="1213300"/>
            <a:ext cx="7938090" cy="5451985"/>
          </a:xfrm>
          <a:prstGeom prst="rect">
            <a:avLst/>
          </a:prstGeom>
          <a:noFill/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0" y="6888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/>
              <a:t>Закінчивши внесення інформації, </a:t>
            </a:r>
            <a:r>
              <a:rPr lang="uk-UA" b="1" dirty="0" err="1" smtClean="0"/>
              <a:t>пролистайте</a:t>
            </a:r>
            <a:r>
              <a:rPr lang="uk-UA" b="1" dirty="0" smtClean="0"/>
              <a:t> вниз сторінки і натисніть</a:t>
            </a:r>
            <a:r>
              <a:rPr lang="en-US" b="1" dirty="0" smtClean="0"/>
              <a:t>                </a:t>
            </a:r>
            <a:r>
              <a:rPr lang="uk-UA" b="1" dirty="0" smtClean="0"/>
              <a:t>(створити ділянку).</a:t>
            </a:r>
            <a:endParaRPr lang="en-US" b="1" dirty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232010" y="31579"/>
            <a:ext cx="795131" cy="31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0025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6408" y="1215970"/>
            <a:ext cx="7938090" cy="5406862"/>
          </a:xfrm>
          <a:prstGeom prst="rect">
            <a:avLst/>
          </a:prstGeom>
          <a:noFill/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0" y="6888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/>
              <a:t>Якщо вся інформація введена вірно, з'явиться зелене повідомлення                                        - ділянку успішно створено.</a:t>
            </a:r>
            <a:endParaRPr lang="en-US" b="1" dirty="0"/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016486" y="76919"/>
            <a:ext cx="1936681" cy="2292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1" name="Rounded Rectangle 10"/>
          <p:cNvSpPr/>
          <p:nvPr/>
        </p:nvSpPr>
        <p:spPr>
          <a:xfrm>
            <a:off x="600176" y="1701890"/>
            <a:ext cx="1199748" cy="220732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832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6408" y="1215970"/>
            <a:ext cx="7938090" cy="5406862"/>
          </a:xfrm>
          <a:prstGeom prst="rect">
            <a:avLst/>
          </a:prstGeom>
          <a:noFill/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0" y="6888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/>
              <a:t>Тепер натисніть </a:t>
            </a:r>
            <a:r>
              <a:rPr lang="en-US" b="1" dirty="0" smtClean="0"/>
              <a:t>Data Home </a:t>
            </a:r>
            <a:r>
              <a:rPr lang="uk-UA" b="1" dirty="0" smtClean="0"/>
              <a:t>щоб повернутися на сторінку внесення даних.</a:t>
            </a:r>
            <a:endParaRPr lang="en-US" b="1" dirty="0"/>
          </a:p>
        </p:txBody>
      </p:sp>
      <p:sp>
        <p:nvSpPr>
          <p:cNvPr id="4" name="Rounded Rectangle 3"/>
          <p:cNvSpPr/>
          <p:nvPr/>
        </p:nvSpPr>
        <p:spPr>
          <a:xfrm>
            <a:off x="610115" y="1460637"/>
            <a:ext cx="599874" cy="220732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587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5020" y="315936"/>
            <a:ext cx="8402887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u="sng" dirty="0" smtClean="0"/>
              <a:t>Крок 1. Вхід у ваш </a:t>
            </a:r>
            <a:r>
              <a:rPr lang="uk-UA" sz="2400" b="1" u="sng" dirty="0" err="1" smtClean="0"/>
              <a:t>аккаунт</a:t>
            </a:r>
            <a:r>
              <a:rPr lang="uk-UA" sz="2400" b="1" u="sng" dirty="0" smtClean="0"/>
              <a:t>.</a:t>
            </a:r>
          </a:p>
          <a:p>
            <a:r>
              <a:rPr lang="uk-UA" sz="2000" b="1" dirty="0" smtClean="0"/>
              <a:t>Введіть свій </a:t>
            </a:r>
            <a:r>
              <a:rPr lang="uk-UA" sz="2000" b="1" dirty="0" err="1" smtClean="0"/>
              <a:t>емейл</a:t>
            </a:r>
            <a:r>
              <a:rPr lang="uk-UA" sz="2000" b="1" dirty="0" smtClean="0"/>
              <a:t> та пароль</a:t>
            </a:r>
          </a:p>
          <a:p>
            <a:r>
              <a:rPr lang="uk-UA" sz="2000" b="1" dirty="0" smtClean="0"/>
              <a:t>Якщо ви забули пароль, натисніть </a:t>
            </a:r>
            <a:r>
              <a:rPr lang="en-US" sz="2000" b="1" dirty="0" smtClean="0"/>
              <a:t>Forgot Password </a:t>
            </a:r>
            <a:r>
              <a:rPr lang="uk-UA" sz="2000" b="1" dirty="0" smtClean="0"/>
              <a:t>і новий пароль прийде на вашу електронну пошту або напишіть на </a:t>
            </a:r>
            <a:r>
              <a:rPr lang="en-US" sz="2000" b="1" dirty="0" smtClean="0"/>
              <a:t>globeukraine@gmail.com</a:t>
            </a:r>
          </a:p>
          <a:p>
            <a:endParaRPr lang="ru-RU" sz="2000" b="1" dirty="0" smtClean="0"/>
          </a:p>
          <a:p>
            <a:endParaRPr lang="en-US" sz="20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15020" y="1819255"/>
            <a:ext cx="8789877" cy="373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Стрелка влево 1"/>
          <p:cNvSpPr/>
          <p:nvPr/>
        </p:nvSpPr>
        <p:spPr>
          <a:xfrm>
            <a:off x="2617940" y="3589375"/>
            <a:ext cx="538619" cy="195795"/>
          </a:xfrm>
          <a:prstGeom prst="lef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Стрелка влево 4"/>
          <p:cNvSpPr/>
          <p:nvPr/>
        </p:nvSpPr>
        <p:spPr>
          <a:xfrm>
            <a:off x="2617939" y="4054926"/>
            <a:ext cx="538619" cy="195795"/>
          </a:xfrm>
          <a:prstGeom prst="lef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" name="Овал 2"/>
          <p:cNvSpPr/>
          <p:nvPr/>
        </p:nvSpPr>
        <p:spPr>
          <a:xfrm>
            <a:off x="826718" y="4584526"/>
            <a:ext cx="889348" cy="300625"/>
          </a:xfrm>
          <a:prstGeom prst="ellipse">
            <a:avLst/>
          </a:prstGeom>
          <a:noFill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486883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90236" y="1215971"/>
            <a:ext cx="7934262" cy="5508886"/>
          </a:xfrm>
          <a:prstGeom prst="rect">
            <a:avLst/>
          </a:prstGeom>
          <a:noFill/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0" y="6888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/>
              <a:t>Ділянка, яку ви створили тепер має бути в списку під назвою вашої установи. </a:t>
            </a:r>
            <a:endParaRPr lang="en-US" b="1" dirty="0"/>
          </a:p>
        </p:txBody>
      </p:sp>
      <p:sp>
        <p:nvSpPr>
          <p:cNvPr id="5" name="Rounded Rectangle 4"/>
          <p:cNvSpPr/>
          <p:nvPr/>
        </p:nvSpPr>
        <p:spPr>
          <a:xfrm>
            <a:off x="821557" y="3513856"/>
            <a:ext cx="1392254" cy="298376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2406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6408" y="1215970"/>
            <a:ext cx="7938090" cy="5467774"/>
          </a:xfrm>
          <a:prstGeom prst="rect">
            <a:avLst/>
          </a:prstGeom>
          <a:noFill/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0" y="6888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/>
              <a:t>Натиснувши на ділянку, ви отримаєте доступні листи для внесення даних за напрямком «Атмосфера»</a:t>
            </a:r>
            <a:r>
              <a:rPr lang="en-US" b="1" dirty="0" smtClean="0"/>
              <a:t>, </a:t>
            </a:r>
            <a:r>
              <a:rPr lang="uk-UA" b="1" dirty="0" smtClean="0"/>
              <a:t>наприклад «Інтегрований лист 1-день»</a:t>
            </a:r>
            <a:r>
              <a:rPr lang="en-US" b="1" dirty="0" smtClean="0"/>
              <a:t>. </a:t>
            </a:r>
            <a:r>
              <a:rPr lang="uk-UA" b="1" dirty="0" smtClean="0"/>
              <a:t>Натисніть на кнопку Нове спостереження (</a:t>
            </a:r>
            <a:r>
              <a:rPr lang="en-US" b="1" dirty="0" smtClean="0"/>
              <a:t>New Observation)</a:t>
            </a:r>
            <a:r>
              <a:rPr lang="uk-UA" b="1" dirty="0" smtClean="0"/>
              <a:t> під </a:t>
            </a:r>
            <a:r>
              <a:rPr lang="uk-UA" b="1" dirty="0"/>
              <a:t>протоколом Інтегрований лист </a:t>
            </a:r>
            <a:r>
              <a:rPr lang="uk-UA" b="1" dirty="0" smtClean="0"/>
              <a:t>1-день</a:t>
            </a:r>
            <a:r>
              <a:rPr lang="uk-UA" b="1" dirty="0"/>
              <a:t> </a:t>
            </a:r>
            <a:r>
              <a:rPr lang="uk-UA" b="1" dirty="0" smtClean="0"/>
              <a:t>щоб почати </a:t>
            </a:r>
            <a:r>
              <a:rPr lang="uk-UA" b="1" smtClean="0"/>
              <a:t>вносити дані.</a:t>
            </a:r>
            <a:r>
              <a:rPr lang="en-US" b="1" smtClean="0"/>
              <a:t> </a:t>
            </a:r>
            <a:endParaRPr lang="en-US" b="1" dirty="0"/>
          </a:p>
        </p:txBody>
      </p:sp>
      <p:sp>
        <p:nvSpPr>
          <p:cNvPr id="6" name="Rounded Rectangle 5"/>
          <p:cNvSpPr/>
          <p:nvPr/>
        </p:nvSpPr>
        <p:spPr>
          <a:xfrm>
            <a:off x="2197448" y="3856914"/>
            <a:ext cx="913500" cy="375378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788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2637"/>
            <a:ext cx="91440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/>
              <a:t>Щоб внести дані почніть з дати та часу спостереження. </a:t>
            </a:r>
            <a:r>
              <a:rPr lang="uk-UA" b="1" dirty="0" smtClean="0"/>
              <a:t>Час можна ввести двома способами:</a:t>
            </a:r>
          </a:p>
          <a:p>
            <a:pPr marL="285750" indent="-285750">
              <a:buFontTx/>
              <a:buChar char="-"/>
            </a:pPr>
            <a:r>
              <a:rPr lang="uk-UA" b="1" dirty="0" smtClean="0"/>
              <a:t>Перевести місцевий час в </a:t>
            </a:r>
            <a:r>
              <a:rPr lang="uk-UA" b="1" dirty="0" smtClean="0"/>
              <a:t>Універсальний </a:t>
            </a:r>
            <a:r>
              <a:rPr lang="uk-UA" b="1" dirty="0" smtClean="0"/>
              <a:t>глобальний час (</a:t>
            </a:r>
            <a:r>
              <a:rPr lang="uk-UA" b="1" dirty="0" err="1" smtClean="0"/>
              <a:t>грінвічівський</a:t>
            </a:r>
            <a:r>
              <a:rPr lang="uk-UA" b="1" dirty="0" smtClean="0"/>
              <a:t>) в форматі 24 години</a:t>
            </a:r>
            <a:r>
              <a:rPr lang="uk-UA" b="1" dirty="0" smtClean="0"/>
              <a:t>.</a:t>
            </a:r>
            <a:r>
              <a:rPr lang="uk-UA" b="1" dirty="0"/>
              <a:t> </a:t>
            </a:r>
            <a:r>
              <a:rPr lang="uk-UA" b="1" dirty="0" smtClean="0"/>
              <a:t>Тоді потрібно вибрати опцію </a:t>
            </a:r>
            <a:r>
              <a:rPr lang="en-US" b="1" dirty="0" smtClean="0"/>
              <a:t>UTC</a:t>
            </a:r>
            <a:r>
              <a:rPr lang="uk-UA" b="1" dirty="0" smtClean="0"/>
              <a:t>;</a:t>
            </a:r>
          </a:p>
          <a:p>
            <a:pPr marL="285750" indent="-285750">
              <a:buFontTx/>
              <a:buChar char="-"/>
            </a:pPr>
            <a:r>
              <a:rPr lang="uk-UA" b="1" dirty="0" smtClean="0"/>
              <a:t>Ввести значення місцевого часу і вибрати </a:t>
            </a:r>
            <a:r>
              <a:rPr lang="en-US" b="1" dirty="0" smtClean="0"/>
              <a:t>Local</a:t>
            </a:r>
            <a:r>
              <a:rPr lang="ru-RU" b="1" dirty="0" smtClean="0"/>
              <a:t>.</a:t>
            </a:r>
            <a:r>
              <a:rPr lang="uk-UA" b="1" dirty="0" smtClean="0"/>
              <a:t> Тоді система сама перерахує місцевий час в універсальний.</a:t>
            </a:r>
          </a:p>
          <a:p>
            <a:r>
              <a:rPr lang="uk-UA" b="1" dirty="0" smtClean="0"/>
              <a:t>Пам’ятайте, що вимірювання температури та опадів повинні проводитися в межах однієї години від або до місцевого сонячного полудня, який легко порахувати самостійно.</a:t>
            </a:r>
            <a:endParaRPr lang="en-US" b="1" dirty="0" smtClean="0"/>
          </a:p>
          <a:p>
            <a:pPr marL="285750" indent="-285750">
              <a:buFontTx/>
              <a:buChar char="-"/>
            </a:pPr>
            <a:endParaRPr lang="en-US" b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58" r="10118" b="5628"/>
          <a:stretch/>
        </p:blipFill>
        <p:spPr bwMode="auto">
          <a:xfrm>
            <a:off x="526092" y="2401192"/>
            <a:ext cx="7729301" cy="4008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4565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2637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/>
              <a:t>Пам’ятайте, що вимірювання температури та опадів повинні проводитися в межах однієї години від або до місцевого сонячного полудня. Місцевий сонячний полудень теж рахується автоматично і вказується на сторінці</a:t>
            </a:r>
            <a:endParaRPr lang="en-US" b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98" r="5742" b="5330"/>
          <a:stretch/>
        </p:blipFill>
        <p:spPr bwMode="auto">
          <a:xfrm>
            <a:off x="462476" y="1302706"/>
            <a:ext cx="8219048" cy="40333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51353" y="2843408"/>
            <a:ext cx="1189973" cy="313151"/>
          </a:xfrm>
          <a:prstGeom prst="rect">
            <a:avLst/>
          </a:prstGeom>
          <a:noFill/>
          <a:ln w="38100"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63194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6888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/>
              <a:t>Після введення часу у вас </a:t>
            </a:r>
            <a:r>
              <a:rPr lang="uk-UA" b="1" dirty="0" smtClean="0"/>
              <a:t>з'являться інші опції внесення даних для обраного </a:t>
            </a:r>
            <a:r>
              <a:rPr lang="uk-UA" b="1" dirty="0" smtClean="0"/>
              <a:t>протоколу (у </a:t>
            </a:r>
            <a:r>
              <a:rPr lang="uk-UA" b="1" dirty="0" smtClean="0"/>
              <a:t>нашому випадку «Інтегрований лист 1-день)</a:t>
            </a:r>
            <a:r>
              <a:rPr lang="en-US" b="1" dirty="0" smtClean="0"/>
              <a:t>. </a:t>
            </a:r>
            <a:r>
              <a:rPr lang="uk-UA" b="1" dirty="0" smtClean="0"/>
              <a:t>Під датою і часом є інші опції внесення даних (зліва) і ключ до іконок по центру.  </a:t>
            </a:r>
            <a:endParaRPr lang="en-US" b="1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98" r="5742" b="5330"/>
          <a:stretch/>
        </p:blipFill>
        <p:spPr bwMode="auto">
          <a:xfrm>
            <a:off x="462476" y="1302706"/>
            <a:ext cx="8219048" cy="40333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2476" y="3131507"/>
            <a:ext cx="614762" cy="1703540"/>
          </a:xfrm>
          <a:prstGeom prst="rect">
            <a:avLst/>
          </a:prstGeom>
          <a:noFill/>
          <a:ln w="38100"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" name="Прямоугольник 9"/>
          <p:cNvSpPr/>
          <p:nvPr/>
        </p:nvSpPr>
        <p:spPr>
          <a:xfrm>
            <a:off x="1164921" y="3569918"/>
            <a:ext cx="4709785" cy="501042"/>
          </a:xfrm>
          <a:prstGeom prst="rect">
            <a:avLst/>
          </a:prstGeom>
          <a:noFill/>
          <a:ln w="38100"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55657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6888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/>
              <a:t>Щоб внести температурні дані натисніть іконку Температура повітря       зліва.</a:t>
            </a:r>
            <a:endParaRPr lang="en-US" b="1" dirty="0"/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947763" y="88543"/>
            <a:ext cx="290513" cy="21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98" r="5742" b="5330"/>
          <a:stretch/>
        </p:blipFill>
        <p:spPr bwMode="auto">
          <a:xfrm>
            <a:off x="462476" y="1302706"/>
            <a:ext cx="8219048" cy="40333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62476" y="3231715"/>
            <a:ext cx="527080" cy="338203"/>
          </a:xfrm>
          <a:prstGeom prst="rect">
            <a:avLst/>
          </a:prstGeom>
          <a:noFill/>
          <a:ln w="38100"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10280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6888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/>
              <a:t>Тепер ви можете внести свої температурні дані. Оскільки, я не </a:t>
            </a:r>
            <a:r>
              <a:rPr lang="uk-UA" b="1" dirty="0" smtClean="0"/>
              <a:t>вводила </a:t>
            </a:r>
            <a:r>
              <a:rPr lang="uk-UA" b="1" dirty="0" smtClean="0"/>
              <a:t>дані про температуру минулого дня, я не можу внести максимальну і мінімальну температури для цього дня (як вказує повідомлення). Однак, я можу внести поточну температуру для цієї дати.</a:t>
            </a:r>
            <a:endParaRPr lang="en-US" b="1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6" r="2890" b="5568"/>
          <a:stretch/>
        </p:blipFill>
        <p:spPr bwMode="auto">
          <a:xfrm>
            <a:off x="-17184" y="1691015"/>
            <a:ext cx="9161184" cy="4421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550157" y="3933176"/>
            <a:ext cx="1040648" cy="557407"/>
          </a:xfrm>
          <a:prstGeom prst="rect">
            <a:avLst/>
          </a:prstGeom>
          <a:noFill/>
          <a:ln w="38100"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9411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90549" y="1225986"/>
            <a:ext cx="7946918" cy="5439602"/>
          </a:xfrm>
          <a:prstGeom prst="rect">
            <a:avLst/>
          </a:prstGeom>
          <a:noFill/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0" y="6888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/>
              <a:t>Після того як ви внесли температурні дані, ви можете ввести додаткові дані натискаючи відповідну іконку. </a:t>
            </a:r>
            <a:endParaRPr lang="en-US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50937" y="2730674"/>
            <a:ext cx="1139868" cy="1759909"/>
          </a:xfrm>
          <a:prstGeom prst="rect">
            <a:avLst/>
          </a:prstGeom>
          <a:noFill/>
          <a:ln w="38100"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99459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6888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/>
              <a:t>Наприклад, відносна вологість. Якщо ви відкрили протокол внесення даних, очікується, що ви будете вносити дані. Тому, якщо у вас немає даних по цьому параметру, потрібно видалити його з обраних натиснувши кнопку </a:t>
            </a:r>
            <a:endParaRPr lang="en-US" b="1" dirty="0"/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685928" y="572394"/>
            <a:ext cx="628690" cy="340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72" r="7014" b="6057"/>
          <a:stretch/>
        </p:blipFill>
        <p:spPr bwMode="auto">
          <a:xfrm>
            <a:off x="-1" y="1402916"/>
            <a:ext cx="8956973" cy="44717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8092677" y="3244240"/>
            <a:ext cx="751561" cy="419624"/>
          </a:xfrm>
          <a:prstGeom prst="rect">
            <a:avLst/>
          </a:prstGeom>
          <a:noFill/>
          <a:ln w="38100"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11105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-2637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/>
              <a:t>Як тільки ви ввели усі дані по цьому листу внесення даних натисніть кнопку «Відправити дані»</a:t>
            </a:r>
            <a:endParaRPr lang="en-US" b="1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80192" y="358046"/>
            <a:ext cx="638176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72" r="7014" b="6057"/>
          <a:stretch/>
        </p:blipFill>
        <p:spPr bwMode="auto">
          <a:xfrm>
            <a:off x="-1" y="1402916"/>
            <a:ext cx="8956973" cy="44717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680192" y="5311035"/>
            <a:ext cx="873035" cy="419624"/>
          </a:xfrm>
          <a:prstGeom prst="rect">
            <a:avLst/>
          </a:prstGeom>
          <a:noFill/>
          <a:ln w="38100"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87133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5020" y="315936"/>
            <a:ext cx="8402887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u="sng" dirty="0" smtClean="0"/>
              <a:t>Крок 2. Внесення даних.</a:t>
            </a:r>
          </a:p>
          <a:p>
            <a:r>
              <a:rPr lang="uk-UA" sz="2000" b="1" dirty="0" smtClean="0"/>
              <a:t>Ви ввійшли у ваш </a:t>
            </a:r>
            <a:r>
              <a:rPr lang="uk-UA" sz="2000" b="1" dirty="0" err="1" smtClean="0"/>
              <a:t>аккаунт</a:t>
            </a:r>
            <a:r>
              <a:rPr lang="uk-UA" sz="2000" b="1" dirty="0" smtClean="0"/>
              <a:t>. У правому верхньому кутку повинно відображатися ваше ім’я та фото (якщо є).</a:t>
            </a:r>
            <a:endParaRPr lang="en-US" sz="2000" b="1" dirty="0" smtClean="0"/>
          </a:p>
          <a:p>
            <a:endParaRPr lang="ru-RU" sz="2000" b="1" dirty="0" smtClean="0"/>
          </a:p>
          <a:p>
            <a:endParaRPr lang="en-US" sz="2000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15020" y="2316484"/>
            <a:ext cx="8777353" cy="40518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Овал 4"/>
          <p:cNvSpPr/>
          <p:nvPr/>
        </p:nvSpPr>
        <p:spPr>
          <a:xfrm>
            <a:off x="7478036" y="2308974"/>
            <a:ext cx="1139869" cy="464294"/>
          </a:xfrm>
          <a:prstGeom prst="ellipse">
            <a:avLst/>
          </a:prstGeom>
          <a:noFill/>
          <a:ln w="38100"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03673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6888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/>
              <a:t>Якщо в даних є помилки ви отримаєте рожеве повідомлення:</a:t>
            </a:r>
            <a:r>
              <a:rPr lang="en-US" b="1" dirty="0" smtClean="0"/>
              <a:t>                                      </a:t>
            </a:r>
            <a:r>
              <a:rPr lang="uk-UA" b="1" dirty="0" smtClean="0"/>
              <a:t>з біль</a:t>
            </a:r>
          </a:p>
          <a:p>
            <a:r>
              <a:rPr lang="uk-UA" b="1" dirty="0"/>
              <a:t>з</a:t>
            </a:r>
            <a:r>
              <a:rPr lang="uk-UA" b="1" dirty="0" smtClean="0"/>
              <a:t> детальним описом помилок. В моєму випадку, я не </a:t>
            </a:r>
            <a:r>
              <a:rPr lang="uk-UA" b="1" dirty="0" smtClean="0"/>
              <a:t>внесла </a:t>
            </a:r>
            <a:r>
              <a:rPr lang="uk-UA" b="1" dirty="0" smtClean="0"/>
              <a:t>дані до відкритих протоколів або не </a:t>
            </a:r>
            <a:r>
              <a:rPr lang="uk-UA" b="1" dirty="0" smtClean="0"/>
              <a:t>обрала </a:t>
            </a:r>
            <a:r>
              <a:rPr lang="uk-UA" b="1" dirty="0" smtClean="0"/>
              <a:t>метод збору даних для відносної вологості. Якщо в мене немає даних по відносній вологості я повинен натиснути кнопку видалити </a:t>
            </a:r>
            <a:r>
              <a:rPr lang="uk-UA" b="1" dirty="0" smtClean="0"/>
              <a:t>(</a:t>
            </a:r>
            <a:r>
              <a:rPr lang="en-US" b="1" dirty="0" smtClean="0"/>
              <a:t>Remove</a:t>
            </a:r>
            <a:r>
              <a:rPr lang="en-US" b="1" dirty="0" smtClean="0"/>
              <a:t>)</a:t>
            </a:r>
            <a:r>
              <a:rPr lang="ru-RU" b="1" dirty="0"/>
              <a:t>.</a:t>
            </a:r>
            <a:r>
              <a:rPr lang="en-US" b="1" dirty="0" smtClean="0"/>
              <a:t> </a:t>
            </a:r>
            <a:endParaRPr lang="en-US" b="1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703858" y="72158"/>
            <a:ext cx="2114857" cy="281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30" r="7534" b="6952"/>
          <a:stretch/>
        </p:blipFill>
        <p:spPr bwMode="auto">
          <a:xfrm>
            <a:off x="187890" y="1466932"/>
            <a:ext cx="8860075" cy="4407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339066" y="1941533"/>
            <a:ext cx="1865515" cy="419624"/>
          </a:xfrm>
          <a:prstGeom prst="rect">
            <a:avLst/>
          </a:prstGeom>
          <a:noFill/>
          <a:ln w="38100"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" name="Прямоугольник 8"/>
          <p:cNvSpPr/>
          <p:nvPr/>
        </p:nvSpPr>
        <p:spPr>
          <a:xfrm>
            <a:off x="6328596" y="5451952"/>
            <a:ext cx="523142" cy="419624"/>
          </a:xfrm>
          <a:prstGeom prst="rect">
            <a:avLst/>
          </a:prstGeom>
          <a:noFill/>
          <a:ln w="38100"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17928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90549" y="1225984"/>
            <a:ext cx="7948372" cy="5510994"/>
          </a:xfrm>
          <a:prstGeom prst="rect">
            <a:avLst/>
          </a:prstGeom>
          <a:noFill/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0" y="6888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/>
              <a:t>Якщо помилок немає ви отримаєте наступне повідомлення:</a:t>
            </a:r>
          </a:p>
          <a:p>
            <a:r>
              <a:rPr lang="uk-UA" b="1" dirty="0" smtClean="0"/>
              <a:t>Повідомлення</a:t>
            </a:r>
            <a:r>
              <a:rPr lang="en-US" b="1" dirty="0" smtClean="0"/>
              <a:t> “Editing” (</a:t>
            </a:r>
            <a:r>
              <a:rPr lang="ru-RU" b="1" dirty="0" smtClean="0"/>
              <a:t>«Правка») </a:t>
            </a:r>
            <a:r>
              <a:rPr lang="ru-RU" b="1" dirty="0" err="1" smtClean="0"/>
              <a:t>означає</a:t>
            </a:r>
            <a:r>
              <a:rPr lang="ru-RU" b="1" dirty="0" smtClean="0"/>
              <a:t>, </a:t>
            </a:r>
            <a:r>
              <a:rPr lang="ru-RU" b="1" dirty="0" err="1" smtClean="0"/>
              <a:t>що</a:t>
            </a:r>
            <a:r>
              <a:rPr lang="ru-RU" b="1" dirty="0" smtClean="0"/>
              <a:t> </a:t>
            </a:r>
            <a:r>
              <a:rPr lang="ru-RU" b="1" dirty="0" err="1" smtClean="0"/>
              <a:t>ви</a:t>
            </a:r>
            <a:r>
              <a:rPr lang="ru-RU" b="1" dirty="0" smtClean="0"/>
              <a:t> можете </a:t>
            </a:r>
            <a:r>
              <a:rPr lang="ru-RU" b="1" dirty="0" err="1" smtClean="0"/>
              <a:t>змінювати</a:t>
            </a:r>
            <a:r>
              <a:rPr lang="ru-RU" b="1" dirty="0"/>
              <a:t> </a:t>
            </a:r>
            <a:r>
              <a:rPr lang="ru-RU" b="1" dirty="0" smtClean="0"/>
              <a:t>і </a:t>
            </a:r>
            <a:r>
              <a:rPr lang="ru-RU" b="1" dirty="0" err="1" smtClean="0"/>
              <a:t>коректувати</a:t>
            </a:r>
            <a:r>
              <a:rPr lang="ru-RU" b="1" dirty="0" smtClean="0"/>
              <a:t> </a:t>
            </a:r>
            <a:r>
              <a:rPr lang="ru-RU" b="1" dirty="0" err="1" smtClean="0"/>
              <a:t>дані</a:t>
            </a:r>
            <a:r>
              <a:rPr lang="ru-RU" b="1" dirty="0" smtClean="0"/>
              <a:t>, </a:t>
            </a:r>
            <a:r>
              <a:rPr lang="ru-RU" b="1" dirty="0" err="1" smtClean="0"/>
              <a:t>які</a:t>
            </a:r>
            <a:r>
              <a:rPr lang="ru-RU" b="1" dirty="0" smtClean="0"/>
              <a:t> </a:t>
            </a:r>
            <a:r>
              <a:rPr lang="ru-RU" b="1" dirty="0" err="1" smtClean="0"/>
              <a:t>вже</a:t>
            </a:r>
            <a:r>
              <a:rPr lang="ru-RU" b="1" dirty="0" smtClean="0"/>
              <a:t> </a:t>
            </a:r>
            <a:r>
              <a:rPr lang="ru-RU" b="1" dirty="0" err="1" smtClean="0"/>
              <a:t>були</a:t>
            </a:r>
            <a:r>
              <a:rPr lang="ru-RU" b="1" dirty="0" smtClean="0"/>
              <a:t> </a:t>
            </a:r>
            <a:r>
              <a:rPr lang="ru-RU" b="1" dirty="0" err="1" smtClean="0"/>
              <a:t>внесені</a:t>
            </a:r>
            <a:r>
              <a:rPr lang="ru-RU" b="1" dirty="0" smtClean="0"/>
              <a:t> до </a:t>
            </a:r>
            <a:r>
              <a:rPr lang="ru-RU" b="1" dirty="0" err="1" smtClean="0"/>
              <a:t>наукової</a:t>
            </a:r>
            <a:r>
              <a:rPr lang="ru-RU" b="1" dirty="0" smtClean="0"/>
              <a:t> </a:t>
            </a:r>
            <a:r>
              <a:rPr lang="ru-RU" b="1" dirty="0" err="1" smtClean="0"/>
              <a:t>бази</a:t>
            </a:r>
            <a:r>
              <a:rPr lang="ru-RU" b="1" dirty="0" smtClean="0"/>
              <a:t>. </a:t>
            </a:r>
            <a:endParaRPr lang="en-US" b="1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219431" y="77254"/>
            <a:ext cx="2319490" cy="279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8" name="Rounded Rectangle 7"/>
          <p:cNvSpPr/>
          <p:nvPr/>
        </p:nvSpPr>
        <p:spPr>
          <a:xfrm>
            <a:off x="647283" y="1755908"/>
            <a:ext cx="1638303" cy="276225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2688116" y="2136913"/>
            <a:ext cx="1098691" cy="321770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39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90549" y="1225984"/>
            <a:ext cx="7948372" cy="5510994"/>
          </a:xfrm>
          <a:prstGeom prst="rect">
            <a:avLst/>
          </a:prstGeom>
          <a:noFill/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8" name="Rounded Rectangle 7"/>
          <p:cNvSpPr/>
          <p:nvPr/>
        </p:nvSpPr>
        <p:spPr>
          <a:xfrm>
            <a:off x="647284" y="1476365"/>
            <a:ext cx="535474" cy="276225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0" y="6888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/>
              <a:t>Тепер натисніть </a:t>
            </a:r>
            <a:r>
              <a:rPr lang="en-US" b="1" dirty="0" smtClean="0"/>
              <a:t>Data Home </a:t>
            </a:r>
            <a:r>
              <a:rPr lang="uk-UA" b="1" dirty="0" smtClean="0"/>
              <a:t>щоб повернутися до сторінки Внесення наукових даних (</a:t>
            </a:r>
            <a:r>
              <a:rPr lang="en-US" b="1" dirty="0" smtClean="0"/>
              <a:t>Science </a:t>
            </a:r>
            <a:r>
              <a:rPr lang="en-US" b="1" dirty="0"/>
              <a:t>Data </a:t>
            </a:r>
            <a:r>
              <a:rPr lang="en-US" b="1" dirty="0" smtClean="0"/>
              <a:t>Entry).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972531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97814" y="1411512"/>
            <a:ext cx="7948372" cy="5446488"/>
          </a:xfrm>
          <a:prstGeom prst="rect">
            <a:avLst/>
          </a:prstGeom>
          <a:noFill/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0" y="6888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/>
              <a:t>Натисніть </a:t>
            </a:r>
            <a:r>
              <a:rPr lang="uk-UA" b="1" dirty="0" smtClean="0"/>
              <a:t>на вашу ділянку, щоб побачити доступні вам сторінки внесення даних. Якщо ви постійно вноситиме дані для певної сторінки, ви зможете додати її в закладки. Натисніть на маленьку зірочку біля назви сторінки внесення даних (наприклад, «Інтегрований 1-день»)</a:t>
            </a:r>
            <a:r>
              <a:rPr lang="en-US" b="1" dirty="0" smtClean="0"/>
              <a:t>.</a:t>
            </a:r>
            <a:endParaRPr lang="en-US" b="1" dirty="0"/>
          </a:p>
        </p:txBody>
      </p:sp>
      <p:sp>
        <p:nvSpPr>
          <p:cNvPr id="7" name="Oval 6"/>
          <p:cNvSpPr/>
          <p:nvPr/>
        </p:nvSpPr>
        <p:spPr>
          <a:xfrm>
            <a:off x="2895018" y="4040626"/>
            <a:ext cx="179294" cy="18825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167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90549" y="1225983"/>
            <a:ext cx="7948372" cy="5493729"/>
          </a:xfrm>
          <a:prstGeom prst="rect">
            <a:avLst/>
          </a:prstGeom>
          <a:noFill/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0" y="6888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/>
              <a:t>Після того як ви відмітили сторінку,  зірочка стане чорною. </a:t>
            </a:r>
            <a:r>
              <a:rPr lang="en-US" b="1" dirty="0" smtClean="0"/>
              <a:t> </a:t>
            </a:r>
            <a:endParaRPr lang="en-US" b="1" dirty="0"/>
          </a:p>
        </p:txBody>
      </p:sp>
      <p:sp>
        <p:nvSpPr>
          <p:cNvPr id="5" name="Oval 4"/>
          <p:cNvSpPr/>
          <p:nvPr/>
        </p:nvSpPr>
        <p:spPr>
          <a:xfrm>
            <a:off x="2871045" y="4350226"/>
            <a:ext cx="179294" cy="18825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6452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90549" y="1225983"/>
            <a:ext cx="7948372" cy="5493729"/>
          </a:xfrm>
          <a:prstGeom prst="rect">
            <a:avLst/>
          </a:prstGeom>
          <a:noFill/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0" y="6888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/>
              <a:t>Тепер відмічена сторінка знаходиться під Закладками. Щоб видалити цю сторінку натисніть, маленький хрестик </a:t>
            </a:r>
            <a:r>
              <a:rPr lang="en-US" b="1" dirty="0" smtClean="0"/>
              <a:t>x </a:t>
            </a:r>
            <a:r>
              <a:rPr lang="uk-UA" b="1" smtClean="0"/>
              <a:t>біля сторінки.</a:t>
            </a:r>
            <a:endParaRPr lang="en-US" b="1" dirty="0"/>
          </a:p>
        </p:txBody>
      </p:sp>
      <p:sp>
        <p:nvSpPr>
          <p:cNvPr id="7" name="Rounded Rectangle 6"/>
          <p:cNvSpPr/>
          <p:nvPr/>
        </p:nvSpPr>
        <p:spPr>
          <a:xfrm>
            <a:off x="875883" y="2569669"/>
            <a:ext cx="1748047" cy="276225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2691751" y="2613651"/>
            <a:ext cx="179294" cy="18825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977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Вітаємо!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uk-UA" dirty="0" smtClean="0"/>
              <a:t>Отже, тепер ви навчилися вносити дані до міжнародної бази даних </a:t>
            </a:r>
            <a:r>
              <a:rPr lang="en-US" dirty="0" smtClean="0"/>
              <a:t>GLOBE</a:t>
            </a:r>
            <a:endParaRPr lang="uk-UA" dirty="0" smtClean="0"/>
          </a:p>
          <a:p>
            <a:r>
              <a:rPr lang="uk-UA" dirty="0" smtClean="0"/>
              <a:t>Внесення даних по інших протоколах є аналогічним</a:t>
            </a:r>
          </a:p>
          <a:p>
            <a:r>
              <a:rPr lang="uk-UA" dirty="0" smtClean="0"/>
              <a:t>Для більш детального ознайомлення з іншими протоколами користуєтеся робочим зошитом </a:t>
            </a:r>
            <a:r>
              <a:rPr lang="ru-RU" dirty="0"/>
              <a:t>"</a:t>
            </a:r>
            <a:r>
              <a:rPr lang="ru-RU" dirty="0" err="1"/>
              <a:t>Дослідження</a:t>
            </a:r>
            <a:r>
              <a:rPr lang="ru-RU" dirty="0"/>
              <a:t> за </a:t>
            </a:r>
            <a:r>
              <a:rPr lang="ru-RU" dirty="0" err="1"/>
              <a:t>міжнародною</a:t>
            </a:r>
            <a:r>
              <a:rPr lang="ru-RU" dirty="0"/>
              <a:t> </a:t>
            </a:r>
            <a:r>
              <a:rPr lang="ru-RU" dirty="0" err="1"/>
              <a:t>науково-освітньою</a:t>
            </a:r>
            <a:r>
              <a:rPr lang="ru-RU" dirty="0"/>
              <a:t> </a:t>
            </a:r>
            <a:r>
              <a:rPr lang="ru-RU" dirty="0" err="1"/>
              <a:t>програмою</a:t>
            </a:r>
            <a:r>
              <a:rPr lang="ru-RU" dirty="0"/>
              <a:t> </a:t>
            </a:r>
            <a:r>
              <a:rPr lang="ru-RU" dirty="0" smtClean="0"/>
              <a:t>GLOBE«, </a:t>
            </a:r>
            <a:r>
              <a:rPr lang="ru-RU" dirty="0" err="1" smtClean="0"/>
              <a:t>розробленим</a:t>
            </a:r>
            <a:r>
              <a:rPr lang="ru-RU" dirty="0" smtClean="0"/>
              <a:t> </a:t>
            </a:r>
            <a:r>
              <a:rPr lang="ru-RU" dirty="0" err="1"/>
              <a:t>працівниками</a:t>
            </a:r>
            <a:r>
              <a:rPr lang="ru-RU" dirty="0"/>
              <a:t> </a:t>
            </a:r>
            <a:r>
              <a:rPr lang="ru-RU" dirty="0" err="1"/>
              <a:t>Комунального</a:t>
            </a:r>
            <a:r>
              <a:rPr lang="ru-RU" dirty="0"/>
              <a:t> закладу </a:t>
            </a:r>
            <a:r>
              <a:rPr lang="ru-RU" dirty="0" err="1"/>
              <a:t>Сумської</a:t>
            </a:r>
            <a:r>
              <a:rPr lang="ru-RU" dirty="0"/>
              <a:t> </a:t>
            </a:r>
            <a:r>
              <a:rPr lang="ru-RU" dirty="0" err="1"/>
              <a:t>обласної</a:t>
            </a:r>
            <a:r>
              <a:rPr lang="ru-RU" dirty="0"/>
              <a:t> ради - </a:t>
            </a:r>
            <a:r>
              <a:rPr lang="ru-RU" dirty="0" err="1"/>
              <a:t>обласного</a:t>
            </a:r>
            <a:r>
              <a:rPr lang="ru-RU" dirty="0"/>
              <a:t> центру </a:t>
            </a:r>
            <a:r>
              <a:rPr lang="ru-RU" dirty="0" err="1"/>
              <a:t>позашкільної</a:t>
            </a:r>
            <a:r>
              <a:rPr lang="ru-RU" dirty="0"/>
              <a:t> </a:t>
            </a:r>
            <a:r>
              <a:rPr lang="ru-RU" dirty="0" err="1"/>
              <a:t>освіти</a:t>
            </a:r>
            <a:r>
              <a:rPr lang="ru-RU" dirty="0"/>
              <a:t> та </a:t>
            </a:r>
            <a:r>
              <a:rPr lang="ru-RU" dirty="0" err="1"/>
              <a:t>роботи</a:t>
            </a:r>
            <a:r>
              <a:rPr lang="ru-RU" dirty="0"/>
              <a:t> з </a:t>
            </a:r>
            <a:r>
              <a:rPr lang="ru-RU" dirty="0" err="1"/>
              <a:t>талановитою</a:t>
            </a:r>
            <a:r>
              <a:rPr lang="ru-RU" dirty="0"/>
              <a:t> </a:t>
            </a:r>
            <a:r>
              <a:rPr lang="ru-RU" dirty="0" err="1" smtClean="0"/>
              <a:t>молоддю</a:t>
            </a:r>
            <a:r>
              <a:rPr lang="ru-RU" dirty="0" smtClean="0"/>
              <a:t>: </a:t>
            </a:r>
            <a:r>
              <a:rPr lang="en-US" dirty="0">
                <a:hlinkClick r:id="rId2"/>
              </a:rPr>
              <a:t>https://nenc.gov.ua/old//</a:t>
            </a:r>
            <a:r>
              <a:rPr lang="en-US" dirty="0" smtClean="0">
                <a:hlinkClick r:id="rId2"/>
              </a:rPr>
              <a:t>GLOBE/Handbooks/Robochyi%20zoshyt.pdf</a:t>
            </a:r>
            <a:r>
              <a:rPr lang="uk-UA" dirty="0" smtClean="0"/>
              <a:t> 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22327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6888"/>
            <a:ext cx="9144000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uk-UA" b="1" dirty="0" smtClean="0"/>
              <a:t>Перейти на сторінку внесення даних можна двома шляхами:</a:t>
            </a:r>
          </a:p>
          <a:p>
            <a:pPr marL="285750" indent="-285750">
              <a:buFontTx/>
              <a:buChar char="-"/>
            </a:pPr>
            <a:r>
              <a:rPr lang="uk-UA" b="1" dirty="0" smtClean="0"/>
              <a:t>Натиснути </a:t>
            </a:r>
            <a:r>
              <a:rPr lang="en-US" b="1" dirty="0"/>
              <a:t>E</a:t>
            </a:r>
            <a:r>
              <a:rPr lang="en-US" b="1" dirty="0" smtClean="0"/>
              <a:t>nter data </a:t>
            </a:r>
            <a:r>
              <a:rPr lang="uk-UA" b="1" dirty="0" smtClean="0"/>
              <a:t>у правій частині екрану</a:t>
            </a:r>
          </a:p>
          <a:p>
            <a:pPr marL="285750" indent="-285750">
              <a:buFontTx/>
              <a:buChar char="-"/>
            </a:pPr>
            <a:r>
              <a:rPr lang="uk-UA" b="1" dirty="0" smtClean="0"/>
              <a:t>Натиснути </a:t>
            </a:r>
            <a:r>
              <a:rPr lang="en-US" b="1" dirty="0" smtClean="0"/>
              <a:t>GLOBE Data – Data Entry</a:t>
            </a:r>
          </a:p>
          <a:p>
            <a:pPr marL="285750" indent="-285750">
              <a:buFontTx/>
              <a:buChar char="-"/>
            </a:pPr>
            <a:endParaRPr lang="en-US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26" r="1225" b="4512"/>
          <a:stretch/>
        </p:blipFill>
        <p:spPr bwMode="auto">
          <a:xfrm>
            <a:off x="1104536" y="1665961"/>
            <a:ext cx="7285656" cy="3465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Овал 8"/>
          <p:cNvSpPr/>
          <p:nvPr/>
        </p:nvSpPr>
        <p:spPr>
          <a:xfrm>
            <a:off x="6908102" y="3812928"/>
            <a:ext cx="1139869" cy="464294"/>
          </a:xfrm>
          <a:prstGeom prst="ellipse">
            <a:avLst/>
          </a:prstGeom>
          <a:noFill/>
          <a:ln w="38100"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Прямоугольник 5"/>
          <p:cNvSpPr/>
          <p:nvPr/>
        </p:nvSpPr>
        <p:spPr>
          <a:xfrm>
            <a:off x="4446740" y="3908121"/>
            <a:ext cx="801665" cy="275572"/>
          </a:xfrm>
          <a:prstGeom prst="rect">
            <a:avLst/>
          </a:prstGeom>
          <a:noFill/>
          <a:ln w="38100"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" name="Стрелка вниз 6"/>
          <p:cNvSpPr/>
          <p:nvPr/>
        </p:nvSpPr>
        <p:spPr>
          <a:xfrm>
            <a:off x="4374715" y="2367419"/>
            <a:ext cx="945714" cy="1031193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02735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6888"/>
            <a:ext cx="9144000" cy="246221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uk-UA" sz="1400" b="1" dirty="0" smtClean="0"/>
              <a:t>На сторінці є декілька опцій внесення даних:</a:t>
            </a:r>
          </a:p>
          <a:p>
            <a:pPr marL="285750" indent="-285750">
              <a:buFontTx/>
              <a:buChar char="-"/>
            </a:pPr>
            <a:r>
              <a:rPr lang="en-US" sz="1400" b="1" dirty="0" smtClean="0"/>
              <a:t>Data </a:t>
            </a:r>
            <a:r>
              <a:rPr lang="en-US" sz="1400" b="1" dirty="0"/>
              <a:t>Entry - Desktop Forms </a:t>
            </a:r>
            <a:r>
              <a:rPr lang="uk-UA" sz="1400" b="1" dirty="0" smtClean="0"/>
              <a:t>– класичне внесення даних через ПК;</a:t>
            </a:r>
          </a:p>
          <a:p>
            <a:pPr marL="285750" indent="-285750">
              <a:buFontTx/>
              <a:buChar char="-"/>
            </a:pPr>
            <a:r>
              <a:rPr lang="en-US" sz="1400" b="1" dirty="0"/>
              <a:t>Data Entry - Mobile App </a:t>
            </a:r>
            <a:r>
              <a:rPr lang="uk-UA" sz="1400" b="1" dirty="0" smtClean="0"/>
              <a:t>– перехід на сторінку, де ви можете завантажити мобільні додатки для внесення даних через смартфон чи планшет (</a:t>
            </a:r>
            <a:r>
              <a:rPr lang="uk-UA" sz="1400" b="1" dirty="0" smtClean="0">
                <a:hlinkClick r:id="rId2"/>
              </a:rPr>
              <a:t>див. більше</a:t>
            </a:r>
            <a:r>
              <a:rPr lang="uk-UA" sz="1400" b="1" dirty="0" smtClean="0"/>
              <a:t>);</a:t>
            </a:r>
          </a:p>
          <a:p>
            <a:pPr marL="285750" indent="-285750">
              <a:buFontTx/>
              <a:buChar char="-"/>
            </a:pPr>
            <a:r>
              <a:rPr lang="en-US" sz="1400" b="1" dirty="0"/>
              <a:t>Training Data </a:t>
            </a:r>
            <a:r>
              <a:rPr lang="en-US" sz="1400" b="1" dirty="0" smtClean="0"/>
              <a:t>Entry</a:t>
            </a:r>
            <a:r>
              <a:rPr lang="uk-UA" sz="1400" b="1" dirty="0" smtClean="0"/>
              <a:t> – теж саме, що й класичне внесення даних, однак використовується для тренування. Внесення дані не вважаються справжніми і не вносяться у базу;</a:t>
            </a:r>
          </a:p>
          <a:p>
            <a:pPr marL="285750" indent="-285750">
              <a:buFontTx/>
              <a:buChar char="-"/>
            </a:pPr>
            <a:r>
              <a:rPr lang="en-US" sz="1400" b="1" dirty="0"/>
              <a:t>GLOBE Observer </a:t>
            </a:r>
            <a:r>
              <a:rPr lang="uk-UA" sz="1400" b="1" dirty="0" smtClean="0"/>
              <a:t>– переходить на сторінку мобільного додатку по спостереженню за хмарами (можуть користуватися усі: діти, вчителі, які не пройшли тренінг, звичайні громадяни);</a:t>
            </a:r>
          </a:p>
          <a:p>
            <a:pPr marL="285750" indent="-285750">
              <a:buFontTx/>
              <a:buChar char="-"/>
            </a:pPr>
            <a:r>
              <a:rPr lang="en-US" sz="1400" b="1" dirty="0"/>
              <a:t>Email Data Entry </a:t>
            </a:r>
            <a:r>
              <a:rPr lang="uk-UA" sz="1400" b="1" dirty="0" smtClean="0"/>
              <a:t> - внесення даних через електронну пошту.</a:t>
            </a:r>
          </a:p>
          <a:p>
            <a:pPr marL="285750" indent="-285750">
              <a:buFontTx/>
              <a:buChar char="-"/>
            </a:pPr>
            <a:endParaRPr lang="uk-UA" sz="1400" b="1" dirty="0" smtClean="0"/>
          </a:p>
          <a:p>
            <a:pPr marL="285750" indent="-285750">
              <a:buFontTx/>
              <a:buChar char="-"/>
            </a:pPr>
            <a:endParaRPr lang="en-US" sz="14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35" t="12208" r="12716" b="4964"/>
          <a:stretch/>
        </p:blipFill>
        <p:spPr bwMode="auto">
          <a:xfrm>
            <a:off x="1515650" y="2063709"/>
            <a:ext cx="6313118" cy="3986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18926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07096"/>
            <a:ext cx="914400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uk-UA" b="1" dirty="0" smtClean="0"/>
              <a:t>Обираємо перший варіант – класичне внесення даних</a:t>
            </a:r>
            <a:endParaRPr lang="uk-UA" sz="1400" b="1" dirty="0" smtClean="0"/>
          </a:p>
          <a:p>
            <a:pPr marL="285750" indent="-285750">
              <a:buFontTx/>
              <a:buChar char="-"/>
            </a:pPr>
            <a:endParaRPr lang="en-US" sz="14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13" t="12208" r="17226" b="4964"/>
          <a:stretch/>
        </p:blipFill>
        <p:spPr bwMode="auto">
          <a:xfrm>
            <a:off x="709223" y="691870"/>
            <a:ext cx="7725553" cy="5445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807912" y="2116899"/>
            <a:ext cx="1691014" cy="413359"/>
          </a:xfrm>
          <a:prstGeom prst="rect">
            <a:avLst/>
          </a:prstGeom>
          <a:noFill/>
          <a:ln w="38100"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22967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6888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/>
              <a:t>Нова сторінка внесення даних з'явиться у вікні браузера або у новій вкладці. Є дві секції</a:t>
            </a:r>
            <a:r>
              <a:rPr lang="uk-UA" b="1" dirty="0" smtClean="0"/>
              <a:t>:</a:t>
            </a:r>
          </a:p>
          <a:p>
            <a:pPr marL="285750" indent="-285750">
              <a:buFontTx/>
              <a:buChar char="-"/>
            </a:pPr>
            <a:r>
              <a:rPr lang="uk-UA" b="1" dirty="0" smtClean="0"/>
              <a:t>Закладки </a:t>
            </a:r>
            <a:r>
              <a:rPr lang="en-US" b="1" dirty="0" smtClean="0"/>
              <a:t>(My Bookmarks) </a:t>
            </a:r>
            <a:r>
              <a:rPr lang="uk-UA" b="1" dirty="0" smtClean="0"/>
              <a:t>- п</a:t>
            </a:r>
            <a:r>
              <a:rPr lang="uk-UA" b="1" dirty="0" smtClean="0"/>
              <a:t>ротоколи, </a:t>
            </a:r>
            <a:r>
              <a:rPr lang="uk-UA" b="1" dirty="0" smtClean="0"/>
              <a:t>які </a:t>
            </a:r>
            <a:r>
              <a:rPr lang="uk-UA" b="1" dirty="0" smtClean="0"/>
              <a:t>ви зберегли і якими часто користуєтесь</a:t>
            </a:r>
          </a:p>
          <a:p>
            <a:pPr marL="285750" indent="-285750">
              <a:buFontTx/>
              <a:buChar char="-"/>
            </a:pPr>
            <a:r>
              <a:rPr lang="uk-UA" b="1" dirty="0" smtClean="0"/>
              <a:t>Мої </a:t>
            </a:r>
            <a:r>
              <a:rPr lang="uk-UA" b="1" dirty="0" smtClean="0"/>
              <a:t>установи </a:t>
            </a:r>
            <a:r>
              <a:rPr lang="uk-UA" b="1" dirty="0" smtClean="0"/>
              <a:t>і ділянки</a:t>
            </a:r>
            <a:r>
              <a:rPr lang="en-US" b="1" dirty="0" smtClean="0"/>
              <a:t> (My Organizations and Sites). </a:t>
            </a:r>
            <a:r>
              <a:rPr lang="uk-UA" b="1" dirty="0" smtClean="0"/>
              <a:t>Під цим пунктом повинна бути назва вашої установи натиснувши на яку ви побачите перелік створених ділянок</a:t>
            </a:r>
            <a:endParaRPr lang="en-US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75" b="6127"/>
          <a:stretch/>
        </p:blipFill>
        <p:spPr bwMode="auto">
          <a:xfrm>
            <a:off x="54019" y="1691015"/>
            <a:ext cx="9089981" cy="4221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8076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76472" y="1182762"/>
            <a:ext cx="7899839" cy="5433752"/>
          </a:xfrm>
          <a:prstGeom prst="rect">
            <a:avLst/>
          </a:prstGeom>
          <a:noFill/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0" y="-2637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/>
              <a:t>Натиснувши на </a:t>
            </a:r>
            <a:r>
              <a:rPr lang="uk-UA" b="1" dirty="0" smtClean="0"/>
              <a:t>назву вашої установи, </a:t>
            </a:r>
            <a:r>
              <a:rPr lang="uk-UA" b="1" dirty="0" smtClean="0"/>
              <a:t>ви зможете побачити список усіх ваших ділянок. Повторне натиснення сховає список ділянок.</a:t>
            </a:r>
            <a:r>
              <a:rPr lang="en-US" b="1" dirty="0" smtClean="0"/>
              <a:t>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709584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6412" y="1182762"/>
            <a:ext cx="7889900" cy="5392492"/>
          </a:xfrm>
          <a:prstGeom prst="rect">
            <a:avLst/>
          </a:prstGeom>
          <a:noFill/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0" y="6888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/>
              <a:t>Щоб </a:t>
            </a:r>
            <a:r>
              <a:rPr lang="uk-UA" b="1" dirty="0" smtClean="0"/>
              <a:t>додати навчальну ділянку, натисніть кнопку </a:t>
            </a:r>
            <a:r>
              <a:rPr lang="en-US" b="1" dirty="0" smtClean="0"/>
              <a:t>              </a:t>
            </a:r>
            <a:r>
              <a:rPr lang="uk-UA" b="1" dirty="0" smtClean="0"/>
              <a:t>  (додати ділянку) </a:t>
            </a:r>
            <a:r>
              <a:rPr lang="uk-UA" b="1" dirty="0" smtClean="0"/>
              <a:t>справа</a:t>
            </a:r>
            <a:endParaRPr lang="en-US" b="1" dirty="0"/>
          </a:p>
        </p:txBody>
      </p:sp>
      <p:sp>
        <p:nvSpPr>
          <p:cNvPr id="7" name="Rounded Rectangle 6"/>
          <p:cNvSpPr/>
          <p:nvPr/>
        </p:nvSpPr>
        <p:spPr>
          <a:xfrm>
            <a:off x="7779880" y="2762544"/>
            <a:ext cx="618372" cy="296686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154021" y="109399"/>
            <a:ext cx="707225" cy="248479"/>
          </a:xfrm>
          <a:prstGeom prst="rect">
            <a:avLst/>
          </a:prstGeom>
          <a:noFill/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9423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2632</TotalTime>
  <Words>1147</Words>
  <Application>Microsoft Office PowerPoint</Application>
  <PresentationFormat>Экран (4:3)</PresentationFormat>
  <Paragraphs>57</Paragraphs>
  <Slides>36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37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Вітаємо!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Gary Randolph</dc:creator>
  <cp:lastModifiedBy>Пустільнік Н.В.</cp:lastModifiedBy>
  <cp:revision>176</cp:revision>
  <dcterms:created xsi:type="dcterms:W3CDTF">2013-10-16T20:21:01Z</dcterms:created>
  <dcterms:modified xsi:type="dcterms:W3CDTF">2016-11-16T10:32:58Z</dcterms:modified>
</cp:coreProperties>
</file>