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embeddedFontLst>
    <p:embeddedFont>
      <p:font typeface="Arimo" panose="02020500000000000000" charset="0"/>
      <p:regular r:id="rId23"/>
      <p:bold r:id="rId24"/>
      <p:italic r:id="rId25"/>
      <p:boldItalic r:id="rId26"/>
    </p:embeddedFont>
    <p:embeddedFont>
      <p:font typeface="Gill Sans" panose="02020500000000000000"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qXE1xmGJlTWEYSfwGDxugi2yL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40B31D-221A-4190-A152-DE2C77A95DE9}">
  <a:tblStyle styleId="{C340B31D-221A-4190-A152-DE2C77A95DE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Arial"/>
                <a:ea typeface="Arial"/>
                <a:cs typeface="Arial"/>
                <a:sym typeface="Arial"/>
              </a:rPr>
              <a:t>1</a:t>
            </a:fld>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efeac175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7efeac175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7efeac175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efeac175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7efeac175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7efeac175c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efeac175c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7efeac175c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7efeac175c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efeac175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7efeac175c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7efeac175c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efeac175c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7efeac175c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7efeac175c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1" name="Google Shape;111;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Arial"/>
                <a:ea typeface="Arial"/>
                <a:cs typeface="Arial"/>
                <a:sym typeface="Arial"/>
              </a:rPr>
              <a:t>2</a:t>
            </a:fld>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13c43bf2c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13c43bf2c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g813c43bf2c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efeac175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7efeac175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7efeac175c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bg>
      <p:bgPr>
        <a:solidFill>
          <a:schemeClr val="accent2"/>
        </a:solidFill>
        <a:effectLst/>
      </p:bgPr>
    </p:bg>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Arial"/>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1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78"/>
        <p:cNvGrpSpPr/>
        <p:nvPr/>
      </p:nvGrpSpPr>
      <p:grpSpPr>
        <a:xfrm>
          <a:off x="0" y="0"/>
          <a:ext cx="0" cy="0"/>
          <a:chOff x="0" y="0"/>
          <a:chExt cx="0" cy="0"/>
        </a:xfrm>
      </p:grpSpPr>
      <p:sp>
        <p:nvSpPr>
          <p:cNvPr id="79" name="Google Shape;79;p23"/>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3"/>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Arial"/>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3"/>
          <p:cNvSpPr>
            <a:spLocks noGrp="1"/>
          </p:cNvSpPr>
          <p:nvPr>
            <p:ph type="pic" idx="2"/>
          </p:nvPr>
        </p:nvSpPr>
        <p:spPr>
          <a:xfrm>
            <a:off x="6095999" y="0"/>
            <a:ext cx="6102097" cy="6858000"/>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2"/>
              </a:buClr>
              <a:buSzPts val="3200"/>
              <a:buFont typeface="Arial"/>
              <a:buNone/>
              <a:defRPr sz="3200" b="0" i="0" u="none" strike="noStrike" cap="none">
                <a:solidFill>
                  <a:srgbClr val="FEFEFE"/>
                </a:solidFill>
                <a:latin typeface="Arial"/>
                <a:ea typeface="Arial"/>
                <a:cs typeface="Arial"/>
                <a:sym typeface="Arial"/>
              </a:defRPr>
            </a:lvl1pPr>
            <a:lvl2pPr marR="0" lvl="1" algn="l" rtl="0">
              <a:lnSpc>
                <a:spcPct val="100000"/>
              </a:lnSpc>
              <a:spcBef>
                <a:spcPts val="1000"/>
              </a:spcBef>
              <a:spcAft>
                <a:spcPts val="0"/>
              </a:spcAft>
              <a:buClr>
                <a:schemeClr val="accent2"/>
              </a:buClr>
              <a:buSzPts val="2800"/>
              <a:buFont typeface="Arial"/>
              <a:buNone/>
              <a:defRPr sz="2800" b="0" i="0" u="none" strike="noStrike" cap="none">
                <a:solidFill>
                  <a:srgbClr val="262626"/>
                </a:solidFill>
                <a:latin typeface="Arial"/>
                <a:ea typeface="Arial"/>
                <a:cs typeface="Arial"/>
                <a:sym typeface="Arial"/>
              </a:defRPr>
            </a:lvl2pPr>
            <a:lvl3pPr marR="0" lvl="2" algn="l" rtl="0">
              <a:lnSpc>
                <a:spcPct val="100000"/>
              </a:lnSpc>
              <a:spcBef>
                <a:spcPts val="1000"/>
              </a:spcBef>
              <a:spcAft>
                <a:spcPts val="0"/>
              </a:spcAft>
              <a:buClr>
                <a:schemeClr val="accent2"/>
              </a:buClr>
              <a:buSzPts val="2400"/>
              <a:buFont typeface="Arial"/>
              <a:buNone/>
              <a:defRPr sz="2400" b="0" i="0" u="none" strike="noStrike" cap="none">
                <a:solidFill>
                  <a:srgbClr val="262626"/>
                </a:solidFill>
                <a:latin typeface="Arial"/>
                <a:ea typeface="Arial"/>
                <a:cs typeface="Arial"/>
                <a:sym typeface="Arial"/>
              </a:defRPr>
            </a:lvl3pPr>
            <a:lvl4pPr marR="0" lvl="3"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Arial"/>
                <a:ea typeface="Arial"/>
                <a:cs typeface="Arial"/>
                <a:sym typeface="Arial"/>
              </a:defRPr>
            </a:lvl4pPr>
            <a:lvl5pPr marR="0" lvl="4"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Arial"/>
                <a:ea typeface="Arial"/>
                <a:cs typeface="Arial"/>
                <a:sym typeface="Arial"/>
              </a:defRPr>
            </a:lvl5pPr>
            <a:lvl6pPr marR="0" lvl="5"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82" name="Google Shape;82;p23"/>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3" name="Google Shape;83;p2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3"/>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86"/>
        <p:cNvGrpSpPr/>
        <p:nvPr/>
      </p:nvGrpSpPr>
      <p:grpSpPr>
        <a:xfrm>
          <a:off x="0" y="0"/>
          <a:ext cx="0" cy="0"/>
          <a:chOff x="0" y="0"/>
          <a:chExt cx="0" cy="0"/>
        </a:xfrm>
      </p:grpSpPr>
      <p:sp>
        <p:nvSpPr>
          <p:cNvPr id="87" name="Google Shape;87;p2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4"/>
          <p:cNvSpPr txBox="1">
            <a:spLocks noGrp="1"/>
          </p:cNvSpPr>
          <p:nvPr>
            <p:ph type="body" idx="1"/>
          </p:nvPr>
        </p:nvSpPr>
        <p:spPr>
          <a:xfrm rot="5400000">
            <a:off x="4545009" y="324171"/>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9" name="Google Shape;89;p2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92"/>
        <p:cNvGrpSpPr/>
        <p:nvPr/>
      </p:nvGrpSpPr>
      <p:grpSpPr>
        <a:xfrm>
          <a:off x="0" y="0"/>
          <a:ext cx="0" cy="0"/>
          <a:chOff x="0" y="0"/>
          <a:chExt cx="0" cy="0"/>
        </a:xfrm>
      </p:grpSpPr>
      <p:sp>
        <p:nvSpPr>
          <p:cNvPr id="93" name="Google Shape;93;p25"/>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5"/>
          <p:cNvSpPr txBox="1">
            <a:spLocks noGrp="1"/>
          </p:cNvSpPr>
          <p:nvPr>
            <p:ph type="body" idx="1"/>
          </p:nvPr>
        </p:nvSpPr>
        <p:spPr>
          <a:xfrm rot="5400000">
            <a:off x="2838640" y="329755"/>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5" name="Google Shape;95;p2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0" name="Google Shape;30;p1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投影片" type="title">
  <p:cSld name="TITLE">
    <p:bg>
      <p:bgPr>
        <a:solidFill>
          <a:schemeClr val="accent2"/>
        </a:solidFill>
        <a:effectLst/>
      </p:bgPr>
    </p:bg>
    <p:spTree>
      <p:nvGrpSpPr>
        <p:cNvPr id="1" name="Shape 33"/>
        <p:cNvGrpSpPr/>
        <p:nvPr/>
      </p:nvGrpSpPr>
      <p:grpSpPr>
        <a:xfrm>
          <a:off x="0" y="0"/>
          <a:ext cx="0" cy="0"/>
          <a:chOff x="0" y="0"/>
          <a:chExt cx="0" cy="0"/>
        </a:xfrm>
      </p:grpSpPr>
      <p:sp>
        <p:nvSpPr>
          <p:cNvPr id="34" name="Google Shape;34;p14"/>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Arial"/>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36" name="Google Shape;36;p1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章節標題" type="secHead">
  <p:cSld name="SECTION_HEADER">
    <p:bg>
      <p:bgPr>
        <a:solidFill>
          <a:schemeClr val="accent1"/>
        </a:solidFill>
        <a:effectLst/>
      </p:bgPr>
    </p:bg>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Arial"/>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7"/>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42" name="Google Shape;42;p1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8" name="Google Shape;48;p18"/>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9" name="Google Shape;49;p1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52"/>
        <p:cNvGrpSpPr/>
        <p:nvPr/>
      </p:nvGrpSpPr>
      <p:grpSpPr>
        <a:xfrm>
          <a:off x="0" y="0"/>
          <a:ext cx="0" cy="0"/>
          <a:chOff x="0" y="0"/>
          <a:chExt cx="0" cy="0"/>
        </a:xfrm>
      </p:grpSpPr>
      <p:sp>
        <p:nvSpPr>
          <p:cNvPr id="53" name="Google Shape;53;p19"/>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4" name="Google Shape;54;p19"/>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5" name="Google Shape;55;p19"/>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6" name="Google Shape;56;p19"/>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7" name="Google Shape;57;p1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0" name="Google Shape;60;p1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6"/>
        <p:cNvGrpSpPr/>
        <p:nvPr/>
      </p:nvGrpSpPr>
      <p:grpSpPr>
        <a:xfrm>
          <a:off x="0" y="0"/>
          <a:ext cx="0" cy="0"/>
          <a:chOff x="0" y="0"/>
          <a:chExt cx="0" cy="0"/>
        </a:xfrm>
      </p:grpSpPr>
      <p:sp>
        <p:nvSpPr>
          <p:cNvPr id="67" name="Google Shape;67;p2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70"/>
        <p:cNvGrpSpPr/>
        <p:nvPr/>
      </p:nvGrpSpPr>
      <p:grpSpPr>
        <a:xfrm>
          <a:off x="0" y="0"/>
          <a:ext cx="0" cy="0"/>
          <a:chOff x="0" y="0"/>
          <a:chExt cx="0" cy="0"/>
        </a:xfrm>
      </p:grpSpPr>
      <p:sp>
        <p:nvSpPr>
          <p:cNvPr id="71" name="Google Shape;71;p22"/>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2"/>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Arial"/>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74" name="Google Shape;74;p22"/>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75" name="Google Shape;75;p2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Arial"/>
              <a:buNone/>
              <a:defRPr sz="28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Arial"/>
                <a:ea typeface="Arial"/>
                <a:cs typeface="Arial"/>
                <a:sym typeface="Arial"/>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Arial"/>
                <a:ea typeface="Arial"/>
                <a:cs typeface="Arial"/>
                <a:sym typeface="Arial"/>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Arial"/>
                <a:ea typeface="Arial"/>
                <a:cs typeface="Arial"/>
                <a:sym typeface="Arial"/>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Arial"/>
                <a:ea typeface="Arial"/>
                <a:cs typeface="Arial"/>
                <a:sym typeface="Arial"/>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Arial"/>
                <a:ea typeface="Arial"/>
                <a:cs typeface="Arial"/>
                <a:sym typeface="Arial"/>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1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3" name="Google Shape;13;p1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4" name="Google Shape;14;p1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Arial"/>
              <a:buNone/>
              <a:defRPr sz="28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12"/>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Arial"/>
                <a:ea typeface="Arial"/>
                <a:cs typeface="Arial"/>
                <a:sym typeface="Arial"/>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4" name="Google Shape;24;p1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5" name="Google Shape;25;p1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6" name="Google Shape;26;p1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cwb.gov.tw/V8/C/" TargetMode="External"/><Relationship Id="rId7" Type="http://schemas.openxmlformats.org/officeDocument/2006/relationships/hyperlink" Target="http://163.28.84.216/Entry/Detail/?title=%E5%9C%9F%E5%A3%A4%E7%B7%A9%E8%A1%9D%E7%89%A9%E8%B3%AA&amp;fbclid=IwAR2W-xPMCoHo1n8nTYhqcDnrS0rS-xuRrt0Ma3HOacZIJ8Rfm8HnMnrYIE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globe.gov/documents/352961/8de1fc2a-dc4e-41c5-a5d9-985865b0d67f" TargetMode="External"/><Relationship Id="rId5" Type="http://schemas.openxmlformats.org/officeDocument/2006/relationships/hyperlink" Target="https://www.greenschool.moe.edu.tw/gs2/partner/item.aspx?k=B8F1BED6FEFEAF4DE5D3A68FFCAEEEEA" TargetMode="External"/><Relationship Id="rId4" Type="http://schemas.openxmlformats.org/officeDocument/2006/relationships/hyperlink" Target="https://www.taiwanpanorama.com.tw/Articles/Details?Guid=99e94d41-ad06-4200-b31e-0bbefa37f962&amp;CatId=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
        <p:cNvGrpSpPr/>
        <p:nvPr/>
      </p:nvGrpSpPr>
      <p:grpSpPr>
        <a:xfrm>
          <a:off x="0" y="0"/>
          <a:ext cx="0" cy="0"/>
          <a:chOff x="0" y="0"/>
          <a:chExt cx="0" cy="0"/>
        </a:xfrm>
      </p:grpSpPr>
      <p:pic>
        <p:nvPicPr>
          <p:cNvPr id="103" name="Google Shape;103;p1" descr="地球的衛星檢視"/>
          <p:cNvPicPr preferRelativeResize="0"/>
          <p:nvPr/>
        </p:nvPicPr>
        <p:blipFill rotWithShape="1">
          <a:blip r:embed="rId5">
            <a:alphaModFix/>
          </a:blip>
          <a:srcRect t="3125" b="3125"/>
          <a:stretch/>
        </p:blipFill>
        <p:spPr>
          <a:xfrm>
            <a:off x="-40475" y="-2"/>
            <a:ext cx="12191981" cy="6857989"/>
          </a:xfrm>
          <a:prstGeom prst="rect">
            <a:avLst/>
          </a:prstGeom>
          <a:noFill/>
          <a:ln>
            <a:noFill/>
          </a:ln>
        </p:spPr>
      </p:pic>
      <p:sp>
        <p:nvSpPr>
          <p:cNvPr id="104" name="Google Shape;104;p1"/>
          <p:cNvSpPr txBox="1">
            <a:spLocks noGrp="1"/>
          </p:cNvSpPr>
          <p:nvPr>
            <p:ph type="ctrTitle"/>
          </p:nvPr>
        </p:nvSpPr>
        <p:spPr>
          <a:xfrm>
            <a:off x="1600200" y="2417094"/>
            <a:ext cx="8991600" cy="1645800"/>
          </a:xfrm>
          <a:prstGeom prst="rect">
            <a:avLst/>
          </a:prstGeom>
          <a:solidFill>
            <a:schemeClr val="dk1">
              <a:alpha val="60000"/>
            </a:schemeClr>
          </a:solidFill>
          <a:ln w="38100" cap="sq" cmpd="sng">
            <a:solidFill>
              <a:schemeClr val="lt1"/>
            </a:solidFill>
            <a:prstDash val="solid"/>
            <a:miter lim="800000"/>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chemeClr val="lt1"/>
              </a:buClr>
              <a:buSzPts val="3959"/>
              <a:buFont typeface="Arial"/>
              <a:buNone/>
            </a:pPr>
            <a:r>
              <a:rPr lang="en-US" sz="3563">
                <a:solidFill>
                  <a:schemeClr val="lt1"/>
                </a:solidFill>
              </a:rPr>
              <a:t>LOST SANDBAR</a:t>
            </a:r>
            <a:br>
              <a:rPr lang="en-US" sz="3563">
                <a:solidFill>
                  <a:schemeClr val="lt1"/>
                </a:solidFill>
              </a:rPr>
            </a:br>
            <a:r>
              <a:rPr lang="en-US" sz="3078">
                <a:solidFill>
                  <a:schemeClr val="lt1"/>
                </a:solidFill>
              </a:rPr>
              <a:t>-PRELIMINARY EXPLORATION OF SOIL CHARACTERISTICS IN KEELUNG</a:t>
            </a:r>
            <a:endParaRPr sz="3078">
              <a:solidFill>
                <a:schemeClr val="lt1"/>
              </a:solidFill>
            </a:endParaRPr>
          </a:p>
        </p:txBody>
      </p:sp>
      <p:sp>
        <p:nvSpPr>
          <p:cNvPr id="105" name="Google Shape;105;p1"/>
          <p:cNvSpPr txBox="1">
            <a:spLocks noGrp="1"/>
          </p:cNvSpPr>
          <p:nvPr>
            <p:ph type="subTitle" idx="1"/>
          </p:nvPr>
        </p:nvSpPr>
        <p:spPr>
          <a:xfrm>
            <a:off x="2695194" y="4352544"/>
            <a:ext cx="6801600" cy="1239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000"/>
              <a:buNone/>
            </a:pPr>
            <a:r>
              <a:rPr lang="en-US" sz="1200" dirty="0">
                <a:solidFill>
                  <a:srgbClr val="FFFFFF"/>
                </a:solidFill>
              </a:rPr>
              <a:t>Keelung Municipal </a:t>
            </a:r>
            <a:r>
              <a:rPr lang="en-US" sz="1200" dirty="0" err="1">
                <a:solidFill>
                  <a:srgbClr val="FFFFFF"/>
                </a:solidFill>
              </a:rPr>
              <a:t>Anle</a:t>
            </a:r>
            <a:r>
              <a:rPr lang="en-US" sz="1200" dirty="0">
                <a:solidFill>
                  <a:srgbClr val="FFFFFF"/>
                </a:solidFill>
              </a:rPr>
              <a:t> Senior High School</a:t>
            </a:r>
            <a:endParaRPr sz="1200" dirty="0"/>
          </a:p>
          <a:p>
            <a:pPr marL="0" lvl="0" indent="0" algn="ctr" rtl="0">
              <a:lnSpc>
                <a:spcPct val="100000"/>
              </a:lnSpc>
              <a:spcBef>
                <a:spcPts val="0"/>
              </a:spcBef>
              <a:spcAft>
                <a:spcPts val="0"/>
              </a:spcAft>
              <a:buSzPts val="2000"/>
              <a:buNone/>
            </a:pPr>
            <a:r>
              <a:rPr lang="en-US" sz="1200" dirty="0">
                <a:solidFill>
                  <a:srgbClr val="FFFFFF"/>
                </a:solidFill>
              </a:rPr>
              <a:t>Huang </a:t>
            </a:r>
            <a:r>
              <a:rPr lang="en-US" sz="1200" dirty="0" err="1" smtClean="0">
                <a:solidFill>
                  <a:srgbClr val="FFFFFF"/>
                </a:solidFill>
              </a:rPr>
              <a:t>Sih</a:t>
            </a:r>
            <a:r>
              <a:rPr lang="en-US" sz="1200" dirty="0" smtClean="0">
                <a:solidFill>
                  <a:srgbClr val="FFFFFF"/>
                </a:solidFill>
              </a:rPr>
              <a:t> </a:t>
            </a:r>
            <a:r>
              <a:rPr lang="en-US" sz="1200" dirty="0">
                <a:solidFill>
                  <a:srgbClr val="FFFFFF"/>
                </a:solidFill>
              </a:rPr>
              <a:t>Chi, </a:t>
            </a:r>
            <a:r>
              <a:rPr lang="en-US" sz="1200" dirty="0" smtClean="0">
                <a:solidFill>
                  <a:schemeClr val="lt1"/>
                </a:solidFill>
              </a:rPr>
              <a:t>Lu Yu Chia</a:t>
            </a:r>
            <a:endParaRPr dirty="0">
              <a:solidFill>
                <a:srgbClr val="FFFFFF"/>
              </a:solidFill>
            </a:endParaRPr>
          </a:p>
        </p:txBody>
      </p:sp>
      <p:pic>
        <p:nvPicPr>
          <p:cNvPr id="106" name="Google Shape;106;p1"/>
          <p:cNvPicPr preferRelativeResize="0"/>
          <p:nvPr/>
        </p:nvPicPr>
        <p:blipFill rotWithShape="1">
          <a:blip r:embed="rId6">
            <a:alphaModFix/>
          </a:blip>
          <a:srcRect/>
          <a:stretch/>
        </p:blipFill>
        <p:spPr>
          <a:xfrm>
            <a:off x="681257" y="4273308"/>
            <a:ext cx="2396051" cy="2360641"/>
          </a:xfrm>
          <a:prstGeom prst="rect">
            <a:avLst/>
          </a:prstGeom>
          <a:noFill/>
          <a:ln>
            <a:noFill/>
          </a:ln>
        </p:spPr>
      </p:pic>
      <p:pic>
        <p:nvPicPr>
          <p:cNvPr id="107" name="Google Shape;107;p1"/>
          <p:cNvPicPr preferRelativeResize="0"/>
          <p:nvPr/>
        </p:nvPicPr>
        <p:blipFill rotWithShape="1">
          <a:blip r:embed="rId7">
            <a:alphaModFix/>
          </a:blip>
          <a:srcRect/>
          <a:stretch/>
        </p:blipFill>
        <p:spPr>
          <a:xfrm>
            <a:off x="9093828" y="4185385"/>
            <a:ext cx="2582855" cy="2386413"/>
          </a:xfrm>
          <a:prstGeom prst="rect">
            <a:avLst/>
          </a:prstGeom>
          <a:noFill/>
          <a:ln>
            <a:noFill/>
          </a:ln>
        </p:spPr>
      </p:pic>
      <p:pic>
        <p:nvPicPr>
          <p:cNvPr id="17" name="音訊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p:transition spd="slow" advTm="64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txBox="1">
            <a:spLocks noGrp="1"/>
          </p:cNvSpPr>
          <p:nvPr>
            <p:ph type="title"/>
          </p:nvPr>
        </p:nvSpPr>
        <p:spPr>
          <a:xfrm>
            <a:off x="2128474" y="517180"/>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228600" lvl="0" indent="-228600" algn="l" rtl="0">
              <a:lnSpc>
                <a:spcPct val="100000"/>
              </a:lnSpc>
              <a:spcBef>
                <a:spcPts val="0"/>
              </a:spcBef>
              <a:spcAft>
                <a:spcPts val="0"/>
              </a:spcAft>
              <a:buClr>
                <a:schemeClr val="accent2"/>
              </a:buClr>
              <a:buSzPts val="2800"/>
              <a:buChar char="•"/>
            </a:pPr>
            <a:r>
              <a:rPr lang="en-US" sz="2520" b="1" dirty="0"/>
              <a:t>a. What happens to the soil pH when it rains in Keelung?</a:t>
            </a:r>
            <a:endParaRPr sz="2520" dirty="0"/>
          </a:p>
        </p:txBody>
      </p:sp>
      <p:sp>
        <p:nvSpPr>
          <p:cNvPr id="168" name="Google Shape;168;p8"/>
          <p:cNvSpPr txBox="1">
            <a:spLocks noGrp="1"/>
          </p:cNvSpPr>
          <p:nvPr>
            <p:ph type="body" idx="1"/>
          </p:nvPr>
        </p:nvSpPr>
        <p:spPr>
          <a:xfrm>
            <a:off x="578284" y="2204481"/>
            <a:ext cx="4992000" cy="4562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endParaRPr sz="1700" b="1" dirty="0">
              <a:highlight>
                <a:srgbClr val="FFFFFF"/>
              </a:highlight>
            </a:endParaRPr>
          </a:p>
          <a:p>
            <a:pPr marL="228600" lvl="0" indent="-228600" algn="l" rtl="0">
              <a:lnSpc>
                <a:spcPct val="115000"/>
              </a:lnSpc>
              <a:spcBef>
                <a:spcPts val="0"/>
              </a:spcBef>
              <a:spcAft>
                <a:spcPts val="0"/>
              </a:spcAft>
              <a:buSzPts val="1800"/>
              <a:buChar char="•"/>
            </a:pPr>
            <a:r>
              <a:rPr lang="en-US" b="1" dirty="0">
                <a:solidFill>
                  <a:schemeClr val="dk1"/>
                </a:solidFill>
                <a:highlight>
                  <a:srgbClr val="FFFFFF"/>
                </a:highlight>
                <a:latin typeface="Arimo"/>
                <a:ea typeface="Arimo"/>
                <a:cs typeface="Arimo"/>
                <a:sym typeface="Arimo"/>
              </a:rPr>
              <a:t>The dates of precipitation are 2/7, 2/17, 2/27, and 3/1, and according to the </a:t>
            </a:r>
            <a:r>
              <a:rPr lang="en-US" b="1" dirty="0" smtClean="0">
                <a:solidFill>
                  <a:schemeClr val="dk1"/>
                </a:solidFill>
                <a:highlight>
                  <a:srgbClr val="FFFFFF"/>
                </a:highlight>
                <a:latin typeface="Arimo"/>
                <a:ea typeface="Arimo"/>
                <a:cs typeface="Arimo"/>
                <a:sym typeface="Arimo"/>
              </a:rPr>
              <a:t>Central Weather bureau, </a:t>
            </a:r>
            <a:r>
              <a:rPr lang="en-US" b="1" dirty="0">
                <a:solidFill>
                  <a:schemeClr val="dk1"/>
                </a:solidFill>
                <a:highlight>
                  <a:srgbClr val="FFFFFF"/>
                </a:highlight>
                <a:latin typeface="Arimo"/>
                <a:ea typeface="Arimo"/>
                <a:cs typeface="Arimo"/>
                <a:sym typeface="Arimo"/>
              </a:rPr>
              <a:t>the average annual pH value in Keelung is about 4.6 (Source: Central Meteorological Bureau https: //www.cwb. gov.tw/V8/C/D/</a:t>
            </a:r>
            <a:r>
              <a:rPr lang="en-US" b="1" dirty="0" err="1">
                <a:solidFill>
                  <a:schemeClr val="dk1"/>
                </a:solidFill>
                <a:highlight>
                  <a:srgbClr val="FFFFFF"/>
                </a:highlight>
                <a:latin typeface="Arimo"/>
                <a:ea typeface="Arimo"/>
                <a:cs typeface="Arimo"/>
                <a:sym typeface="Arimo"/>
              </a:rPr>
              <a:t>phRain_All.html?Tab</a:t>
            </a:r>
            <a:r>
              <a:rPr lang="en-US" b="1" dirty="0">
                <a:solidFill>
                  <a:schemeClr val="dk1"/>
                </a:solidFill>
                <a:highlight>
                  <a:srgbClr val="FFFFFF"/>
                </a:highlight>
                <a:latin typeface="Arimo"/>
                <a:ea typeface="Arimo"/>
                <a:cs typeface="Arimo"/>
                <a:sym typeface="Arimo"/>
              </a:rPr>
              <a:t>=Year), as shown in Figure (4), but the pH value of the soil we observed is slightly alkaline. As shown in table (1)</a:t>
            </a:r>
            <a:endParaRPr b="1" dirty="0">
              <a:solidFill>
                <a:schemeClr val="dk1"/>
              </a:solidFill>
              <a:highlight>
                <a:srgbClr val="FFFFFF"/>
              </a:highlight>
              <a:latin typeface="Arimo"/>
              <a:ea typeface="Arimo"/>
              <a:cs typeface="Arimo"/>
              <a:sym typeface="Arimo"/>
            </a:endParaRPr>
          </a:p>
          <a:p>
            <a:pPr marL="228600" lvl="0" indent="0" algn="l" rtl="0">
              <a:lnSpc>
                <a:spcPct val="100000"/>
              </a:lnSpc>
              <a:spcBef>
                <a:spcPts val="1000"/>
              </a:spcBef>
              <a:spcAft>
                <a:spcPts val="0"/>
              </a:spcAft>
              <a:buSzPts val="1800"/>
              <a:buNone/>
            </a:pPr>
            <a:endParaRPr b="1" dirty="0">
              <a:highlight>
                <a:schemeClr val="lt1"/>
              </a:highlight>
            </a:endParaRPr>
          </a:p>
        </p:txBody>
      </p:sp>
      <p:pic>
        <p:nvPicPr>
          <p:cNvPr id="169" name="Google Shape;169;p8" descr="https://lh3.googleusercontent.com/xaNCGCRNfmBfVGUuFkW-mKOE6uvLARClOh96xCac5dYaXZ6p_idl8q0O-l9fGxfUmZfzzRZ7fsaBc7iAW_FMtuVYzcxVrAXZrWePhRrrIpmN2N0n56adx4b_PtZYXg"/>
          <p:cNvPicPr preferRelativeResize="0"/>
          <p:nvPr/>
        </p:nvPicPr>
        <p:blipFill rotWithShape="1">
          <a:blip r:embed="rId5">
            <a:alphaModFix/>
          </a:blip>
          <a:srcRect/>
          <a:stretch/>
        </p:blipFill>
        <p:spPr>
          <a:xfrm>
            <a:off x="5993363" y="2038297"/>
            <a:ext cx="5697576" cy="3523375"/>
          </a:xfrm>
          <a:prstGeom prst="rect">
            <a:avLst/>
          </a:prstGeom>
          <a:noFill/>
          <a:ln>
            <a:noFill/>
          </a:ln>
        </p:spPr>
      </p:pic>
      <p:sp>
        <p:nvSpPr>
          <p:cNvPr id="170" name="Google Shape;170;p8"/>
          <p:cNvSpPr/>
          <p:nvPr/>
        </p:nvSpPr>
        <p:spPr>
          <a:xfrm>
            <a:off x="5921829" y="5754469"/>
            <a:ext cx="6096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chemeClr val="lt1"/>
                </a:highlight>
                <a:latin typeface="Arial"/>
                <a:ea typeface="Arial"/>
                <a:cs typeface="Arial"/>
                <a:sym typeface="Arial"/>
              </a:rPr>
              <a:t>Figure (4) Annual average pH of Keelung City from 1972 to 2018</a:t>
            </a:r>
            <a:endParaRPr sz="1800" b="1" i="0" u="none" strike="noStrike" cap="none">
              <a:solidFill>
                <a:schemeClr val="dk1"/>
              </a:solidFill>
              <a:highlight>
                <a:schemeClr val="lt1"/>
              </a:highlight>
              <a:latin typeface="Gill Sans"/>
              <a:ea typeface="Gill Sans"/>
              <a:cs typeface="Gill Sans"/>
              <a:sym typeface="Gill Sans"/>
            </a:endParaRP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22"/>
    </mc:Choice>
    <mc:Fallback>
      <p:transition spd="slow" advTm="2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175" name="Google Shape;175;p9"/>
          <p:cNvGraphicFramePr/>
          <p:nvPr>
            <p:extLst>
              <p:ext uri="{D42A27DB-BD31-4B8C-83A1-F6EECF244321}">
                <p14:modId xmlns:p14="http://schemas.microsoft.com/office/powerpoint/2010/main" val="612345785"/>
              </p:ext>
            </p:extLst>
          </p:nvPr>
        </p:nvGraphicFramePr>
        <p:xfrm>
          <a:off x="109287" y="222066"/>
          <a:ext cx="11401975" cy="6449685"/>
        </p:xfrm>
        <a:graphic>
          <a:graphicData uri="http://schemas.openxmlformats.org/drawingml/2006/table">
            <a:tbl>
              <a:tblPr>
                <a:noFill/>
                <a:tableStyleId>{C340B31D-221A-4190-A152-DE2C77A95DE9}</a:tableStyleId>
              </a:tblPr>
              <a:tblGrid>
                <a:gridCol w="1787475">
                  <a:extLst>
                    <a:ext uri="{9D8B030D-6E8A-4147-A177-3AD203B41FA5}">
                      <a16:colId xmlns:a16="http://schemas.microsoft.com/office/drawing/2014/main" val="20000"/>
                    </a:ext>
                  </a:extLst>
                </a:gridCol>
                <a:gridCol w="1359850">
                  <a:extLst>
                    <a:ext uri="{9D8B030D-6E8A-4147-A177-3AD203B41FA5}">
                      <a16:colId xmlns:a16="http://schemas.microsoft.com/office/drawing/2014/main" val="20001"/>
                    </a:ext>
                  </a:extLst>
                </a:gridCol>
                <a:gridCol w="1385225">
                  <a:extLst>
                    <a:ext uri="{9D8B030D-6E8A-4147-A177-3AD203B41FA5}">
                      <a16:colId xmlns:a16="http://schemas.microsoft.com/office/drawing/2014/main" val="20002"/>
                    </a:ext>
                  </a:extLst>
                </a:gridCol>
                <a:gridCol w="1366325">
                  <a:extLst>
                    <a:ext uri="{9D8B030D-6E8A-4147-A177-3AD203B41FA5}">
                      <a16:colId xmlns:a16="http://schemas.microsoft.com/office/drawing/2014/main" val="20003"/>
                    </a:ext>
                  </a:extLst>
                </a:gridCol>
                <a:gridCol w="1375775">
                  <a:extLst>
                    <a:ext uri="{9D8B030D-6E8A-4147-A177-3AD203B41FA5}">
                      <a16:colId xmlns:a16="http://schemas.microsoft.com/office/drawing/2014/main" val="20004"/>
                    </a:ext>
                  </a:extLst>
                </a:gridCol>
                <a:gridCol w="1375775">
                  <a:extLst>
                    <a:ext uri="{9D8B030D-6E8A-4147-A177-3AD203B41FA5}">
                      <a16:colId xmlns:a16="http://schemas.microsoft.com/office/drawing/2014/main" val="20005"/>
                    </a:ext>
                  </a:extLst>
                </a:gridCol>
                <a:gridCol w="1375775">
                  <a:extLst>
                    <a:ext uri="{9D8B030D-6E8A-4147-A177-3AD203B41FA5}">
                      <a16:colId xmlns:a16="http://schemas.microsoft.com/office/drawing/2014/main" val="20006"/>
                    </a:ext>
                  </a:extLst>
                </a:gridCol>
                <a:gridCol w="1375775">
                  <a:extLst>
                    <a:ext uri="{9D8B030D-6E8A-4147-A177-3AD203B41FA5}">
                      <a16:colId xmlns:a16="http://schemas.microsoft.com/office/drawing/2014/main" val="20007"/>
                    </a:ext>
                  </a:extLst>
                </a:gridCol>
              </a:tblGrid>
              <a:tr h="368125">
                <a:tc gridSpan="8">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highlight>
                            <a:srgbClr val="EFEFEF"/>
                          </a:highlight>
                          <a:latin typeface="Arial"/>
                          <a:ea typeface="Arial"/>
                          <a:cs typeface="Arial"/>
                          <a:sym typeface="Arial"/>
                        </a:rPr>
                        <a:t>Table (1) Record of sampled soil</a:t>
                      </a:r>
                      <a:endParaRPr sz="1400" b="1" u="none" strike="noStrike" cap="none" dirty="0">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43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date</a:t>
                      </a:r>
                      <a:endParaRPr sz="1400" b="1" i="0" u="none" strike="noStrike" cap="none" dirty="0">
                        <a:solidFill>
                          <a:srgbClr val="000000"/>
                        </a:solidFill>
                        <a:highlight>
                          <a:srgbClr val="EFEFEF"/>
                        </a:highlight>
                        <a:latin typeface="Arial"/>
                        <a:ea typeface="Arial"/>
                        <a:cs typeface="Arial"/>
                        <a:sym typeface="Arial"/>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highlight>
                            <a:srgbClr val="EFEFEF"/>
                          </a:highlight>
                          <a:latin typeface="Arimo"/>
                          <a:ea typeface="Arimo"/>
                          <a:cs typeface="Arimo"/>
                          <a:sym typeface="Arimo"/>
                        </a:rPr>
                        <a:t>2/7</a:t>
                      </a:r>
                      <a:endParaRPr sz="1400" u="none" strike="noStrike" cap="none" dirty="0">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mo"/>
                          <a:ea typeface="Arimo"/>
                          <a:cs typeface="Arimo"/>
                          <a:sym typeface="Arimo"/>
                        </a:rPr>
                        <a:t>2/17</a:t>
                      </a:r>
                      <a:endParaRPr sz="1400" u="none" strike="noStrike" cap="none">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mo"/>
                          <a:ea typeface="Arimo"/>
                          <a:cs typeface="Arimo"/>
                          <a:sym typeface="Arimo"/>
                        </a:rPr>
                        <a:t>2/25</a:t>
                      </a:r>
                      <a:endParaRPr sz="1400" u="none" strike="noStrike" cap="none">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highlight>
                            <a:srgbClr val="EFEFEF"/>
                          </a:highlight>
                          <a:latin typeface="Arimo"/>
                          <a:ea typeface="Arimo"/>
                          <a:cs typeface="Arimo"/>
                          <a:sym typeface="Arimo"/>
                        </a:rPr>
                        <a:t>2/26</a:t>
                      </a:r>
                      <a:endParaRPr sz="1400" u="none" strike="noStrike" cap="none" dirty="0">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43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site</a:t>
                      </a:r>
                      <a:endParaRPr sz="1400" b="1" i="0" u="none" strike="noStrike" cap="none" dirty="0">
                        <a:solidFill>
                          <a:srgbClr val="000000"/>
                        </a:solidFill>
                        <a:highlight>
                          <a:srgbClr val="EFEFEF"/>
                        </a:highlight>
                        <a:latin typeface="Arial"/>
                        <a:ea typeface="Arial"/>
                        <a:cs typeface="Arial"/>
                        <a:sym typeface="Arial"/>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A</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A</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B</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A</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B</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A</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B</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349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Soil surface temperature(°c)</a:t>
                      </a:r>
                      <a:endParaRPr sz="1400" b="1" i="0" u="none" strike="noStrike" cap="none" dirty="0">
                        <a:solidFill>
                          <a:srgbClr val="000000"/>
                        </a:solidFill>
                        <a:highlight>
                          <a:srgbClr val="EFEFEF"/>
                        </a:highlight>
                        <a:latin typeface="Arial"/>
                        <a:ea typeface="Arial"/>
                        <a:cs typeface="Arial"/>
                        <a:sym typeface="Arial"/>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17.6</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23.6</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40</a:t>
                      </a:r>
                      <a:endParaRPr sz="1400" u="none" strike="noStrike" cap="none" dirty="0">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32</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3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Rainwater pH</a:t>
                      </a:r>
                      <a:endParaRPr sz="1400" b="1"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5.24</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5.4</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27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rPr>
                        <a:t>Soil pH</a:t>
                      </a:r>
                      <a:endParaRPr sz="1400" b="1"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7.03</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7.3</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7.2</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7.3</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7.2</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highlight>
                            <a:srgbClr val="EFEFEF"/>
                          </a:highlight>
                          <a:latin typeface="Arimo"/>
                          <a:ea typeface="Arimo"/>
                          <a:cs typeface="Arimo"/>
                          <a:sym typeface="Arimo"/>
                        </a:rPr>
                        <a:t>7.5</a:t>
                      </a:r>
                      <a:endParaRPr sz="1400" u="none" strike="noStrike" cap="none" dirty="0">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7.2</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711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Current temperature(°c)</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15</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10.4</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24.5</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24.</a:t>
                      </a:r>
                      <a:r>
                        <a:rPr lang="en-US" sz="1400" u="none" strike="noStrike" cap="none">
                          <a:highlight>
                            <a:srgbClr val="EFEFEF"/>
                          </a:highlight>
                          <a:latin typeface="Arimo"/>
                          <a:ea typeface="Arimo"/>
                          <a:cs typeface="Arimo"/>
                          <a:sym typeface="Arimo"/>
                        </a:rPr>
                        <a:t>2</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8349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Max/Min</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temperature</a:t>
                      </a:r>
                      <a:r>
                        <a:rPr lang="en-US" sz="1400" u="none" strike="noStrike" cap="none" dirty="0">
                          <a:highlight>
                            <a:srgbClr val="EFEFEF"/>
                          </a:highlight>
                        </a:rPr>
                        <a:t/>
                      </a:r>
                      <a:br>
                        <a:rPr lang="en-US" sz="1400" u="none" strike="noStrike" cap="none" dirty="0">
                          <a:highlight>
                            <a:srgbClr val="EFEFEF"/>
                          </a:highlight>
                        </a:rPr>
                      </a:br>
                      <a:r>
                        <a:rPr lang="en-US" sz="1400" b="1" i="0" u="none" strike="noStrike" cap="none" dirty="0">
                          <a:solidFill>
                            <a:srgbClr val="000000"/>
                          </a:solidFill>
                          <a:highlight>
                            <a:srgbClr val="EFEFEF"/>
                          </a:highlight>
                          <a:latin typeface="Arial"/>
                          <a:ea typeface="Arial"/>
                          <a:cs typeface="Arial"/>
                          <a:sym typeface="Arial"/>
                        </a:rPr>
                        <a:t>(°c)</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smtClean="0">
                          <a:highlight>
                            <a:srgbClr val="EFEFEF"/>
                          </a:highlight>
                          <a:latin typeface="Arimo"/>
                          <a:ea typeface="Arimo"/>
                          <a:cs typeface="Arimo"/>
                          <a:sym typeface="Arimo"/>
                        </a:rPr>
                        <a:t>15.7/15.1</a:t>
                      </a:r>
                      <a:endParaRPr sz="1400" u="none" strike="noStrike" cap="none" dirty="0">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11.9/9.4</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highlight>
                            <a:srgbClr val="EFEFEF"/>
                          </a:highlight>
                          <a:latin typeface="Arimo"/>
                          <a:ea typeface="Arimo"/>
                          <a:cs typeface="Arimo"/>
                          <a:sym typeface="Arimo"/>
                        </a:rPr>
                        <a:t>24.5/21.7</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highlight>
                            <a:srgbClr val="EFEFEF"/>
                          </a:highlight>
                          <a:latin typeface="Arimo"/>
                          <a:ea typeface="Arimo"/>
                          <a:cs typeface="Arimo"/>
                          <a:sym typeface="Arimo"/>
                        </a:rPr>
                        <a:t>24.3</a:t>
                      </a:r>
                      <a:r>
                        <a:rPr lang="en-US" sz="1400" u="none" strike="noStrike" cap="none">
                          <a:solidFill>
                            <a:schemeClr val="dk1"/>
                          </a:solidFill>
                          <a:highlight>
                            <a:srgbClr val="EFEFEF"/>
                          </a:highlight>
                        </a:rPr>
                        <a:t>/</a:t>
                      </a:r>
                      <a:r>
                        <a:rPr lang="en-US" sz="1400" b="0" i="0" u="none" strike="noStrike" cap="none">
                          <a:highlight>
                            <a:srgbClr val="EFEFEF"/>
                          </a:highlight>
                          <a:latin typeface="Arimo"/>
                          <a:ea typeface="Arimo"/>
                          <a:cs typeface="Arimo"/>
                          <a:sym typeface="Arimo"/>
                        </a:rPr>
                        <a:t>17.1</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8349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Max/Min</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Soil temperature</a:t>
                      </a:r>
                      <a:r>
                        <a:rPr lang="en-US" sz="1400" u="none" strike="noStrike" cap="none" dirty="0">
                          <a:highlight>
                            <a:srgbClr val="EFEFEF"/>
                          </a:highlight>
                        </a:rPr>
                        <a:t/>
                      </a:r>
                      <a:br>
                        <a:rPr lang="en-US" sz="1400" u="none" strike="noStrike" cap="none" dirty="0">
                          <a:highlight>
                            <a:srgbClr val="EFEFEF"/>
                          </a:highlight>
                        </a:rPr>
                      </a:br>
                      <a:r>
                        <a:rPr lang="en-US" sz="1400" b="1" i="0" u="none" strike="noStrike" cap="none" dirty="0">
                          <a:solidFill>
                            <a:srgbClr val="000000"/>
                          </a:solidFill>
                          <a:highlight>
                            <a:srgbClr val="EFEFEF"/>
                          </a:highlight>
                          <a:latin typeface="Arial"/>
                          <a:ea typeface="Arial"/>
                          <a:cs typeface="Arial"/>
                          <a:sym typeface="Arial"/>
                        </a:rPr>
                        <a:t>(°c)</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mo"/>
                          <a:ea typeface="Arimo"/>
                          <a:cs typeface="Arimo"/>
                          <a:sym typeface="Arimo"/>
                        </a:rPr>
                        <a:t>16.1/16.3</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highlight>
                            <a:srgbClr val="EFEFEF"/>
                          </a:highlight>
                          <a:latin typeface="Arimo"/>
                          <a:ea typeface="Arimo"/>
                          <a:cs typeface="Arimo"/>
                          <a:sym typeface="Arimo"/>
                        </a:rPr>
                        <a:t>14.5/</a:t>
                      </a:r>
                      <a:r>
                        <a:rPr lang="en-US" sz="1400" b="0" i="0" u="none" strike="noStrike" cap="none">
                          <a:solidFill>
                            <a:srgbClr val="000000"/>
                          </a:solidFill>
                          <a:highlight>
                            <a:srgbClr val="EFEFEF"/>
                          </a:highlight>
                          <a:latin typeface="Arimo"/>
                          <a:ea typeface="Arimo"/>
                          <a:cs typeface="Arimo"/>
                          <a:sym typeface="Arimo"/>
                        </a:rPr>
                        <a:t>14.3</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highlight>
                            <a:srgbClr val="EFEFEF"/>
                          </a:highlight>
                          <a:latin typeface="Arimo"/>
                          <a:ea typeface="Arimo"/>
                          <a:cs typeface="Arimo"/>
                          <a:sym typeface="Arimo"/>
                        </a:rPr>
                        <a:t>17/</a:t>
                      </a:r>
                      <a:r>
                        <a:rPr lang="en-US" sz="1400" b="0" i="0" u="none" strike="noStrike" cap="none">
                          <a:solidFill>
                            <a:srgbClr val="000000"/>
                          </a:solidFill>
                          <a:highlight>
                            <a:srgbClr val="EFEFEF"/>
                          </a:highlight>
                          <a:latin typeface="Arimo"/>
                          <a:ea typeface="Arimo"/>
                          <a:cs typeface="Arimo"/>
                          <a:sym typeface="Arimo"/>
                        </a:rPr>
                        <a:t>16.4</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highlight>
                            <a:srgbClr val="EFEFEF"/>
                          </a:highlight>
                          <a:latin typeface="Arimo"/>
                          <a:ea typeface="Arimo"/>
                          <a:cs typeface="Arimo"/>
                          <a:sym typeface="Arimo"/>
                        </a:rPr>
                        <a:t>20.1/</a:t>
                      </a:r>
                      <a:r>
                        <a:rPr lang="en-US" sz="1400" b="0" i="0" u="none" strike="noStrike" cap="none">
                          <a:solidFill>
                            <a:srgbClr val="000000"/>
                          </a:solidFill>
                          <a:highlight>
                            <a:srgbClr val="EFEFEF"/>
                          </a:highlight>
                          <a:latin typeface="Arimo"/>
                          <a:ea typeface="Arimo"/>
                          <a:cs typeface="Arimo"/>
                          <a:sym typeface="Arimo"/>
                        </a:rPr>
                        <a:t>17.5</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3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weather0</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mo"/>
                          <a:ea typeface="Arimo"/>
                          <a:cs typeface="Arimo"/>
                          <a:sym typeface="Arimo"/>
                        </a:rPr>
                        <a:t>rain</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highlight>
                            <a:srgbClr val="EFEFEF"/>
                          </a:highlight>
                          <a:latin typeface="Arimo"/>
                          <a:ea typeface="Arimo"/>
                          <a:cs typeface="Arimo"/>
                          <a:sym typeface="Arimo"/>
                        </a:rPr>
                        <a:t>rain</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mo"/>
                          <a:ea typeface="Arimo"/>
                          <a:cs typeface="Arimo"/>
                          <a:sym typeface="Arimo"/>
                        </a:rPr>
                        <a:t>sun</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mo"/>
                          <a:ea typeface="Arimo"/>
                          <a:cs typeface="Arimo"/>
                          <a:sym typeface="Arimo"/>
                        </a:rPr>
                        <a:t>sun</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3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rainfall(mm)</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26</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100</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0</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0</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3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humidity(%)</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78</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54</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72</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highlight>
                            <a:srgbClr val="EFEFEF"/>
                          </a:highlight>
                        </a:rPr>
                        <a:t/>
                      </a:r>
                      <a:br>
                        <a:rPr lang="en-US" sz="1400" u="none" strike="noStrike" cap="none">
                          <a:highlight>
                            <a:srgbClr val="EFEFEF"/>
                          </a:highlight>
                        </a:rPr>
                      </a:b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EFEFEF"/>
                          </a:highlight>
                          <a:latin typeface="Arial"/>
                          <a:ea typeface="Arial"/>
                          <a:cs typeface="Arial"/>
                          <a:sym typeface="Arial"/>
                        </a:rPr>
                        <a:t>76</a:t>
                      </a:r>
                      <a:endParaRPr sz="1400" u="none" strike="noStrike" cap="none">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highlight>
                            <a:srgbClr val="EFEFEF"/>
                          </a:highlight>
                        </a:rPr>
                        <a:t/>
                      </a:r>
                      <a:br>
                        <a:rPr lang="en-US" sz="1400" u="none" strike="noStrike" cap="none" dirty="0">
                          <a:highlight>
                            <a:srgbClr val="EFEFEF"/>
                          </a:highlight>
                        </a:rPr>
                      </a:br>
                      <a:endParaRPr sz="1400" u="none" strike="noStrike" cap="none" dirty="0">
                        <a:highlight>
                          <a:srgbClr val="EFEFEF"/>
                        </a:highlight>
                      </a:endParaRPr>
                    </a:p>
                  </a:txBody>
                  <a:tcPr marL="10400" marR="10400" marT="10400" marB="10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pic>
        <p:nvPicPr>
          <p:cNvPr id="8" name="音訊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22"/>
    </mc:Choice>
    <mc:Fallback>
      <p:transition spd="slow" advTm="1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aphicFrame>
        <p:nvGraphicFramePr>
          <p:cNvPr id="180" name="Google Shape;180;p10"/>
          <p:cNvGraphicFramePr/>
          <p:nvPr>
            <p:extLst>
              <p:ext uri="{D42A27DB-BD31-4B8C-83A1-F6EECF244321}">
                <p14:modId xmlns:p14="http://schemas.microsoft.com/office/powerpoint/2010/main" val="1076498664"/>
              </p:ext>
            </p:extLst>
          </p:nvPr>
        </p:nvGraphicFramePr>
        <p:xfrm>
          <a:off x="391885" y="228600"/>
          <a:ext cx="11392725" cy="6390510"/>
        </p:xfrm>
        <a:graphic>
          <a:graphicData uri="http://schemas.openxmlformats.org/drawingml/2006/table">
            <a:tbl>
              <a:tblPr>
                <a:noFill/>
                <a:tableStyleId>{C340B31D-221A-4190-A152-DE2C77A95DE9}</a:tableStyleId>
              </a:tblPr>
              <a:tblGrid>
                <a:gridCol w="1506000">
                  <a:extLst>
                    <a:ext uri="{9D8B030D-6E8A-4147-A177-3AD203B41FA5}">
                      <a16:colId xmlns:a16="http://schemas.microsoft.com/office/drawing/2014/main" val="20000"/>
                    </a:ext>
                  </a:extLst>
                </a:gridCol>
                <a:gridCol w="1098525">
                  <a:extLst>
                    <a:ext uri="{9D8B030D-6E8A-4147-A177-3AD203B41FA5}">
                      <a16:colId xmlns:a16="http://schemas.microsoft.com/office/drawing/2014/main" val="20001"/>
                    </a:ext>
                  </a:extLst>
                </a:gridCol>
                <a:gridCol w="1098525">
                  <a:extLst>
                    <a:ext uri="{9D8B030D-6E8A-4147-A177-3AD203B41FA5}">
                      <a16:colId xmlns:a16="http://schemas.microsoft.com/office/drawing/2014/main" val="20002"/>
                    </a:ext>
                  </a:extLst>
                </a:gridCol>
                <a:gridCol w="1098525">
                  <a:extLst>
                    <a:ext uri="{9D8B030D-6E8A-4147-A177-3AD203B41FA5}">
                      <a16:colId xmlns:a16="http://schemas.microsoft.com/office/drawing/2014/main" val="20003"/>
                    </a:ext>
                  </a:extLst>
                </a:gridCol>
                <a:gridCol w="1098525">
                  <a:extLst>
                    <a:ext uri="{9D8B030D-6E8A-4147-A177-3AD203B41FA5}">
                      <a16:colId xmlns:a16="http://schemas.microsoft.com/office/drawing/2014/main" val="20004"/>
                    </a:ext>
                  </a:extLst>
                </a:gridCol>
                <a:gridCol w="1098525">
                  <a:extLst>
                    <a:ext uri="{9D8B030D-6E8A-4147-A177-3AD203B41FA5}">
                      <a16:colId xmlns:a16="http://schemas.microsoft.com/office/drawing/2014/main" val="20005"/>
                    </a:ext>
                  </a:extLst>
                </a:gridCol>
                <a:gridCol w="1098525">
                  <a:extLst>
                    <a:ext uri="{9D8B030D-6E8A-4147-A177-3AD203B41FA5}">
                      <a16:colId xmlns:a16="http://schemas.microsoft.com/office/drawing/2014/main" val="20006"/>
                    </a:ext>
                  </a:extLst>
                </a:gridCol>
                <a:gridCol w="1098525">
                  <a:extLst>
                    <a:ext uri="{9D8B030D-6E8A-4147-A177-3AD203B41FA5}">
                      <a16:colId xmlns:a16="http://schemas.microsoft.com/office/drawing/2014/main" val="20007"/>
                    </a:ext>
                  </a:extLst>
                </a:gridCol>
                <a:gridCol w="1098525">
                  <a:extLst>
                    <a:ext uri="{9D8B030D-6E8A-4147-A177-3AD203B41FA5}">
                      <a16:colId xmlns:a16="http://schemas.microsoft.com/office/drawing/2014/main" val="20008"/>
                    </a:ext>
                  </a:extLst>
                </a:gridCol>
                <a:gridCol w="1098525">
                  <a:extLst>
                    <a:ext uri="{9D8B030D-6E8A-4147-A177-3AD203B41FA5}">
                      <a16:colId xmlns:a16="http://schemas.microsoft.com/office/drawing/2014/main" val="20009"/>
                    </a:ext>
                  </a:extLst>
                </a:gridCol>
              </a:tblGrid>
              <a:tr h="54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date</a:t>
                      </a:r>
                      <a:endParaRPr sz="1400" b="1" i="0" u="none" strike="noStrike" cap="none" dirty="0">
                        <a:solidFill>
                          <a:srgbClr val="000000"/>
                        </a:solidFill>
                        <a:highlight>
                          <a:srgbClr val="EFEFEF"/>
                        </a:highlight>
                        <a:latin typeface="Arial"/>
                        <a:ea typeface="Arial"/>
                        <a:cs typeface="Arial"/>
                        <a:sym typeface="Arial"/>
                      </a:endParaRPr>
                    </a:p>
                  </a:txBody>
                  <a:tcPr marL="10400" marR="10400" marT="10400" marB="10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2/27</a:t>
                      </a:r>
                      <a:endParaRPr sz="1400" u="none" strike="noStrike" cap="none"/>
                    </a:p>
                  </a:txBody>
                  <a:tcPr marL="27175" marR="27175" marT="25150" marB="25150" anchor="b">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2/29</a:t>
                      </a:r>
                      <a:endParaRPr sz="1400" u="none" strike="noStrike" cap="none"/>
                    </a:p>
                  </a:txBody>
                  <a:tcPr marL="10075" marR="10075" marT="10075" marB="1007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3/1</a:t>
                      </a:r>
                      <a:endParaRPr sz="1400" u="none" strike="noStrike" cap="none"/>
                    </a:p>
                  </a:txBody>
                  <a:tcPr marL="10075" marR="10075" marT="10075" marB="1007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3/2</a:t>
                      </a:r>
                      <a:endParaRPr sz="1400" u="none" strike="noStrike" cap="none"/>
                    </a:p>
                  </a:txBody>
                  <a:tcPr marL="10075" marR="10075" marT="10075" marB="1007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79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site</a:t>
                      </a:r>
                      <a:endParaRPr sz="1400" b="1" i="0" u="none" strike="noStrike" cap="none" dirty="0">
                        <a:solidFill>
                          <a:srgbClr val="000000"/>
                        </a:solidFill>
                        <a:highlight>
                          <a:srgbClr val="EFEFEF"/>
                        </a:highlight>
                        <a:latin typeface="Arial"/>
                        <a:ea typeface="Arial"/>
                        <a:cs typeface="Arial"/>
                        <a:sym typeface="Arial"/>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A</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B</a:t>
                      </a: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A</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B</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C</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A</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B</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A</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B</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5657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Soil surface temperature(°c)</a:t>
                      </a:r>
                      <a:endParaRPr sz="1400" b="1" i="0" u="none" strike="noStrike" cap="none" dirty="0">
                        <a:solidFill>
                          <a:srgbClr val="000000"/>
                        </a:solidFill>
                        <a:highlight>
                          <a:srgbClr val="EFEFEF"/>
                        </a:highlight>
                        <a:latin typeface="Arial"/>
                        <a:ea typeface="Arial"/>
                        <a:cs typeface="Arial"/>
                        <a:sym typeface="Arial"/>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20.5</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32.6</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
                      </a:r>
                      <a:br>
                        <a:rPr lang="en-US" sz="1400" u="none" strike="noStrike" cap="none" dirty="0"/>
                      </a:b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20.4</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14.5</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4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Rainwater pH</a:t>
                      </a:r>
                      <a:endParaRPr sz="1400" b="1"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5.1</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3.7</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553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rPr>
                        <a:t>Soil pH</a:t>
                      </a:r>
                      <a:endParaRPr sz="1400" b="1"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7.77</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6.95</a:t>
                      </a: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7.86</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7.46</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7.58</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7.76</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7.51</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8.25</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7.3</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4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Current temperature(°c)</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20.5</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25.3</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18.6</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14.6</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8721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Max/Min</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temperature</a:t>
                      </a:r>
                      <a:r>
                        <a:rPr lang="en-US" sz="1400" u="none" strike="noStrike" cap="none" dirty="0">
                          <a:highlight>
                            <a:srgbClr val="EFEFEF"/>
                          </a:highlight>
                        </a:rPr>
                        <a:t/>
                      </a:r>
                      <a:br>
                        <a:rPr lang="en-US" sz="1400" u="none" strike="noStrike" cap="none" dirty="0">
                          <a:highlight>
                            <a:srgbClr val="EFEFEF"/>
                          </a:highlight>
                        </a:rPr>
                      </a:br>
                      <a:r>
                        <a:rPr lang="en-US" sz="1400" b="1" i="0" u="none" strike="noStrike" cap="none" dirty="0">
                          <a:solidFill>
                            <a:srgbClr val="000000"/>
                          </a:solidFill>
                          <a:highlight>
                            <a:srgbClr val="EFEFEF"/>
                          </a:highlight>
                          <a:latin typeface="Arial"/>
                          <a:ea typeface="Arial"/>
                          <a:cs typeface="Arial"/>
                          <a:sym typeface="Arial"/>
                        </a:rPr>
                        <a:t>(°c)</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20.5/</a:t>
                      </a:r>
                      <a:br>
                        <a:rPr lang="en-US" sz="1400" b="0" i="0" u="none" strike="noStrike" cap="none">
                          <a:solidFill>
                            <a:srgbClr val="000000"/>
                          </a:solidFill>
                          <a:latin typeface="Arimo"/>
                          <a:ea typeface="Arimo"/>
                          <a:cs typeface="Arimo"/>
                          <a:sym typeface="Arimo"/>
                        </a:rPr>
                      </a:br>
                      <a:r>
                        <a:rPr lang="en-US" sz="1400" b="0" i="0" u="none" strike="noStrike" cap="none">
                          <a:solidFill>
                            <a:srgbClr val="000000"/>
                          </a:solidFill>
                          <a:latin typeface="Arimo"/>
                          <a:ea typeface="Arimo"/>
                          <a:cs typeface="Arimo"/>
                          <a:sym typeface="Arimo"/>
                        </a:rPr>
                        <a:t>20.3</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25.8/</a:t>
                      </a:r>
                      <a:br>
                        <a:rPr lang="en-US" sz="1400" b="0" i="0" u="none" strike="noStrike" cap="none">
                          <a:solidFill>
                            <a:srgbClr val="000000"/>
                          </a:solidFill>
                          <a:latin typeface="Arimo"/>
                          <a:ea typeface="Arimo"/>
                          <a:cs typeface="Arimo"/>
                          <a:sym typeface="Arimo"/>
                        </a:rPr>
                      </a:br>
                      <a:r>
                        <a:rPr lang="en-US" sz="1400" b="0" i="0" u="none" strike="noStrike" cap="none">
                          <a:solidFill>
                            <a:srgbClr val="000000"/>
                          </a:solidFill>
                          <a:latin typeface="Arimo"/>
                          <a:ea typeface="Arimo"/>
                          <a:cs typeface="Arimo"/>
                          <a:sym typeface="Arimo"/>
                        </a:rPr>
                        <a:t>16.4</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20.2/</a:t>
                      </a:r>
                      <a:br>
                        <a:rPr lang="en-US" sz="1400" b="0" i="0" u="none" strike="noStrike" cap="none">
                          <a:solidFill>
                            <a:srgbClr val="000000"/>
                          </a:solidFill>
                          <a:latin typeface="Arimo"/>
                          <a:ea typeface="Arimo"/>
                          <a:cs typeface="Arimo"/>
                          <a:sym typeface="Arimo"/>
                        </a:rPr>
                      </a:br>
                      <a:r>
                        <a:rPr lang="en-US" sz="1400" b="0" i="0" u="none" strike="noStrike" cap="none">
                          <a:solidFill>
                            <a:srgbClr val="000000"/>
                          </a:solidFill>
                          <a:latin typeface="Arimo"/>
                          <a:ea typeface="Arimo"/>
                          <a:cs typeface="Arimo"/>
                          <a:sym typeface="Arimo"/>
                        </a:rPr>
                        <a:t>17.4</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14.4/</a:t>
                      </a:r>
                      <a:br>
                        <a:rPr lang="en-US" sz="1400" b="0" i="0" u="none" strike="noStrike" cap="none">
                          <a:solidFill>
                            <a:srgbClr val="000000"/>
                          </a:solidFill>
                          <a:latin typeface="Arimo"/>
                          <a:ea typeface="Arimo"/>
                          <a:cs typeface="Arimo"/>
                          <a:sym typeface="Arimo"/>
                        </a:rPr>
                      </a:br>
                      <a:r>
                        <a:rPr lang="en-US" sz="1400" b="0" i="0" u="none" strike="noStrike" cap="none">
                          <a:solidFill>
                            <a:srgbClr val="000000"/>
                          </a:solidFill>
                          <a:latin typeface="Arimo"/>
                          <a:ea typeface="Arimo"/>
                          <a:cs typeface="Arimo"/>
                          <a:sym typeface="Arimo"/>
                        </a:rPr>
                        <a:t>14.8</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8721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Max/Min</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000000"/>
                          </a:solidFill>
                          <a:highlight>
                            <a:srgbClr val="EFEFEF"/>
                          </a:highlight>
                          <a:latin typeface="Arial"/>
                          <a:ea typeface="Arial"/>
                          <a:cs typeface="Arial"/>
                          <a:sym typeface="Arial"/>
                        </a:rPr>
                        <a:t>Soil temperature</a:t>
                      </a:r>
                      <a:r>
                        <a:rPr lang="en-US" sz="1400" u="none" strike="noStrike" cap="none" dirty="0">
                          <a:highlight>
                            <a:srgbClr val="EFEFEF"/>
                          </a:highlight>
                        </a:rPr>
                        <a:t/>
                      </a:r>
                      <a:br>
                        <a:rPr lang="en-US" sz="1400" u="none" strike="noStrike" cap="none" dirty="0">
                          <a:highlight>
                            <a:srgbClr val="EFEFEF"/>
                          </a:highlight>
                        </a:rPr>
                      </a:br>
                      <a:r>
                        <a:rPr lang="en-US" sz="1400" b="1" i="0" u="none" strike="noStrike" cap="none" dirty="0">
                          <a:solidFill>
                            <a:srgbClr val="000000"/>
                          </a:solidFill>
                          <a:highlight>
                            <a:srgbClr val="EFEFEF"/>
                          </a:highlight>
                          <a:latin typeface="Arial"/>
                          <a:ea typeface="Arial"/>
                          <a:cs typeface="Arial"/>
                          <a:sym typeface="Arial"/>
                        </a:rPr>
                        <a:t>(°c)</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mo"/>
                          <a:ea typeface="Arimo"/>
                          <a:cs typeface="Arimo"/>
                          <a:sym typeface="Arimo"/>
                        </a:rPr>
                        <a:t>25.1/</a:t>
                      </a:r>
                      <a:r>
                        <a:rPr lang="en-US" sz="1400" b="0" i="0" u="none" strike="noStrike" cap="none">
                          <a:solidFill>
                            <a:srgbClr val="000000"/>
                          </a:solidFill>
                          <a:latin typeface="Arimo"/>
                          <a:ea typeface="Arimo"/>
                          <a:cs typeface="Arimo"/>
                          <a:sym typeface="Arimo"/>
                        </a:rPr>
                        <a:t>16.6</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mo"/>
                          <a:ea typeface="Arimo"/>
                          <a:cs typeface="Arimo"/>
                          <a:sym typeface="Arimo"/>
                        </a:rPr>
                        <a:t>20.3/</a:t>
                      </a:r>
                      <a:r>
                        <a:rPr lang="en-US" sz="1400" b="0" i="0" u="none" strike="noStrike" cap="none">
                          <a:solidFill>
                            <a:srgbClr val="000000"/>
                          </a:solidFill>
                          <a:latin typeface="Arimo"/>
                          <a:ea typeface="Arimo"/>
                          <a:cs typeface="Arimo"/>
                          <a:sym typeface="Arimo"/>
                        </a:rPr>
                        <a:t>18.5</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mo"/>
                          <a:ea typeface="Arimo"/>
                          <a:cs typeface="Arimo"/>
                          <a:sym typeface="Arimo"/>
                        </a:rPr>
                        <a:t>18.3/</a:t>
                      </a:r>
                      <a:r>
                        <a:rPr lang="en-US" sz="1400" b="0" i="0" u="none" strike="noStrike" cap="none">
                          <a:solidFill>
                            <a:srgbClr val="000000"/>
                          </a:solidFill>
                          <a:latin typeface="Arimo"/>
                          <a:ea typeface="Arimo"/>
                          <a:cs typeface="Arimo"/>
                          <a:sym typeface="Arimo"/>
                        </a:rPr>
                        <a:t>18.2</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mo"/>
                          <a:ea typeface="Arimo"/>
                          <a:cs typeface="Arimo"/>
                          <a:sym typeface="Arimo"/>
                        </a:rPr>
                        <a:t>19.1/</a:t>
                      </a:r>
                      <a:r>
                        <a:rPr lang="en-US" sz="1400" b="0" i="0" u="none" strike="noStrike" cap="none">
                          <a:solidFill>
                            <a:srgbClr val="000000"/>
                          </a:solidFill>
                          <a:latin typeface="Arimo"/>
                          <a:ea typeface="Arimo"/>
                          <a:cs typeface="Arimo"/>
                          <a:sym typeface="Arimo"/>
                        </a:rPr>
                        <a:t>15.4</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54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weather0</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mo"/>
                          <a:ea typeface="Arimo"/>
                          <a:cs typeface="Arimo"/>
                          <a:sym typeface="Arimo"/>
                        </a:rPr>
                        <a:t>rain</a:t>
                      </a:r>
                      <a:endParaRPr sz="1400" u="none" strike="noStrike" cap="none" dirty="0"/>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
                      </a:r>
                      <a:br>
                        <a:rPr lang="en-US" sz="1400" u="none" strike="noStrike" cap="none" dirty="0"/>
                      </a:br>
                      <a:endParaRPr sz="1400" u="none" strike="noStrike" cap="none" dirty="0"/>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mo"/>
                          <a:ea typeface="Arimo"/>
                          <a:cs typeface="Arimo"/>
                          <a:sym typeface="Arimo"/>
                        </a:rPr>
                        <a:t>sun</a:t>
                      </a: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cloudy</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cloudy</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54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rainfall(mm)</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58</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mo"/>
                          <a:ea typeface="Arimo"/>
                          <a:cs typeface="Arimo"/>
                          <a:sym typeface="Arimo"/>
                        </a:rPr>
                        <a:t>0</a:t>
                      </a: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
                      </a:r>
                      <a:br>
                        <a:rPr lang="en-US" sz="1400" u="none" strike="noStrike" cap="none" dirty="0"/>
                      </a:b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
                      </a:r>
                      <a:br>
                        <a:rPr lang="en-US" sz="1400" u="none" strike="noStrike" cap="none" dirty="0"/>
                      </a:b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mo"/>
                          <a:ea typeface="Arimo"/>
                          <a:cs typeface="Arimo"/>
                          <a:sym typeface="Arimo"/>
                        </a:rPr>
                        <a:t>1</a:t>
                      </a: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
                      </a:r>
                      <a:br>
                        <a:rPr lang="en-US" sz="1400" u="none" strike="noStrike" cap="none" dirty="0"/>
                      </a:b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mo"/>
                          <a:ea typeface="Arimo"/>
                          <a:cs typeface="Arimo"/>
                          <a:sym typeface="Arimo"/>
                        </a:rPr>
                        <a:t>0</a:t>
                      </a: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
                      </a:r>
                      <a:br>
                        <a:rPr lang="en-US" sz="1400" u="none" strike="noStrike" cap="none" dirty="0"/>
                      </a:b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54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highlight>
                            <a:srgbClr val="EFEFEF"/>
                          </a:highlight>
                          <a:latin typeface="Arial"/>
                          <a:ea typeface="Arial"/>
                          <a:cs typeface="Arial"/>
                          <a:sym typeface="Arial"/>
                        </a:rPr>
                        <a:t>humidity(%)</a:t>
                      </a:r>
                      <a:endParaRPr sz="1400" u="none" strike="noStrike" cap="none" dirty="0">
                        <a:highlight>
                          <a:srgbClr val="EFEFEF"/>
                        </a:highlight>
                      </a:endParaRPr>
                    </a:p>
                  </a:txBody>
                  <a:tcPr marL="10400" marR="10400" marT="10400" marB="1040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80</a:t>
                      </a:r>
                      <a:endParaRPr sz="1400" u="none" strike="noStrike" cap="none"/>
                    </a:p>
                  </a:txBody>
                  <a:tcPr marL="27175" marR="27175" marT="25150" marB="25150" anchor="ctr" anchorCtr="1">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27175" marR="27175" marT="25150" marB="25150"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32</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85</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r>
                      <a:br>
                        <a:rPr lang="en-US" sz="1400" u="none" strike="noStrike" cap="none"/>
                      </a:b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mo"/>
                          <a:ea typeface="Arimo"/>
                          <a:cs typeface="Arimo"/>
                          <a:sym typeface="Arimo"/>
                        </a:rPr>
                        <a:t>70</a:t>
                      </a:r>
                      <a:endParaRPr sz="1400" u="none" strike="noStrike" cap="none"/>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
                      </a:r>
                      <a:br>
                        <a:rPr lang="en-US" sz="1400" u="none" strike="noStrike" cap="none" dirty="0"/>
                      </a:br>
                      <a:endParaRPr sz="1400" u="none" strike="noStrike" cap="none" dirty="0"/>
                    </a:p>
                  </a:txBody>
                  <a:tcPr marL="10075" marR="10075" marT="10075" marB="10075" anchor="ctr" anchorCtr="1">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81" name="Google Shape;181;p10"/>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p:nvPr/>
        </p:nvSpPr>
        <p:spPr>
          <a:xfrm>
            <a:off x="781425" y="2781175"/>
            <a:ext cx="3994500" cy="273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000000"/>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highlight>
                  <a:srgbClr val="FFFFFF"/>
                </a:highlight>
                <a:latin typeface="Arimo"/>
                <a:ea typeface="Arimo"/>
                <a:cs typeface="Arimo"/>
                <a:sym typeface="Arimo"/>
              </a:rPr>
              <a:t>(a) The pH value of the site with vegetation is higher than that without vegetation, as shown in Figure (5)</a:t>
            </a:r>
            <a:endParaRPr sz="2400" b="1" i="0" u="none" strike="noStrike" cap="none">
              <a:solidFill>
                <a:schemeClr val="dk1"/>
              </a:solidFill>
              <a:highlight>
                <a:srgbClr val="FFFFFF"/>
              </a:highlight>
              <a:latin typeface="Arimo"/>
              <a:ea typeface="Arimo"/>
              <a:cs typeface="Arimo"/>
              <a:sym typeface="Arimo"/>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
            </a:r>
            <a:br>
              <a:rPr lang="en-US" sz="1800" b="0" i="0" u="none" strike="noStrike" cap="none">
                <a:solidFill>
                  <a:schemeClr val="dk1"/>
                </a:solidFill>
                <a:latin typeface="Gill Sans"/>
                <a:ea typeface="Gill Sans"/>
                <a:cs typeface="Gill Sans"/>
                <a:sym typeface="Gill Sans"/>
              </a:rPr>
            </a:br>
            <a:endParaRPr sz="1800" b="0" i="0" u="none" strike="noStrike" cap="none">
              <a:solidFill>
                <a:schemeClr val="dk1"/>
              </a:solidFill>
              <a:latin typeface="Gill Sans"/>
              <a:ea typeface="Gill Sans"/>
              <a:cs typeface="Gill Sans"/>
              <a:sym typeface="Gill Sans"/>
            </a:endParaRPr>
          </a:p>
        </p:txBody>
      </p:sp>
      <p:pic>
        <p:nvPicPr>
          <p:cNvPr id="187" name="Google Shape;187;p11" descr="https://lh3.googleusercontent.com/zR2JaSLNWcbz69HGRRMsABCpKaGKbHAe7jyZI5qsnrWAOekwHSnsg9aXkrUz78G8y6tC7Ojiym0nrJ378GDnEKPmEUxvQQyktBxOiQoHLIsklnhuQnnuT19l06DMeg"/>
          <p:cNvPicPr preferRelativeResize="0"/>
          <p:nvPr/>
        </p:nvPicPr>
        <p:blipFill rotWithShape="1">
          <a:blip r:embed="rId5">
            <a:alphaModFix/>
          </a:blip>
          <a:srcRect/>
          <a:stretch/>
        </p:blipFill>
        <p:spPr>
          <a:xfrm>
            <a:off x="4440840" y="2612074"/>
            <a:ext cx="7525808" cy="4064200"/>
          </a:xfrm>
          <a:prstGeom prst="rect">
            <a:avLst/>
          </a:prstGeom>
          <a:noFill/>
          <a:ln>
            <a:noFill/>
          </a:ln>
        </p:spPr>
      </p:pic>
      <p:sp>
        <p:nvSpPr>
          <p:cNvPr id="188" name="Google Shape;188;p11"/>
          <p:cNvSpPr/>
          <p:nvPr/>
        </p:nvSpPr>
        <p:spPr>
          <a:xfrm>
            <a:off x="10325826" y="6397163"/>
            <a:ext cx="1236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chemeClr val="lt1"/>
                </a:highlight>
                <a:latin typeface="Arial"/>
                <a:ea typeface="Arial"/>
                <a:cs typeface="Arial"/>
                <a:sym typeface="Arial"/>
              </a:rPr>
              <a:t>Figure (5)</a:t>
            </a:r>
            <a:endParaRPr sz="1800" b="0" i="0" u="none" strike="noStrike" cap="none">
              <a:solidFill>
                <a:schemeClr val="dk1"/>
              </a:solidFill>
              <a:highlight>
                <a:schemeClr val="lt1"/>
              </a:highlight>
              <a:latin typeface="Arial"/>
              <a:ea typeface="Arial"/>
              <a:cs typeface="Arial"/>
              <a:sym typeface="Arial"/>
            </a:endParaRPr>
          </a:p>
        </p:txBody>
      </p:sp>
      <p:sp>
        <p:nvSpPr>
          <p:cNvPr id="189" name="Google Shape;189;p11"/>
          <p:cNvSpPr txBox="1">
            <a:spLocks noGrp="1"/>
          </p:cNvSpPr>
          <p:nvPr>
            <p:ph type="title"/>
          </p:nvPr>
        </p:nvSpPr>
        <p:spPr>
          <a:xfrm>
            <a:off x="1896100" y="716925"/>
            <a:ext cx="8103300" cy="1481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875" tIns="182875" rIns="182875" bIns="182875" anchor="ctr" anchorCtr="0">
            <a:noAutofit/>
          </a:bodyPr>
          <a:lstStyle/>
          <a:p>
            <a:pPr marL="0" lvl="0" indent="0" algn="l" rtl="0">
              <a:lnSpc>
                <a:spcPct val="100000"/>
              </a:lnSpc>
              <a:spcBef>
                <a:spcPts val="0"/>
              </a:spcBef>
              <a:spcAft>
                <a:spcPts val="0"/>
              </a:spcAft>
              <a:buClr>
                <a:schemeClr val="dk1"/>
              </a:buClr>
              <a:buSzPts val="1800"/>
              <a:buFont typeface="Arial"/>
              <a:buNone/>
            </a:pPr>
            <a:r>
              <a:rPr lang="en-US" b="1" dirty="0">
                <a:solidFill>
                  <a:schemeClr val="dk1"/>
                </a:solidFill>
              </a:rPr>
              <a:t>b. After the rain, will the soil pH be different between the vegetation and the uncovered soil? If so, what are the reasons?</a:t>
            </a:r>
            <a:endParaRPr dirty="0"/>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69"/>
    </mc:Choice>
    <mc:Fallback>
      <p:transition spd="slow" advTm="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7efeac175c_0_0" title="圖表"/>
          <p:cNvPicPr preferRelativeResize="0"/>
          <p:nvPr/>
        </p:nvPicPr>
        <p:blipFill rotWithShape="1">
          <a:blip r:embed="rId5">
            <a:alphaModFix/>
          </a:blip>
          <a:srcRect/>
          <a:stretch/>
        </p:blipFill>
        <p:spPr>
          <a:xfrm>
            <a:off x="4559650" y="941100"/>
            <a:ext cx="7588950" cy="4693000"/>
          </a:xfrm>
          <a:prstGeom prst="rect">
            <a:avLst/>
          </a:prstGeom>
          <a:noFill/>
          <a:ln>
            <a:noFill/>
          </a:ln>
        </p:spPr>
      </p:pic>
      <p:sp>
        <p:nvSpPr>
          <p:cNvPr id="196" name="Google Shape;196;g7efeac175c_0_0"/>
          <p:cNvSpPr txBox="1"/>
          <p:nvPr/>
        </p:nvSpPr>
        <p:spPr>
          <a:xfrm>
            <a:off x="9590850" y="5168375"/>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highlight>
                  <a:schemeClr val="lt1"/>
                </a:highlight>
                <a:latin typeface="Arial"/>
                <a:ea typeface="Arial"/>
                <a:cs typeface="Arial"/>
                <a:sym typeface="Arial"/>
              </a:rPr>
              <a:t>Figure (6)</a:t>
            </a:r>
            <a:endParaRPr sz="1400" b="0" i="0" u="none" strike="noStrike" cap="none">
              <a:solidFill>
                <a:srgbClr val="000000"/>
              </a:solidFill>
              <a:highlight>
                <a:schemeClr val="lt1"/>
              </a:highlight>
              <a:latin typeface="Arial"/>
              <a:ea typeface="Arial"/>
              <a:cs typeface="Arial"/>
              <a:sym typeface="Arial"/>
            </a:endParaRPr>
          </a:p>
        </p:txBody>
      </p:sp>
      <p:sp>
        <p:nvSpPr>
          <p:cNvPr id="197" name="Google Shape;197;g7efeac175c_0_0"/>
          <p:cNvSpPr txBox="1"/>
          <p:nvPr/>
        </p:nvSpPr>
        <p:spPr>
          <a:xfrm>
            <a:off x="683950" y="1845188"/>
            <a:ext cx="38757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chemeClr val="dk1"/>
                </a:solidFill>
                <a:highlight>
                  <a:srgbClr val="FFFFFF"/>
                </a:highlight>
                <a:latin typeface="Arial"/>
                <a:ea typeface="Arial"/>
                <a:cs typeface="Arial"/>
                <a:sym typeface="Arial"/>
              </a:rPr>
              <a:t>(b). When the humidity increases, the pH value of the vegetation increases but the vegetation decreases, as shown in Figure (6).</a:t>
            </a:r>
            <a:endParaRPr sz="2400" b="1"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700" b="1" i="0" u="none" strike="noStrike" cap="none">
              <a:solidFill>
                <a:schemeClr val="dk1"/>
              </a:solidFill>
              <a:highlight>
                <a:schemeClr val="lt1"/>
              </a:highlight>
              <a:latin typeface="Arial"/>
              <a:ea typeface="Arial"/>
              <a:cs typeface="Arial"/>
              <a:sym typeface="Arial"/>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47"/>
    </mc:Choice>
    <mc:Fallback>
      <p:transition spd="slow" advTm="1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7efeac175c_1_0"/>
          <p:cNvSpPr txBox="1">
            <a:spLocks noGrp="1"/>
          </p:cNvSpPr>
          <p:nvPr>
            <p:ph type="body" idx="1"/>
          </p:nvPr>
        </p:nvSpPr>
        <p:spPr>
          <a:xfrm>
            <a:off x="380754" y="1809475"/>
            <a:ext cx="4579800" cy="3102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highlight>
                  <a:srgbClr val="FFFFFF"/>
                </a:highlight>
              </a:rPr>
              <a:t>(c). When the temperature rises</a:t>
            </a:r>
            <a:endParaRPr sz="2400" b="1">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highlight>
                  <a:srgbClr val="FFFFFF"/>
                </a:highlight>
              </a:rPr>
              <a:t>The pH value of no vegetation decreases and the pH value of vegetation increases, as shown in Figure (7)</a:t>
            </a:r>
            <a:endParaRPr sz="2400" b="1">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2400" b="1">
              <a:solidFill>
                <a:schemeClr val="dk1"/>
              </a:solidFill>
              <a:highlight>
                <a:srgbClr val="FFFFFF"/>
              </a:highlight>
            </a:endParaRPr>
          </a:p>
        </p:txBody>
      </p:sp>
      <p:pic>
        <p:nvPicPr>
          <p:cNvPr id="204" name="Google Shape;204;g7efeac175c_1_0" title="圖表"/>
          <p:cNvPicPr preferRelativeResize="0"/>
          <p:nvPr/>
        </p:nvPicPr>
        <p:blipFill rotWithShape="1">
          <a:blip r:embed="rId5">
            <a:alphaModFix/>
          </a:blip>
          <a:srcRect/>
          <a:stretch/>
        </p:blipFill>
        <p:spPr>
          <a:xfrm>
            <a:off x="4960550" y="1497025"/>
            <a:ext cx="6938925" cy="4291025"/>
          </a:xfrm>
          <a:prstGeom prst="rect">
            <a:avLst/>
          </a:prstGeom>
          <a:noFill/>
          <a:ln>
            <a:noFill/>
          </a:ln>
        </p:spPr>
      </p:pic>
      <p:sp>
        <p:nvSpPr>
          <p:cNvPr id="205" name="Google Shape;205;g7efeac175c_1_0"/>
          <p:cNvSpPr txBox="1"/>
          <p:nvPr/>
        </p:nvSpPr>
        <p:spPr>
          <a:xfrm>
            <a:off x="9590250" y="531265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highlight>
                  <a:srgbClr val="FFFFFF"/>
                </a:highlight>
                <a:latin typeface="Arial"/>
                <a:ea typeface="Arial"/>
                <a:cs typeface="Arial"/>
                <a:sym typeface="Arial"/>
              </a:rPr>
              <a:t>Figure (7)</a:t>
            </a:r>
            <a:endParaRPr sz="1400" b="0" i="0" u="none" strike="noStrike" cap="none">
              <a:solidFill>
                <a:srgbClr val="000000"/>
              </a:solidFill>
              <a:latin typeface="Arial"/>
              <a:ea typeface="Arial"/>
              <a:cs typeface="Arial"/>
              <a:sym typeface="Arial"/>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04"/>
    </mc:Choice>
    <mc:Fallback>
      <p:transition spd="slow" advTm="1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7efeac175c_0_27"/>
          <p:cNvSpPr txBox="1">
            <a:spLocks noGrp="1"/>
          </p:cNvSpPr>
          <p:nvPr>
            <p:ph type="body" idx="1"/>
          </p:nvPr>
        </p:nvSpPr>
        <p:spPr>
          <a:xfrm>
            <a:off x="694601" y="2390425"/>
            <a:ext cx="3957000" cy="3102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highlight>
                  <a:srgbClr val="FFFFFF"/>
                </a:highlight>
                <a:latin typeface="Arimo"/>
                <a:ea typeface="Arimo"/>
                <a:cs typeface="Arimo"/>
                <a:sym typeface="Arimo"/>
              </a:rPr>
              <a:t>(d). Although the water is acidic, the pH value of the soil after rain has been slightly increased, as shown in Figure (8).</a:t>
            </a:r>
            <a:endParaRPr sz="2400" b="1">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700" b="1">
              <a:solidFill>
                <a:schemeClr val="dk1"/>
              </a:solidFill>
              <a:highlight>
                <a:srgbClr val="FFFFFF"/>
              </a:highlight>
              <a:latin typeface="Arimo"/>
              <a:ea typeface="Arimo"/>
              <a:cs typeface="Arimo"/>
              <a:sym typeface="Arimo"/>
            </a:endParaRPr>
          </a:p>
        </p:txBody>
      </p:sp>
      <p:pic>
        <p:nvPicPr>
          <p:cNvPr id="212" name="Google Shape;212;g7efeac175c_0_27" title="圖表"/>
          <p:cNvPicPr preferRelativeResize="0"/>
          <p:nvPr/>
        </p:nvPicPr>
        <p:blipFill rotWithShape="1">
          <a:blip r:embed="rId5">
            <a:alphaModFix/>
          </a:blip>
          <a:srcRect/>
          <a:stretch/>
        </p:blipFill>
        <p:spPr>
          <a:xfrm>
            <a:off x="4651601" y="1244950"/>
            <a:ext cx="7284151" cy="4504525"/>
          </a:xfrm>
          <a:prstGeom prst="rect">
            <a:avLst/>
          </a:prstGeom>
          <a:noFill/>
          <a:ln>
            <a:noFill/>
          </a:ln>
        </p:spPr>
      </p:pic>
      <p:sp>
        <p:nvSpPr>
          <p:cNvPr id="213" name="Google Shape;213;g7efeac175c_0_27"/>
          <p:cNvSpPr txBox="1"/>
          <p:nvPr/>
        </p:nvSpPr>
        <p:spPr>
          <a:xfrm>
            <a:off x="9987550" y="5337375"/>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highlight>
                  <a:schemeClr val="lt1"/>
                </a:highlight>
                <a:latin typeface="Arimo"/>
                <a:ea typeface="Arimo"/>
                <a:cs typeface="Arimo"/>
                <a:sym typeface="Arimo"/>
              </a:rPr>
              <a:t>Figure (8)</a:t>
            </a:r>
            <a:endParaRPr sz="1400" b="0" i="0" u="none" strike="noStrike" cap="none">
              <a:solidFill>
                <a:srgbClr val="000000"/>
              </a:solidFill>
              <a:highlight>
                <a:schemeClr val="lt1"/>
              </a:highlight>
              <a:latin typeface="Arial"/>
              <a:ea typeface="Arial"/>
              <a:cs typeface="Arial"/>
              <a:sym typeface="Arial"/>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35"/>
    </mc:Choice>
    <mc:Fallback>
      <p:transition spd="slow" advTm="1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7efeac175c_0_37"/>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115000"/>
              </a:lnSpc>
              <a:spcBef>
                <a:spcPts val="0"/>
              </a:spcBef>
              <a:spcAft>
                <a:spcPts val="0"/>
              </a:spcAft>
              <a:buSzPts val="1800"/>
              <a:buNone/>
            </a:pPr>
            <a:r>
              <a:rPr lang="en-US" b="1" dirty="0">
                <a:solidFill>
                  <a:schemeClr val="dk2"/>
                </a:solidFill>
              </a:rPr>
              <a:t>5.</a:t>
            </a:r>
            <a:r>
              <a:rPr lang="en-US" b="1" dirty="0">
                <a:solidFill>
                  <a:schemeClr val="dk2"/>
                </a:solidFill>
                <a:highlight>
                  <a:srgbClr val="FFFFFF"/>
                </a:highlight>
              </a:rPr>
              <a:t>Conclusion</a:t>
            </a:r>
            <a:endParaRPr dirty="0">
              <a:solidFill>
                <a:schemeClr val="dk2"/>
              </a:solidFill>
            </a:endParaRPr>
          </a:p>
        </p:txBody>
      </p:sp>
      <p:sp>
        <p:nvSpPr>
          <p:cNvPr id="220" name="Google Shape;220;g7efeac175c_0_37"/>
          <p:cNvSpPr txBox="1">
            <a:spLocks noGrp="1"/>
          </p:cNvSpPr>
          <p:nvPr>
            <p:ph type="body" idx="1"/>
          </p:nvPr>
        </p:nvSpPr>
        <p:spPr>
          <a:xfrm>
            <a:off x="1553375" y="2687625"/>
            <a:ext cx="9270600" cy="3830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highlight>
                  <a:srgbClr val="FFFFFF"/>
                </a:highlight>
                <a:latin typeface="Arimo"/>
                <a:ea typeface="Arimo"/>
                <a:cs typeface="Arimo"/>
                <a:sym typeface="Arimo"/>
              </a:rPr>
              <a:t>The place with vegetation does show a more alkaline response. According to the literature, we speculate that the soil may have a microbial reaction, or it may be like the concept of a "buffer solution" in our high school </a:t>
            </a:r>
            <a:r>
              <a:rPr lang="en-US" b="1" dirty="0" smtClean="0">
                <a:solidFill>
                  <a:schemeClr val="dk1"/>
                </a:solidFill>
                <a:highlight>
                  <a:srgbClr val="FFFFFF"/>
                </a:highlight>
                <a:latin typeface="Arimo"/>
                <a:ea typeface="Arimo"/>
                <a:cs typeface="Arimo"/>
                <a:sym typeface="Arimo"/>
              </a:rPr>
              <a:t>textbook. </a:t>
            </a:r>
            <a:r>
              <a:rPr lang="en-US" b="1" dirty="0">
                <a:solidFill>
                  <a:schemeClr val="dk1"/>
                </a:solidFill>
                <a:highlight>
                  <a:srgbClr val="FFFFFF"/>
                </a:highlight>
                <a:latin typeface="Arimo"/>
                <a:ea typeface="Arimo"/>
                <a:cs typeface="Arimo"/>
                <a:sym typeface="Arimo"/>
              </a:rPr>
              <a:t>According to the literature, the soil contains a buffer. Substances are compounds such as clay particles, organics, carbonates, and phosphates in the soil. They can be replaced with hydrogen ions in the soil solution, so that the pH of the soil will not change significantly. It may also be due to the type of soil, particle size, and humidity </a:t>
            </a:r>
            <a:r>
              <a:rPr lang="en-US" b="1" dirty="0" smtClean="0">
                <a:solidFill>
                  <a:schemeClr val="dk1"/>
                </a:solidFill>
                <a:highlight>
                  <a:srgbClr val="FFFFFF"/>
                </a:highlight>
                <a:latin typeface="Arimo"/>
                <a:ea typeface="Arimo"/>
                <a:cs typeface="Arimo"/>
                <a:sym typeface="Arimo"/>
              </a:rPr>
              <a:t>degree </a:t>
            </a:r>
            <a:r>
              <a:rPr lang="en-US" b="1" dirty="0">
                <a:solidFill>
                  <a:schemeClr val="dk1"/>
                </a:solidFill>
                <a:highlight>
                  <a:srgbClr val="FFFFFF"/>
                </a:highlight>
                <a:latin typeface="Arimo"/>
                <a:ea typeface="Arimo"/>
                <a:cs typeface="Arimo"/>
                <a:sym typeface="Arimo"/>
              </a:rPr>
              <a:t>of influence. These experiments will be included in observations in the future. Next, we will also use telemetry to compare the differences in image shooting caused by different soil concession layers, and study why the soil may return to alkaline.</a:t>
            </a:r>
            <a:endParaRPr b="1" dirty="0">
              <a:solidFill>
                <a:schemeClr val="dk1"/>
              </a:solidFill>
              <a:highlight>
                <a:srgbClr val="FFFFFF"/>
              </a:highlight>
              <a:latin typeface="Arimo"/>
              <a:ea typeface="Arimo"/>
              <a:cs typeface="Arimo"/>
              <a:sym typeface="Arimo"/>
            </a:endParaRPr>
          </a:p>
          <a:p>
            <a:pPr marL="0" lvl="0" indent="0" algn="ctr" rtl="0">
              <a:lnSpc>
                <a:spcPct val="115000"/>
              </a:lnSpc>
              <a:spcBef>
                <a:spcPts val="0"/>
              </a:spcBef>
              <a:spcAft>
                <a:spcPts val="0"/>
              </a:spcAft>
              <a:buClr>
                <a:schemeClr val="dk1"/>
              </a:buClr>
              <a:buSzPts val="1100"/>
              <a:buFont typeface="Arial"/>
              <a:buNone/>
            </a:pPr>
            <a:endParaRPr sz="1700" b="1" dirty="0">
              <a:solidFill>
                <a:schemeClr val="dk1"/>
              </a:solidFill>
              <a:highlight>
                <a:srgbClr val="FFFFFF"/>
              </a:highlight>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088"/>
    </mc:Choice>
    <mc:Fallback>
      <p:transition spd="slow" advTm="7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7efeac175c_0_43"/>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115000"/>
              </a:lnSpc>
              <a:spcBef>
                <a:spcPts val="0"/>
              </a:spcBef>
              <a:spcAft>
                <a:spcPts val="0"/>
              </a:spcAft>
              <a:buSzPts val="1800"/>
              <a:buNone/>
            </a:pPr>
            <a:r>
              <a:rPr lang="en-US" b="1">
                <a:solidFill>
                  <a:schemeClr val="dk2"/>
                </a:solidFill>
                <a:highlight>
                  <a:srgbClr val="FFFFFF"/>
                </a:highlight>
              </a:rPr>
              <a:t>6.Bibliography / Citation</a:t>
            </a:r>
            <a:endParaRPr>
              <a:solidFill>
                <a:schemeClr val="dk2"/>
              </a:solidFill>
            </a:endParaRPr>
          </a:p>
        </p:txBody>
      </p:sp>
      <p:sp>
        <p:nvSpPr>
          <p:cNvPr id="227" name="Google Shape;227;g7efeac175c_0_43"/>
          <p:cNvSpPr txBox="1">
            <a:spLocks noGrp="1"/>
          </p:cNvSpPr>
          <p:nvPr>
            <p:ph type="body" idx="1"/>
          </p:nvPr>
        </p:nvSpPr>
        <p:spPr>
          <a:xfrm>
            <a:off x="2231136" y="2505994"/>
            <a:ext cx="7729800" cy="3102000"/>
          </a:xfrm>
          <a:prstGeom prst="rect">
            <a:avLst/>
          </a:prstGeom>
          <a:noFill/>
          <a:ln>
            <a:noFill/>
          </a:ln>
        </p:spPr>
        <p:txBody>
          <a:bodyPr spcFirstLastPara="1" wrap="square" lIns="91425" tIns="45700" rIns="91425" bIns="45700" anchor="t" anchorCtr="0">
            <a:noAutofit/>
          </a:bodyPr>
          <a:lstStyle/>
          <a:p>
            <a:pPr marL="358775" lvl="0" indent="-358775"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rPr>
              <a:t>a、基隆地區年平均pH值。中央氣象局</a:t>
            </a:r>
            <a:r>
              <a:rPr lang="en-US" sz="1200" b="1" u="sng">
                <a:solidFill>
                  <a:srgbClr val="000000"/>
                </a:solidFill>
                <a:highlight>
                  <a:schemeClr val="lt1"/>
                </a:highlight>
                <a:hlinkClick r:id="rId3"/>
              </a:rPr>
              <a:t>https://www.cwb.gov.tw/V8/C/</a:t>
            </a:r>
            <a:endParaRPr sz="1200" b="1">
              <a:solidFill>
                <a:srgbClr val="000000"/>
              </a:solidFill>
              <a:highlight>
                <a:schemeClr val="lt1"/>
              </a:highlight>
            </a:endParaRPr>
          </a:p>
          <a:p>
            <a:pPr marL="358775" lvl="0" indent="-358775"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rPr>
              <a:t>b、黃至亨等(2003)當植物遇到酸雨。中華民國第四十屆中小學科學展覽參展做品專輯，pp26</a:t>
            </a:r>
            <a:endParaRPr sz="1200" b="1">
              <a:solidFill>
                <a:schemeClr val="dk1"/>
              </a:solidFill>
              <a:highlight>
                <a:schemeClr val="lt1"/>
              </a:highlight>
            </a:endParaRPr>
          </a:p>
          <a:p>
            <a:pPr marL="358775" lvl="0" indent="-358775"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rPr>
              <a:t>三、林欣靜 、林格立（民 98年 11月）。</a:t>
            </a:r>
            <a:r>
              <a:rPr lang="en-US" sz="1200" b="1">
                <a:solidFill>
                  <a:srgbClr val="333333"/>
                </a:solidFill>
                <a:highlight>
                  <a:schemeClr val="lt1"/>
                </a:highlight>
              </a:rPr>
              <a:t>天堂來的眼淚──無所不在的酸雨危機台灣光華雜誌</a:t>
            </a:r>
            <a:r>
              <a:rPr lang="en-US" sz="1200" b="1">
                <a:solidFill>
                  <a:schemeClr val="dk1"/>
                </a:solidFill>
                <a:highlight>
                  <a:schemeClr val="lt1"/>
                </a:highlight>
                <a:uFill>
                  <a:noFill/>
                </a:uFill>
                <a:hlinkClick r:id="rId4"/>
              </a:rPr>
              <a:t>https://www.taiwanpanorama.com.tw/Articles/Details?Guid=99e94d41-ad06-4200-b31e-0bbefa37f962&amp;CatId=4</a:t>
            </a:r>
            <a:endParaRPr sz="1200" b="1">
              <a:solidFill>
                <a:srgbClr val="292929"/>
              </a:solidFill>
              <a:highlight>
                <a:schemeClr val="lt1"/>
              </a:highlight>
            </a:endParaRPr>
          </a:p>
          <a:p>
            <a:pPr marL="358775" lvl="0" indent="-358775" algn="l" rtl="0">
              <a:lnSpc>
                <a:spcPct val="125000"/>
              </a:lnSpc>
              <a:spcBef>
                <a:spcPts val="0"/>
              </a:spcBef>
              <a:spcAft>
                <a:spcPts val="0"/>
              </a:spcAft>
              <a:buClr>
                <a:schemeClr val="dk1"/>
              </a:buClr>
              <a:buSzPts val="1100"/>
              <a:buFont typeface="Arial"/>
              <a:buNone/>
            </a:pPr>
            <a:r>
              <a:rPr lang="en-US" sz="1200" b="1">
                <a:solidFill>
                  <a:srgbClr val="292929"/>
                </a:solidFill>
                <a:highlight>
                  <a:schemeClr val="lt1"/>
                </a:highlight>
              </a:rPr>
              <a:t>c</a:t>
            </a:r>
            <a:r>
              <a:rPr lang="en-US" sz="1200" b="1">
                <a:solidFill>
                  <a:schemeClr val="dk1"/>
                </a:solidFill>
                <a:highlight>
                  <a:schemeClr val="lt1"/>
                </a:highlight>
              </a:rPr>
              <a:t>、</a:t>
            </a:r>
            <a:r>
              <a:rPr lang="en-US" sz="1200" b="1">
                <a:solidFill>
                  <a:srgbClr val="292929"/>
                </a:solidFill>
                <a:highlight>
                  <a:schemeClr val="lt1"/>
                </a:highlight>
              </a:rPr>
              <a:t>洪正峰等(2002)科展行動研究--酸雨對土壤酸鹼性的影響</a:t>
            </a:r>
            <a:endParaRPr sz="1200" b="1">
              <a:solidFill>
                <a:srgbClr val="292929"/>
              </a:solidFill>
              <a:highlight>
                <a:schemeClr val="lt1"/>
              </a:highlight>
            </a:endParaRPr>
          </a:p>
          <a:p>
            <a:pPr marL="0" lvl="0" indent="0"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uFill>
                  <a:noFill/>
                </a:uFill>
                <a:hlinkClick r:id="rId5"/>
              </a:rPr>
              <a:t>https://www.greenschool.moe.edu.tw/gs2/partner/item.aspx?k=B8F1BED6FEFEAF4DE5D3A68FFCAEEEEA</a:t>
            </a:r>
            <a:endParaRPr sz="1200" b="1">
              <a:solidFill>
                <a:schemeClr val="dk1"/>
              </a:solidFill>
              <a:highlight>
                <a:schemeClr val="lt1"/>
              </a:highlight>
            </a:endParaRPr>
          </a:p>
          <a:p>
            <a:pPr marL="358775" lvl="0" indent="-358775"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rPr>
              <a:t>d、</a:t>
            </a:r>
            <a:r>
              <a:rPr lang="en-US" sz="1200" b="1">
                <a:solidFill>
                  <a:srgbClr val="444950"/>
                </a:solidFill>
                <a:highlight>
                  <a:schemeClr val="lt1"/>
                </a:highlight>
              </a:rPr>
              <a:t>GLOBE(2014),Soil pH Protocal,</a:t>
            </a:r>
            <a:r>
              <a:rPr lang="en-US" sz="1200" b="1">
                <a:solidFill>
                  <a:schemeClr val="dk1"/>
                </a:solidFill>
                <a:highlight>
                  <a:schemeClr val="lt1"/>
                </a:highlight>
              </a:rPr>
              <a:t> </a:t>
            </a:r>
            <a:r>
              <a:rPr lang="en-US" sz="1200" b="1">
                <a:solidFill>
                  <a:schemeClr val="dk1"/>
                </a:solidFill>
                <a:highlight>
                  <a:schemeClr val="lt1"/>
                </a:highlight>
                <a:uFill>
                  <a:noFill/>
                </a:uFill>
                <a:hlinkClick r:id="rId6"/>
              </a:rPr>
              <a:t>https://www.globe.gov/documents/352961/8de1fc2a-dc4e-41c5-a5d9-985865b0d67f</a:t>
            </a:r>
            <a:r>
              <a:rPr lang="en-US" sz="1200" b="1">
                <a:solidFill>
                  <a:schemeClr val="dk1"/>
                </a:solidFill>
                <a:highlight>
                  <a:schemeClr val="lt1"/>
                </a:highlight>
              </a:rPr>
              <a:t>, </a:t>
            </a:r>
            <a:r>
              <a:rPr lang="en-US" sz="1200" b="1">
                <a:solidFill>
                  <a:srgbClr val="444950"/>
                </a:solidFill>
                <a:highlight>
                  <a:schemeClr val="lt1"/>
                </a:highlight>
              </a:rPr>
              <a:t>pp9.</a:t>
            </a:r>
            <a:endParaRPr sz="1200" b="1">
              <a:solidFill>
                <a:schemeClr val="dk1"/>
              </a:solidFill>
              <a:highlight>
                <a:schemeClr val="lt1"/>
              </a:highlight>
            </a:endParaRPr>
          </a:p>
          <a:p>
            <a:pPr marL="358775" lvl="0" indent="-358775"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rPr>
              <a:t>e、孫岩章(2004)</a:t>
            </a:r>
            <a:r>
              <a:rPr lang="en-US" sz="1200" b="1">
                <a:solidFill>
                  <a:srgbClr val="444950"/>
                </a:solidFill>
                <a:highlight>
                  <a:schemeClr val="lt1"/>
                </a:highlight>
              </a:rPr>
              <a:t>環境污染</a:t>
            </a:r>
            <a:r>
              <a:rPr lang="en-US" sz="1200" b="1">
                <a:solidFill>
                  <a:schemeClr val="dk1"/>
                </a:solidFill>
                <a:highlight>
                  <a:schemeClr val="lt1"/>
                </a:highlight>
              </a:rPr>
              <a:t>病害之診斷與因果之鑑識pp64</a:t>
            </a:r>
            <a:endParaRPr sz="1200" b="1">
              <a:solidFill>
                <a:schemeClr val="dk1"/>
              </a:solidFill>
              <a:highlight>
                <a:schemeClr val="lt1"/>
              </a:highlight>
            </a:endParaRPr>
          </a:p>
          <a:p>
            <a:pPr marL="358775" lvl="0" indent="-358775"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rPr>
              <a:t>f、土壤緩衝物質。國家教育研究院辭書</a:t>
            </a:r>
            <a:r>
              <a:rPr lang="en-US" sz="1200" b="1">
                <a:solidFill>
                  <a:srgbClr val="1155CC"/>
                </a:solidFill>
                <a:highlight>
                  <a:schemeClr val="lt1"/>
                </a:highlight>
                <a:uFill>
                  <a:noFill/>
                </a:uFill>
                <a:hlinkClick r:id="rId7"/>
              </a:rPr>
              <a:t>http://163.28.84.216/Entry/Detail/?title=%E5%9C%9F%E5%A3%A4%E7%B7%A9%E8%A1%9D%E7%89%A9%E8%B3%AA&amp;fbclid=IwAR2W-xPMCoHo1n8nTYhqcDnrS0rS-xuRrt0Ma3HOacZIJ8Rfm8HnMnrYIEY</a:t>
            </a:r>
            <a:endParaRPr sz="1200" b="1">
              <a:solidFill>
                <a:schemeClr val="dk1"/>
              </a:solidFill>
              <a:highlight>
                <a:schemeClr val="lt1"/>
              </a:highlight>
            </a:endParaRPr>
          </a:p>
          <a:p>
            <a:pPr marL="358775" lvl="0" indent="-358775" algn="l" rtl="0">
              <a:lnSpc>
                <a:spcPct val="125000"/>
              </a:lnSpc>
              <a:spcBef>
                <a:spcPts val="0"/>
              </a:spcBef>
              <a:spcAft>
                <a:spcPts val="0"/>
              </a:spcAft>
              <a:buClr>
                <a:schemeClr val="dk1"/>
              </a:buClr>
              <a:buSzPts val="1100"/>
              <a:buFont typeface="Arial"/>
              <a:buNone/>
            </a:pPr>
            <a:r>
              <a:rPr lang="en-US" sz="1200" b="1">
                <a:solidFill>
                  <a:schemeClr val="dk1"/>
                </a:solidFill>
                <a:highlight>
                  <a:schemeClr val="lt1"/>
                </a:highlight>
              </a:rPr>
              <a:t>g、林耀東(2015.7) 土壤淨化和緩衝功能p16-17</a:t>
            </a:r>
            <a:endParaRPr sz="1200" b="1">
              <a:highlight>
                <a:schemeClr val="lt1"/>
              </a:highlight>
            </a:endParaRPr>
          </a:p>
        </p:txBody>
      </p:sp>
    </p:spTree>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92682" y="2881415"/>
            <a:ext cx="7729728" cy="1188720"/>
          </a:xfrm>
        </p:spPr>
        <p:txBody>
          <a:bodyPr>
            <a:normAutofit/>
          </a:bodyPr>
          <a:lstStyle/>
          <a:p>
            <a:r>
              <a:rPr lang="en-US" altLang="zh-TW" sz="4000" dirty="0" smtClean="0"/>
              <a:t>Thank you!</a:t>
            </a:r>
            <a:endParaRPr lang="zh-TW" altLang="en-US" sz="4000" dirty="0"/>
          </a:p>
        </p:txBody>
      </p:sp>
    </p:spTree>
    <p:extLst>
      <p:ext uri="{BB962C8B-B14F-4D97-AF65-F5344CB8AC3E}">
        <p14:creationId xmlns:p14="http://schemas.microsoft.com/office/powerpoint/2010/main" val="401710398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12"/>
        <p:cNvGrpSpPr/>
        <p:nvPr/>
      </p:nvGrpSpPr>
      <p:grpSpPr>
        <a:xfrm>
          <a:off x="0" y="0"/>
          <a:ext cx="0" cy="0"/>
          <a:chOff x="0" y="0"/>
          <a:chExt cx="0" cy="0"/>
        </a:xfrm>
      </p:grpSpPr>
      <p:sp>
        <p:nvSpPr>
          <p:cNvPr id="113" name="Google Shape;113;p2"/>
          <p:cNvSpPr/>
          <p:nvPr/>
        </p:nvSpPr>
        <p:spPr>
          <a:xfrm>
            <a:off x="0" y="64475"/>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 name="Google Shape;114;p2"/>
          <p:cNvSpPr/>
          <p:nvPr/>
        </p:nvSpPr>
        <p:spPr>
          <a:xfrm>
            <a:off x="0" y="0"/>
            <a:ext cx="4654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2"/>
          <p:cNvSpPr txBox="1">
            <a:spLocks noGrp="1"/>
          </p:cNvSpPr>
          <p:nvPr>
            <p:ph type="title"/>
          </p:nvPr>
        </p:nvSpPr>
        <p:spPr>
          <a:xfrm>
            <a:off x="1110450" y="2275875"/>
            <a:ext cx="2601900" cy="2127300"/>
          </a:xfrm>
          <a:prstGeom prst="rect">
            <a:avLst/>
          </a:prstGeom>
          <a:noFill/>
          <a:ln w="9525" cap="flat" cmpd="sng">
            <a:solidFill>
              <a:schemeClr val="lt1"/>
            </a:solidFill>
            <a:prstDash val="solid"/>
            <a:round/>
            <a:headEnd type="none" w="sm" len="sm"/>
            <a:tailEnd type="none" w="sm" len="sm"/>
          </a:ln>
        </p:spPr>
        <p:txBody>
          <a:bodyPr spcFirstLastPara="1" wrap="square" lIns="182875" tIns="182875" rIns="182875" bIns="18287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600" b="1">
                <a:solidFill>
                  <a:schemeClr val="lt2"/>
                </a:solidFill>
              </a:rPr>
              <a:t>1.Abstract</a:t>
            </a:r>
            <a:endParaRPr sz="3600">
              <a:solidFill>
                <a:schemeClr val="lt2"/>
              </a:solidFill>
            </a:endParaRPr>
          </a:p>
        </p:txBody>
      </p:sp>
      <p:sp>
        <p:nvSpPr>
          <p:cNvPr id="116" name="Google Shape;116;p2"/>
          <p:cNvSpPr/>
          <p:nvPr/>
        </p:nvSpPr>
        <p:spPr>
          <a:xfrm>
            <a:off x="4793875" y="-313975"/>
            <a:ext cx="7054800" cy="53244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800" b="1" i="0" u="none" strike="noStrike" cap="none" dirty="0">
              <a:solidFill>
                <a:srgbClr val="783F04"/>
              </a:solidFill>
              <a:highlight>
                <a:srgbClr val="FFFFFF"/>
              </a:highlight>
              <a:latin typeface="Arimo"/>
              <a:ea typeface="Arimo"/>
              <a:cs typeface="Arimo"/>
              <a:sym typeface="Arimo"/>
            </a:endParaRPr>
          </a:p>
          <a:p>
            <a:pPr marL="0" marR="0" lvl="0" indent="0" algn="l" rtl="0">
              <a:lnSpc>
                <a:spcPct val="115000"/>
              </a:lnSpc>
              <a:spcBef>
                <a:spcPts val="0"/>
              </a:spcBef>
              <a:spcAft>
                <a:spcPts val="0"/>
              </a:spcAft>
              <a:buClr>
                <a:schemeClr val="dk1"/>
              </a:buClr>
              <a:buSzPts val="1100"/>
              <a:buFont typeface="Arial"/>
              <a:buNone/>
            </a:pPr>
            <a:r>
              <a:rPr lang="en-US" sz="1800" b="1" i="0" u="none" strike="noStrike" cap="none" dirty="0">
                <a:solidFill>
                  <a:schemeClr val="dk1"/>
                </a:solidFill>
                <a:highlight>
                  <a:srgbClr val="FFFFFF"/>
                </a:highlight>
                <a:latin typeface="Arial"/>
                <a:ea typeface="Arial"/>
                <a:cs typeface="Arial"/>
                <a:sym typeface="Arial"/>
              </a:rPr>
              <a:t>This study is to explore the relationship between soil and rain and change in </a:t>
            </a:r>
            <a:r>
              <a:rPr lang="en-US" sz="1800" b="1" i="0" u="none" strike="noStrike" cap="none" dirty="0" err="1">
                <a:solidFill>
                  <a:schemeClr val="dk1"/>
                </a:solidFill>
                <a:highlight>
                  <a:srgbClr val="FFFFFF"/>
                </a:highlight>
                <a:latin typeface="Arial"/>
                <a:ea typeface="Arial"/>
                <a:cs typeface="Arial"/>
                <a:sym typeface="Arial"/>
              </a:rPr>
              <a:t>pH.</a:t>
            </a:r>
            <a:r>
              <a:rPr lang="en-US" sz="1800" b="1" i="0" u="none" strike="noStrike" cap="none" dirty="0">
                <a:solidFill>
                  <a:schemeClr val="dk1"/>
                </a:solidFill>
                <a:highlight>
                  <a:srgbClr val="FFFFFF"/>
                </a:highlight>
                <a:latin typeface="Arial"/>
                <a:ea typeface="Arial"/>
                <a:cs typeface="Arial"/>
                <a:sym typeface="Arial"/>
              </a:rPr>
              <a:t> we discover:</a:t>
            </a: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800" b="1" dirty="0">
                <a:solidFill>
                  <a:schemeClr val="dk1"/>
                </a:solidFill>
                <a:highlight>
                  <a:srgbClr val="FFFFFF"/>
                </a:highlight>
              </a:rPr>
              <a:t>a</a:t>
            </a:r>
            <a:r>
              <a:rPr lang="en-US" sz="1800" b="1" i="0" u="none" strike="noStrike" cap="none" dirty="0">
                <a:solidFill>
                  <a:schemeClr val="dk1"/>
                </a:solidFill>
                <a:highlight>
                  <a:srgbClr val="FFFFFF"/>
                </a:highlight>
                <a:latin typeface="Arial"/>
                <a:ea typeface="Arial"/>
                <a:cs typeface="Arial"/>
                <a:sym typeface="Arial"/>
              </a:rPr>
              <a:t>. The soil is alkaline: Keelung rainwater is indeed acidic. The average pH in 2020 is about 4.3, but the pH value of the soil we observed is alkaline, which is different from the state we imagined.</a:t>
            </a: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800" b="1" dirty="0" err="1">
                <a:solidFill>
                  <a:schemeClr val="dk1"/>
                </a:solidFill>
                <a:highlight>
                  <a:srgbClr val="FFFFFF"/>
                </a:highlight>
              </a:rPr>
              <a:t>b</a:t>
            </a:r>
            <a:r>
              <a:rPr lang="en-US" sz="1800" b="1" i="0" u="none" strike="noStrike" cap="none" dirty="0" err="1">
                <a:solidFill>
                  <a:schemeClr val="dk1"/>
                </a:solidFill>
                <a:highlight>
                  <a:srgbClr val="FFFFFF"/>
                </a:highlight>
                <a:latin typeface="Arial"/>
                <a:ea typeface="Arial"/>
                <a:cs typeface="Arial"/>
                <a:sym typeface="Arial"/>
              </a:rPr>
              <a:t>.The</a:t>
            </a:r>
            <a:r>
              <a:rPr lang="en-US" sz="1800" b="1" i="0" u="none" strike="noStrike" cap="none" dirty="0">
                <a:solidFill>
                  <a:schemeClr val="dk1"/>
                </a:solidFill>
                <a:highlight>
                  <a:srgbClr val="FFFFFF"/>
                </a:highlight>
                <a:latin typeface="Arial"/>
                <a:ea typeface="Arial"/>
                <a:cs typeface="Arial"/>
                <a:sym typeface="Arial"/>
              </a:rPr>
              <a:t> soil pH value will recover: Although the rainwater is acidic, the pH value will increase after the rain.</a:t>
            </a: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800" b="1" dirty="0" err="1">
                <a:solidFill>
                  <a:schemeClr val="dk1"/>
                </a:solidFill>
                <a:highlight>
                  <a:srgbClr val="FFFFFF"/>
                </a:highlight>
              </a:rPr>
              <a:t>c</a:t>
            </a:r>
            <a:r>
              <a:rPr lang="en-US" sz="1800" b="1" i="0" u="none" strike="noStrike" cap="none" dirty="0" err="1">
                <a:solidFill>
                  <a:schemeClr val="dk1"/>
                </a:solidFill>
                <a:highlight>
                  <a:srgbClr val="FFFFFF"/>
                </a:highlight>
                <a:latin typeface="Arial"/>
                <a:ea typeface="Arial"/>
                <a:cs typeface="Arial"/>
                <a:sym typeface="Arial"/>
              </a:rPr>
              <a:t>.Differences</a:t>
            </a:r>
            <a:r>
              <a:rPr lang="en-US" sz="1800" b="1" i="0" u="none" strike="noStrike" cap="none" dirty="0">
                <a:solidFill>
                  <a:schemeClr val="dk1"/>
                </a:solidFill>
                <a:highlight>
                  <a:srgbClr val="FFFFFF"/>
                </a:highlight>
                <a:latin typeface="Arial"/>
                <a:ea typeface="Arial"/>
                <a:cs typeface="Arial"/>
                <a:sym typeface="Arial"/>
              </a:rPr>
              <a:t> in vegetation cover: The part with vegetation is more alkaline than the one without vegetation.</a:t>
            </a: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800" b="1" dirty="0">
                <a:solidFill>
                  <a:schemeClr val="dk1"/>
                </a:solidFill>
                <a:highlight>
                  <a:srgbClr val="FFFFFF"/>
                </a:highlight>
              </a:rPr>
              <a:t>d.</a:t>
            </a:r>
            <a:r>
              <a:rPr lang="en-US" sz="1800" b="1" i="0" u="none" strike="noStrike" cap="none" dirty="0">
                <a:solidFill>
                  <a:schemeClr val="dk1"/>
                </a:solidFill>
                <a:highlight>
                  <a:srgbClr val="FFFFFF"/>
                </a:highlight>
                <a:latin typeface="Arial"/>
                <a:ea typeface="Arial"/>
                <a:cs typeface="Arial"/>
                <a:sym typeface="Arial"/>
              </a:rPr>
              <a:t> Humidity and soil acid-base: When the humidity rises, the pH value of the soil will change, including the increase in the pH value of the vegetation but the decline without the vegetation.</a:t>
            </a: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800" b="1" i="0" u="none" strike="noStrike" cap="none" dirty="0">
                <a:solidFill>
                  <a:schemeClr val="dk1"/>
                </a:solidFill>
                <a:highlight>
                  <a:srgbClr val="FFFFFF"/>
                </a:highlight>
                <a:latin typeface="Arial"/>
                <a:ea typeface="Arial"/>
                <a:cs typeface="Arial"/>
                <a:sym typeface="Arial"/>
              </a:rPr>
              <a:t>We speculate that it may be the microorganisms in the soil or that the rainwater reacts with the soil, and further research is needed in the future.</a:t>
            </a:r>
            <a:endParaRPr sz="1800" b="1" i="0" u="none" strike="noStrike" cap="none" dirty="0">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Arial"/>
              <a:ea typeface="Arial"/>
              <a:cs typeface="Arial"/>
              <a:sym typeface="Arial"/>
            </a:endParaRPr>
          </a:p>
        </p:txBody>
      </p:sp>
      <p:pic>
        <p:nvPicPr>
          <p:cNvPr id="16" name="音訊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443"/>
    </mc:Choice>
    <mc:Fallback>
      <p:transition spd="slow" advTm="8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289338" y="890832"/>
            <a:ext cx="7729800" cy="1188600"/>
          </a:xfrm>
          <a:prstGeom prst="rect">
            <a:avLst/>
          </a:prstGeom>
          <a:solidFill>
            <a:schemeClr val="lt1"/>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Arial"/>
              <a:buNone/>
            </a:pPr>
            <a:r>
              <a:rPr lang="en-US" b="1"/>
              <a:t>2.RESEARCH MOTIVATION</a:t>
            </a:r>
            <a:endParaRPr/>
          </a:p>
        </p:txBody>
      </p:sp>
      <p:sp>
        <p:nvSpPr>
          <p:cNvPr id="122" name="Google Shape;122;p3"/>
          <p:cNvSpPr txBox="1">
            <a:spLocks noGrp="1"/>
          </p:cNvSpPr>
          <p:nvPr>
            <p:ph type="body" idx="1"/>
          </p:nvPr>
        </p:nvSpPr>
        <p:spPr>
          <a:xfrm>
            <a:off x="902288" y="2117675"/>
            <a:ext cx="10503900" cy="4118400"/>
          </a:xfrm>
          <a:prstGeom prst="rect">
            <a:avLst/>
          </a:prstGeom>
          <a:solidFill>
            <a:srgbClr val="F2F2F2"/>
          </a:solidFill>
          <a:ln>
            <a:noFill/>
          </a:ln>
        </p:spPr>
        <p:txBody>
          <a:bodyPr spcFirstLastPara="1" wrap="square" lIns="91425" tIns="45700" rIns="91425" bIns="45700" anchor="t" anchorCtr="0">
            <a:noAutofit/>
          </a:bodyPr>
          <a:lstStyle/>
          <a:p>
            <a:pPr marL="228600" lvl="0" indent="-120650" algn="l" rtl="0">
              <a:lnSpc>
                <a:spcPct val="100000"/>
              </a:lnSpc>
              <a:spcBef>
                <a:spcPts val="0"/>
              </a:spcBef>
              <a:spcAft>
                <a:spcPts val="0"/>
              </a:spcAft>
              <a:buSzPts val="1700"/>
              <a:buNone/>
            </a:pPr>
            <a:endParaRPr sz="1700" b="1" dirty="0">
              <a:highlight>
                <a:srgbClr val="FFFFFF"/>
              </a:highlight>
            </a:endParaRPr>
          </a:p>
          <a:p>
            <a:pPr marL="0" lvl="0" indent="358775" algn="l" rtl="0">
              <a:lnSpc>
                <a:spcPct val="125000"/>
              </a:lnSpc>
              <a:spcBef>
                <a:spcPts val="0"/>
              </a:spcBef>
              <a:spcAft>
                <a:spcPts val="0"/>
              </a:spcAft>
              <a:buClr>
                <a:schemeClr val="dk1"/>
              </a:buClr>
              <a:buSzPts val="1100"/>
              <a:buFont typeface="Arial"/>
              <a:buNone/>
            </a:pPr>
            <a:r>
              <a:rPr lang="en-US" b="1" dirty="0">
                <a:solidFill>
                  <a:schemeClr val="dk1"/>
                </a:solidFill>
                <a:highlight>
                  <a:srgbClr val="FFFFFF"/>
                </a:highlight>
              </a:rPr>
              <a:t>Almost every region in Taiwan has its own famous crops. For example, </a:t>
            </a:r>
            <a:r>
              <a:rPr lang="en-US" b="1" dirty="0" err="1">
                <a:solidFill>
                  <a:schemeClr val="dk1"/>
                </a:solidFill>
                <a:highlight>
                  <a:srgbClr val="FFFFFF"/>
                </a:highlight>
              </a:rPr>
              <a:t>Yilan</a:t>
            </a:r>
            <a:r>
              <a:rPr lang="en-US" b="1" dirty="0">
                <a:solidFill>
                  <a:schemeClr val="dk1"/>
                </a:solidFill>
                <a:highlight>
                  <a:srgbClr val="FFFFFF"/>
                </a:highlight>
              </a:rPr>
              <a:t> has </a:t>
            </a:r>
            <a:r>
              <a:rPr lang="en-US" b="1" dirty="0" err="1">
                <a:solidFill>
                  <a:schemeClr val="dk1"/>
                </a:solidFill>
                <a:highlight>
                  <a:srgbClr val="FFFFFF"/>
                </a:highlight>
              </a:rPr>
              <a:t>Sanshing</a:t>
            </a:r>
            <a:r>
              <a:rPr lang="en-US" b="1" dirty="0">
                <a:solidFill>
                  <a:schemeClr val="dk1"/>
                </a:solidFill>
                <a:highlight>
                  <a:srgbClr val="FFFFFF"/>
                </a:highlight>
              </a:rPr>
              <a:t> scallions; Taitung has sugar apples, but Keelung does not have its own crops. We happened to participate in school's GLOBE observation project  which includes observations on soil. We want to use the observation agenda to explore if it is true as the report indicated that Keelung's soil is not suitable for growing crops because of the pH value of rainwater due to rainfall. Because Keelung rains almost every day in winter, according to the journal literature, the pH value of Keelung precipitation is small. According to the definition of acid rain, the pH value of Keelung precipitation is indeed acid rain. Will its weak acidity affect the soil? Combining the  pH value of rainwater with the characteristics of the hilly terrain, the falling rainwater enters the ground to become groundwater and flows through the soil layer on the entire slope, resulting in soil acidification.</a:t>
            </a:r>
            <a:endParaRPr b="1" dirty="0">
              <a:solidFill>
                <a:schemeClr val="dk1"/>
              </a:solidFill>
              <a:highlight>
                <a:srgbClr val="FFFFFF"/>
              </a:highlight>
            </a:endParaRPr>
          </a:p>
          <a:p>
            <a:pPr marL="0" lvl="0" indent="0" algn="ctr" rtl="0">
              <a:lnSpc>
                <a:spcPct val="100000"/>
              </a:lnSpc>
              <a:spcBef>
                <a:spcPts val="1000"/>
              </a:spcBef>
              <a:spcAft>
                <a:spcPts val="0"/>
              </a:spcAft>
              <a:buSzPts val="1700"/>
              <a:buNone/>
            </a:pPr>
            <a:endParaRPr sz="1700" b="1" dirty="0">
              <a:solidFill>
                <a:schemeClr val="dk1"/>
              </a:solidFill>
              <a:highlight>
                <a:srgbClr val="FFFFFF"/>
              </a:highlight>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777"/>
    </mc:Choice>
    <mc:Fallback>
      <p:transition spd="slow" advTm="7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title"/>
          </p:nvPr>
        </p:nvSpPr>
        <p:spPr>
          <a:xfrm>
            <a:off x="2231136" y="1002015"/>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Arial"/>
              <a:buNone/>
            </a:pPr>
            <a:r>
              <a:rPr lang="en-US" b="1"/>
              <a:t>3.RESEARCH QUESTIONS</a:t>
            </a:r>
            <a:endParaRPr/>
          </a:p>
        </p:txBody>
      </p:sp>
      <p:sp>
        <p:nvSpPr>
          <p:cNvPr id="128" name="Google Shape;128;p4"/>
          <p:cNvSpPr txBox="1">
            <a:spLocks noGrp="1"/>
          </p:cNvSpPr>
          <p:nvPr>
            <p:ph type="body" idx="1"/>
          </p:nvPr>
        </p:nvSpPr>
        <p:spPr>
          <a:xfrm>
            <a:off x="2170436" y="2722898"/>
            <a:ext cx="7729800" cy="2875500"/>
          </a:xfrm>
          <a:prstGeom prst="rect">
            <a:avLst/>
          </a:prstGeom>
          <a:solidFill>
            <a:srgbClr val="F2F2F2"/>
          </a:solidFill>
          <a:ln>
            <a:noFill/>
          </a:ln>
        </p:spPr>
        <p:txBody>
          <a:bodyPr spcFirstLastPara="1" wrap="square" lIns="91425" tIns="45700" rIns="91425" bIns="45700" anchor="t" anchorCtr="0">
            <a:normAutofit/>
          </a:bodyPr>
          <a:lstStyle/>
          <a:p>
            <a:pPr marL="228600" lvl="0" indent="-114300" algn="l" rtl="0">
              <a:lnSpc>
                <a:spcPct val="100000"/>
              </a:lnSpc>
              <a:spcBef>
                <a:spcPts val="0"/>
              </a:spcBef>
              <a:spcAft>
                <a:spcPts val="0"/>
              </a:spcAft>
              <a:buSzPts val="1800"/>
              <a:buNone/>
            </a:pPr>
            <a:endParaRPr sz="2400" b="1" dirty="0">
              <a:highlight>
                <a:srgbClr val="FFFFFF"/>
              </a:highlight>
            </a:endParaRPr>
          </a:p>
          <a:p>
            <a:pPr marL="228600" lvl="0" indent="-228600" algn="l" rtl="0">
              <a:lnSpc>
                <a:spcPct val="115000"/>
              </a:lnSpc>
              <a:spcBef>
                <a:spcPts val="0"/>
              </a:spcBef>
              <a:spcAft>
                <a:spcPts val="0"/>
              </a:spcAft>
              <a:buSzPts val="2400"/>
              <a:buChar char="•"/>
            </a:pPr>
            <a:r>
              <a:rPr lang="en-US" sz="2400" b="1" dirty="0">
                <a:solidFill>
                  <a:schemeClr val="dk1"/>
                </a:solidFill>
                <a:highlight>
                  <a:srgbClr val="FFFFFF"/>
                </a:highlight>
              </a:rPr>
              <a:t>a. What happens to the soil pH when it rains in Keelung?</a:t>
            </a:r>
            <a:endParaRPr sz="2400" b="1" dirty="0">
              <a:solidFill>
                <a:schemeClr val="dk1"/>
              </a:solidFill>
              <a:highlight>
                <a:srgbClr val="FFFFFF"/>
              </a:highlight>
            </a:endParaRPr>
          </a:p>
          <a:p>
            <a:pPr marL="228600" lvl="0" indent="-228600" algn="l" rtl="0">
              <a:lnSpc>
                <a:spcPct val="115000"/>
              </a:lnSpc>
              <a:spcBef>
                <a:spcPts val="0"/>
              </a:spcBef>
              <a:spcAft>
                <a:spcPts val="0"/>
              </a:spcAft>
              <a:buSzPts val="2400"/>
              <a:buChar char="•"/>
            </a:pPr>
            <a:r>
              <a:rPr lang="en-US" sz="2400" b="1" dirty="0">
                <a:solidFill>
                  <a:schemeClr val="dk1"/>
                </a:solidFill>
                <a:highlight>
                  <a:srgbClr val="FFFFFF"/>
                </a:highlight>
              </a:rPr>
              <a:t>b. After the rain, will the pH of the vegetation and the soil covered by the vegetation be different? If so, what are the reasons?</a:t>
            </a:r>
            <a:endParaRPr sz="2400" b="1" dirty="0">
              <a:solidFill>
                <a:schemeClr val="dk1"/>
              </a:solidFill>
              <a:highlight>
                <a:srgbClr val="FFFFFF"/>
              </a:highlight>
            </a:endParaRPr>
          </a:p>
          <a:p>
            <a:pPr marL="228600" lvl="0" indent="0" algn="ctr" rtl="0">
              <a:lnSpc>
                <a:spcPct val="100000"/>
              </a:lnSpc>
              <a:spcBef>
                <a:spcPts val="1000"/>
              </a:spcBef>
              <a:spcAft>
                <a:spcPts val="0"/>
              </a:spcAft>
              <a:buSzPts val="1800"/>
              <a:buNone/>
            </a:pPr>
            <a:endParaRPr b="1" dirty="0">
              <a:highlight>
                <a:schemeClr val="lt1"/>
              </a:highlight>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01"/>
    </mc:Choice>
    <mc:Fallback>
      <p:transition spd="slow" advTm="1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813c43bf2c_4_0"/>
          <p:cNvSpPr txBox="1">
            <a:spLocks noGrp="1"/>
          </p:cNvSpPr>
          <p:nvPr>
            <p:ph type="title"/>
          </p:nvPr>
        </p:nvSpPr>
        <p:spPr>
          <a:xfrm>
            <a:off x="2160336" y="2638042"/>
            <a:ext cx="7729800" cy="1188600"/>
          </a:xfrm>
          <a:prstGeom prst="rect">
            <a:avLst/>
          </a:prstGeom>
        </p:spPr>
        <p:txBody>
          <a:bodyPr spcFirstLastPara="1" wrap="square" lIns="182875" tIns="182875" rIns="182875" bIns="18287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b="1" dirty="0"/>
              <a:t>4</a:t>
            </a:r>
            <a:r>
              <a:rPr lang="en-US" b="1" dirty="0">
                <a:highlight>
                  <a:srgbClr val="FFFFFF"/>
                </a:highlight>
                <a:latin typeface="Arimo"/>
                <a:ea typeface="Arimo"/>
                <a:cs typeface="Arimo"/>
                <a:sym typeface="Arimo"/>
              </a:rPr>
              <a:t>.</a:t>
            </a:r>
            <a:r>
              <a:rPr lang="en-US" b="1" dirty="0">
                <a:highlight>
                  <a:srgbClr val="FFFFFF"/>
                </a:highlight>
              </a:rPr>
              <a:t>Research Methods</a:t>
            </a:r>
            <a:endParaRPr dirty="0"/>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4"/>
    </mc:Choice>
    <mc:Fallback>
      <p:transition spd="slow" advTm="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body" idx="1"/>
          </p:nvPr>
        </p:nvSpPr>
        <p:spPr>
          <a:xfrm>
            <a:off x="1400575" y="929025"/>
            <a:ext cx="8824500" cy="4595400"/>
          </a:xfrm>
          <a:prstGeom prst="rect">
            <a:avLst/>
          </a:prstGeom>
          <a:noFill/>
          <a:ln>
            <a:noFill/>
          </a:ln>
        </p:spPr>
        <p:txBody>
          <a:bodyPr spcFirstLastPara="1" wrap="square" lIns="91425" tIns="45700" rIns="91425" bIns="45700" anchor="t" anchorCtr="0">
            <a:normAutofit/>
          </a:bodyPr>
          <a:lstStyle/>
          <a:p>
            <a:pPr marL="228600" lvl="0" indent="-114300" algn="ctr" rtl="0">
              <a:lnSpc>
                <a:spcPct val="100000"/>
              </a:lnSpc>
              <a:spcBef>
                <a:spcPts val="0"/>
              </a:spcBef>
              <a:spcAft>
                <a:spcPts val="0"/>
              </a:spcAft>
              <a:buSzPts val="1800"/>
              <a:buNone/>
            </a:pPr>
            <a:endParaRPr b="1" dirty="0"/>
          </a:p>
          <a:p>
            <a:pPr marL="228600" lvl="0" indent="-114300" algn="ctr" rtl="0">
              <a:lnSpc>
                <a:spcPct val="100000"/>
              </a:lnSpc>
              <a:spcBef>
                <a:spcPts val="1000"/>
              </a:spcBef>
              <a:spcAft>
                <a:spcPts val="0"/>
              </a:spcAft>
              <a:buSzPts val="1800"/>
              <a:buNone/>
            </a:pPr>
            <a:endParaRPr b="1" dirty="0"/>
          </a:p>
          <a:p>
            <a:pPr marL="228600" lvl="0" indent="-228600" algn="l" rtl="0">
              <a:lnSpc>
                <a:spcPct val="115000"/>
              </a:lnSpc>
              <a:spcBef>
                <a:spcPts val="0"/>
              </a:spcBef>
              <a:spcAft>
                <a:spcPts val="0"/>
              </a:spcAft>
              <a:buSzPts val="2400"/>
              <a:buChar char="•"/>
            </a:pPr>
            <a:r>
              <a:rPr lang="en-US" sz="2400" b="1" dirty="0">
                <a:solidFill>
                  <a:schemeClr val="dk1"/>
                </a:solidFill>
                <a:highlight>
                  <a:srgbClr val="FFFFFF"/>
                </a:highlight>
                <a:latin typeface="Arimo"/>
                <a:ea typeface="Arimo"/>
                <a:cs typeface="Arimo"/>
                <a:sym typeface="Arimo"/>
              </a:rPr>
              <a:t>shovel, conical flask (250ml), distilled water, fresh-keeping box * 3 (filling soil, distillation Water, rain), glass rod, spoon, small beaker, scale, pH meter, as shown in figure (1)</a:t>
            </a:r>
            <a:endParaRPr sz="2400" b="1" dirty="0">
              <a:solidFill>
                <a:schemeClr val="dk1"/>
              </a:solidFill>
              <a:highlight>
                <a:srgbClr val="FFFFFF"/>
              </a:highlight>
              <a:latin typeface="Arimo"/>
              <a:ea typeface="Arimo"/>
              <a:cs typeface="Arimo"/>
              <a:sym typeface="Arimo"/>
            </a:endParaRPr>
          </a:p>
          <a:p>
            <a:pPr marL="457200" lvl="0" indent="0" algn="l" rtl="0">
              <a:lnSpc>
                <a:spcPct val="115000"/>
              </a:lnSpc>
              <a:spcBef>
                <a:spcPts val="0"/>
              </a:spcBef>
              <a:spcAft>
                <a:spcPts val="0"/>
              </a:spcAft>
              <a:buNone/>
            </a:pPr>
            <a:endParaRPr b="1" dirty="0">
              <a:highlight>
                <a:schemeClr val="lt1"/>
              </a:highlight>
            </a:endParaRPr>
          </a:p>
        </p:txBody>
      </p:sp>
      <p:pic>
        <p:nvPicPr>
          <p:cNvPr id="140" name="Google Shape;140;p5" descr="https://lh5.googleusercontent.com/I_PNs-FjEQPwxCfjWCj80MfzI4EWYkXPHsyVEfSZ4sPISj9PKxVtFlkK45YWze0pfywAVEawAdTdQQm7In8zqacaWy6IP0goE_bTXTcyqLrRuTw3-VgQhQu6tA6fo1BMuGwLC90"/>
          <p:cNvPicPr preferRelativeResize="0"/>
          <p:nvPr/>
        </p:nvPicPr>
        <p:blipFill rotWithShape="1">
          <a:blip r:embed="rId5">
            <a:alphaModFix/>
          </a:blip>
          <a:srcRect/>
          <a:stretch/>
        </p:blipFill>
        <p:spPr>
          <a:xfrm>
            <a:off x="2270400" y="3463975"/>
            <a:ext cx="3214676" cy="3077049"/>
          </a:xfrm>
          <a:prstGeom prst="rect">
            <a:avLst/>
          </a:prstGeom>
          <a:noFill/>
          <a:ln>
            <a:noFill/>
          </a:ln>
        </p:spPr>
      </p:pic>
      <p:sp>
        <p:nvSpPr>
          <p:cNvPr id="141" name="Google Shape;141;p5"/>
          <p:cNvSpPr/>
          <p:nvPr/>
        </p:nvSpPr>
        <p:spPr>
          <a:xfrm>
            <a:off x="6237352" y="5818775"/>
            <a:ext cx="47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chemeClr val="lt1"/>
                </a:highlight>
                <a:latin typeface="Arial"/>
                <a:ea typeface="Arial"/>
                <a:cs typeface="Arial"/>
                <a:sym typeface="Arial"/>
              </a:rPr>
              <a:t>figure(1) Research tools</a:t>
            </a:r>
            <a:endParaRPr sz="1800" b="1" i="0" u="none" strike="noStrike" cap="none">
              <a:solidFill>
                <a:schemeClr val="dk1"/>
              </a:solidFill>
              <a:highlight>
                <a:schemeClr val="lt1"/>
              </a:highlight>
              <a:latin typeface="Gill Sans"/>
              <a:ea typeface="Gill Sans"/>
              <a:cs typeface="Gill Sans"/>
              <a:sym typeface="Gill Sans"/>
            </a:endParaRPr>
          </a:p>
        </p:txBody>
      </p:sp>
      <p:sp>
        <p:nvSpPr>
          <p:cNvPr id="142" name="Google Shape;142;p5"/>
          <p:cNvSpPr txBox="1">
            <a:spLocks noGrp="1"/>
          </p:cNvSpPr>
          <p:nvPr>
            <p:ph type="title"/>
          </p:nvPr>
        </p:nvSpPr>
        <p:spPr>
          <a:xfrm>
            <a:off x="1719550" y="384375"/>
            <a:ext cx="8425800" cy="960900"/>
          </a:xfrm>
          <a:prstGeom prst="rect">
            <a:avLst/>
          </a:prstGeom>
        </p:spPr>
        <p:txBody>
          <a:bodyPr spcFirstLastPara="1" wrap="square" lIns="182875" tIns="182875" rIns="182875" bIns="182875" anchor="ctr" anchorCtr="0">
            <a:noAutofit/>
          </a:bodyPr>
          <a:lstStyle/>
          <a:p>
            <a:pPr marL="457200" lvl="0" indent="0" algn="ctr" rtl="0">
              <a:lnSpc>
                <a:spcPct val="115000"/>
              </a:lnSpc>
              <a:spcBef>
                <a:spcPts val="0"/>
              </a:spcBef>
              <a:spcAft>
                <a:spcPts val="0"/>
              </a:spcAft>
              <a:buNone/>
            </a:pPr>
            <a:r>
              <a:rPr lang="en-US" sz="2300" b="1" dirty="0" err="1">
                <a:solidFill>
                  <a:schemeClr val="dk1"/>
                </a:solidFill>
                <a:highlight>
                  <a:schemeClr val="lt1"/>
                </a:highlight>
              </a:rPr>
              <a:t>a.EXPERIMENTAL</a:t>
            </a:r>
            <a:r>
              <a:rPr lang="en-US" sz="2300" b="1" dirty="0">
                <a:solidFill>
                  <a:schemeClr val="dk1"/>
                </a:solidFill>
                <a:highlight>
                  <a:schemeClr val="lt1"/>
                </a:highlight>
              </a:rPr>
              <a:t> EQUIPMENT</a:t>
            </a:r>
            <a:endParaRPr sz="2300" b="1" dirty="0">
              <a:solidFill>
                <a:schemeClr val="dk1"/>
              </a:solidFill>
              <a:highlight>
                <a:schemeClr val="lt1"/>
              </a:highlight>
            </a:endParaRPr>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81"/>
    </mc:Choice>
    <mc:Fallback>
      <p:transition spd="slow" advTm="1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1187525" y="627500"/>
            <a:ext cx="8787000" cy="690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520"/>
              <a:buFont typeface="Arial"/>
              <a:buNone/>
            </a:pPr>
            <a:r>
              <a:rPr lang="en-US" sz="2300" b="1"/>
              <a:t>b. SAMPLING LOCATION</a:t>
            </a:r>
            <a:endParaRPr sz="2300"/>
          </a:p>
        </p:txBody>
      </p:sp>
      <p:sp>
        <p:nvSpPr>
          <p:cNvPr id="148" name="Google Shape;148;p6"/>
          <p:cNvSpPr txBox="1">
            <a:spLocks noGrp="1"/>
          </p:cNvSpPr>
          <p:nvPr>
            <p:ph type="body" idx="1"/>
          </p:nvPr>
        </p:nvSpPr>
        <p:spPr>
          <a:xfrm>
            <a:off x="1106609" y="1680207"/>
            <a:ext cx="9769200" cy="4488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highlight>
                  <a:srgbClr val="FFFFFF"/>
                </a:highlight>
              </a:rPr>
              <a:t> back campus fields A. There is vegetation B. No vegetation, as shown in Figure (2)</a:t>
            </a:r>
            <a:endParaRPr sz="2400" b="1">
              <a:solidFill>
                <a:schemeClr val="dk1"/>
              </a:solidFill>
            </a:endParaRPr>
          </a:p>
          <a:p>
            <a:pPr marL="0" lvl="0" indent="0" algn="l" rtl="0">
              <a:lnSpc>
                <a:spcPct val="100000"/>
              </a:lnSpc>
              <a:spcBef>
                <a:spcPts val="0"/>
              </a:spcBef>
              <a:spcAft>
                <a:spcPts val="0"/>
              </a:spcAft>
              <a:buSzPts val="1800"/>
              <a:buNone/>
            </a:pPr>
            <a:r>
              <a:rPr lang="en-US" b="1">
                <a:highlight>
                  <a:schemeClr val="lt1"/>
                </a:highlight>
              </a:rPr>
              <a:t> </a:t>
            </a:r>
            <a:r>
              <a:rPr lang="en-US" b="1"/>
              <a:t> </a:t>
            </a:r>
            <a:endParaRPr/>
          </a:p>
        </p:txBody>
      </p:sp>
      <p:pic>
        <p:nvPicPr>
          <p:cNvPr id="149" name="Google Shape;149;p6" descr="https://lh6.googleusercontent.com/hKkPAUb8v4sa29nhxLuhPKTXo8K7yb55cHhOCXodNqcxl_rhKgjQCNloE8qOWOTF1p8gS5qxiaGwwUGLhqYRtfmHWMxEbOwI3T-rReT42RS9ar5oLOdUMl5dvTH5Bw"/>
          <p:cNvPicPr preferRelativeResize="0"/>
          <p:nvPr/>
        </p:nvPicPr>
        <p:blipFill rotWithShape="1">
          <a:blip r:embed="rId5">
            <a:alphaModFix/>
          </a:blip>
          <a:srcRect/>
          <a:stretch/>
        </p:blipFill>
        <p:spPr>
          <a:xfrm>
            <a:off x="1187525" y="2549880"/>
            <a:ext cx="6234024" cy="3493695"/>
          </a:xfrm>
          <a:prstGeom prst="rect">
            <a:avLst/>
          </a:prstGeom>
          <a:noFill/>
          <a:ln>
            <a:noFill/>
          </a:ln>
        </p:spPr>
      </p:pic>
      <p:sp>
        <p:nvSpPr>
          <p:cNvPr id="150" name="Google Shape;150;p6"/>
          <p:cNvSpPr/>
          <p:nvPr/>
        </p:nvSpPr>
        <p:spPr>
          <a:xfrm>
            <a:off x="7568766" y="5674279"/>
            <a:ext cx="3448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chemeClr val="lt1"/>
                </a:highlight>
                <a:latin typeface="Arial"/>
                <a:ea typeface="Arial"/>
                <a:cs typeface="Arial"/>
                <a:sym typeface="Arial"/>
              </a:rPr>
              <a:t>Figure (2) Sampling location</a:t>
            </a:r>
            <a:endParaRPr sz="1800" b="1" i="0" u="none" strike="noStrike" cap="none">
              <a:solidFill>
                <a:schemeClr val="dk1"/>
              </a:solidFill>
              <a:highlight>
                <a:schemeClr val="lt1"/>
              </a:highlight>
              <a:latin typeface="Gill Sans"/>
              <a:ea typeface="Gill Sans"/>
              <a:cs typeface="Gill Sans"/>
              <a:sym typeface="Gill Sans"/>
            </a:endParaRPr>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31"/>
    </mc:Choice>
    <mc:Fallback>
      <p:transition spd="slow" advTm="10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txBox="1">
            <a:spLocks noGrp="1"/>
          </p:cNvSpPr>
          <p:nvPr>
            <p:ph type="title"/>
          </p:nvPr>
        </p:nvSpPr>
        <p:spPr>
          <a:xfrm>
            <a:off x="2231136" y="623251"/>
            <a:ext cx="7095000" cy="7707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000000"/>
              </a:buClr>
              <a:buSzPts val="2520"/>
              <a:buFont typeface="Arial"/>
              <a:buNone/>
            </a:pPr>
            <a:r>
              <a:rPr lang="en-US" sz="2268">
                <a:solidFill>
                  <a:srgbClr val="000000"/>
                </a:solidFill>
                <a:latin typeface="Arial"/>
                <a:ea typeface="Arial"/>
                <a:cs typeface="Arial"/>
                <a:sym typeface="Arial"/>
              </a:rPr>
              <a:t/>
            </a:r>
            <a:br>
              <a:rPr lang="en-US" sz="2268">
                <a:solidFill>
                  <a:srgbClr val="000000"/>
                </a:solidFill>
                <a:latin typeface="Arial"/>
                <a:ea typeface="Arial"/>
                <a:cs typeface="Arial"/>
                <a:sym typeface="Arial"/>
              </a:rPr>
            </a:br>
            <a:r>
              <a:rPr lang="en-US" sz="2300" b="1">
                <a:solidFill>
                  <a:srgbClr val="000000"/>
                </a:solidFill>
              </a:rPr>
              <a:t>c.RESEARCH PROCESS</a:t>
            </a:r>
            <a:r>
              <a:rPr lang="en-US" sz="2300" b="1"/>
              <a:t/>
            </a:r>
            <a:br>
              <a:rPr lang="en-US" sz="2300" b="1"/>
            </a:br>
            <a:endParaRPr sz="2300" b="1"/>
          </a:p>
        </p:txBody>
      </p:sp>
      <p:pic>
        <p:nvPicPr>
          <p:cNvPr id="156" name="Google Shape;156;p7" descr="https://lh5.googleusercontent.com/Y6xHqCSPHpDdfUncAFGAuEy-uaOQF2iV9UckGMT_coYmaZ_fmN8kyWSt9BMGzcXGjYDD5CR_ZnGkXY17u3-jHxIZNfAG7O2j_AdeHIdebzqt6Upi74tYHBsR5262xw"/>
          <p:cNvPicPr preferRelativeResize="0"/>
          <p:nvPr/>
        </p:nvPicPr>
        <p:blipFill rotWithShape="1">
          <a:blip r:embed="rId5">
            <a:alphaModFix/>
          </a:blip>
          <a:srcRect l="6382" t="5421" r="7356" b="22298"/>
          <a:stretch/>
        </p:blipFill>
        <p:spPr>
          <a:xfrm>
            <a:off x="2785043" y="1619476"/>
            <a:ext cx="6196999" cy="5238524"/>
          </a:xfrm>
          <a:prstGeom prst="rect">
            <a:avLst/>
          </a:prstGeom>
          <a:noFill/>
          <a:ln>
            <a:noFill/>
          </a:ln>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99"/>
    </mc:Choice>
    <mc:Fallback>
      <p:transition spd="slow" advTm="2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7efeac175c_0_12"/>
          <p:cNvSpPr txBox="1">
            <a:spLocks noGrp="1"/>
          </p:cNvSpPr>
          <p:nvPr>
            <p:ph type="title"/>
          </p:nvPr>
        </p:nvSpPr>
        <p:spPr>
          <a:xfrm>
            <a:off x="2231111" y="283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1800"/>
              <a:buNone/>
            </a:pPr>
            <a:endParaRPr b="1"/>
          </a:p>
          <a:p>
            <a:pPr marL="0" lvl="0" indent="0" algn="ctr" rtl="0">
              <a:lnSpc>
                <a:spcPct val="90000"/>
              </a:lnSpc>
              <a:spcBef>
                <a:spcPts val="0"/>
              </a:spcBef>
              <a:spcAft>
                <a:spcPts val="0"/>
              </a:spcAft>
              <a:buClr>
                <a:srgbClr val="262626"/>
              </a:buClr>
              <a:buSzPts val="2800"/>
              <a:buFont typeface="Arial"/>
              <a:buNone/>
            </a:pPr>
            <a:r>
              <a:rPr lang="en-US" b="1"/>
              <a:t>4.RESEARCH RESULTS</a:t>
            </a:r>
            <a:endParaRPr/>
          </a:p>
          <a:p>
            <a:pPr marL="0" lvl="0" indent="0" algn="ctr" rtl="0">
              <a:lnSpc>
                <a:spcPct val="90000"/>
              </a:lnSpc>
              <a:spcBef>
                <a:spcPts val="0"/>
              </a:spcBef>
              <a:spcAft>
                <a:spcPts val="0"/>
              </a:spcAft>
              <a:buSzPts val="1800"/>
              <a:buNone/>
            </a:pPr>
            <a:endParaRPr/>
          </a:p>
        </p:txBody>
      </p:sp>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39"/>
    </mc:Choice>
    <mc:Fallback>
      <p:transition spd="slow" advTm="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包裹">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包裹">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1182</Words>
  <Application>Microsoft Office PowerPoint</Application>
  <PresentationFormat>寬螢幕</PresentationFormat>
  <Paragraphs>280</Paragraphs>
  <Slides>19</Slides>
  <Notes>18</Notes>
  <HiddenSlides>0</HiddenSlides>
  <MMClips>16</MMClips>
  <ScaleCrop>false</ScaleCrop>
  <HeadingPairs>
    <vt:vector size="6" baseType="variant">
      <vt:variant>
        <vt:lpstr>使用字型</vt:lpstr>
      </vt:variant>
      <vt:variant>
        <vt:i4>3</vt:i4>
      </vt:variant>
      <vt:variant>
        <vt:lpstr>佈景主題</vt:lpstr>
      </vt:variant>
      <vt:variant>
        <vt:i4>2</vt:i4>
      </vt:variant>
      <vt:variant>
        <vt:lpstr>投影片標題</vt:lpstr>
      </vt:variant>
      <vt:variant>
        <vt:i4>19</vt:i4>
      </vt:variant>
    </vt:vector>
  </HeadingPairs>
  <TitlesOfParts>
    <vt:vector size="24" baseType="lpstr">
      <vt:lpstr>Arimo</vt:lpstr>
      <vt:lpstr>Gill Sans</vt:lpstr>
      <vt:lpstr>Arial</vt:lpstr>
      <vt:lpstr>包裹</vt:lpstr>
      <vt:lpstr>包裹</vt:lpstr>
      <vt:lpstr>LOST SANDBAR -PRELIMINARY EXPLORATION OF SOIL CHARACTERISTICS IN KEELUNG</vt:lpstr>
      <vt:lpstr>1.Abstract</vt:lpstr>
      <vt:lpstr>2.RESEARCH MOTIVATION</vt:lpstr>
      <vt:lpstr>3.RESEARCH QUESTIONS</vt:lpstr>
      <vt:lpstr>4.Research Methods</vt:lpstr>
      <vt:lpstr>a.EXPERIMENTAL EQUIPMENT</vt:lpstr>
      <vt:lpstr>b. SAMPLING LOCATION</vt:lpstr>
      <vt:lpstr> c.RESEARCH PROCESS </vt:lpstr>
      <vt:lpstr> 4.RESEARCH RESULTS </vt:lpstr>
      <vt:lpstr>a. What happens to the soil pH when it rains in Keelung?</vt:lpstr>
      <vt:lpstr>PowerPoint 簡報</vt:lpstr>
      <vt:lpstr>PowerPoint 簡報</vt:lpstr>
      <vt:lpstr>b. After the rain, will the soil pH be different between the vegetation and the uncovered soil? If so, what are the reasons?</vt:lpstr>
      <vt:lpstr>PowerPoint 簡報</vt:lpstr>
      <vt:lpstr>PowerPoint 簡報</vt:lpstr>
      <vt:lpstr>PowerPoint 簡報</vt:lpstr>
      <vt:lpstr>5.Conclusion</vt:lpstr>
      <vt:lpstr>6.Bibliography / Citation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SANDBAR -PRELIMINARY EXPLORATION OF SOIL CHARACTERISTICS IN KEELUNG</dc:title>
  <dc:creator>安中</dc:creator>
  <cp:lastModifiedBy>安中</cp:lastModifiedBy>
  <cp:revision>15</cp:revision>
  <dcterms:created xsi:type="dcterms:W3CDTF">2020-03-09T03:37:16Z</dcterms:created>
  <dcterms:modified xsi:type="dcterms:W3CDTF">2020-03-10T09:38:24Z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