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60" autoAdjust="0"/>
    <p:restoredTop sz="93353" autoAdjust="0"/>
  </p:normalViewPr>
  <p:slideViewPr>
    <p:cSldViewPr snapToGrid="0" showGuides="1">
      <p:cViewPr varScale="1">
        <p:scale>
          <a:sx n="20" d="100"/>
          <a:sy n="20" d="100"/>
        </p:scale>
        <p:origin x="2264" y="272"/>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bry\Desktop\RCMHM\Copy%20of%20Kenya%20Space%20Challenge%20201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bry\Desktop\RCMHM\Copy%20of%20Kenya%20Space%20Challenge%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55090688290844E-2"/>
          <c:y val="3.0667368808198339E-2"/>
          <c:w val="0.80604634308771106"/>
          <c:h val="0.55782552015435161"/>
        </c:manualLayout>
      </c:layout>
      <c:lineChart>
        <c:grouping val="standard"/>
        <c:varyColors val="0"/>
        <c:ser>
          <c:idx val="3"/>
          <c:order val="3"/>
          <c:tx>
            <c:strRef>
              <c:f>Sheet1!$R$3</c:f>
              <c:strCache>
                <c:ptCount val="1"/>
                <c:pt idx="0">
                  <c:v>NDVI</c:v>
                </c:pt>
              </c:strCache>
            </c:strRef>
          </c:tx>
          <c:spPr>
            <a:ln w="25400">
              <a:solidFill>
                <a:srgbClr val="FF0000"/>
              </a:solidFill>
            </a:ln>
          </c:spPr>
          <c:marker>
            <c:symbol val="x"/>
            <c:size val="6"/>
            <c:spPr>
              <a:noFill/>
              <a:ln>
                <a:solidFill>
                  <a:srgbClr val="FF0000"/>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Sheet1!$R$4:$R$17</c:f>
              <c:numCache>
                <c:formatCode>0.00</c:formatCode>
                <c:ptCount val="14"/>
                <c:pt idx="0">
                  <c:v>0.40100000000000002</c:v>
                </c:pt>
                <c:pt idx="1">
                  <c:v>0.39100000000000057</c:v>
                </c:pt>
                <c:pt idx="2">
                  <c:v>0.41300000000000031</c:v>
                </c:pt>
                <c:pt idx="3">
                  <c:v>0.43700000000000044</c:v>
                </c:pt>
                <c:pt idx="4">
                  <c:v>0.44600000000000001</c:v>
                </c:pt>
                <c:pt idx="5">
                  <c:v>0.42400000000000032</c:v>
                </c:pt>
                <c:pt idx="6">
                  <c:v>0.41400000000000031</c:v>
                </c:pt>
                <c:pt idx="7">
                  <c:v>0.442</c:v>
                </c:pt>
                <c:pt idx="8">
                  <c:v>0.43700000000000044</c:v>
                </c:pt>
                <c:pt idx="9">
                  <c:v>0.43100000000000038</c:v>
                </c:pt>
                <c:pt idx="10">
                  <c:v>0.45600000000000002</c:v>
                </c:pt>
                <c:pt idx="11">
                  <c:v>0.44400000000000001</c:v>
                </c:pt>
                <c:pt idx="12">
                  <c:v>0.38600000000000051</c:v>
                </c:pt>
                <c:pt idx="13">
                  <c:v>0.30000000000000032</c:v>
                </c:pt>
              </c:numCache>
            </c:numRef>
          </c:val>
          <c:smooth val="0"/>
          <c:extLst>
            <c:ext xmlns:c16="http://schemas.microsoft.com/office/drawing/2014/chart" uri="{C3380CC4-5D6E-409C-BE32-E72D297353CC}">
              <c16:uniqueId val="{00000000-346E-1449-B39A-4CB3098A8A21}"/>
            </c:ext>
          </c:extLst>
        </c:ser>
        <c:dLbls>
          <c:showLegendKey val="0"/>
          <c:showVal val="0"/>
          <c:showCatName val="0"/>
          <c:showSerName val="0"/>
          <c:showPercent val="0"/>
          <c:showBubbleSize val="0"/>
        </c:dLbls>
        <c:marker val="1"/>
        <c:smooth val="0"/>
        <c:axId val="41562112"/>
        <c:axId val="40100992"/>
      </c:lineChart>
      <c:lineChart>
        <c:grouping val="standard"/>
        <c:varyColors val="0"/>
        <c:ser>
          <c:idx val="0"/>
          <c:order val="0"/>
          <c:tx>
            <c:strRef>
              <c:f>Sheet1!$N$3</c:f>
              <c:strCache>
                <c:ptCount val="1"/>
                <c:pt idx="0">
                  <c:v>Humidity</c:v>
                </c:pt>
              </c:strCache>
            </c:strRef>
          </c:tx>
          <c:spPr>
            <a:ln w="25400">
              <a:solidFill>
                <a:srgbClr val="12E907"/>
              </a:solidFill>
            </a:ln>
          </c:spPr>
          <c:marker>
            <c:symbol val="circle"/>
            <c:size val="5"/>
            <c:spPr>
              <a:solidFill>
                <a:srgbClr val="12E907"/>
              </a:solidFill>
              <a:ln>
                <a:solidFill>
                  <a:srgbClr val="12E907"/>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Sheet1!$N$4:$N$17</c:f>
              <c:numCache>
                <c:formatCode>0.00</c:formatCode>
                <c:ptCount val="14"/>
                <c:pt idx="0">
                  <c:v>0</c:v>
                </c:pt>
                <c:pt idx="1">
                  <c:v>0.37524609780056334</c:v>
                </c:pt>
                <c:pt idx="2">
                  <c:v>0.56629077141709561</c:v>
                </c:pt>
                <c:pt idx="3">
                  <c:v>0.60793137375807382</c:v>
                </c:pt>
                <c:pt idx="4">
                  <c:v>1</c:v>
                </c:pt>
                <c:pt idx="5">
                  <c:v>0.55590868614193167</c:v>
                </c:pt>
                <c:pt idx="6">
                  <c:v>0.7157924342325096</c:v>
                </c:pt>
                <c:pt idx="7">
                  <c:v>0.61643931926688977</c:v>
                </c:pt>
                <c:pt idx="8">
                  <c:v>0.7691581119483436</c:v>
                </c:pt>
                <c:pt idx="9">
                  <c:v>0.71740964708002763</c:v>
                </c:pt>
                <c:pt idx="10">
                  <c:v>0.899796090535813</c:v>
                </c:pt>
                <c:pt idx="11">
                  <c:v>0.4338370132770264</c:v>
                </c:pt>
                <c:pt idx="12">
                  <c:v>0.29933131757566289</c:v>
                </c:pt>
                <c:pt idx="13">
                  <c:v>4.3926863806055233E-2</c:v>
                </c:pt>
              </c:numCache>
            </c:numRef>
          </c:val>
          <c:smooth val="0"/>
          <c:extLst>
            <c:ext xmlns:c16="http://schemas.microsoft.com/office/drawing/2014/chart" uri="{C3380CC4-5D6E-409C-BE32-E72D297353CC}">
              <c16:uniqueId val="{00000001-346E-1449-B39A-4CB3098A8A21}"/>
            </c:ext>
          </c:extLst>
        </c:ser>
        <c:ser>
          <c:idx val="1"/>
          <c:order val="1"/>
          <c:tx>
            <c:strRef>
              <c:f>Sheet1!$O$3</c:f>
              <c:strCache>
                <c:ptCount val="1"/>
                <c:pt idx="0">
                  <c:v>Precipitation</c:v>
                </c:pt>
              </c:strCache>
            </c:strRef>
          </c:tx>
          <c:spPr>
            <a:ln w="25400">
              <a:solidFill>
                <a:srgbClr val="00B0F0"/>
              </a:solidFill>
            </a:ln>
          </c:spPr>
          <c:marker>
            <c:symbol val="circle"/>
            <c:size val="5"/>
            <c:spPr>
              <a:solidFill>
                <a:srgbClr val="00B0F0"/>
              </a:solidFill>
              <a:ln>
                <a:solidFill>
                  <a:srgbClr val="00B0F0"/>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Sheet1!$O$4:$O$17</c:f>
              <c:numCache>
                <c:formatCode>0.00</c:formatCode>
                <c:ptCount val="14"/>
                <c:pt idx="0">
                  <c:v>0.36558219169192796</c:v>
                </c:pt>
                <c:pt idx="1">
                  <c:v>0.35790728961600682</c:v>
                </c:pt>
                <c:pt idx="2">
                  <c:v>0.63274235343123464</c:v>
                </c:pt>
                <c:pt idx="3">
                  <c:v>0.38678652929626567</c:v>
                </c:pt>
                <c:pt idx="4">
                  <c:v>1</c:v>
                </c:pt>
                <c:pt idx="5">
                  <c:v>0.23019406374337079</c:v>
                </c:pt>
                <c:pt idx="6">
                  <c:v>0</c:v>
                </c:pt>
                <c:pt idx="7">
                  <c:v>0.13184931487979712</c:v>
                </c:pt>
                <c:pt idx="8">
                  <c:v>0.39563356133117833</c:v>
                </c:pt>
                <c:pt idx="9">
                  <c:v>0.20034246574797143</c:v>
                </c:pt>
                <c:pt idx="10">
                  <c:v>0.44606164373908685</c:v>
                </c:pt>
                <c:pt idx="11">
                  <c:v>0.18750000019905821</c:v>
                </c:pt>
                <c:pt idx="12">
                  <c:v>6.9349315238101714E-2</c:v>
                </c:pt>
                <c:pt idx="13">
                  <c:v>0.24795132067621578</c:v>
                </c:pt>
              </c:numCache>
            </c:numRef>
          </c:val>
          <c:smooth val="0"/>
          <c:extLst>
            <c:ext xmlns:c16="http://schemas.microsoft.com/office/drawing/2014/chart" uri="{C3380CC4-5D6E-409C-BE32-E72D297353CC}">
              <c16:uniqueId val="{00000002-346E-1449-B39A-4CB3098A8A21}"/>
            </c:ext>
          </c:extLst>
        </c:ser>
        <c:ser>
          <c:idx val="2"/>
          <c:order val="2"/>
          <c:tx>
            <c:strRef>
              <c:f>Sheet1!$P$3</c:f>
              <c:strCache>
                <c:ptCount val="1"/>
                <c:pt idx="0">
                  <c:v>Temperature</c:v>
                </c:pt>
              </c:strCache>
            </c:strRef>
          </c:tx>
          <c:spPr>
            <a:ln w="25400">
              <a:solidFill>
                <a:srgbClr val="FFFF00"/>
              </a:solidFill>
            </a:ln>
          </c:spPr>
          <c:marker>
            <c:symbol val="circle"/>
            <c:size val="5"/>
            <c:spPr>
              <a:solidFill>
                <a:srgbClr val="FFFF00"/>
              </a:solidFill>
              <a:ln>
                <a:solidFill>
                  <a:srgbClr val="FFFF00"/>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Sheet1!$P$4:$P$17</c:f>
              <c:numCache>
                <c:formatCode>0.00</c:formatCode>
                <c:ptCount val="14"/>
                <c:pt idx="0">
                  <c:v>0.74844318529262921</c:v>
                </c:pt>
                <c:pt idx="1">
                  <c:v>0.66720604846722453</c:v>
                </c:pt>
                <c:pt idx="2">
                  <c:v>0.67297384034236862</c:v>
                </c:pt>
                <c:pt idx="3">
                  <c:v>0.50191024740377765</c:v>
                </c:pt>
                <c:pt idx="4">
                  <c:v>0.10920913633287778</c:v>
                </c:pt>
                <c:pt idx="5">
                  <c:v>0.34947128960057938</c:v>
                </c:pt>
                <c:pt idx="6">
                  <c:v>9.3461497138717223E-2</c:v>
                </c:pt>
                <c:pt idx="7">
                  <c:v>0.22376982893525832</c:v>
                </c:pt>
                <c:pt idx="8">
                  <c:v>0.12481919946873415</c:v>
                </c:pt>
                <c:pt idx="9">
                  <c:v>0.359140363673003</c:v>
                </c:pt>
                <c:pt idx="10">
                  <c:v>0</c:v>
                </c:pt>
                <c:pt idx="11">
                  <c:v>0.55928453072429229</c:v>
                </c:pt>
                <c:pt idx="12">
                  <c:v>0.38197683099330254</c:v>
                </c:pt>
                <c:pt idx="13">
                  <c:v>1</c:v>
                </c:pt>
              </c:numCache>
            </c:numRef>
          </c:val>
          <c:smooth val="0"/>
          <c:extLst>
            <c:ext xmlns:c16="http://schemas.microsoft.com/office/drawing/2014/chart" uri="{C3380CC4-5D6E-409C-BE32-E72D297353CC}">
              <c16:uniqueId val="{00000003-346E-1449-B39A-4CB3098A8A21}"/>
            </c:ext>
          </c:extLst>
        </c:ser>
        <c:dLbls>
          <c:showLegendKey val="0"/>
          <c:showVal val="0"/>
          <c:showCatName val="0"/>
          <c:showSerName val="0"/>
          <c:showPercent val="0"/>
          <c:showBubbleSize val="0"/>
        </c:dLbls>
        <c:marker val="1"/>
        <c:smooth val="0"/>
        <c:axId val="74083328"/>
        <c:axId val="40101568"/>
      </c:lineChart>
      <c:catAx>
        <c:axId val="41562112"/>
        <c:scaling>
          <c:orientation val="minMax"/>
        </c:scaling>
        <c:delete val="0"/>
        <c:axPos val="b"/>
        <c:numFmt formatCode="General" sourceLinked="0"/>
        <c:majorTickMark val="none"/>
        <c:minorTickMark val="none"/>
        <c:tickLblPos val="nextTo"/>
        <c:txPr>
          <a:bodyPr/>
          <a:lstStyle/>
          <a:p>
            <a:pPr>
              <a:defRPr sz="2800" b="0" i="0" baseline="0">
                <a:solidFill>
                  <a:schemeClr val="tx1">
                    <a:lumMod val="50000"/>
                    <a:lumOff val="50000"/>
                  </a:schemeClr>
                </a:solidFill>
              </a:defRPr>
            </a:pPr>
            <a:endParaRPr lang="en-US"/>
          </a:p>
        </c:txPr>
        <c:crossAx val="40100992"/>
        <c:crosses val="autoZero"/>
        <c:auto val="1"/>
        <c:lblAlgn val="ctr"/>
        <c:lblOffset val="100"/>
        <c:noMultiLvlLbl val="0"/>
      </c:catAx>
      <c:valAx>
        <c:axId val="40100992"/>
        <c:scaling>
          <c:orientation val="minMax"/>
          <c:max val="0.48000000000000032"/>
          <c:min val="0.28000000000000008"/>
        </c:scaling>
        <c:delete val="0"/>
        <c:axPos val="l"/>
        <c:majorGridlines/>
        <c:numFmt formatCode="0.00" sourceLinked="1"/>
        <c:majorTickMark val="none"/>
        <c:minorTickMark val="none"/>
        <c:tickLblPos val="nextTo"/>
        <c:spPr>
          <a:ln w="6350">
            <a:noFill/>
          </a:ln>
        </c:spPr>
        <c:txPr>
          <a:bodyPr/>
          <a:lstStyle/>
          <a:p>
            <a:pPr>
              <a:defRPr sz="2800" b="0" i="0" baseline="0">
                <a:solidFill>
                  <a:schemeClr val="tx1">
                    <a:lumMod val="50000"/>
                    <a:lumOff val="50000"/>
                  </a:schemeClr>
                </a:solidFill>
              </a:defRPr>
            </a:pPr>
            <a:endParaRPr lang="en-US"/>
          </a:p>
        </c:txPr>
        <c:crossAx val="41562112"/>
        <c:crosses val="autoZero"/>
        <c:crossBetween val="between"/>
        <c:majorUnit val="4.0000000000000022E-2"/>
      </c:valAx>
      <c:valAx>
        <c:axId val="40101568"/>
        <c:scaling>
          <c:orientation val="minMax"/>
        </c:scaling>
        <c:delete val="0"/>
        <c:axPos val="r"/>
        <c:numFmt formatCode="0.00" sourceLinked="1"/>
        <c:majorTickMark val="out"/>
        <c:minorTickMark val="none"/>
        <c:tickLblPos val="nextTo"/>
        <c:txPr>
          <a:bodyPr/>
          <a:lstStyle/>
          <a:p>
            <a:pPr>
              <a:defRPr sz="2800" b="0" i="0" baseline="0">
                <a:solidFill>
                  <a:schemeClr val="tx1">
                    <a:lumMod val="50000"/>
                    <a:lumOff val="50000"/>
                  </a:schemeClr>
                </a:solidFill>
              </a:defRPr>
            </a:pPr>
            <a:endParaRPr lang="en-US"/>
          </a:p>
        </c:txPr>
        <c:crossAx val="74083328"/>
        <c:crosses val="max"/>
        <c:crossBetween val="between"/>
      </c:valAx>
      <c:catAx>
        <c:axId val="74083328"/>
        <c:scaling>
          <c:orientation val="minMax"/>
        </c:scaling>
        <c:delete val="1"/>
        <c:axPos val="b"/>
        <c:numFmt formatCode="General" sourceLinked="1"/>
        <c:majorTickMark val="out"/>
        <c:minorTickMark val="none"/>
        <c:tickLblPos val="none"/>
        <c:crossAx val="40101568"/>
        <c:crosses val="autoZero"/>
        <c:auto val="1"/>
        <c:lblAlgn val="ctr"/>
        <c:lblOffset val="100"/>
        <c:noMultiLvlLbl val="0"/>
      </c:catAx>
      <c:spPr>
        <a:solidFill>
          <a:schemeClr val="bg1"/>
        </a:solidFill>
      </c:spPr>
    </c:plotArea>
    <c:legend>
      <c:legendPos val="b"/>
      <c:layout>
        <c:manualLayout>
          <c:xMode val="edge"/>
          <c:yMode val="edge"/>
          <c:x val="4.4639303482587066E-2"/>
          <c:y val="0.83049517695638364"/>
          <c:w val="0.91937947387258445"/>
          <c:h val="0.16950482304361636"/>
        </c:manualLayout>
      </c:layout>
      <c:overlay val="0"/>
      <c:txPr>
        <a:bodyPr/>
        <a:lstStyle/>
        <a:p>
          <a:pPr>
            <a:defRPr sz="2800" b="0" i="0" baseline="0">
              <a:solidFill>
                <a:schemeClr val="tx1">
                  <a:lumMod val="50000"/>
                  <a:lumOff val="50000"/>
                </a:schemeClr>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233383705825"/>
          <c:y val="8.8022292667961965E-2"/>
          <c:w val="0.80978262332593043"/>
          <c:h val="0.48930020111122474"/>
        </c:manualLayout>
      </c:layout>
      <c:lineChart>
        <c:grouping val="standard"/>
        <c:varyColors val="0"/>
        <c:ser>
          <c:idx val="0"/>
          <c:order val="0"/>
          <c:tx>
            <c:strRef>
              <c:f>Sheet1!$N$3</c:f>
              <c:strCache>
                <c:ptCount val="1"/>
                <c:pt idx="0">
                  <c:v>Humidity</c:v>
                </c:pt>
              </c:strCache>
            </c:strRef>
          </c:tx>
          <c:spPr>
            <a:ln w="25400">
              <a:solidFill>
                <a:srgbClr val="12E907"/>
              </a:solidFill>
            </a:ln>
          </c:spPr>
          <c:marker>
            <c:symbol val="circle"/>
            <c:size val="5"/>
            <c:spPr>
              <a:solidFill>
                <a:srgbClr val="12E907"/>
              </a:solidFill>
              <a:ln>
                <a:solidFill>
                  <a:srgbClr val="12E907"/>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Sheet1!$N$4:$N$17</c:f>
              <c:numCache>
                <c:formatCode>0.00</c:formatCode>
                <c:ptCount val="14"/>
                <c:pt idx="0">
                  <c:v>0</c:v>
                </c:pt>
                <c:pt idx="1">
                  <c:v>0.37524609780056417</c:v>
                </c:pt>
                <c:pt idx="2">
                  <c:v>0.56629077141709561</c:v>
                </c:pt>
                <c:pt idx="3">
                  <c:v>0.60793137375807582</c:v>
                </c:pt>
                <c:pt idx="4">
                  <c:v>1</c:v>
                </c:pt>
                <c:pt idx="5">
                  <c:v>0.55590868614193167</c:v>
                </c:pt>
                <c:pt idx="6">
                  <c:v>0.71579243423251149</c:v>
                </c:pt>
                <c:pt idx="7">
                  <c:v>0.61643931926689133</c:v>
                </c:pt>
                <c:pt idx="8">
                  <c:v>0.7691581119483436</c:v>
                </c:pt>
                <c:pt idx="9">
                  <c:v>0.71740964708002763</c:v>
                </c:pt>
                <c:pt idx="10">
                  <c:v>0.89979609053581455</c:v>
                </c:pt>
                <c:pt idx="11">
                  <c:v>0.43383701327702723</c:v>
                </c:pt>
                <c:pt idx="12">
                  <c:v>0.29933131757566367</c:v>
                </c:pt>
                <c:pt idx="13">
                  <c:v>4.3926863806055233E-2</c:v>
                </c:pt>
              </c:numCache>
            </c:numRef>
          </c:val>
          <c:smooth val="0"/>
          <c:extLst>
            <c:ext xmlns:c16="http://schemas.microsoft.com/office/drawing/2014/chart" uri="{C3380CC4-5D6E-409C-BE32-E72D297353CC}">
              <c16:uniqueId val="{00000000-2DB5-3347-9A83-7AEA72F64537}"/>
            </c:ext>
          </c:extLst>
        </c:ser>
        <c:ser>
          <c:idx val="1"/>
          <c:order val="1"/>
          <c:tx>
            <c:strRef>
              <c:f>Sheet1!$O$3</c:f>
              <c:strCache>
                <c:ptCount val="1"/>
                <c:pt idx="0">
                  <c:v>Precipitation</c:v>
                </c:pt>
              </c:strCache>
            </c:strRef>
          </c:tx>
          <c:spPr>
            <a:ln w="25400">
              <a:solidFill>
                <a:srgbClr val="00B0F0"/>
              </a:solidFill>
            </a:ln>
          </c:spPr>
          <c:marker>
            <c:symbol val="circle"/>
            <c:size val="5"/>
            <c:spPr>
              <a:solidFill>
                <a:srgbClr val="00B0F0"/>
              </a:solidFill>
              <a:ln>
                <a:solidFill>
                  <a:srgbClr val="00B0F0"/>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Sheet1!$O$4:$O$17</c:f>
              <c:numCache>
                <c:formatCode>0.00</c:formatCode>
                <c:ptCount val="14"/>
                <c:pt idx="0">
                  <c:v>0.36558219169192896</c:v>
                </c:pt>
                <c:pt idx="1">
                  <c:v>0.35790728961600682</c:v>
                </c:pt>
                <c:pt idx="2">
                  <c:v>0.63274235343123464</c:v>
                </c:pt>
                <c:pt idx="3">
                  <c:v>0.38678652929626722</c:v>
                </c:pt>
                <c:pt idx="4">
                  <c:v>1</c:v>
                </c:pt>
                <c:pt idx="5">
                  <c:v>0.23019406374337079</c:v>
                </c:pt>
                <c:pt idx="6">
                  <c:v>0</c:v>
                </c:pt>
                <c:pt idx="7">
                  <c:v>0.13184931487979759</c:v>
                </c:pt>
                <c:pt idx="8">
                  <c:v>0.39563356133117838</c:v>
                </c:pt>
                <c:pt idx="9">
                  <c:v>0.20034246574797202</c:v>
                </c:pt>
                <c:pt idx="10">
                  <c:v>0.44606164373908685</c:v>
                </c:pt>
                <c:pt idx="11">
                  <c:v>0.18750000019905821</c:v>
                </c:pt>
                <c:pt idx="12">
                  <c:v>6.9349315238101714E-2</c:v>
                </c:pt>
                <c:pt idx="13">
                  <c:v>0.24795132067621617</c:v>
                </c:pt>
              </c:numCache>
            </c:numRef>
          </c:val>
          <c:smooth val="0"/>
          <c:extLst>
            <c:ext xmlns:c16="http://schemas.microsoft.com/office/drawing/2014/chart" uri="{C3380CC4-5D6E-409C-BE32-E72D297353CC}">
              <c16:uniqueId val="{00000001-2DB5-3347-9A83-7AEA72F64537}"/>
            </c:ext>
          </c:extLst>
        </c:ser>
        <c:ser>
          <c:idx val="2"/>
          <c:order val="2"/>
          <c:tx>
            <c:strRef>
              <c:f>Sheet1!$P$3</c:f>
              <c:strCache>
                <c:ptCount val="1"/>
                <c:pt idx="0">
                  <c:v>Temperature</c:v>
                </c:pt>
              </c:strCache>
            </c:strRef>
          </c:tx>
          <c:spPr>
            <a:ln w="25400">
              <a:solidFill>
                <a:srgbClr val="FFFF00"/>
              </a:solidFill>
            </a:ln>
          </c:spPr>
          <c:marker>
            <c:symbol val="circle"/>
            <c:size val="5"/>
            <c:spPr>
              <a:solidFill>
                <a:srgbClr val="FFFF00"/>
              </a:solidFill>
              <a:ln>
                <a:solidFill>
                  <a:srgbClr val="FFFF00"/>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Sheet1!$P$4:$P$17</c:f>
              <c:numCache>
                <c:formatCode>0.00</c:formatCode>
                <c:ptCount val="14"/>
                <c:pt idx="0">
                  <c:v>0.74844318529262754</c:v>
                </c:pt>
                <c:pt idx="1">
                  <c:v>0.66720604846722453</c:v>
                </c:pt>
                <c:pt idx="2">
                  <c:v>0.67297384034236862</c:v>
                </c:pt>
                <c:pt idx="3">
                  <c:v>0.50191024740377765</c:v>
                </c:pt>
                <c:pt idx="4">
                  <c:v>0.10920913633287778</c:v>
                </c:pt>
                <c:pt idx="5">
                  <c:v>0.34947128960057938</c:v>
                </c:pt>
                <c:pt idx="6">
                  <c:v>9.3461497138717223E-2</c:v>
                </c:pt>
                <c:pt idx="7">
                  <c:v>0.22376982893525832</c:v>
                </c:pt>
                <c:pt idx="8">
                  <c:v>0.12481919946873415</c:v>
                </c:pt>
                <c:pt idx="9">
                  <c:v>0.35914036367300389</c:v>
                </c:pt>
                <c:pt idx="10">
                  <c:v>0</c:v>
                </c:pt>
                <c:pt idx="11">
                  <c:v>0.55928453072429229</c:v>
                </c:pt>
                <c:pt idx="12">
                  <c:v>0.38197683099330393</c:v>
                </c:pt>
                <c:pt idx="13">
                  <c:v>1</c:v>
                </c:pt>
              </c:numCache>
            </c:numRef>
          </c:val>
          <c:smooth val="0"/>
          <c:extLst>
            <c:ext xmlns:c16="http://schemas.microsoft.com/office/drawing/2014/chart" uri="{C3380CC4-5D6E-409C-BE32-E72D297353CC}">
              <c16:uniqueId val="{00000002-2DB5-3347-9A83-7AEA72F64537}"/>
            </c:ext>
          </c:extLst>
        </c:ser>
        <c:ser>
          <c:idx val="3"/>
          <c:order val="3"/>
          <c:tx>
            <c:strRef>
              <c:f>Sheet1!$Q$3</c:f>
              <c:strCache>
                <c:ptCount val="1"/>
                <c:pt idx="0">
                  <c:v>Malaria Occurence</c:v>
                </c:pt>
              </c:strCache>
            </c:strRef>
          </c:tx>
          <c:spPr>
            <a:ln w="25400">
              <a:solidFill>
                <a:srgbClr val="FF0000"/>
              </a:solidFill>
            </a:ln>
          </c:spPr>
          <c:marker>
            <c:symbol val="x"/>
            <c:size val="6"/>
            <c:spPr>
              <a:noFill/>
              <a:ln>
                <a:solidFill>
                  <a:srgbClr val="FF0000"/>
                </a:solidFill>
              </a:ln>
            </c:spPr>
          </c:marker>
          <c:cat>
            <c:strRef>
              <c:f>Sheet1!$M$4:$M$17</c:f>
              <c:strCache>
                <c:ptCount val="14"/>
                <c:pt idx="0">
                  <c:v>Jan, 17</c:v>
                </c:pt>
                <c:pt idx="1">
                  <c:v>Feb, 17</c:v>
                </c:pt>
                <c:pt idx="2">
                  <c:v>March, 17</c:v>
                </c:pt>
                <c:pt idx="3">
                  <c:v>April, 17</c:v>
                </c:pt>
                <c:pt idx="4">
                  <c:v>May, 17</c:v>
                </c:pt>
                <c:pt idx="5">
                  <c:v>June, 17</c:v>
                </c:pt>
                <c:pt idx="6">
                  <c:v>July, 17</c:v>
                </c:pt>
                <c:pt idx="7">
                  <c:v>Aug, 17</c:v>
                </c:pt>
                <c:pt idx="8">
                  <c:v>Sept, 17</c:v>
                </c:pt>
                <c:pt idx="9">
                  <c:v>Oct, 17</c:v>
                </c:pt>
                <c:pt idx="10">
                  <c:v>Nov, 17</c:v>
                </c:pt>
                <c:pt idx="11">
                  <c:v>Dec, 17</c:v>
                </c:pt>
                <c:pt idx="12">
                  <c:v>Jan, 18</c:v>
                </c:pt>
                <c:pt idx="13">
                  <c:v>Feb, 18</c:v>
                </c:pt>
              </c:strCache>
            </c:strRef>
          </c:cat>
          <c:val>
            <c:numRef>
              <c:f>Sheet1!$Q$4:$Q$17</c:f>
              <c:numCache>
                <c:formatCode>0.00</c:formatCode>
                <c:ptCount val="14"/>
                <c:pt idx="0">
                  <c:v>0.88287190202565469</c:v>
                </c:pt>
                <c:pt idx="1">
                  <c:v>0.50052237506529362</c:v>
                </c:pt>
                <c:pt idx="2">
                  <c:v>0.43969470079517092</c:v>
                </c:pt>
                <c:pt idx="3">
                  <c:v>0.43026292878286826</c:v>
                </c:pt>
                <c:pt idx="4">
                  <c:v>1</c:v>
                </c:pt>
                <c:pt idx="5">
                  <c:v>0.40185152939810787</c:v>
                </c:pt>
                <c:pt idx="6">
                  <c:v>0.23762261303615967</c:v>
                </c:pt>
                <c:pt idx="7">
                  <c:v>3.5985837831563282E-3</c:v>
                </c:pt>
                <c:pt idx="8">
                  <c:v>6.8924487782227636E-2</c:v>
                </c:pt>
                <c:pt idx="9">
                  <c:v>0</c:v>
                </c:pt>
                <c:pt idx="10">
                  <c:v>0.37523942190492782</c:v>
                </c:pt>
                <c:pt idx="11">
                  <c:v>0.21962969412037844</c:v>
                </c:pt>
                <c:pt idx="12">
                  <c:v>1</c:v>
                </c:pt>
                <c:pt idx="13">
                  <c:v>0.70076699003180198</c:v>
                </c:pt>
              </c:numCache>
            </c:numRef>
          </c:val>
          <c:smooth val="0"/>
          <c:extLst>
            <c:ext xmlns:c16="http://schemas.microsoft.com/office/drawing/2014/chart" uri="{C3380CC4-5D6E-409C-BE32-E72D297353CC}">
              <c16:uniqueId val="{00000003-2DB5-3347-9A83-7AEA72F64537}"/>
            </c:ext>
          </c:extLst>
        </c:ser>
        <c:dLbls>
          <c:showLegendKey val="0"/>
          <c:showVal val="0"/>
          <c:showCatName val="0"/>
          <c:showSerName val="0"/>
          <c:showPercent val="0"/>
          <c:showBubbleSize val="0"/>
        </c:dLbls>
        <c:marker val="1"/>
        <c:smooth val="0"/>
        <c:axId val="41562624"/>
        <c:axId val="40103296"/>
      </c:lineChart>
      <c:catAx>
        <c:axId val="41562624"/>
        <c:scaling>
          <c:orientation val="minMax"/>
        </c:scaling>
        <c:delete val="0"/>
        <c:axPos val="b"/>
        <c:numFmt formatCode="General" sourceLinked="0"/>
        <c:majorTickMark val="none"/>
        <c:minorTickMark val="none"/>
        <c:tickLblPos val="nextTo"/>
        <c:txPr>
          <a:bodyPr/>
          <a:lstStyle/>
          <a:p>
            <a:pPr>
              <a:defRPr sz="2800" b="0" i="0" baseline="0">
                <a:solidFill>
                  <a:schemeClr val="tx1">
                    <a:lumMod val="50000"/>
                    <a:lumOff val="50000"/>
                  </a:schemeClr>
                </a:solidFill>
              </a:defRPr>
            </a:pPr>
            <a:endParaRPr lang="en-US"/>
          </a:p>
        </c:txPr>
        <c:crossAx val="40103296"/>
        <c:crosses val="autoZero"/>
        <c:auto val="1"/>
        <c:lblAlgn val="ctr"/>
        <c:lblOffset val="100"/>
        <c:noMultiLvlLbl val="0"/>
      </c:catAx>
      <c:valAx>
        <c:axId val="40103296"/>
        <c:scaling>
          <c:orientation val="minMax"/>
        </c:scaling>
        <c:delete val="0"/>
        <c:axPos val="l"/>
        <c:majorGridlines/>
        <c:numFmt formatCode="0.00" sourceLinked="1"/>
        <c:majorTickMark val="none"/>
        <c:minorTickMark val="none"/>
        <c:tickLblPos val="nextTo"/>
        <c:spPr>
          <a:ln w="6350">
            <a:noFill/>
          </a:ln>
        </c:spPr>
        <c:txPr>
          <a:bodyPr/>
          <a:lstStyle/>
          <a:p>
            <a:pPr>
              <a:defRPr sz="2800" b="0" i="0" baseline="0">
                <a:solidFill>
                  <a:schemeClr val="tx1">
                    <a:lumMod val="50000"/>
                    <a:lumOff val="50000"/>
                  </a:schemeClr>
                </a:solidFill>
              </a:defRPr>
            </a:pPr>
            <a:endParaRPr lang="en-US"/>
          </a:p>
        </c:txPr>
        <c:crossAx val="41562624"/>
        <c:crosses val="autoZero"/>
        <c:crossBetween val="between"/>
      </c:valAx>
      <c:spPr>
        <a:solidFill>
          <a:schemeClr val="bg1"/>
        </a:solidFill>
      </c:spPr>
    </c:plotArea>
    <c:legend>
      <c:legendPos val="b"/>
      <c:layout>
        <c:manualLayout>
          <c:xMode val="edge"/>
          <c:yMode val="edge"/>
          <c:x val="1.8997826368596066E-2"/>
          <c:y val="0.83091491688538965"/>
          <c:w val="0.98100217363140396"/>
          <c:h val="0.169084985066522"/>
        </c:manualLayout>
      </c:layout>
      <c:overlay val="0"/>
      <c:txPr>
        <a:bodyPr/>
        <a:lstStyle/>
        <a:p>
          <a:pPr>
            <a:defRPr sz="2800" b="0" i="0" baseline="0">
              <a:solidFill>
                <a:schemeClr val="tx1">
                  <a:lumMod val="50000"/>
                  <a:lumOff val="50000"/>
                </a:schemeClr>
              </a:solidFill>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0.68575</cdr:x>
      <cdr:y>0.11068</cdr:y>
    </cdr:from>
    <cdr:to>
      <cdr:x>0.78736</cdr:x>
      <cdr:y>0.58659</cdr:y>
    </cdr:to>
    <cdr:sp macro="" textlink="">
      <cdr:nvSpPr>
        <cdr:cNvPr id="2" name="Oval 1"/>
        <cdr:cNvSpPr/>
      </cdr:nvSpPr>
      <cdr:spPr bwMode="auto">
        <a:xfrm xmlns:a="http://schemas.openxmlformats.org/drawingml/2006/main">
          <a:off x="7145755" y="689457"/>
          <a:ext cx="1058779" cy="2964630"/>
        </a:xfrm>
        <a:prstGeom xmlns:a="http://schemas.openxmlformats.org/drawingml/2006/main" prst="ellips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23750" y="31718250"/>
            <a:ext cx="12218988" cy="4281488"/>
          </a:xfrm>
          <a:prstGeom prst="roundRect">
            <a:avLst>
              <a:gd name="adj" fmla="val 1634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1" name="AutoShape 29"/>
          <p:cNvSpPr>
            <a:spLocks noChangeArrowheads="1"/>
          </p:cNvSpPr>
          <p:nvPr/>
        </p:nvSpPr>
        <p:spPr bwMode="auto">
          <a:xfrm>
            <a:off x="12860338" y="6667500"/>
            <a:ext cx="11899900" cy="2933223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376188" y="6762751"/>
            <a:ext cx="11899900" cy="292369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6708775"/>
            <a:ext cx="11288713"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mn-lt"/>
                <a:cs typeface="Cambria"/>
              </a:rPr>
              <a:t>Research Methods</a:t>
            </a:r>
          </a:p>
        </p:txBody>
      </p:sp>
      <p:sp>
        <p:nvSpPr>
          <p:cNvPr id="2057" name="AutoShape 13"/>
          <p:cNvSpPr>
            <a:spLocks noChangeArrowheads="1"/>
          </p:cNvSpPr>
          <p:nvPr/>
        </p:nvSpPr>
        <p:spPr bwMode="auto">
          <a:xfrm>
            <a:off x="5842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a:solidFill>
                <a:schemeClr val="bg1"/>
              </a:solidFill>
            </a:endParaRPr>
          </a:p>
        </p:txBody>
      </p:sp>
      <p:sp>
        <p:nvSpPr>
          <p:cNvPr id="2058" name="Text Box 14"/>
          <p:cNvSpPr txBox="1">
            <a:spLocks noChangeArrowheads="1"/>
          </p:cNvSpPr>
          <p:nvPr/>
        </p:nvSpPr>
        <p:spPr bwMode="auto">
          <a:xfrm>
            <a:off x="1400175" y="1317625"/>
            <a:ext cx="46988413" cy="462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r>
              <a:rPr lang="en-US" sz="8800" b="1" dirty="0">
                <a:latin typeface="Century Gothic" pitchFamily="34" charset="0"/>
                <a:cs typeface="AngsanaUPC" pitchFamily="18" charset="-34"/>
              </a:rPr>
              <a:t>NDVI TECHNOLOGY FOR FOOD SECURITY AND BETTER HEALTH IN KENYA</a:t>
            </a:r>
          </a:p>
          <a:p>
            <a:pPr algn="l"/>
            <a:r>
              <a:rPr lang="en-US" sz="6000" b="1" dirty="0">
                <a:solidFill>
                  <a:srgbClr val="FF0000"/>
                </a:solidFill>
                <a:latin typeface="Century Gothic" pitchFamily="34" charset="0"/>
                <a:cs typeface="AngsanaUPC" pitchFamily="18" charset="-34"/>
              </a:rPr>
              <a:t>                        </a:t>
            </a:r>
          </a:p>
          <a:p>
            <a:r>
              <a:rPr lang="en-US" sz="5400" b="1" dirty="0">
                <a:solidFill>
                  <a:srgbClr val="FF0000"/>
                </a:solidFill>
                <a:latin typeface="Century Gothic" pitchFamily="34" charset="0"/>
                <a:cs typeface="AngsanaUPC" pitchFamily="18" charset="-34"/>
              </a:rPr>
              <a:t> </a:t>
            </a:r>
            <a:r>
              <a:rPr lang="en-US" sz="8000" b="1" dirty="0">
                <a:solidFill>
                  <a:srgbClr val="FF0000"/>
                </a:solidFill>
                <a:latin typeface="Century Gothic" pitchFamily="34" charset="0"/>
              </a:rPr>
              <a:t>MANAL AHMED, HADYAH MWIDAU &amp; MOHAMED HAJI</a:t>
            </a:r>
            <a:endParaRPr lang="en-US" sz="7200" b="1" dirty="0">
              <a:solidFill>
                <a:srgbClr val="FF0000"/>
              </a:solidFill>
              <a:latin typeface="Century Gothic" pitchFamily="34" charset="0"/>
            </a:endParaRPr>
          </a:p>
          <a:p>
            <a:pPr eaLnBrk="1" hangingPunct="1"/>
            <a:r>
              <a:rPr lang="en-US" altLang="en-US" sz="6600" b="1" dirty="0">
                <a:latin typeface="Helvetica" pitchFamily="2" charset="0"/>
              </a:rPr>
              <a:t>SHREE SWAMINARAYAN ACADEMY</a:t>
            </a:r>
            <a:endParaRPr lang="en-US" altLang="en-US" sz="13800" dirty="0">
              <a:latin typeface="Helvetica" pitchFamily="2" charset="0"/>
            </a:endParaRPr>
          </a:p>
        </p:txBody>
      </p:sp>
      <p:sp>
        <p:nvSpPr>
          <p:cNvPr id="2062" name="Text Box 27"/>
          <p:cNvSpPr txBox="1">
            <a:spLocks noChangeArrowheads="1"/>
          </p:cNvSpPr>
          <p:nvPr/>
        </p:nvSpPr>
        <p:spPr bwMode="auto">
          <a:xfrm>
            <a:off x="37660961" y="31601195"/>
            <a:ext cx="11921930"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Bibliography</a:t>
            </a:r>
            <a:endParaRPr lang="en-US" altLang="en-US" sz="4800" b="1" dirty="0">
              <a:latin typeface="Helvetica" pitchFamily="2" charset="0"/>
              <a:cs typeface="Cambria"/>
            </a:endParaRPr>
          </a:p>
        </p:txBody>
      </p:sp>
      <p:sp>
        <p:nvSpPr>
          <p:cNvPr id="2063" name="Text Box 36"/>
          <p:cNvSpPr txBox="1">
            <a:spLocks noChangeArrowheads="1"/>
          </p:cNvSpPr>
          <p:nvPr/>
        </p:nvSpPr>
        <p:spPr bwMode="auto">
          <a:xfrm>
            <a:off x="13105173" y="7788777"/>
            <a:ext cx="11335977" cy="10072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algn="just"/>
            <a:r>
              <a:rPr lang="en-US" sz="3200" dirty="0">
                <a:latin typeface="+mj-lt"/>
              </a:rPr>
              <a:t>Normalized data from the weather station located at Homa Bay High School (0.5379° S, 34.4600° E) was obtained for the period between January 2017 and February 2018.The data included temperature, humidity, precipitation, pressure, radiation, wind speed, NDVI and malaria occurrence and is presented in Table 1 below</a:t>
            </a:r>
            <a:r>
              <a:rPr lang="en-US" sz="3200" dirty="0">
                <a:latin typeface="+mj-lt"/>
                <a:cs typeface="Times New Roman" pitchFamily="18" charset="0"/>
              </a:rPr>
              <a:t>.</a:t>
            </a:r>
          </a:p>
          <a:p>
            <a:pPr algn="just"/>
            <a:endParaRPr lang="en-US" sz="3200" dirty="0">
              <a:latin typeface="+mj-lt"/>
              <a:cs typeface="Times New Roman" pitchFamily="18" charset="0"/>
            </a:endParaRPr>
          </a:p>
          <a:p>
            <a:pPr algn="just"/>
            <a:r>
              <a:rPr lang="en-US" sz="3200" b="1" dirty="0">
                <a:latin typeface="+mj-lt"/>
                <a:cs typeface="Times New Roman" pitchFamily="18" charset="0"/>
              </a:rPr>
              <a:t>Table 1: Normalized weather data from Homa Bay County</a:t>
            </a:r>
          </a:p>
          <a:p>
            <a:pPr algn="just"/>
            <a:endParaRPr lang="en-US" sz="3200" dirty="0">
              <a:latin typeface="Times New Roman" pitchFamily="18" charset="0"/>
              <a:cs typeface="Times New Roman" pitchFamily="18" charset="0"/>
            </a:endParaRPr>
          </a:p>
          <a:p>
            <a:pPr marL="228600" indent="-228600" algn="just">
              <a:buAutoNum type="arabicPeriod"/>
            </a:pPr>
            <a:endParaRPr lang="en-US" sz="3200" dirty="0"/>
          </a:p>
          <a:p>
            <a:pPr algn="just"/>
            <a:endParaRPr lang="en-US" sz="3200" dirty="0"/>
          </a:p>
          <a:p>
            <a:pPr algn="l"/>
            <a:endParaRPr lang="en-US" sz="3200" dirty="0"/>
          </a:p>
          <a:p>
            <a:pPr algn="l"/>
            <a:endParaRPr lang="en-US" sz="3200" dirty="0"/>
          </a:p>
          <a:p>
            <a:pPr marL="457200" lvl="1" indent="0" algn="l">
              <a:spcAft>
                <a:spcPts val="1200"/>
              </a:spcAft>
            </a:pPr>
            <a:endParaRPr lang="en-US" sz="3200" dirty="0">
              <a:latin typeface="Garamond" panose="02020404030301010803" pitchFamily="18" charset="0"/>
            </a:endParaRPr>
          </a:p>
          <a:p>
            <a:pPr marL="457200" lvl="1" indent="0"/>
            <a:endParaRPr lang="en-US" altLang="en-US" sz="3200" b="1" dirty="0">
              <a:latin typeface="Garamond" panose="02020404030301010803" pitchFamily="18" charset="0"/>
              <a:cs typeface="Cambria"/>
            </a:endParaRPr>
          </a:p>
          <a:p>
            <a:pPr marL="457200" lvl="1" indent="0"/>
            <a:endParaRPr lang="en-US" altLang="en-US" sz="3200" b="1" dirty="0">
              <a:latin typeface="Garamond" panose="02020404030301010803" pitchFamily="18" charset="0"/>
              <a:cs typeface="Cambria"/>
            </a:endParaRPr>
          </a:p>
          <a:p>
            <a:pPr marL="457200" lvl="1" indent="0"/>
            <a:endParaRPr lang="en-US" altLang="en-US" sz="3200" b="1" dirty="0">
              <a:latin typeface="Garamond" panose="02020404030301010803" pitchFamily="18" charset="0"/>
              <a:cs typeface="Cambria"/>
            </a:endParaRPr>
          </a:p>
          <a:p>
            <a:pPr marL="914400" lvl="1" indent="-457200" algn="l">
              <a:buFont typeface="Arial" panose="020B0604020202020204" pitchFamily="34" charset="0"/>
              <a:buChar char="•"/>
            </a:pPr>
            <a:endParaRPr lang="en-US" sz="3200" dirty="0">
              <a:latin typeface="Garamond" panose="02020404030301010803" pitchFamily="18" charset="0"/>
            </a:endParaRPr>
          </a:p>
          <a:p>
            <a:pPr marL="914400" lvl="1" indent="-457200" algn="l">
              <a:buFont typeface="Arial" panose="020B0604020202020204" pitchFamily="34" charset="0"/>
              <a:buChar char="•"/>
            </a:pPr>
            <a:endParaRPr lang="en-US" sz="3200" dirty="0">
              <a:latin typeface="Garamond" panose="02020404030301010803" pitchFamily="18" charset="0"/>
            </a:endParaRPr>
          </a:p>
          <a:p>
            <a:pPr algn="l"/>
            <a:endParaRPr lang="en-US" altLang="en-US" sz="3200" dirty="0">
              <a:latin typeface="Times New Roman" pitchFamily="18" charset="0"/>
            </a:endParaRPr>
          </a:p>
        </p:txBody>
      </p:sp>
      <p:sp>
        <p:nvSpPr>
          <p:cNvPr id="2065" name="Text Box 39"/>
          <p:cNvSpPr txBox="1">
            <a:spLocks noChangeArrowheads="1"/>
          </p:cNvSpPr>
          <p:nvPr/>
        </p:nvSpPr>
        <p:spPr bwMode="auto">
          <a:xfrm>
            <a:off x="25679400" y="7905656"/>
            <a:ext cx="11087100" cy="212445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algn="just"/>
            <a:r>
              <a:rPr lang="en-US" sz="3200" dirty="0">
                <a:latin typeface="Arial" pitchFamily="34" charset="0"/>
                <a:cs typeface="Arial" pitchFamily="34" charset="0"/>
              </a:rPr>
              <a:t>NDVI and malaria occurrence are high when precipitation and humidity are high  and when temperature is low.</a:t>
            </a:r>
          </a:p>
          <a:p>
            <a:pPr algn="just"/>
            <a:endParaRPr lang="en-US" sz="3200" dirty="0">
              <a:latin typeface="Arial" pitchFamily="34" charset="0"/>
              <a:cs typeface="Arial" pitchFamily="34" charset="0"/>
            </a:endParaRPr>
          </a:p>
          <a:p>
            <a:pPr algn="just"/>
            <a:r>
              <a:rPr lang="en-US" sz="3200" b="1" dirty="0">
                <a:latin typeface="Arial" pitchFamily="34" charset="0"/>
                <a:cs typeface="Arial" pitchFamily="34" charset="0"/>
              </a:rPr>
              <a:t>NDVI and weather conditions</a:t>
            </a:r>
          </a:p>
          <a:p>
            <a:pPr algn="just"/>
            <a:r>
              <a:rPr lang="en-US" sz="3200" dirty="0">
                <a:latin typeface="Arial" pitchFamily="34" charset="0"/>
                <a:cs typeface="Arial" pitchFamily="34" charset="0"/>
              </a:rPr>
              <a:t>Maize is a major staple food in </a:t>
            </a:r>
            <a:r>
              <a:rPr lang="en-US" sz="3200" dirty="0" err="1">
                <a:latin typeface="Arial" pitchFamily="34" charset="0"/>
                <a:cs typeface="Arial" pitchFamily="34" charset="0"/>
              </a:rPr>
              <a:t>Homabay</a:t>
            </a:r>
            <a:r>
              <a:rPr lang="en-US" sz="3200" dirty="0">
                <a:latin typeface="Arial" pitchFamily="34" charset="0"/>
                <a:cs typeface="Arial" pitchFamily="34" charset="0"/>
              </a:rPr>
              <a:t>. It is grown during the long (April-June) and short (October-December) rainy seasons.</a:t>
            </a:r>
          </a:p>
          <a:p>
            <a:pPr algn="just"/>
            <a:r>
              <a:rPr lang="en-US" sz="3200" dirty="0">
                <a:latin typeface="Arial" pitchFamily="34" charset="0"/>
                <a:cs typeface="Arial" pitchFamily="34" charset="0"/>
              </a:rPr>
              <a:t>	NDVI is high during the peak of the rainy seasons in May and November when the crops are growing and low in June and July when the maize is harvested, and the plants turn yellow (Figure 1). </a:t>
            </a:r>
          </a:p>
          <a:p>
            <a:pPr algn="just"/>
            <a:r>
              <a:rPr lang="en-US" sz="3200" dirty="0">
                <a:latin typeface="Arial" pitchFamily="34" charset="0"/>
                <a:ea typeface="Calibri"/>
                <a:cs typeface="Arial" pitchFamily="34" charset="0"/>
              </a:rPr>
              <a:t>	Food insecurity in Homa Bay peaks between July-August and December-March when harvested stocks have been depleted.</a:t>
            </a:r>
          </a:p>
          <a:p>
            <a:pPr algn="just"/>
            <a:endParaRPr lang="en-US" sz="3200" dirty="0">
              <a:latin typeface="Arial" pitchFamily="34" charset="0"/>
              <a:cs typeface="Arial" pitchFamily="34" charset="0"/>
            </a:endParaRPr>
          </a:p>
          <a:p>
            <a:pPr algn="just"/>
            <a:endParaRPr lang="en-US" sz="3200"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endParaRPr lang="en-US" sz="3200" b="1" dirty="0">
              <a:latin typeface="Arial" pitchFamily="34" charset="0"/>
              <a:cs typeface="Arial" pitchFamily="34" charset="0"/>
            </a:endParaRPr>
          </a:p>
          <a:p>
            <a:pPr algn="just"/>
            <a:r>
              <a:rPr lang="en-US" sz="3200" b="1" dirty="0">
                <a:latin typeface="Arial" pitchFamily="34" charset="0"/>
                <a:cs typeface="Arial" pitchFamily="34" charset="0"/>
              </a:rPr>
              <a:t>Malaria occurrence and weather conditions</a:t>
            </a:r>
          </a:p>
          <a:p>
            <a:pPr algn="just"/>
            <a:r>
              <a:rPr lang="en-US" sz="3200" dirty="0">
                <a:latin typeface="Arial" pitchFamily="34" charset="0"/>
                <a:ea typeface="Calibri"/>
                <a:cs typeface="Arial" pitchFamily="34" charset="0"/>
              </a:rPr>
              <a:t>Malaria is transmitted by the </a:t>
            </a:r>
            <a:r>
              <a:rPr lang="en-US" sz="3200" i="1" dirty="0">
                <a:latin typeface="Arial" pitchFamily="34" charset="0"/>
                <a:ea typeface="Calibri"/>
                <a:cs typeface="Arial" pitchFamily="34" charset="0"/>
              </a:rPr>
              <a:t>Anopheles</a:t>
            </a:r>
            <a:r>
              <a:rPr lang="en-US" sz="3200" dirty="0">
                <a:latin typeface="Arial" pitchFamily="34" charset="0"/>
                <a:ea typeface="Calibri"/>
                <a:cs typeface="Arial" pitchFamily="34" charset="0"/>
              </a:rPr>
              <a:t> mosquito, which breeds in stagnant water and when there is high vegetation cover.</a:t>
            </a:r>
          </a:p>
          <a:p>
            <a:pPr algn="just"/>
            <a:r>
              <a:rPr lang="en-US" sz="3200" dirty="0">
                <a:latin typeface="Arial" pitchFamily="34" charset="0"/>
                <a:ea typeface="Calibri"/>
                <a:cs typeface="Arial" pitchFamily="34" charset="0"/>
              </a:rPr>
              <a:t>	Malaria occurrence was highest during the long rains in May, 2017. NDVI was also high in May, 2017 due to high vegetation cover from the food crops growing due to the long rains (Figure 2). </a:t>
            </a:r>
          </a:p>
          <a:p>
            <a:pPr algn="just"/>
            <a:r>
              <a:rPr lang="en-US" sz="3200" dirty="0">
                <a:latin typeface="Arial" pitchFamily="34" charset="0"/>
                <a:ea typeface="Calibri"/>
                <a:cs typeface="Arial" pitchFamily="34" charset="0"/>
              </a:rPr>
              <a:t>	Malaria occurrence dropped between </a:t>
            </a:r>
            <a:r>
              <a:rPr lang="en-US" sz="3200" dirty="0">
                <a:latin typeface="Arial" pitchFamily="34" charset="0"/>
                <a:cs typeface="Arial" pitchFamily="34" charset="0"/>
              </a:rPr>
              <a:t>June and October, 2017 due to less precipitation and low vegetation cover (low NDVI) during the harvesting of crops after the first rainy season planting of new crops before the second rainy season.</a:t>
            </a:r>
            <a:endParaRPr lang="en-US" sz="3200" b="1" dirty="0">
              <a:latin typeface="Arial" pitchFamily="34" charset="0"/>
              <a:cs typeface="Arial" pitchFamily="34" charset="0"/>
            </a:endParaRPr>
          </a:p>
          <a:p>
            <a:pPr marL="457200" lvl="1" indent="0"/>
            <a:endParaRPr lang="en-US" sz="3200" dirty="0">
              <a:latin typeface="Arial" pitchFamily="34" charset="0"/>
              <a:cs typeface="Arial" pitchFamily="34" charset="0"/>
            </a:endParaRPr>
          </a:p>
        </p:txBody>
      </p:sp>
      <p:sp>
        <p:nvSpPr>
          <p:cNvPr id="2068" name="Text Box 43"/>
          <p:cNvSpPr txBox="1">
            <a:spLocks noChangeArrowheads="1"/>
          </p:cNvSpPr>
          <p:nvPr/>
        </p:nvSpPr>
        <p:spPr bwMode="auto">
          <a:xfrm>
            <a:off x="25638125" y="6835775"/>
            <a:ext cx="11288713"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Results</a:t>
            </a:r>
            <a:endParaRPr lang="en-US" altLang="en-US" sz="6000" b="1" dirty="0">
              <a:latin typeface="Garamond" panose="02020404030301010803" pitchFamily="18" charset="0"/>
              <a:cs typeface="Cambria"/>
            </a:endParaRPr>
          </a:p>
        </p:txBody>
      </p:sp>
      <p:sp>
        <p:nvSpPr>
          <p:cNvPr id="29" name="AutoShape 4"/>
          <p:cNvSpPr>
            <a:spLocks noChangeArrowheads="1"/>
          </p:cNvSpPr>
          <p:nvPr/>
        </p:nvSpPr>
        <p:spPr bwMode="auto">
          <a:xfrm>
            <a:off x="359292" y="6781800"/>
            <a:ext cx="12102464" cy="1247775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899671" y="6770750"/>
            <a:ext cx="11176821" cy="1015663"/>
          </a:xfrm>
          <a:prstGeom prst="rect">
            <a:avLst/>
          </a:prstGeom>
          <a:noFill/>
        </p:spPr>
        <p:txBody>
          <a:bodyPr wrap="square" rtlCol="0">
            <a:spAutoFit/>
          </a:bodyPr>
          <a:lstStyle/>
          <a:p>
            <a:r>
              <a:rPr lang="en-US" sz="6000" b="1" dirty="0">
                <a:latin typeface="Helvetica" pitchFamily="2" charset="0"/>
                <a:cs typeface="Cambria"/>
              </a:rPr>
              <a:t>Abstract</a:t>
            </a:r>
          </a:p>
        </p:txBody>
      </p:sp>
      <p:sp>
        <p:nvSpPr>
          <p:cNvPr id="30" name="AutoShape 4"/>
          <p:cNvSpPr>
            <a:spLocks noChangeArrowheads="1"/>
          </p:cNvSpPr>
          <p:nvPr/>
        </p:nvSpPr>
        <p:spPr bwMode="auto">
          <a:xfrm>
            <a:off x="372583" y="19596994"/>
            <a:ext cx="12108223" cy="3301106"/>
          </a:xfrm>
          <a:prstGeom prst="roundRect">
            <a:avLst>
              <a:gd name="adj" fmla="val 1796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853098" y="19649870"/>
            <a:ext cx="11176821" cy="1015663"/>
          </a:xfrm>
          <a:prstGeom prst="rect">
            <a:avLst/>
          </a:prstGeom>
          <a:noFill/>
        </p:spPr>
        <p:txBody>
          <a:bodyPr wrap="square" rtlCol="0">
            <a:spAutoFit/>
          </a:bodyPr>
          <a:lstStyle/>
          <a:p>
            <a:r>
              <a:rPr lang="en-US" sz="6000" b="1" dirty="0">
                <a:latin typeface="+mj-lt"/>
                <a:cs typeface="Cambria"/>
              </a:rPr>
              <a:t>Research Questions</a:t>
            </a:r>
          </a:p>
        </p:txBody>
      </p:sp>
      <p:sp>
        <p:nvSpPr>
          <p:cNvPr id="32" name="AutoShape 4"/>
          <p:cNvSpPr>
            <a:spLocks noChangeArrowheads="1"/>
          </p:cNvSpPr>
          <p:nvPr/>
        </p:nvSpPr>
        <p:spPr bwMode="auto">
          <a:xfrm>
            <a:off x="496850" y="23221950"/>
            <a:ext cx="12102464" cy="127777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985145" y="23277876"/>
            <a:ext cx="11288713"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Arial" pitchFamily="34" charset="0"/>
                <a:cs typeface="Arial" pitchFamily="34" charset="0"/>
              </a:rPr>
              <a:t>Introduction</a:t>
            </a:r>
            <a:endParaRPr lang="en-US" altLang="en-US" sz="8000" b="1" dirty="0">
              <a:latin typeface="Arial" pitchFamily="34" charset="0"/>
              <a:cs typeface="Arial" pitchFamily="34" charset="0"/>
            </a:endParaRPr>
          </a:p>
        </p:txBody>
      </p:sp>
      <p:sp>
        <p:nvSpPr>
          <p:cNvPr id="34" name="AutoShape 4"/>
          <p:cNvSpPr>
            <a:spLocks noChangeArrowheads="1"/>
          </p:cNvSpPr>
          <p:nvPr/>
        </p:nvSpPr>
        <p:spPr bwMode="auto">
          <a:xfrm>
            <a:off x="37556052" y="6762751"/>
            <a:ext cx="12231007" cy="1920239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5" name="TextBox 34"/>
          <p:cNvSpPr txBox="1"/>
          <p:nvPr/>
        </p:nvSpPr>
        <p:spPr>
          <a:xfrm>
            <a:off x="38124240" y="6640829"/>
            <a:ext cx="11176821" cy="1015663"/>
          </a:xfrm>
          <a:prstGeom prst="rect">
            <a:avLst/>
          </a:prstGeom>
          <a:noFill/>
        </p:spPr>
        <p:txBody>
          <a:bodyPr wrap="square" rtlCol="0">
            <a:spAutoFit/>
          </a:bodyPr>
          <a:lstStyle/>
          <a:p>
            <a:r>
              <a:rPr lang="en-US" sz="6000" b="1" dirty="0">
                <a:latin typeface="Helvetica" pitchFamily="2" charset="0"/>
                <a:cs typeface="Cambria"/>
              </a:rPr>
              <a:t>Discussion</a:t>
            </a:r>
          </a:p>
        </p:txBody>
      </p:sp>
      <p:sp>
        <p:nvSpPr>
          <p:cNvPr id="36" name="AutoShape 4"/>
          <p:cNvSpPr>
            <a:spLocks noChangeArrowheads="1"/>
          </p:cNvSpPr>
          <p:nvPr/>
        </p:nvSpPr>
        <p:spPr bwMode="auto">
          <a:xfrm>
            <a:off x="37627446" y="26193750"/>
            <a:ext cx="12226404" cy="5295900"/>
          </a:xfrm>
          <a:prstGeom prst="roundRect">
            <a:avLst>
              <a:gd name="adj" fmla="val 1455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endParaRPr lang="en-US" sz="4400" dirty="0"/>
          </a:p>
        </p:txBody>
      </p:sp>
      <p:sp>
        <p:nvSpPr>
          <p:cNvPr id="2056" name="Text Box 11"/>
          <p:cNvSpPr txBox="1">
            <a:spLocks noChangeArrowheads="1"/>
          </p:cNvSpPr>
          <p:nvPr/>
        </p:nvSpPr>
        <p:spPr bwMode="auto">
          <a:xfrm>
            <a:off x="37816290" y="26192051"/>
            <a:ext cx="11724777"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Conclusion</a:t>
            </a:r>
            <a:endParaRPr lang="en-US" altLang="en-US" sz="8000" b="1" dirty="0">
              <a:latin typeface="Helvetica" pitchFamily="2" charset="0"/>
              <a:cs typeface="Cambria"/>
            </a:endParaRPr>
          </a:p>
        </p:txBody>
      </p:sp>
      <p:sp>
        <p:nvSpPr>
          <p:cNvPr id="40" name="TextBox 39"/>
          <p:cNvSpPr txBox="1"/>
          <p:nvPr/>
        </p:nvSpPr>
        <p:spPr>
          <a:xfrm>
            <a:off x="37859843" y="27029458"/>
            <a:ext cx="11799248" cy="4524315"/>
          </a:xfrm>
          <a:prstGeom prst="rect">
            <a:avLst/>
          </a:prstGeom>
          <a:noFill/>
        </p:spPr>
        <p:txBody>
          <a:bodyPr wrap="square" rtlCol="0">
            <a:spAutoFit/>
          </a:bodyPr>
          <a:lstStyle/>
          <a:p>
            <a:pPr algn="just"/>
            <a:r>
              <a:rPr lang="en-US" sz="3200" dirty="0">
                <a:cs typeface="Times New Roman" panose="02020603050405020304" pitchFamily="18" charset="0"/>
              </a:rPr>
              <a:t>The health of a community is important as it affects the economic activities of the community. High occurrence of malaria implies that there are fewer healthy individuals to work in the farms, and this will lower the agricultural productivity. </a:t>
            </a:r>
            <a:r>
              <a:rPr lang="en-US" sz="3200" dirty="0"/>
              <a:t>NDVI technology is useful for monitoring health of crops and to monitor incidences of vector borne diseases such as malaria. Adopting the technology in Kenya will help improve agricultural yield and food security and result in a more healthy and productive nation.</a:t>
            </a:r>
            <a:r>
              <a:rPr lang="en-US" sz="3200" dirty="0">
                <a:cs typeface="Times New Roman" panose="02020603050405020304" pitchFamily="18" charset="0"/>
              </a:rPr>
              <a:t> </a:t>
            </a:r>
          </a:p>
        </p:txBody>
      </p:sp>
      <p:sp>
        <p:nvSpPr>
          <p:cNvPr id="41" name="TextBox 40"/>
          <p:cNvSpPr txBox="1"/>
          <p:nvPr/>
        </p:nvSpPr>
        <p:spPr>
          <a:xfrm>
            <a:off x="37498903" y="8405783"/>
            <a:ext cx="11905896" cy="1723549"/>
          </a:xfrm>
          <a:prstGeom prst="rect">
            <a:avLst/>
          </a:prstGeom>
          <a:noFill/>
        </p:spPr>
        <p:txBody>
          <a:bodyPr wrap="square" rtlCol="0">
            <a:spAutoFit/>
          </a:bodyPr>
          <a:lstStyle/>
          <a:p>
            <a:pPr algn="just">
              <a:lnSpc>
                <a:spcPct val="150000"/>
              </a:lnSpc>
            </a:pPr>
            <a:endParaRPr lang="en-US" sz="3200" dirty="0"/>
          </a:p>
          <a:p>
            <a:pPr algn="just">
              <a:lnSpc>
                <a:spcPct val="150000"/>
              </a:lnSpc>
            </a:pPr>
            <a:r>
              <a:rPr lang="en-US" sz="3200" dirty="0"/>
              <a:t> </a:t>
            </a:r>
          </a:p>
          <a:p>
            <a:endParaRPr lang="en-US" sz="1000" dirty="0">
              <a:latin typeface="Garamond" panose="02020404030301010803" pitchFamily="18" charset="0"/>
            </a:endParaRPr>
          </a:p>
        </p:txBody>
      </p:sp>
      <p:sp>
        <p:nvSpPr>
          <p:cNvPr id="42" name="TextBox 41"/>
          <p:cNvSpPr txBox="1"/>
          <p:nvPr/>
        </p:nvSpPr>
        <p:spPr>
          <a:xfrm>
            <a:off x="1345938" y="8513636"/>
            <a:ext cx="10991240" cy="415498"/>
          </a:xfrm>
          <a:prstGeom prst="rect">
            <a:avLst/>
          </a:prstGeom>
          <a:noFill/>
        </p:spPr>
        <p:txBody>
          <a:bodyPr wrap="square" rtlCol="0">
            <a:spAutoFit/>
          </a:bodyPr>
          <a:lstStyle/>
          <a:p>
            <a:pPr marL="914400" lvl="1" indent="-457200" algn="l">
              <a:buFont typeface="Arial" panose="020B0604020202020204" pitchFamily="34" charset="0"/>
              <a:buChar char="•"/>
            </a:pPr>
            <a:br>
              <a:rPr lang="en-US" sz="1050" dirty="0">
                <a:latin typeface="Garamond" panose="02020404030301010803" pitchFamily="18" charset="0"/>
                <a:cs typeface="Arial" panose="020B0604020202020204" pitchFamily="34" charset="0"/>
              </a:rPr>
            </a:br>
            <a:endParaRPr lang="en-US" sz="1050" dirty="0">
              <a:latin typeface="Garamond" panose="02020404030301010803" pitchFamily="18" charset="0"/>
              <a:cs typeface="Arial" panose="020B0604020202020204" pitchFamily="34" charset="0"/>
            </a:endParaRPr>
          </a:p>
        </p:txBody>
      </p:sp>
      <p:sp>
        <p:nvSpPr>
          <p:cNvPr id="43" name="TextBox 42"/>
          <p:cNvSpPr txBox="1"/>
          <p:nvPr/>
        </p:nvSpPr>
        <p:spPr>
          <a:xfrm>
            <a:off x="654051" y="20554209"/>
            <a:ext cx="11690350" cy="2554545"/>
          </a:xfrm>
          <a:prstGeom prst="rect">
            <a:avLst/>
          </a:prstGeom>
          <a:noFill/>
        </p:spPr>
        <p:txBody>
          <a:bodyPr wrap="square" rtlCol="0">
            <a:spAutoFit/>
          </a:bodyPr>
          <a:lstStyle/>
          <a:p>
            <a:pPr marL="742950" indent="-742950" algn="just">
              <a:buFont typeface="+mj-lt"/>
              <a:buAutoNum type="arabicPeriod"/>
            </a:pPr>
            <a:r>
              <a:rPr lang="en-US" sz="3200" dirty="0">
                <a:cs typeface="Times New Roman" pitchFamily="18" charset="0"/>
              </a:rPr>
              <a:t>Is there is a correlation between NDVI and weather conditions in Homa Bay County?</a:t>
            </a:r>
          </a:p>
          <a:p>
            <a:pPr marL="742950" indent="-742950" algn="just">
              <a:buFont typeface="+mj-lt"/>
              <a:buAutoNum type="arabicPeriod"/>
            </a:pPr>
            <a:r>
              <a:rPr lang="en-US" sz="3200" dirty="0">
                <a:cs typeface="Times New Roman" pitchFamily="18" charset="0"/>
              </a:rPr>
              <a:t>Is there is a correlation between malaria occurrence weather conditions in Homa Bay County?</a:t>
            </a:r>
          </a:p>
          <a:p>
            <a:pPr algn="l"/>
            <a:r>
              <a:rPr lang="en-US" sz="3200" dirty="0"/>
              <a:t> </a:t>
            </a:r>
          </a:p>
        </p:txBody>
      </p:sp>
      <p:sp>
        <p:nvSpPr>
          <p:cNvPr id="45" name="TextBox 44"/>
          <p:cNvSpPr txBox="1"/>
          <p:nvPr/>
        </p:nvSpPr>
        <p:spPr>
          <a:xfrm>
            <a:off x="952500" y="24101430"/>
            <a:ext cx="11239499" cy="11910953"/>
          </a:xfrm>
          <a:prstGeom prst="rect">
            <a:avLst/>
          </a:prstGeom>
          <a:noFill/>
        </p:spPr>
        <p:txBody>
          <a:bodyPr wrap="square" rtlCol="0">
            <a:spAutoFit/>
          </a:bodyPr>
          <a:lstStyle/>
          <a:p>
            <a:pPr algn="just"/>
            <a:r>
              <a:rPr lang="en-US" sz="3200" dirty="0">
                <a:latin typeface="+mn-lt"/>
                <a:cs typeface="Times New Roman" pitchFamily="18" charset="0"/>
              </a:rPr>
              <a:t>NDVI is used to determine the amount of vegetation cover on the surface of our planet remotely using  space platform.</a:t>
            </a:r>
            <a:r>
              <a:rPr lang="en-US" sz="3200" dirty="0">
                <a:latin typeface="+mn-lt"/>
              </a:rPr>
              <a:t> </a:t>
            </a:r>
            <a:r>
              <a:rPr lang="en-US" sz="3200" dirty="0">
                <a:latin typeface="+mn-lt"/>
                <a:cs typeface="Times New Roman" pitchFamily="18" charset="0"/>
              </a:rPr>
              <a:t>NDVI is calculated by measuring the difference between near-infrared light (which vegetation strongly reflects) and red (visible) light (which vegetation absorbs). </a:t>
            </a:r>
            <a:r>
              <a:rPr lang="en-US" sz="3200" dirty="0"/>
              <a:t>It is important to determine vegetation cover on the earth’s surface because any changes on vegetation cover affects our health, economy and environment. </a:t>
            </a:r>
          </a:p>
          <a:p>
            <a:pPr algn="just"/>
            <a:r>
              <a:rPr lang="en-US" sz="3200" dirty="0"/>
              <a:t>	The amount of vegetation cover depends on weather conditions such as precipitation and temperature, while heavy rains and high vegetation cover encourages mosquito breeding. Since NDVI determines vegetation cover, it can also be correlated with incidences of malaria, a disease transmitted by mosquitoes.</a:t>
            </a:r>
          </a:p>
          <a:p>
            <a:pPr algn="just"/>
            <a:r>
              <a:rPr lang="en-US" sz="3200" dirty="0">
                <a:latin typeface="+mn-lt"/>
                <a:cs typeface="Times New Roman" pitchFamily="18" charset="0"/>
              </a:rPr>
              <a:t>	A major economic activity in Homabay county is farming</a:t>
            </a:r>
            <a:r>
              <a:rPr lang="en-US" sz="3200" dirty="0">
                <a:latin typeface="+mn-lt"/>
                <a:ea typeface="Calibri"/>
                <a:cs typeface="Times New Roman" pitchFamily="18" charset="0"/>
              </a:rPr>
              <a:t>, with </a:t>
            </a:r>
            <a:r>
              <a:rPr lang="en-US" sz="3200" dirty="0">
                <a:latin typeface="+mn-lt"/>
                <a:cs typeface="Times New Roman" pitchFamily="18" charset="0"/>
              </a:rPr>
              <a:t>80% of the farmers growing maize &amp; beans. </a:t>
            </a:r>
          </a:p>
          <a:p>
            <a:pPr algn="just"/>
            <a:r>
              <a:rPr lang="en-US" sz="3200" dirty="0">
                <a:latin typeface="+mn-lt"/>
                <a:ea typeface="Calibri"/>
              </a:rPr>
              <a:t>However, 50% of the population is food insecure due to several factors e.g.</a:t>
            </a:r>
          </a:p>
          <a:p>
            <a:pPr marL="342900" indent="571500" algn="just">
              <a:buFont typeface="Arial" pitchFamily="34" charset="0"/>
              <a:buChar char="•"/>
            </a:pPr>
            <a:r>
              <a:rPr lang="en-US" sz="3200" dirty="0">
                <a:latin typeface="+mn-lt"/>
                <a:ea typeface="Calibri"/>
              </a:rPr>
              <a:t>extreme weather &amp; climate shocks</a:t>
            </a:r>
          </a:p>
          <a:p>
            <a:pPr marL="342900" indent="571500" algn="just">
              <a:buFont typeface="Arial" pitchFamily="34" charset="0"/>
              <a:buChar char="•"/>
            </a:pPr>
            <a:r>
              <a:rPr lang="en-US" sz="3200" dirty="0">
                <a:latin typeface="+mn-lt"/>
                <a:ea typeface="Calibri"/>
              </a:rPr>
              <a:t>deterioration of soil nutrients</a:t>
            </a:r>
          </a:p>
          <a:p>
            <a:pPr marL="342900" indent="571500" algn="just">
              <a:buFont typeface="Arial" pitchFamily="34" charset="0"/>
              <a:buChar char="•"/>
            </a:pPr>
            <a:r>
              <a:rPr lang="en-US" sz="3200" dirty="0">
                <a:latin typeface="+mn-lt"/>
                <a:ea typeface="Calibri"/>
              </a:rPr>
              <a:t>Limited access to farm inputs</a:t>
            </a:r>
          </a:p>
          <a:p>
            <a:pPr marL="342900" indent="571500" algn="just">
              <a:buFont typeface="Arial" pitchFamily="34" charset="0"/>
              <a:buChar char="•"/>
            </a:pPr>
            <a:r>
              <a:rPr lang="en-US" sz="3200" dirty="0">
                <a:latin typeface="+mn-lt"/>
                <a:ea typeface="Calibri"/>
              </a:rPr>
              <a:t>population increase</a:t>
            </a:r>
          </a:p>
          <a:p>
            <a:pPr marL="342900" indent="571500" algn="just">
              <a:buFont typeface="Arial" pitchFamily="34" charset="0"/>
              <a:buChar char="•"/>
            </a:pPr>
            <a:r>
              <a:rPr lang="en-US" sz="3200" dirty="0">
                <a:latin typeface="+mn-lt"/>
                <a:ea typeface="Calibri"/>
              </a:rPr>
              <a:t>poor health</a:t>
            </a:r>
            <a:r>
              <a:rPr lang="en-US" sz="3200" dirty="0">
                <a:cs typeface="Times New Roman" panose="02020603050405020304" pitchFamily="18" charset="0"/>
              </a:rPr>
              <a:t> and high prevalence of HIV.AIDS (21.7%) (</a:t>
            </a:r>
            <a:r>
              <a:rPr lang="en-US" sz="3200" dirty="0" err="1">
                <a:cs typeface="Times New Roman" panose="02020603050405020304" pitchFamily="18" charset="0"/>
              </a:rPr>
              <a:t>MoALF</a:t>
            </a:r>
            <a:r>
              <a:rPr lang="en-US" sz="3200" dirty="0">
                <a:cs typeface="Times New Roman" panose="02020603050405020304" pitchFamily="18" charset="0"/>
              </a:rPr>
              <a:t>, 2016) </a:t>
            </a:r>
            <a:endParaRPr lang="en-US" sz="3200" dirty="0">
              <a:latin typeface="+mn-lt"/>
              <a:ea typeface="Calibri"/>
            </a:endParaRPr>
          </a:p>
        </p:txBody>
      </p:sp>
      <p:pic>
        <p:nvPicPr>
          <p:cNvPr id="5" name="Picture 4"/>
          <p:cNvPicPr>
            <a:picLocks noChangeAspect="1"/>
          </p:cNvPicPr>
          <p:nvPr/>
        </p:nvPicPr>
        <p:blipFill>
          <a:blip r:embed="rId3" cstate="print"/>
          <a:stretch>
            <a:fillRect/>
          </a:stretch>
        </p:blipFill>
        <p:spPr>
          <a:xfrm>
            <a:off x="39707821" y="3455270"/>
            <a:ext cx="9741720" cy="2936640"/>
          </a:xfrm>
          <a:prstGeom prst="rect">
            <a:avLst/>
          </a:prstGeom>
          <a:ln>
            <a:solidFill>
              <a:srgbClr val="0046D2"/>
            </a:solidFill>
          </a:ln>
        </p:spPr>
      </p:pic>
      <p:sp>
        <p:nvSpPr>
          <p:cNvPr id="9" name="Rectangle 8"/>
          <p:cNvSpPr/>
          <p:nvPr/>
        </p:nvSpPr>
        <p:spPr bwMode="auto">
          <a:xfrm>
            <a:off x="15098870" y="26517750"/>
            <a:ext cx="6704766" cy="1088854"/>
          </a:xfrm>
          <a:prstGeom prst="rect">
            <a:avLst/>
          </a:prstGeom>
          <a:solidFill>
            <a:srgbClr val="00B0F0"/>
          </a:solidFill>
          <a:ln>
            <a:solidFill>
              <a:srgbClr val="92D05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r>
              <a:rPr lang="en-US" sz="3600" b="1" dirty="0">
                <a:solidFill>
                  <a:schemeClr val="tx1"/>
                </a:solidFill>
                <a:latin typeface="Helvetica" pitchFamily="2" charset="0"/>
              </a:rPr>
              <a:t>M</a:t>
            </a:r>
            <a:r>
              <a:rPr kumimoji="0" lang="en-US" sz="3600" b="1" u="none" strike="noStrike" cap="none" normalizeH="0" baseline="0" dirty="0">
                <a:ln>
                  <a:noFill/>
                </a:ln>
                <a:solidFill>
                  <a:schemeClr val="tx1"/>
                </a:solidFill>
                <a:effectLst/>
                <a:latin typeface="Helvetica" pitchFamily="2" charset="0"/>
              </a:rPr>
              <a:t>ap of Study Site </a:t>
            </a:r>
          </a:p>
        </p:txBody>
      </p:sp>
      <p:sp>
        <p:nvSpPr>
          <p:cNvPr id="53" name="TextBox 52"/>
          <p:cNvSpPr txBox="1"/>
          <p:nvPr/>
        </p:nvSpPr>
        <p:spPr>
          <a:xfrm>
            <a:off x="25755600" y="34672658"/>
            <a:ext cx="11296650" cy="954101"/>
          </a:xfrm>
          <a:prstGeom prst="rect">
            <a:avLst/>
          </a:prstGeom>
          <a:noFill/>
        </p:spPr>
        <p:txBody>
          <a:bodyPr wrap="square" lIns="91436" tIns="45717" rIns="91436" bIns="45717" rtlCol="0">
            <a:spAutoFit/>
          </a:bodyPr>
          <a:lstStyle/>
          <a:p>
            <a:pPr algn="just"/>
            <a:r>
              <a:rPr lang="en-US" sz="2800" dirty="0"/>
              <a:t>Figure 2: Correlation between malaria occurrence and weather conditions</a:t>
            </a:r>
          </a:p>
        </p:txBody>
      </p:sp>
      <p:sp>
        <p:nvSpPr>
          <p:cNvPr id="3" name="TextBox 2"/>
          <p:cNvSpPr txBox="1"/>
          <p:nvPr/>
        </p:nvSpPr>
        <p:spPr>
          <a:xfrm>
            <a:off x="13261975" y="21283419"/>
            <a:ext cx="11288713" cy="5016758"/>
          </a:xfrm>
          <a:prstGeom prst="rect">
            <a:avLst/>
          </a:prstGeom>
          <a:noFill/>
        </p:spPr>
        <p:txBody>
          <a:bodyPr wrap="square" rtlCol="0">
            <a:spAutoFit/>
          </a:bodyPr>
          <a:lstStyle/>
          <a:p>
            <a:pPr algn="l"/>
            <a:r>
              <a:rPr lang="en-US" sz="3200" dirty="0"/>
              <a:t>The data was used to plot line graphs in order to determine the following:</a:t>
            </a:r>
          </a:p>
          <a:p>
            <a:pPr algn="l"/>
            <a:endParaRPr lang="en-US" sz="3200" dirty="0"/>
          </a:p>
          <a:p>
            <a:pPr marL="514350" indent="-514350" algn="l">
              <a:buAutoNum type="arabicPeriod"/>
            </a:pPr>
            <a:r>
              <a:rPr lang="en-US" sz="3200" dirty="0"/>
              <a:t>Whether there is a correlation between NDVI and weather conditions</a:t>
            </a:r>
          </a:p>
          <a:p>
            <a:pPr marL="514350" indent="-514350" algn="l">
              <a:buAutoNum type="arabicPeriod"/>
            </a:pPr>
            <a:r>
              <a:rPr lang="en-US" sz="3200" dirty="0"/>
              <a:t>Whether there is a correlation between malaria occurrence and  weather conditions</a:t>
            </a:r>
          </a:p>
          <a:p>
            <a:endParaRPr lang="en-US" dirty="0"/>
          </a:p>
        </p:txBody>
      </p:sp>
      <p:pic>
        <p:nvPicPr>
          <p:cNvPr id="39" name="Picture 38"/>
          <p:cNvPicPr/>
          <p:nvPr/>
        </p:nvPicPr>
        <p:blipFill>
          <a:blip r:embed="rId4" cstate="print">
            <a:extLst>
              <a:ext uri="{28A0092B-C50C-407E-A947-70E740481C1C}">
                <a14:useLocalDpi xmlns:a14="http://schemas.microsoft.com/office/drawing/2010/main" val="0"/>
              </a:ext>
            </a:extLst>
          </a:blip>
          <a:stretch>
            <a:fillRect/>
          </a:stretch>
        </p:blipFill>
        <p:spPr>
          <a:xfrm>
            <a:off x="13411200" y="27675167"/>
            <a:ext cx="10491536" cy="7470078"/>
          </a:xfrm>
          <a:prstGeom prst="rect">
            <a:avLst/>
          </a:prstGeom>
        </p:spPr>
      </p:pic>
      <p:sp>
        <p:nvSpPr>
          <p:cNvPr id="38" name="TextBox 37"/>
          <p:cNvSpPr txBox="1"/>
          <p:nvPr/>
        </p:nvSpPr>
        <p:spPr>
          <a:xfrm>
            <a:off x="971550" y="8667009"/>
            <a:ext cx="11431587" cy="523220"/>
          </a:xfrm>
          <a:prstGeom prst="rect">
            <a:avLst/>
          </a:prstGeom>
          <a:noFill/>
        </p:spPr>
        <p:txBody>
          <a:bodyPr wrap="square" rtlCol="0">
            <a:spAutoFit/>
          </a:bodyPr>
          <a:lstStyle/>
          <a:p>
            <a:pPr algn="l"/>
            <a:r>
              <a:rPr lang="en-US" sz="2800" dirty="0"/>
              <a:t> </a:t>
            </a:r>
          </a:p>
        </p:txBody>
      </p:sp>
      <p:sp>
        <p:nvSpPr>
          <p:cNvPr id="46" name="TextBox 45"/>
          <p:cNvSpPr txBox="1"/>
          <p:nvPr/>
        </p:nvSpPr>
        <p:spPr>
          <a:xfrm>
            <a:off x="768351" y="7752609"/>
            <a:ext cx="11214100" cy="12403395"/>
          </a:xfrm>
          <a:prstGeom prst="rect">
            <a:avLst/>
          </a:prstGeom>
          <a:noFill/>
        </p:spPr>
        <p:txBody>
          <a:bodyPr wrap="square" rtlCol="0">
            <a:spAutoFit/>
          </a:bodyPr>
          <a:lstStyle/>
          <a:p>
            <a:pPr algn="just"/>
            <a:r>
              <a:rPr lang="en-US" sz="3200" dirty="0"/>
              <a:t>Normalized Difference Vegetation Index (NDVI) is a remote sensing technology that is used to determine the amount of vegetation cover on the earth’s surface. </a:t>
            </a:r>
          </a:p>
          <a:p>
            <a:pPr algn="just"/>
            <a:r>
              <a:rPr lang="en-US" sz="3200" dirty="0"/>
              <a:t>	In this study, normalized data from Homa Bay County was used to determine whether there was a correlation between NDVI and malaria occurrence with weather conditions (precipitation, humidity and temperature) in Homa Bay County during the period between January, 2017 and February, 2018.</a:t>
            </a:r>
          </a:p>
          <a:p>
            <a:pPr algn="just"/>
            <a:r>
              <a:rPr lang="en-US" sz="3200" dirty="0"/>
              <a:t>	It was observed that </a:t>
            </a:r>
            <a:r>
              <a:rPr lang="en-US" sz="3200" dirty="0">
                <a:cs typeface="Times New Roman" pitchFamily="18" charset="0"/>
              </a:rPr>
              <a:t>during the months of May and November, 2017, high values of NDVI and malaria occurrence were recorded. High precipitation and humidity and low temperatures were also recorded during these months. </a:t>
            </a:r>
          </a:p>
          <a:p>
            <a:pPr algn="just"/>
            <a:r>
              <a:rPr lang="en-US" sz="3200" dirty="0"/>
              <a:t>	High NDVI values indicate high vegetation, which is as a result of heavy rains (precipitation). High vegetation, low temperature and high precipitation encourage mosquito breeding, which results in high malaria transmission, as shown by the high incidence of malaria during the months of May and November, 2017.</a:t>
            </a:r>
          </a:p>
          <a:p>
            <a:pPr algn="just"/>
            <a:r>
              <a:rPr lang="en-US" sz="3200" dirty="0"/>
              <a:t>	NDVI is therefore a promising technology for monitoring vegetation cover, which in turn can provide information on vector borne diseases such as malaria. </a:t>
            </a:r>
          </a:p>
          <a:p>
            <a:pPr algn="just"/>
            <a:endParaRPr lang="en-US" sz="3200" dirty="0"/>
          </a:p>
          <a:p>
            <a:pPr marL="228600" indent="-228600" algn="just"/>
            <a:endParaRPr lang="en-US" sz="3200" dirty="0">
              <a:latin typeface="Times New Roman" pitchFamily="18" charset="0"/>
              <a:cs typeface="Times New Roman" pitchFamily="18" charset="0"/>
            </a:endParaRPr>
          </a:p>
        </p:txBody>
      </p:sp>
      <p:graphicFrame>
        <p:nvGraphicFramePr>
          <p:cNvPr id="55" name="Chart 54"/>
          <p:cNvGraphicFramePr/>
          <p:nvPr>
            <p:extLst>
              <p:ext uri="{D42A27DB-BD31-4B8C-83A1-F6EECF244321}">
                <p14:modId xmlns:p14="http://schemas.microsoft.com/office/powerpoint/2010/main" val="3321644080"/>
              </p:ext>
            </p:extLst>
          </p:nvPr>
        </p:nvGraphicFramePr>
        <p:xfrm>
          <a:off x="26155650" y="15297150"/>
          <a:ext cx="10210800" cy="575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p:cNvGraphicFramePr/>
          <p:nvPr>
            <p:extLst>
              <p:ext uri="{D42A27DB-BD31-4B8C-83A1-F6EECF244321}">
                <p14:modId xmlns:p14="http://schemas.microsoft.com/office/powerpoint/2010/main" val="3478938069"/>
              </p:ext>
            </p:extLst>
          </p:nvPr>
        </p:nvGraphicFramePr>
        <p:xfrm>
          <a:off x="26422350" y="28460700"/>
          <a:ext cx="10420350" cy="6229350"/>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Box 56"/>
          <p:cNvSpPr txBox="1"/>
          <p:nvPr/>
        </p:nvSpPr>
        <p:spPr>
          <a:xfrm>
            <a:off x="25679959" y="21088556"/>
            <a:ext cx="10915759" cy="523214"/>
          </a:xfrm>
          <a:prstGeom prst="rect">
            <a:avLst/>
          </a:prstGeom>
          <a:noFill/>
        </p:spPr>
        <p:txBody>
          <a:bodyPr wrap="square" lIns="91436" tIns="45717" rIns="91436" bIns="45717" rtlCol="0">
            <a:spAutoFit/>
          </a:bodyPr>
          <a:lstStyle/>
          <a:p>
            <a:pPr marL="342883" indent="-342883" algn="just"/>
            <a:r>
              <a:rPr lang="en-US" sz="2800" dirty="0">
                <a:latin typeface="+mj-lt"/>
                <a:cs typeface="Times New Roman" pitchFamily="18" charset="0"/>
              </a:rPr>
              <a:t>Figure 1: Correlation between NDVI and weather conditions</a:t>
            </a:r>
          </a:p>
        </p:txBody>
      </p:sp>
      <p:sp>
        <p:nvSpPr>
          <p:cNvPr id="58" name="TextBox 57"/>
          <p:cNvSpPr txBox="1"/>
          <p:nvPr/>
        </p:nvSpPr>
        <p:spPr>
          <a:xfrm>
            <a:off x="37738050" y="32518350"/>
            <a:ext cx="11887200" cy="3785652"/>
          </a:xfrm>
          <a:prstGeom prst="rect">
            <a:avLst/>
          </a:prstGeom>
          <a:noFill/>
        </p:spPr>
        <p:txBody>
          <a:bodyPr wrap="square" rtlCol="0">
            <a:spAutoFit/>
          </a:bodyPr>
          <a:lstStyle/>
          <a:p>
            <a:pPr algn="just"/>
            <a:r>
              <a:rPr lang="en-US" sz="2400" dirty="0" err="1"/>
              <a:t>GoK</a:t>
            </a:r>
            <a:r>
              <a:rPr lang="en-US" sz="2400" dirty="0"/>
              <a:t>. 2013. Homa Bay County First County Integrated Development Plan (CIDP) 2013-2017. Government of Kenya, Nairobi, Kenya.</a:t>
            </a:r>
          </a:p>
          <a:p>
            <a:pPr algn="just"/>
            <a:r>
              <a:rPr lang="en-US" sz="2400" dirty="0" err="1"/>
              <a:t>GoK</a:t>
            </a:r>
            <a:r>
              <a:rPr lang="en-US" sz="2400" dirty="0"/>
              <a:t>. 2014. Agricultural Sector Development Support Program (ASDSP). Ministry of Agriculture Livestock and Fisheries, Nairobi, Kenya.</a:t>
            </a:r>
          </a:p>
          <a:p>
            <a:pPr algn="just"/>
            <a:r>
              <a:rPr lang="en-US" sz="2400" dirty="0" err="1"/>
              <a:t>MoALF</a:t>
            </a:r>
            <a:r>
              <a:rPr lang="en-US" sz="2400" dirty="0"/>
              <a:t>. 2016. Climate Risk Profile for Homa Bay County. Kenya County Climate Risk Profile Series. The Ministry of Agriculture, Livestock and Fisheries (</a:t>
            </a:r>
            <a:r>
              <a:rPr lang="en-US" sz="2400" dirty="0" err="1"/>
              <a:t>MoALF</a:t>
            </a:r>
            <a:r>
              <a:rPr lang="en-US" sz="2400" dirty="0"/>
              <a:t>), Nairobi, Kenya.</a:t>
            </a:r>
          </a:p>
          <a:p>
            <a:pPr algn="just"/>
            <a:r>
              <a:rPr lang="en-US" sz="2400" dirty="0"/>
              <a:t>National Malaria Control </a:t>
            </a:r>
            <a:r>
              <a:rPr lang="en-US" sz="2400" dirty="0" err="1"/>
              <a:t>Programme</a:t>
            </a:r>
            <a:r>
              <a:rPr lang="en-US" sz="2400" dirty="0"/>
              <a:t> [NMCP], Kenya National Bureau of Statistics [KNBS], ICF. Kenya Malaria Indicator Survey 2015. Nairobi, Kenya;2016.</a:t>
            </a:r>
          </a:p>
          <a:p>
            <a:endParaRPr lang="en-US" sz="2400" dirty="0"/>
          </a:p>
        </p:txBody>
      </p:sp>
      <p:sp>
        <p:nvSpPr>
          <p:cNvPr id="59" name="TextBox 58"/>
          <p:cNvSpPr txBox="1"/>
          <p:nvPr/>
        </p:nvSpPr>
        <p:spPr>
          <a:xfrm>
            <a:off x="37679436" y="7546754"/>
            <a:ext cx="11725363" cy="18312705"/>
          </a:xfrm>
          <a:prstGeom prst="rect">
            <a:avLst/>
          </a:prstGeom>
          <a:noFill/>
        </p:spPr>
        <p:txBody>
          <a:bodyPr wrap="square" rtlCol="0">
            <a:spAutoFit/>
          </a:bodyPr>
          <a:lstStyle/>
          <a:p>
            <a:pPr algn="just"/>
            <a:r>
              <a:rPr lang="en-US" sz="3200" dirty="0">
                <a:latin typeface="+mj-lt"/>
                <a:cs typeface="Times New Roman" panose="02020603050405020304" pitchFamily="18" charset="0"/>
              </a:rPr>
              <a:t>In Kenya, we have two rainy seasons in a year: the long rains, between May and August, and the short rains between October and November. From the results presented from </a:t>
            </a:r>
            <a:r>
              <a:rPr lang="en-US" sz="3200" dirty="0" err="1">
                <a:latin typeface="+mj-lt"/>
                <a:cs typeface="Times New Roman" panose="02020603050405020304" pitchFamily="18" charset="0"/>
              </a:rPr>
              <a:t>Homa</a:t>
            </a:r>
            <a:r>
              <a:rPr lang="en-US" sz="3200" dirty="0">
                <a:latin typeface="+mj-lt"/>
                <a:cs typeface="Times New Roman" panose="02020603050405020304" pitchFamily="18" charset="0"/>
              </a:rPr>
              <a:t> Bay County, the two rainy seasons are clearly seen as the peaks of precipitation were in May, 2017 and November, 2017.</a:t>
            </a:r>
          </a:p>
          <a:p>
            <a:pPr algn="just"/>
            <a:r>
              <a:rPr lang="en-US" sz="25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a:latin typeface="+mj-lt"/>
                <a:cs typeface="Times New Roman" panose="02020603050405020304" pitchFamily="18" charset="0"/>
              </a:rPr>
              <a:t>The main economic activity in Homa Bay is farming, with maize as the staple food. Maize is usually planted just before the two rainy seasons. This explains why the NDVI is low just before the rainy season. At peak precipitation, i.e. in May and in November, highest values of NDVI were recorded. During this time, the maize plants are growing and appear very green in </a:t>
            </a:r>
            <a:r>
              <a:rPr lang="en-US" sz="3200" dirty="0" err="1">
                <a:latin typeface="+mj-lt"/>
                <a:cs typeface="Times New Roman" panose="02020603050405020304" pitchFamily="18" charset="0"/>
              </a:rPr>
              <a:t>colour</a:t>
            </a:r>
            <a:r>
              <a:rPr lang="en-US" sz="3200" dirty="0">
                <a:latin typeface="+mj-lt"/>
                <a:cs typeface="Times New Roman" panose="02020603050405020304" pitchFamily="18" charset="0"/>
              </a:rPr>
              <a:t>. They are harvested during the month of June, and in the month of July, the maize stalks are left to dry, and they turn yellow in color. This explains the lowered NDVI value during the month of July.</a:t>
            </a:r>
          </a:p>
          <a:p>
            <a:pPr algn="just"/>
            <a:r>
              <a:rPr lang="en-US" sz="3200" dirty="0">
                <a:latin typeface="+mj-lt"/>
                <a:cs typeface="Times New Roman" panose="02020603050405020304" pitchFamily="18" charset="0"/>
              </a:rPr>
              <a:t>	According to the Ministry of Agriculture, Livestock and Fisheries report of 2016, food insecurity in Homa Bay peaks between July and August and between December and March when harvested stocks have been depleted. This explains very well why the NDVI value drops during these months in Homa Bay. </a:t>
            </a:r>
          </a:p>
          <a:p>
            <a:pPr algn="just"/>
            <a:r>
              <a:rPr lang="en-US" sz="3200" dirty="0">
                <a:latin typeface="+mj-lt"/>
                <a:cs typeface="Times New Roman" panose="02020603050405020304" pitchFamily="18" charset="0"/>
              </a:rPr>
              <a:t>	Malaria is transmitted by the </a:t>
            </a:r>
            <a:r>
              <a:rPr lang="en-US" sz="3200" i="1" dirty="0">
                <a:latin typeface="+mj-lt"/>
                <a:cs typeface="Times New Roman" panose="02020603050405020304" pitchFamily="18" charset="0"/>
              </a:rPr>
              <a:t>Anopheles</a:t>
            </a:r>
            <a:r>
              <a:rPr lang="en-US" sz="3200" dirty="0">
                <a:latin typeface="+mj-lt"/>
                <a:cs typeface="Times New Roman" panose="02020603050405020304" pitchFamily="18" charset="0"/>
              </a:rPr>
              <a:t> mosquito, which breeds in stagnant water during the rainy seasons. High malaria occurrence was recorded in May and November, 2017, which corresponded to an increase in precipitation, high humidity and low temperatures during these months.</a:t>
            </a:r>
          </a:p>
          <a:p>
            <a:pPr algn="just"/>
            <a:r>
              <a:rPr lang="en-US" sz="3200" dirty="0">
                <a:latin typeface="+mj-lt"/>
                <a:cs typeface="Times New Roman" panose="02020603050405020304" pitchFamily="18" charset="0"/>
              </a:rPr>
              <a:t>	A high NDVI value during May, 2017 indicates high vegetation cover, which encourages mosquito breeding. This may explain the high incidence of malaria during the month of May, 2017. Malaria occurrence also increased during the month of November, 2017, where precipitation and humidity were also higher than the previous months of June to September, 2017. </a:t>
            </a:r>
          </a:p>
          <a:p>
            <a:pPr algn="just"/>
            <a:r>
              <a:rPr lang="en-US" sz="3200" dirty="0">
                <a:latin typeface="+mj-lt"/>
                <a:cs typeface="Times New Roman" panose="02020603050405020304" pitchFamily="18" charset="0"/>
              </a:rPr>
              <a:t>	Between the months of August and October, 2017, malaria occurrence was at its lowest, which corresponded with lower NDVI values. This could be due to low vegetation cover, since this is the period that harvesting of the first season and planting of the second season of maize is taking place.  </a:t>
            </a:r>
          </a:p>
        </p:txBody>
      </p:sp>
      <p:graphicFrame>
        <p:nvGraphicFramePr>
          <p:cNvPr id="60" name="Table 59"/>
          <p:cNvGraphicFramePr>
            <a:graphicFrameLocks noGrp="1"/>
          </p:cNvGraphicFramePr>
          <p:nvPr/>
        </p:nvGraphicFramePr>
        <p:xfrm>
          <a:off x="13525500" y="12186497"/>
          <a:ext cx="10763251" cy="7254240"/>
        </p:xfrm>
        <a:graphic>
          <a:graphicData uri="http://schemas.openxmlformats.org/drawingml/2006/table">
            <a:tbl>
              <a:tblPr/>
              <a:tblGrid>
                <a:gridCol w="2560164">
                  <a:extLst>
                    <a:ext uri="{9D8B030D-6E8A-4147-A177-3AD203B41FA5}">
                      <a16:colId xmlns:a16="http://schemas.microsoft.com/office/drawing/2014/main" val="20000"/>
                    </a:ext>
                  </a:extLst>
                </a:gridCol>
                <a:gridCol w="1829317">
                  <a:extLst>
                    <a:ext uri="{9D8B030D-6E8A-4147-A177-3AD203B41FA5}">
                      <a16:colId xmlns:a16="http://schemas.microsoft.com/office/drawing/2014/main" val="20001"/>
                    </a:ext>
                  </a:extLst>
                </a:gridCol>
                <a:gridCol w="2224806">
                  <a:extLst>
                    <a:ext uri="{9D8B030D-6E8A-4147-A177-3AD203B41FA5}">
                      <a16:colId xmlns:a16="http://schemas.microsoft.com/office/drawing/2014/main" val="20002"/>
                    </a:ext>
                  </a:extLst>
                </a:gridCol>
                <a:gridCol w="981750">
                  <a:extLst>
                    <a:ext uri="{9D8B030D-6E8A-4147-A177-3AD203B41FA5}">
                      <a16:colId xmlns:a16="http://schemas.microsoft.com/office/drawing/2014/main" val="20003"/>
                    </a:ext>
                  </a:extLst>
                </a:gridCol>
                <a:gridCol w="1852763">
                  <a:extLst>
                    <a:ext uri="{9D8B030D-6E8A-4147-A177-3AD203B41FA5}">
                      <a16:colId xmlns:a16="http://schemas.microsoft.com/office/drawing/2014/main" val="20004"/>
                    </a:ext>
                  </a:extLst>
                </a:gridCol>
                <a:gridCol w="1314451">
                  <a:extLst>
                    <a:ext uri="{9D8B030D-6E8A-4147-A177-3AD203B41FA5}">
                      <a16:colId xmlns:a16="http://schemas.microsoft.com/office/drawing/2014/main" val="20005"/>
                    </a:ext>
                  </a:extLst>
                </a:gridCol>
              </a:tblGrid>
              <a:tr h="317748">
                <a:tc>
                  <a:txBody>
                    <a:bodyPr/>
                    <a:lstStyle/>
                    <a:p>
                      <a:pPr algn="l" fontAlgn="b"/>
                      <a:r>
                        <a:rPr lang="en-US" sz="2800" b="0" i="0" u="none" strike="noStrike">
                          <a:solidFill>
                            <a:srgbClr val="000000"/>
                          </a:solidFill>
                          <a:latin typeface="+mj-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2800" b="0" i="0" u="none" strike="noStrike">
                          <a:solidFill>
                            <a:srgbClr val="FF0000"/>
                          </a:solidFill>
                          <a:latin typeface="+mj-lt"/>
                        </a:rPr>
                        <a:t>Normalized (x-min)/(max-min)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7748">
                <a:tc>
                  <a:txBody>
                    <a:bodyPr/>
                    <a:lstStyle/>
                    <a:p>
                      <a:pPr algn="l" fontAlgn="b"/>
                      <a:r>
                        <a:rPr lang="en-US" sz="2800" b="0" i="0" u="none" strike="noStrike" dirty="0" err="1">
                          <a:solidFill>
                            <a:srgbClr val="FF0000"/>
                          </a:solidFill>
                          <a:latin typeface="+mj-lt"/>
                        </a:rPr>
                        <a:t>dateTimeUTC</a:t>
                      </a:r>
                      <a:endParaRPr lang="en-US" sz="2800" b="0" i="0" u="none" strike="noStrike" dirty="0">
                        <a:solidFill>
                          <a:srgbClr val="FF0000"/>
                        </a:solidFill>
                        <a:latin typeface="+mj-l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mj-lt"/>
                        </a:rPr>
                        <a:t>Humidity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mj-lt"/>
                        </a:rPr>
                        <a:t>Precipitation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mj-lt"/>
                        </a:rPr>
                        <a:t>Temp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mj-lt"/>
                        </a:rPr>
                        <a:t>Malaria </a:t>
                      </a:r>
                      <a:r>
                        <a:rPr lang="en-US" sz="2800" b="0" i="0" u="none" strike="noStrike" dirty="0" err="1">
                          <a:solidFill>
                            <a:srgbClr val="000000"/>
                          </a:solidFill>
                          <a:latin typeface="+mj-lt"/>
                        </a:rPr>
                        <a:t>Occurence</a:t>
                      </a:r>
                      <a:endParaRPr lang="en-US" sz="28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mj-lt"/>
                        </a:rPr>
                        <a:t>NDVI</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0512">
                <a:tc>
                  <a:txBody>
                    <a:bodyPr/>
                    <a:lstStyle/>
                    <a:p>
                      <a:pPr algn="l" fontAlgn="b"/>
                      <a:r>
                        <a:rPr lang="en-US" sz="2800" b="0" i="0" u="none" strike="noStrike">
                          <a:solidFill>
                            <a:srgbClr val="000000"/>
                          </a:solidFill>
                          <a:latin typeface="+mj-lt"/>
                        </a:rPr>
                        <a:t>Jan,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0512">
                <a:tc>
                  <a:txBody>
                    <a:bodyPr/>
                    <a:lstStyle/>
                    <a:p>
                      <a:pPr algn="l" fontAlgn="b"/>
                      <a:r>
                        <a:rPr lang="en-US" sz="2800" b="0" i="0" u="none" strike="noStrike">
                          <a:solidFill>
                            <a:srgbClr val="000000"/>
                          </a:solidFill>
                          <a:latin typeface="+mj-lt"/>
                        </a:rPr>
                        <a:t>Feb,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0512">
                <a:tc>
                  <a:txBody>
                    <a:bodyPr/>
                    <a:lstStyle/>
                    <a:p>
                      <a:pPr algn="l" fontAlgn="b"/>
                      <a:r>
                        <a:rPr lang="en-US" sz="2800" b="0" i="0" u="none" strike="noStrike">
                          <a:solidFill>
                            <a:srgbClr val="000000"/>
                          </a:solidFill>
                          <a:latin typeface="+mj-lt"/>
                        </a:rPr>
                        <a:t>March,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0512">
                <a:tc>
                  <a:txBody>
                    <a:bodyPr/>
                    <a:lstStyle/>
                    <a:p>
                      <a:pPr algn="l" fontAlgn="b"/>
                      <a:r>
                        <a:rPr lang="en-US" sz="2800" b="0" i="0" u="none" strike="noStrike">
                          <a:solidFill>
                            <a:srgbClr val="000000"/>
                          </a:solidFill>
                          <a:latin typeface="+mj-lt"/>
                        </a:rPr>
                        <a:t>April,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0512">
                <a:tc>
                  <a:txBody>
                    <a:bodyPr/>
                    <a:lstStyle/>
                    <a:p>
                      <a:pPr algn="l" fontAlgn="b"/>
                      <a:r>
                        <a:rPr lang="en-US" sz="2800" b="0" i="0" u="none" strike="noStrike">
                          <a:solidFill>
                            <a:srgbClr val="000000"/>
                          </a:solidFill>
                          <a:latin typeface="+mj-lt"/>
                        </a:rPr>
                        <a:t>May,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0.45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0512">
                <a:tc>
                  <a:txBody>
                    <a:bodyPr/>
                    <a:lstStyle/>
                    <a:p>
                      <a:pPr algn="l" fontAlgn="b"/>
                      <a:r>
                        <a:rPr lang="en-US" sz="2800" b="0" i="0" u="none" strike="noStrike">
                          <a:solidFill>
                            <a:srgbClr val="000000"/>
                          </a:solidFill>
                          <a:latin typeface="+mj-lt"/>
                        </a:rPr>
                        <a:t>June,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latin typeface="+mj-lt"/>
                        </a:rPr>
                        <a:t>0.42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0512">
                <a:tc>
                  <a:txBody>
                    <a:bodyPr/>
                    <a:lstStyle/>
                    <a:p>
                      <a:pPr algn="l" fontAlgn="b"/>
                      <a:r>
                        <a:rPr lang="en-US" sz="2800" b="0" i="0" u="none" strike="noStrike">
                          <a:solidFill>
                            <a:srgbClr val="000000"/>
                          </a:solidFill>
                          <a:latin typeface="+mj-lt"/>
                        </a:rPr>
                        <a:t>July,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0512">
                <a:tc>
                  <a:txBody>
                    <a:bodyPr/>
                    <a:lstStyle/>
                    <a:p>
                      <a:pPr algn="l" fontAlgn="b"/>
                      <a:r>
                        <a:rPr lang="en-US" sz="2800" b="0" i="0" u="none" strike="noStrike">
                          <a:solidFill>
                            <a:srgbClr val="000000"/>
                          </a:solidFill>
                          <a:latin typeface="+mj-lt"/>
                        </a:rPr>
                        <a:t>Aug,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0512">
                <a:tc>
                  <a:txBody>
                    <a:bodyPr/>
                    <a:lstStyle/>
                    <a:p>
                      <a:pPr algn="l" fontAlgn="b"/>
                      <a:r>
                        <a:rPr lang="en-US" sz="2800" b="0" i="0" u="none" strike="noStrike">
                          <a:solidFill>
                            <a:srgbClr val="000000"/>
                          </a:solidFill>
                          <a:latin typeface="+mj-lt"/>
                        </a:rPr>
                        <a:t>Sept,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0512">
                <a:tc>
                  <a:txBody>
                    <a:bodyPr/>
                    <a:lstStyle/>
                    <a:p>
                      <a:pPr algn="l" fontAlgn="b"/>
                      <a:r>
                        <a:rPr lang="en-US" sz="2800" b="0" i="0" u="none" strike="noStrike">
                          <a:solidFill>
                            <a:srgbClr val="000000"/>
                          </a:solidFill>
                          <a:latin typeface="+mj-lt"/>
                        </a:rPr>
                        <a:t>Oct,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0512">
                <a:tc>
                  <a:txBody>
                    <a:bodyPr/>
                    <a:lstStyle/>
                    <a:p>
                      <a:pPr algn="l" fontAlgn="b"/>
                      <a:r>
                        <a:rPr lang="en-US" sz="2800" b="0" i="0" u="none" strike="noStrike">
                          <a:solidFill>
                            <a:srgbClr val="000000"/>
                          </a:solidFill>
                          <a:latin typeface="+mj-lt"/>
                        </a:rPr>
                        <a:t>Nov,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a:solidFill>
                            <a:srgbClr val="000000"/>
                          </a:solidFill>
                          <a:latin typeface="+mj-lt"/>
                        </a:rPr>
                        <a:t>0.46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0512">
                <a:tc>
                  <a:txBody>
                    <a:bodyPr/>
                    <a:lstStyle/>
                    <a:p>
                      <a:pPr algn="l" fontAlgn="b"/>
                      <a:r>
                        <a:rPr lang="en-US" sz="2800" b="0" i="0" u="none" strike="noStrike">
                          <a:solidFill>
                            <a:srgbClr val="000000"/>
                          </a:solidFill>
                          <a:latin typeface="+mj-lt"/>
                        </a:rPr>
                        <a:t>Dec, 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0512">
                <a:tc>
                  <a:txBody>
                    <a:bodyPr/>
                    <a:lstStyle/>
                    <a:p>
                      <a:pPr algn="l" fontAlgn="b"/>
                      <a:r>
                        <a:rPr lang="en-US" sz="2800" b="0" i="0" u="none" strike="noStrike">
                          <a:solidFill>
                            <a:srgbClr val="000000"/>
                          </a:solidFill>
                          <a:latin typeface="+mj-lt"/>
                        </a:rPr>
                        <a:t>Jan, 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7748">
                <a:tc>
                  <a:txBody>
                    <a:bodyPr/>
                    <a:lstStyle/>
                    <a:p>
                      <a:pPr algn="l" fontAlgn="b"/>
                      <a:r>
                        <a:rPr lang="en-US" sz="2800" b="0" i="0" u="none" strike="noStrike">
                          <a:solidFill>
                            <a:srgbClr val="000000"/>
                          </a:solidFill>
                          <a:latin typeface="+mj-lt"/>
                        </a:rPr>
                        <a:t>Feb, 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FF0000"/>
                          </a:solidFill>
                          <a:latin typeface="+mj-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latin typeface="+mj-lt"/>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FF0000"/>
                          </a:solidFill>
                          <a:latin typeface="+mj-lt"/>
                        </a:rPr>
                        <a:t>0.30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61" name="Picture 60"/>
          <p:cNvPicPr/>
          <p:nvPr/>
        </p:nvPicPr>
        <p:blipFill>
          <a:blip r:embed="rId7" cstate="print"/>
          <a:srcRect l="5065" t="17343" r="82266" b="58203"/>
          <a:stretch>
            <a:fillRect/>
          </a:stretch>
        </p:blipFill>
        <p:spPr bwMode="auto">
          <a:xfrm>
            <a:off x="554355" y="1222374"/>
            <a:ext cx="4634865" cy="5159375"/>
          </a:xfrm>
          <a:prstGeom prst="rect">
            <a:avLst/>
          </a:prstGeom>
          <a:noFill/>
          <a:ln w="9525">
            <a:noFill/>
            <a:miter lim="800000"/>
            <a:headEnd/>
            <a:tailEnd/>
          </a:ln>
        </p:spPr>
      </p:pic>
      <p:sp>
        <p:nvSpPr>
          <p:cNvPr id="4" name="Oval 3"/>
          <p:cNvSpPr/>
          <p:nvPr/>
        </p:nvSpPr>
        <p:spPr bwMode="auto">
          <a:xfrm>
            <a:off x="29308926" y="15328233"/>
            <a:ext cx="1010653" cy="3416967"/>
          </a:xfrm>
          <a:prstGeom prst="ellipse">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dirty="0">
              <a:ln>
                <a:noFill/>
              </a:ln>
              <a:solidFill>
                <a:schemeClr val="tx1"/>
              </a:solidFill>
              <a:effectLst/>
              <a:latin typeface="Arial" charset="0"/>
            </a:endParaRPr>
          </a:p>
        </p:txBody>
      </p:sp>
      <p:sp>
        <p:nvSpPr>
          <p:cNvPr id="6" name="Oval 5"/>
          <p:cNvSpPr/>
          <p:nvPr/>
        </p:nvSpPr>
        <p:spPr bwMode="auto">
          <a:xfrm>
            <a:off x="30006758" y="29150157"/>
            <a:ext cx="770021" cy="2964630"/>
          </a:xfrm>
          <a:prstGeom prst="ellipse">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ndParaRPr>
          </a:p>
        </p:txBody>
      </p:sp>
      <p:sp>
        <p:nvSpPr>
          <p:cNvPr id="7" name="Oval 6"/>
          <p:cNvSpPr/>
          <p:nvPr/>
        </p:nvSpPr>
        <p:spPr bwMode="auto">
          <a:xfrm>
            <a:off x="32822147" y="15328233"/>
            <a:ext cx="1058779" cy="3416968"/>
          </a:xfrm>
          <a:prstGeom prst="ellipse">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8203</TotalTime>
  <Words>725</Words>
  <Application>Microsoft Macintosh PowerPoint</Application>
  <PresentationFormat>Custom</PresentationFormat>
  <Paragraphs>182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AngsanaUPC</vt:lpstr>
      <vt:lpstr>Arial</vt:lpstr>
      <vt:lpstr>Calibri</vt:lpstr>
      <vt:lpstr>Cambria</vt:lpstr>
      <vt:lpstr>Century Gothic</vt:lpstr>
      <vt:lpstr>Garamond</vt:lpstr>
      <vt:lpstr>Helvetica</vt:lpstr>
      <vt:lpstr>Times New Roman</vt:lpstr>
      <vt:lpstr>Default Design</vt:lpstr>
      <vt:lpstr>PowerPoint Presentation</vt:lpstr>
    </vt:vector>
  </TitlesOfParts>
  <Company>MegaPrint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Microsoft Office User</cp:lastModifiedBy>
  <cp:revision>139</cp:revision>
  <dcterms:created xsi:type="dcterms:W3CDTF">2008-12-04T00:20:37Z</dcterms:created>
  <dcterms:modified xsi:type="dcterms:W3CDTF">2020-03-11T15:54:47Z</dcterms:modified>
</cp:coreProperties>
</file>