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6D2"/>
    <a:srgbClr val="93A8BE"/>
    <a:srgbClr val="C0C0C0"/>
    <a:srgbClr val="FF0000"/>
    <a:srgbClr val="698ED9"/>
    <a:srgbClr val="A7C4FF"/>
    <a:srgbClr val="003064"/>
    <a:srgbClr val="003399"/>
    <a:srgbClr val="0021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6736" autoAdjust="0"/>
    <p:restoredTop sz="93692" autoAdjust="0"/>
  </p:normalViewPr>
  <p:slideViewPr>
    <p:cSldViewPr snapToGrid="0" showGuides="1">
      <p:cViewPr>
        <p:scale>
          <a:sx n="46" d="100"/>
          <a:sy n="46" d="100"/>
        </p:scale>
        <p:origin x="-78" y="7614"/>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cairns\Desktop\Club\CarbonBiomassData-201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cairns\Desktop\Club\CarbonBiomassData-201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cairns\Desktop\Forest%20bioma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cat>
            <c:strRef>
              <c:f>ShrubData!$B$19:$B$20</c:f>
              <c:strCache>
                <c:ptCount val="2"/>
                <c:pt idx="0">
                  <c:v>E</c:v>
                </c:pt>
                <c:pt idx="1">
                  <c:v>D</c:v>
                </c:pt>
              </c:strCache>
            </c:strRef>
          </c:cat>
          <c:val>
            <c:numRef>
              <c:f>ShrubData!$C$19:$C$20</c:f>
              <c:numCache>
                <c:formatCode>General</c:formatCode>
                <c:ptCount val="2"/>
                <c:pt idx="0">
                  <c:v>30.927835051546388</c:v>
                </c:pt>
                <c:pt idx="1">
                  <c:v>36.082474226804123</c:v>
                </c:pt>
              </c:numCache>
            </c:numRef>
          </c:val>
        </c:ser>
        <c:dLbls/>
        <c:shape val="box"/>
        <c:axId val="177993984"/>
        <c:axId val="178000640"/>
        <c:axId val="0"/>
      </c:bar3DChart>
      <c:catAx>
        <c:axId val="177993984"/>
        <c:scaling>
          <c:orientation val="minMax"/>
        </c:scaling>
        <c:axPos val="b"/>
        <c:title>
          <c:tx>
            <c:rich>
              <a:bodyPr/>
              <a:lstStyle/>
              <a:p>
                <a:pPr>
                  <a:defRPr sz="2000"/>
                </a:pPr>
                <a:r>
                  <a:rPr lang="en-US" sz="2000"/>
                  <a:t>Shrub type</a:t>
                </a:r>
              </a:p>
            </c:rich>
          </c:tx>
          <c:layout>
            <c:manualLayout>
              <c:xMode val="edge"/>
              <c:yMode val="edge"/>
              <c:x val="0.39787578688681513"/>
              <c:y val="0.81242319350832004"/>
            </c:manualLayout>
          </c:layout>
        </c:title>
        <c:tickLblPos val="nextTo"/>
        <c:txPr>
          <a:bodyPr/>
          <a:lstStyle/>
          <a:p>
            <a:pPr>
              <a:defRPr sz="2000"/>
            </a:pPr>
            <a:endParaRPr lang="en-US"/>
          </a:p>
        </c:txPr>
        <c:crossAx val="178000640"/>
        <c:crosses val="autoZero"/>
        <c:auto val="1"/>
        <c:lblAlgn val="ctr"/>
        <c:lblOffset val="100"/>
      </c:catAx>
      <c:valAx>
        <c:axId val="178000640"/>
        <c:scaling>
          <c:orientation val="minMax"/>
          <c:max val="50"/>
          <c:min val="0"/>
        </c:scaling>
        <c:axPos val="l"/>
        <c:majorGridlines/>
        <c:title>
          <c:tx>
            <c:rich>
              <a:bodyPr rot="-5400000" vert="horz"/>
              <a:lstStyle/>
              <a:p>
                <a:pPr>
                  <a:defRPr/>
                </a:pPr>
                <a:r>
                  <a:rPr lang="en-US" sz="2000"/>
                  <a:t>Percent</a:t>
                </a:r>
                <a:r>
                  <a:rPr lang="en-US" sz="3200"/>
                  <a:t> </a:t>
                </a:r>
                <a:r>
                  <a:rPr lang="en-US" sz="2000"/>
                  <a:t>cover</a:t>
                </a:r>
              </a:p>
            </c:rich>
          </c:tx>
          <c:layout>
            <c:manualLayout>
              <c:xMode val="edge"/>
              <c:yMode val="edge"/>
              <c:x val="9.0730971128609048E-2"/>
              <c:y val="0.16354148439778407"/>
            </c:manualLayout>
          </c:layout>
        </c:title>
        <c:numFmt formatCode="General" sourceLinked="1"/>
        <c:minorTickMark val="in"/>
        <c:tickLblPos val="nextTo"/>
        <c:txPr>
          <a:bodyPr/>
          <a:lstStyle/>
          <a:p>
            <a:pPr>
              <a:defRPr sz="1200"/>
            </a:pPr>
            <a:endParaRPr lang="en-US"/>
          </a:p>
        </c:txPr>
        <c:crossAx val="177993984"/>
        <c:crosses val="autoZero"/>
        <c:crossBetween val="between"/>
        <c:majorUnit val="10"/>
        <c:minorUnit val="5"/>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manualLayout>
          <c:layoutTarget val="inner"/>
          <c:xMode val="edge"/>
          <c:yMode val="edge"/>
          <c:x val="0.21021537664715204"/>
          <c:y val="5.1050773825685597E-2"/>
          <c:w val="0.7544245961901932"/>
          <c:h val="0.61566054493616396"/>
        </c:manualLayout>
      </c:layout>
      <c:bar3DChart>
        <c:barDir val="col"/>
        <c:grouping val="clustered"/>
        <c:ser>
          <c:idx val="0"/>
          <c:order val="0"/>
          <c:cat>
            <c:strRef>
              <c:f>ShrubData!$J$38:$J$39</c:f>
              <c:strCache>
                <c:ptCount val="2"/>
                <c:pt idx="0">
                  <c:v>E</c:v>
                </c:pt>
                <c:pt idx="1">
                  <c:v>D</c:v>
                </c:pt>
              </c:strCache>
            </c:strRef>
          </c:cat>
          <c:val>
            <c:numRef>
              <c:f>ShrubData!$K$38:$K$39</c:f>
              <c:numCache>
                <c:formatCode>General</c:formatCode>
                <c:ptCount val="2"/>
                <c:pt idx="0">
                  <c:v>0.68</c:v>
                </c:pt>
                <c:pt idx="1">
                  <c:v>0.56000000000000005</c:v>
                </c:pt>
              </c:numCache>
            </c:numRef>
          </c:val>
        </c:ser>
        <c:dLbls/>
        <c:shape val="box"/>
        <c:axId val="187333632"/>
        <c:axId val="187361920"/>
        <c:axId val="0"/>
      </c:bar3DChart>
      <c:catAx>
        <c:axId val="187333632"/>
        <c:scaling>
          <c:orientation val="minMax"/>
        </c:scaling>
        <c:axPos val="b"/>
        <c:title>
          <c:tx>
            <c:rich>
              <a:bodyPr/>
              <a:lstStyle/>
              <a:p>
                <a:pPr>
                  <a:defRPr/>
                </a:pPr>
                <a:r>
                  <a:rPr lang="en-US" sz="2000"/>
                  <a:t>Shrub type</a:t>
                </a:r>
              </a:p>
            </c:rich>
          </c:tx>
          <c:layout/>
        </c:title>
        <c:tickLblPos val="nextTo"/>
        <c:txPr>
          <a:bodyPr/>
          <a:lstStyle/>
          <a:p>
            <a:pPr>
              <a:defRPr sz="2000"/>
            </a:pPr>
            <a:endParaRPr lang="en-US"/>
          </a:p>
        </c:txPr>
        <c:crossAx val="187361920"/>
        <c:crosses val="autoZero"/>
        <c:auto val="1"/>
        <c:lblAlgn val="ctr"/>
        <c:lblOffset val="100"/>
      </c:catAx>
      <c:valAx>
        <c:axId val="187361920"/>
        <c:scaling>
          <c:orientation val="minMax"/>
          <c:max val="1"/>
        </c:scaling>
        <c:axPos val="l"/>
        <c:majorGridlines/>
        <c:title>
          <c:tx>
            <c:rich>
              <a:bodyPr rot="-5400000" vert="horz"/>
              <a:lstStyle/>
              <a:p>
                <a:pPr>
                  <a:defRPr/>
                </a:pPr>
                <a:r>
                  <a:rPr lang="en-US" sz="2000"/>
                  <a:t>Average Height in M</a:t>
                </a:r>
              </a:p>
            </c:rich>
          </c:tx>
          <c:layout>
            <c:manualLayout>
              <c:xMode val="edge"/>
              <c:yMode val="edge"/>
              <c:x val="2.8427718785317604E-2"/>
              <c:y val="0.24205603609893603"/>
            </c:manualLayout>
          </c:layout>
        </c:title>
        <c:numFmt formatCode="General" sourceLinked="1"/>
        <c:minorTickMark val="in"/>
        <c:tickLblPos val="nextTo"/>
        <c:txPr>
          <a:bodyPr/>
          <a:lstStyle/>
          <a:p>
            <a:pPr>
              <a:defRPr sz="1400"/>
            </a:pPr>
            <a:endParaRPr lang="en-US"/>
          </a:p>
        </c:txPr>
        <c:crossAx val="187333632"/>
        <c:crosses val="autoZero"/>
        <c:crossBetween val="between"/>
        <c:majorUnit val="0.25"/>
        <c:minorUnit val="0.05"/>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cat>
            <c:strRef>
              <c:f>TreeCalculation!$I$20:$J$20</c:f>
              <c:strCache>
                <c:ptCount val="2"/>
                <c:pt idx="0">
                  <c:v>W.Oak</c:v>
                </c:pt>
                <c:pt idx="1">
                  <c:v>E.W.Pine</c:v>
                </c:pt>
              </c:strCache>
            </c:strRef>
          </c:cat>
          <c:val>
            <c:numRef>
              <c:f>TreeCalculation!$I$21:$J$21</c:f>
              <c:numCache>
                <c:formatCode>General</c:formatCode>
                <c:ptCount val="2"/>
                <c:pt idx="0">
                  <c:v>5348.14</c:v>
                </c:pt>
                <c:pt idx="1">
                  <c:v>4413.0070000000005</c:v>
                </c:pt>
              </c:numCache>
            </c:numRef>
          </c:val>
        </c:ser>
        <c:dLbls/>
        <c:shape val="box"/>
        <c:axId val="238099840"/>
        <c:axId val="238332160"/>
        <c:axId val="0"/>
      </c:bar3DChart>
      <c:catAx>
        <c:axId val="238099840"/>
        <c:scaling>
          <c:orientation val="minMax"/>
        </c:scaling>
        <c:axPos val="b"/>
        <c:title>
          <c:tx>
            <c:rich>
              <a:bodyPr/>
              <a:lstStyle/>
              <a:p>
                <a:pPr algn="ctr" rtl="0">
                  <a:defRPr lang="en-US" sz="1200" b="1" i="0" u="none" strike="noStrike" kern="1200" baseline="0">
                    <a:solidFill>
                      <a:sysClr val="windowText" lastClr="000000"/>
                    </a:solidFill>
                    <a:latin typeface="+mn-lt"/>
                    <a:ea typeface="+mn-ea"/>
                    <a:cs typeface="+mn-cs"/>
                  </a:defRPr>
                </a:pPr>
                <a:r>
                  <a:rPr lang="en-US" sz="1200" b="1" i="0" u="none" strike="noStrike" kern="1200" baseline="0">
                    <a:solidFill>
                      <a:sysClr val="windowText" lastClr="000000"/>
                    </a:solidFill>
                    <a:latin typeface="+mn-lt"/>
                    <a:ea typeface="+mn-ea"/>
                    <a:cs typeface="+mn-cs"/>
                  </a:rPr>
                  <a:t>Tree type</a:t>
                </a:r>
              </a:p>
            </c:rich>
          </c:tx>
          <c:layout/>
        </c:title>
        <c:tickLblPos val="nextTo"/>
        <c:txPr>
          <a:bodyPr/>
          <a:lstStyle/>
          <a:p>
            <a:pPr>
              <a:defRPr sz="1200"/>
            </a:pPr>
            <a:endParaRPr lang="en-US"/>
          </a:p>
        </c:txPr>
        <c:crossAx val="238332160"/>
        <c:crosses val="autoZero"/>
        <c:auto val="1"/>
        <c:lblAlgn val="ctr"/>
        <c:lblOffset val="100"/>
      </c:catAx>
      <c:valAx>
        <c:axId val="238332160"/>
        <c:scaling>
          <c:orientation val="minMax"/>
          <c:max val="6000"/>
          <c:min val="0"/>
        </c:scaling>
        <c:axPos val="l"/>
        <c:majorGridlines/>
        <c:title>
          <c:tx>
            <c:rich>
              <a:bodyPr rot="-5400000" vert="horz"/>
              <a:lstStyle/>
              <a:p>
                <a:pPr>
                  <a:defRPr/>
                </a:pPr>
                <a:r>
                  <a:rPr lang="en-US" sz="1200"/>
                  <a:t>Carbon storage (gC/m2)</a:t>
                </a:r>
              </a:p>
            </c:rich>
          </c:tx>
          <c:layout/>
        </c:title>
        <c:numFmt formatCode="General" sourceLinked="1"/>
        <c:minorTickMark val="in"/>
        <c:tickLblPos val="nextTo"/>
        <c:txPr>
          <a:bodyPr/>
          <a:lstStyle/>
          <a:p>
            <a:pPr>
              <a:defRPr sz="1200"/>
            </a:pPr>
            <a:endParaRPr lang="en-US"/>
          </a:p>
        </c:txPr>
        <c:crossAx val="238099840"/>
        <c:crosses val="autoZero"/>
        <c:crossBetween val="between"/>
        <c:majorUnit val="2000"/>
        <c:minorUnit val="1000"/>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a:t>
            </a:fld>
            <a:endParaRPr lang="en-US" altLang="en-US"/>
          </a:p>
        </p:txBody>
      </p:sp>
    </p:spTree>
    <p:extLst>
      <p:ext uri="{BB962C8B-B14F-4D97-AF65-F5344CB8AC3E}">
        <p14:creationId xmlns:p14="http://schemas.microsoft.com/office/powerpoint/2010/main" xmlns=""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xmlns=""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xmlns=""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p14="http://schemas.microsoft.com/office/powerpoint/2010/main" xmlns=""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hyperlink" Target="https://apps-scf-cfs.rncan.gc.ca/calc/en/biomass-calculator" TargetMode="External"/><Relationship Id="rId3" Type="http://schemas.openxmlformats.org/officeDocument/2006/relationships/hyperlink" Target="https://oceanservice.noaa.gov/" TargetMode="External"/><Relationship Id="rId7" Type="http://schemas.openxmlformats.org/officeDocument/2006/relationships/chart" Target="../charts/chart1.xml"/><Relationship Id="rId12" Type="http://schemas.openxmlformats.org/officeDocument/2006/relationships/hyperlink" Target="https://www.farnwr.org/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jpeg"/><Relationship Id="rId5" Type="http://schemas.openxmlformats.org/officeDocument/2006/relationships/image" Target="../media/image2.png"/><Relationship Id="rId15" Type="http://schemas.openxmlformats.org/officeDocument/2006/relationships/image" Target="../media/image6.gif"/><Relationship Id="rId10" Type="http://schemas.openxmlformats.org/officeDocument/2006/relationships/image" Target="../media/image4.jpeg"/><Relationship Id="rId4" Type="http://schemas.openxmlformats.org/officeDocument/2006/relationships/image" Target="../media/image1.png"/><Relationship Id="rId9" Type="http://schemas.openxmlformats.org/officeDocument/2006/relationships/chart" Target="../charts/chart3.xml"/><Relationship Id="rId14" Type="http://schemas.openxmlformats.org/officeDocument/2006/relationships/hyperlink" Target="https://www.epa.gov/energy/greenhouse-gas-equivalencies-calcul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7549560" y="31461494"/>
            <a:ext cx="12569912" cy="4285726"/>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1" name="AutoShape 29"/>
          <p:cNvSpPr>
            <a:spLocks noChangeArrowheads="1"/>
          </p:cNvSpPr>
          <p:nvPr/>
        </p:nvSpPr>
        <p:spPr bwMode="auto">
          <a:xfrm>
            <a:off x="12860338" y="6712393"/>
            <a:ext cx="11899900" cy="28972654"/>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2" name="AutoShape 31"/>
          <p:cNvSpPr>
            <a:spLocks noChangeArrowheads="1"/>
          </p:cNvSpPr>
          <p:nvPr/>
        </p:nvSpPr>
        <p:spPr bwMode="auto">
          <a:xfrm>
            <a:off x="25033199" y="6659308"/>
            <a:ext cx="12242889" cy="290777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5" name="Text Box 10"/>
          <p:cNvSpPr txBox="1">
            <a:spLocks noChangeArrowheads="1"/>
          </p:cNvSpPr>
          <p:nvPr/>
        </p:nvSpPr>
        <p:spPr bwMode="auto">
          <a:xfrm>
            <a:off x="13300075" y="6576373"/>
            <a:ext cx="11288713" cy="2319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7200" b="1" dirty="0">
                <a:latin typeface="Helvetica" pitchFamily="2" charset="0"/>
                <a:cs typeface="Cambria"/>
              </a:rPr>
              <a:t>Research Methods</a:t>
            </a:r>
            <a:br>
              <a:rPr lang="en-US" altLang="en-US" sz="7200" b="1" dirty="0">
                <a:latin typeface="Helvetica" pitchFamily="2" charset="0"/>
                <a:cs typeface="Cambria"/>
              </a:rPr>
            </a:br>
            <a:endParaRPr lang="en-US" altLang="en-US" sz="7200" b="1" dirty="0">
              <a:latin typeface="Helvetica" pitchFamily="2" charset="0"/>
              <a:cs typeface="Cambria"/>
            </a:endParaRPr>
          </a:p>
        </p:txBody>
      </p:sp>
      <p:sp>
        <p:nvSpPr>
          <p:cNvPr id="2057" name="AutoShape 13"/>
          <p:cNvSpPr>
            <a:spLocks noChangeArrowheads="1"/>
          </p:cNvSpPr>
          <p:nvPr/>
        </p:nvSpPr>
        <p:spPr bwMode="auto">
          <a:xfrm>
            <a:off x="878840" y="1096429"/>
            <a:ext cx="48826738" cy="5103432"/>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a:solidFill>
                <a:schemeClr val="bg1"/>
              </a:solidFill>
            </a:endParaRPr>
          </a:p>
        </p:txBody>
      </p:sp>
      <p:sp>
        <p:nvSpPr>
          <p:cNvPr id="2058" name="Text Box 14"/>
          <p:cNvSpPr txBox="1">
            <a:spLocks noChangeArrowheads="1"/>
          </p:cNvSpPr>
          <p:nvPr/>
        </p:nvSpPr>
        <p:spPr bwMode="auto">
          <a:xfrm>
            <a:off x="3458817" y="1192696"/>
            <a:ext cx="41664835" cy="490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r>
              <a:rPr lang="en-US" sz="11800" b="1" dirty="0" smtClean="0">
                <a:latin typeface="Calibri Light" panose="020F0502020204030204" pitchFamily="34" charset="0"/>
                <a:cs typeface="Calibri Light" panose="020F0502020204030204" pitchFamily="34" charset="0"/>
              </a:rPr>
              <a:t>Evaluation of the Carbon Cycle in our school</a:t>
            </a:r>
          </a:p>
          <a:p>
            <a:pPr eaLnBrk="1" hangingPunct="1"/>
            <a:r>
              <a:rPr lang="en-US" sz="6600" dirty="0" smtClean="0"/>
              <a:t>Grace </a:t>
            </a:r>
            <a:r>
              <a:rPr lang="en-US" sz="6600" dirty="0" err="1" smtClean="0"/>
              <a:t>Charron</a:t>
            </a:r>
            <a:r>
              <a:rPr lang="en-US" sz="6600" dirty="0" smtClean="0"/>
              <a:t>,  Matthew </a:t>
            </a:r>
            <a:r>
              <a:rPr lang="en-US" sz="6600" dirty="0" err="1" smtClean="0"/>
              <a:t>Cloutier</a:t>
            </a:r>
            <a:r>
              <a:rPr lang="en-US" sz="6600" dirty="0" smtClean="0"/>
              <a:t>,  Virginia </a:t>
            </a:r>
            <a:r>
              <a:rPr lang="en-US" sz="6600" dirty="0" err="1" smtClean="0"/>
              <a:t>Crossland</a:t>
            </a:r>
            <a:r>
              <a:rPr lang="en-US" sz="6600" dirty="0" smtClean="0"/>
              <a:t>, Elizabeth Freeman,  </a:t>
            </a:r>
          </a:p>
          <a:p>
            <a:pPr eaLnBrk="1" hangingPunct="1"/>
            <a:r>
              <a:rPr lang="en-US" sz="6600" dirty="0" smtClean="0"/>
              <a:t>Alyssa Ray, </a:t>
            </a:r>
            <a:r>
              <a:rPr lang="en-US" sz="6600" dirty="0" err="1" smtClean="0"/>
              <a:t>Talal</a:t>
            </a:r>
            <a:r>
              <a:rPr lang="en-US" sz="6600" dirty="0" smtClean="0"/>
              <a:t> </a:t>
            </a:r>
            <a:r>
              <a:rPr lang="en-US" sz="6600" dirty="0" err="1" smtClean="0"/>
              <a:t>Siddiqui</a:t>
            </a:r>
            <a:r>
              <a:rPr lang="en-US" sz="6600" dirty="0" smtClean="0"/>
              <a:t> and Lily Weber. </a:t>
            </a:r>
          </a:p>
          <a:p>
            <a:pPr eaLnBrk="1" hangingPunct="1"/>
            <a:r>
              <a:rPr lang="en-US" altLang="en-US" sz="5400" b="1" i="1" dirty="0" smtClean="0">
                <a:latin typeface="Helvetica" pitchFamily="2" charset="0"/>
              </a:rPr>
              <a:t>Maynard High School</a:t>
            </a:r>
            <a:endParaRPr lang="en-US" altLang="en-US" dirty="0">
              <a:latin typeface="Helvetica" pitchFamily="2" charset="0"/>
            </a:endParaRPr>
          </a:p>
        </p:txBody>
      </p:sp>
      <p:sp>
        <p:nvSpPr>
          <p:cNvPr id="2060" name="Text Box 25"/>
          <p:cNvSpPr txBox="1">
            <a:spLocks noChangeArrowheads="1"/>
          </p:cNvSpPr>
          <p:nvPr/>
        </p:nvSpPr>
        <p:spPr bwMode="auto">
          <a:xfrm>
            <a:off x="25502618" y="11805748"/>
            <a:ext cx="9537700"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smtClean="0">
                <a:latin typeface="Garamond" panose="02020404030301010803" pitchFamily="18" charset="0"/>
                <a:cs typeface="Cambria"/>
              </a:rPr>
              <a:t>Shrub Biomass</a:t>
            </a:r>
            <a:endParaRPr lang="en-US" altLang="en-US" sz="4800" b="1" i="1" dirty="0">
              <a:latin typeface="Garamond" panose="02020404030301010803" pitchFamily="18" charset="0"/>
              <a:cs typeface="Cambria"/>
            </a:endParaRPr>
          </a:p>
        </p:txBody>
      </p:sp>
      <p:sp>
        <p:nvSpPr>
          <p:cNvPr id="2062" name="Text Box 27"/>
          <p:cNvSpPr txBox="1">
            <a:spLocks noChangeArrowheads="1"/>
          </p:cNvSpPr>
          <p:nvPr/>
        </p:nvSpPr>
        <p:spPr bwMode="auto">
          <a:xfrm>
            <a:off x="37781037" y="31400881"/>
            <a:ext cx="11921930" cy="1119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6600" b="1" dirty="0">
                <a:latin typeface="Helvetica" pitchFamily="2" charset="0"/>
                <a:cs typeface="Cambria"/>
              </a:rPr>
              <a:t>Bibliography</a:t>
            </a:r>
          </a:p>
        </p:txBody>
      </p:sp>
      <p:sp>
        <p:nvSpPr>
          <p:cNvPr id="2064" name="Text Box 38"/>
          <p:cNvSpPr txBox="1">
            <a:spLocks noChangeArrowheads="1"/>
          </p:cNvSpPr>
          <p:nvPr/>
        </p:nvSpPr>
        <p:spPr bwMode="auto">
          <a:xfrm>
            <a:off x="37831044" y="32412958"/>
            <a:ext cx="11770323" cy="22854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marL="385763" indent="-385763" defTabSz="688975" eaLnBrk="0" hangingPunct="0">
              <a:defRPr sz="9600">
                <a:solidFill>
                  <a:schemeClr val="tx1"/>
                </a:solidFill>
                <a:latin typeface="Arial" charset="0"/>
              </a:defRPr>
            </a:lvl1pPr>
            <a:lvl2pPr marL="728663" indent="-384175" defTabSz="688975" eaLnBrk="0" hangingPunct="0">
              <a:defRPr sz="9600">
                <a:solidFill>
                  <a:schemeClr val="tx1"/>
                </a:solidFill>
                <a:latin typeface="Arial" charset="0"/>
              </a:defRPr>
            </a:lvl2pPr>
            <a:lvl3pPr marL="1073150" indent="-384175" defTabSz="688975" eaLnBrk="0" hangingPunct="0">
              <a:defRPr sz="9600">
                <a:solidFill>
                  <a:schemeClr val="tx1"/>
                </a:solidFill>
                <a:latin typeface="Arial" charset="0"/>
              </a:defRPr>
            </a:lvl3pPr>
            <a:lvl4pPr marL="1414463" indent="-385763" defTabSz="688975" eaLnBrk="0" hangingPunct="0">
              <a:defRPr sz="9600">
                <a:solidFill>
                  <a:schemeClr val="tx1"/>
                </a:solidFill>
                <a:latin typeface="Arial" charset="0"/>
              </a:defRPr>
            </a:lvl4pPr>
            <a:lvl5pPr marL="1762125" indent="-388938" defTabSz="688975" eaLnBrk="0" hangingPunct="0">
              <a:defRPr sz="9600">
                <a:solidFill>
                  <a:schemeClr val="tx1"/>
                </a:solidFill>
                <a:latin typeface="Arial" charset="0"/>
              </a:defRPr>
            </a:lvl5pPr>
            <a:lvl6pPr marL="2219325" indent="-388938" algn="ctr" defTabSz="688975" eaLnBrk="0" fontAlgn="base" hangingPunct="0">
              <a:spcBef>
                <a:spcPct val="0"/>
              </a:spcBef>
              <a:spcAft>
                <a:spcPct val="0"/>
              </a:spcAft>
              <a:defRPr sz="9600">
                <a:solidFill>
                  <a:schemeClr val="tx1"/>
                </a:solidFill>
                <a:latin typeface="Arial" charset="0"/>
              </a:defRPr>
            </a:lvl6pPr>
            <a:lvl7pPr marL="2676525" indent="-388938" algn="ctr" defTabSz="688975" eaLnBrk="0" fontAlgn="base" hangingPunct="0">
              <a:spcBef>
                <a:spcPct val="0"/>
              </a:spcBef>
              <a:spcAft>
                <a:spcPct val="0"/>
              </a:spcAft>
              <a:defRPr sz="9600">
                <a:solidFill>
                  <a:schemeClr val="tx1"/>
                </a:solidFill>
                <a:latin typeface="Arial" charset="0"/>
              </a:defRPr>
            </a:lvl7pPr>
            <a:lvl8pPr marL="3133725" indent="-388938" algn="ctr" defTabSz="688975" eaLnBrk="0" fontAlgn="base" hangingPunct="0">
              <a:spcBef>
                <a:spcPct val="0"/>
              </a:spcBef>
              <a:spcAft>
                <a:spcPct val="0"/>
              </a:spcAft>
              <a:defRPr sz="9600">
                <a:solidFill>
                  <a:schemeClr val="tx1"/>
                </a:solidFill>
                <a:latin typeface="Arial" charset="0"/>
              </a:defRPr>
            </a:lvl8pPr>
            <a:lvl9pPr marL="3590925" indent="-388938" algn="ctr" defTabSz="688975" eaLnBrk="0" fontAlgn="base" hangingPunct="0">
              <a:spcBef>
                <a:spcPct val="0"/>
              </a:spcBef>
              <a:spcAft>
                <a:spcPct val="0"/>
              </a:spcAft>
              <a:defRPr sz="9600">
                <a:solidFill>
                  <a:schemeClr val="tx1"/>
                </a:solidFill>
                <a:latin typeface="Arial" charset="0"/>
              </a:defRPr>
            </a:lvl9pPr>
          </a:lstStyle>
          <a:p>
            <a:pPr marL="915988" lvl="1" indent="-571500" algn="l">
              <a:buFont typeface="Arial" panose="020B0604020202020204" pitchFamily="34" charset="0"/>
              <a:buChar char="•"/>
            </a:pPr>
            <a:r>
              <a:rPr lang="en-US" sz="2400" dirty="0" smtClean="0">
                <a:latin typeface="Garamond" panose="02020404030301010803" pitchFamily="18" charset="0"/>
              </a:rPr>
              <a:t>David George Briggs, Forest products measurements and conversion factors. 1994. Chapter 11.</a:t>
            </a:r>
          </a:p>
          <a:p>
            <a:pPr marL="915988" lvl="1" indent="-571500" algn="l">
              <a:buFont typeface="Arial" panose="020B0604020202020204" pitchFamily="34" charset="0"/>
              <a:buChar char="•"/>
            </a:pPr>
            <a:r>
              <a:rPr lang="en-US" sz="2400" dirty="0" smtClean="0">
                <a:latin typeface="Garamond" panose="02020404030301010803" pitchFamily="18" charset="0"/>
              </a:rPr>
              <a:t>What is the carbon cycle? National Ocean Service-NOAA.  2019 </a:t>
            </a:r>
            <a:r>
              <a:rPr lang="en-US" sz="2400" dirty="0" smtClean="0">
                <a:hlinkClick r:id="rId3"/>
              </a:rPr>
              <a:t>https</a:t>
            </a:r>
            <a:r>
              <a:rPr lang="en-US" sz="2400" dirty="0" smtClean="0">
                <a:hlinkClick r:id="rId3"/>
              </a:rPr>
              <a:t>://oceanservice.noaa.gov </a:t>
            </a:r>
            <a:endParaRPr lang="en-US" sz="2400" dirty="0" smtClean="0"/>
          </a:p>
          <a:p>
            <a:pPr marL="915988" lvl="1" indent="-571500" algn="l">
              <a:buFont typeface="Arial" panose="020B0604020202020204" pitchFamily="34" charset="0"/>
              <a:buChar char="•"/>
            </a:pPr>
            <a:r>
              <a:rPr lang="en-US" sz="2400" dirty="0" smtClean="0">
                <a:latin typeface="Garamond" panose="02020404030301010803" pitchFamily="18" charset="0"/>
              </a:rPr>
              <a:t>Buildings and climate change,  U.S. green building council. 2016</a:t>
            </a:r>
            <a:endParaRPr lang="en-US" sz="2400" dirty="0">
              <a:latin typeface="Garamond" panose="02020404030301010803" pitchFamily="18" charset="0"/>
            </a:endParaRPr>
          </a:p>
          <a:p>
            <a:pPr marL="915988" lvl="1" indent="-571500" algn="l">
              <a:buFont typeface="Arial" panose="020B0604020202020204" pitchFamily="34" charset="0"/>
              <a:buChar char="•"/>
            </a:pPr>
            <a:r>
              <a:rPr lang="en-US" sz="2400" dirty="0" smtClean="0">
                <a:latin typeface="Garamond" panose="02020404030301010803" pitchFamily="18" charset="0"/>
              </a:rPr>
              <a:t>Standard site Carbon cycle protocols- Globe program</a:t>
            </a:r>
            <a:endParaRPr lang="en-US" sz="2400" dirty="0">
              <a:latin typeface="Garamond" panose="02020404030301010803" pitchFamily="18" charset="0"/>
            </a:endParaRPr>
          </a:p>
        </p:txBody>
      </p:sp>
      <p:sp>
        <p:nvSpPr>
          <p:cNvPr id="2065" name="Text Box 39"/>
          <p:cNvSpPr txBox="1">
            <a:spLocks noChangeArrowheads="1"/>
          </p:cNvSpPr>
          <p:nvPr/>
        </p:nvSpPr>
        <p:spPr bwMode="auto">
          <a:xfrm>
            <a:off x="24835642" y="7533851"/>
            <a:ext cx="12502489" cy="499389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marL="914400" lvl="1" indent="-457200" algn="l">
              <a:buFont typeface="Arial" panose="020B0604020202020204" pitchFamily="34" charset="0"/>
              <a:buChar char="•"/>
            </a:pPr>
            <a:r>
              <a:rPr lang="en-US" sz="3200" dirty="0" smtClean="0">
                <a:latin typeface="Garamond" panose="02020404030301010803" pitchFamily="18" charset="0"/>
              </a:rPr>
              <a:t>In order to know if </a:t>
            </a:r>
            <a:r>
              <a:rPr lang="en-US" sz="3200" dirty="0">
                <a:latin typeface="Garamond" panose="02020404030301010803" pitchFamily="18" charset="0"/>
              </a:rPr>
              <a:t>the uptake of carbon by </a:t>
            </a:r>
            <a:r>
              <a:rPr lang="en-US" sz="3200" dirty="0" smtClean="0">
                <a:latin typeface="Garamond" panose="02020404030301010803" pitchFamily="18" charset="0"/>
              </a:rPr>
              <a:t>our schoolyard </a:t>
            </a:r>
            <a:r>
              <a:rPr lang="en-US" sz="3200" dirty="0">
                <a:latin typeface="Garamond" panose="02020404030301010803" pitchFamily="18" charset="0"/>
              </a:rPr>
              <a:t>vegetation was enough to compensate for the emissions of carbon by the school, we </a:t>
            </a:r>
            <a:r>
              <a:rPr lang="en-US" sz="3200" dirty="0" smtClean="0">
                <a:latin typeface="Garamond" panose="02020404030301010803" pitchFamily="18" charset="0"/>
              </a:rPr>
              <a:t>started by evaluating the type of vegetation present in our standard site. We determined that we had over 90% of coverage by trees and shrubs that saplings.  The herbaceous component was minimal.  </a:t>
            </a:r>
          </a:p>
          <a:p>
            <a:pPr marL="914400" lvl="1" indent="-457200" algn="l">
              <a:buFont typeface="Arial" panose="020B0604020202020204" pitchFamily="34" charset="0"/>
              <a:buChar char="•"/>
            </a:pPr>
            <a:r>
              <a:rPr lang="en-US" sz="3200" dirty="0" smtClean="0">
                <a:latin typeface="Garamond" panose="02020404030301010803" pitchFamily="18" charset="0"/>
              </a:rPr>
              <a:t>The shrubs biomass was first assessed by calculating the percent cover by both evergreen and deciduous shrubs/saplings following the globe protocol.  We then calculated the average height in M for both deciduous and evergreen shrubs/saplings</a:t>
            </a:r>
            <a:endParaRPr lang="en-US" sz="3200" dirty="0">
              <a:latin typeface="Garamond" panose="02020404030301010803" pitchFamily="18" charset="0"/>
            </a:endParaRPr>
          </a:p>
          <a:p>
            <a:pPr marL="914400" lvl="1" indent="-457200" algn="l">
              <a:buFont typeface="Arial" panose="020B0604020202020204" pitchFamily="34" charset="0"/>
              <a:buChar char="•"/>
            </a:pPr>
            <a:endParaRPr lang="en-US" sz="3200" dirty="0">
              <a:latin typeface="Garamond" panose="02020404030301010803" pitchFamily="18" charset="0"/>
            </a:endParaRPr>
          </a:p>
        </p:txBody>
      </p:sp>
      <p:sp>
        <p:nvSpPr>
          <p:cNvPr id="2068" name="Text Box 43"/>
          <p:cNvSpPr txBox="1">
            <a:spLocks noChangeArrowheads="1"/>
          </p:cNvSpPr>
          <p:nvPr/>
        </p:nvSpPr>
        <p:spPr bwMode="auto">
          <a:xfrm>
            <a:off x="25581681" y="6557809"/>
            <a:ext cx="11288713" cy="121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7200" b="1" dirty="0">
                <a:latin typeface="Helvetica" pitchFamily="2" charset="0"/>
                <a:cs typeface="Cambria"/>
              </a:rPr>
              <a:t>Results</a:t>
            </a:r>
            <a:endParaRPr lang="en-US" altLang="en-US" sz="7200" b="1" dirty="0">
              <a:latin typeface="Garamond" panose="02020404030301010803" pitchFamily="18" charset="0"/>
              <a:cs typeface="Cambria"/>
            </a:endParaRPr>
          </a:p>
        </p:txBody>
      </p:sp>
      <p:sp>
        <p:nvSpPr>
          <p:cNvPr id="29" name="AutoShape 4"/>
          <p:cNvSpPr>
            <a:spLocks noChangeArrowheads="1"/>
          </p:cNvSpPr>
          <p:nvPr/>
        </p:nvSpPr>
        <p:spPr bwMode="auto">
          <a:xfrm>
            <a:off x="372700" y="6635569"/>
            <a:ext cx="12102464" cy="595957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 name="TextBox 1"/>
          <p:cNvSpPr txBox="1"/>
          <p:nvPr/>
        </p:nvSpPr>
        <p:spPr>
          <a:xfrm>
            <a:off x="1185421" y="6635569"/>
            <a:ext cx="11176821" cy="1200329"/>
          </a:xfrm>
          <a:prstGeom prst="rect">
            <a:avLst/>
          </a:prstGeom>
          <a:noFill/>
        </p:spPr>
        <p:txBody>
          <a:bodyPr wrap="square" rtlCol="0">
            <a:spAutoFit/>
          </a:bodyPr>
          <a:lstStyle/>
          <a:p>
            <a:r>
              <a:rPr lang="en-US" sz="7200" b="1" dirty="0">
                <a:latin typeface="Helvetica" pitchFamily="2" charset="0"/>
                <a:cs typeface="Cambria"/>
              </a:rPr>
              <a:t>Abstract</a:t>
            </a:r>
          </a:p>
        </p:txBody>
      </p:sp>
      <p:sp>
        <p:nvSpPr>
          <p:cNvPr id="30" name="AutoShape 4"/>
          <p:cNvSpPr>
            <a:spLocks noChangeArrowheads="1"/>
          </p:cNvSpPr>
          <p:nvPr/>
        </p:nvSpPr>
        <p:spPr bwMode="auto">
          <a:xfrm>
            <a:off x="338668" y="12671704"/>
            <a:ext cx="12224865" cy="8099139"/>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1253148" y="12578138"/>
            <a:ext cx="11176821" cy="1200329"/>
          </a:xfrm>
          <a:prstGeom prst="rect">
            <a:avLst/>
          </a:prstGeom>
          <a:noFill/>
        </p:spPr>
        <p:txBody>
          <a:bodyPr wrap="square" rtlCol="0">
            <a:spAutoFit/>
          </a:bodyPr>
          <a:lstStyle/>
          <a:p>
            <a:r>
              <a:rPr lang="en-US" sz="7200" b="1" dirty="0">
                <a:latin typeface="Helvetica" pitchFamily="2" charset="0"/>
                <a:cs typeface="Cambria"/>
              </a:rPr>
              <a:t>Research Question</a:t>
            </a:r>
            <a:endParaRPr lang="en-US" sz="7200" b="1" dirty="0">
              <a:latin typeface="Garamond" panose="02020404030301010803" pitchFamily="18" charset="0"/>
              <a:cs typeface="Cambria"/>
            </a:endParaRPr>
          </a:p>
        </p:txBody>
      </p:sp>
      <p:sp>
        <p:nvSpPr>
          <p:cNvPr id="32" name="AutoShape 4"/>
          <p:cNvSpPr>
            <a:spLocks noChangeArrowheads="1"/>
          </p:cNvSpPr>
          <p:nvPr/>
        </p:nvSpPr>
        <p:spPr bwMode="auto">
          <a:xfrm>
            <a:off x="496850" y="20911949"/>
            <a:ext cx="12102464" cy="14687739"/>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3" name="Text Box 42"/>
          <p:cNvSpPr txBox="1">
            <a:spLocks noChangeArrowheads="1"/>
          </p:cNvSpPr>
          <p:nvPr/>
        </p:nvSpPr>
        <p:spPr bwMode="auto">
          <a:xfrm>
            <a:off x="1003491" y="20961447"/>
            <a:ext cx="11288713" cy="121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7200" b="1" dirty="0">
                <a:latin typeface="Helvetica" pitchFamily="2" charset="0"/>
                <a:cs typeface="Cambria"/>
              </a:rPr>
              <a:t>Introduction</a:t>
            </a:r>
            <a:endParaRPr lang="en-US" altLang="en-US" sz="7200" b="1" dirty="0">
              <a:latin typeface="Garamond" panose="02020404030301010803" pitchFamily="18" charset="0"/>
              <a:cs typeface="Cambria"/>
            </a:endParaRPr>
          </a:p>
        </p:txBody>
      </p:sp>
      <p:sp>
        <p:nvSpPr>
          <p:cNvPr id="34" name="AutoShape 4"/>
          <p:cNvSpPr>
            <a:spLocks noChangeArrowheads="1"/>
          </p:cNvSpPr>
          <p:nvPr/>
        </p:nvSpPr>
        <p:spPr bwMode="auto">
          <a:xfrm>
            <a:off x="37498902" y="6659309"/>
            <a:ext cx="12539097" cy="1848669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5" name="TextBox 34"/>
          <p:cNvSpPr txBox="1"/>
          <p:nvPr/>
        </p:nvSpPr>
        <p:spPr>
          <a:xfrm>
            <a:off x="37842266" y="6630688"/>
            <a:ext cx="11176821" cy="1200329"/>
          </a:xfrm>
          <a:prstGeom prst="rect">
            <a:avLst/>
          </a:prstGeom>
          <a:noFill/>
        </p:spPr>
        <p:txBody>
          <a:bodyPr wrap="square" rtlCol="0">
            <a:spAutoFit/>
          </a:bodyPr>
          <a:lstStyle/>
          <a:p>
            <a:r>
              <a:rPr lang="en-US" sz="7200" b="1" dirty="0">
                <a:latin typeface="Helvetica" pitchFamily="2" charset="0"/>
                <a:cs typeface="Cambria"/>
              </a:rPr>
              <a:t>Discussion</a:t>
            </a:r>
          </a:p>
        </p:txBody>
      </p:sp>
      <p:sp>
        <p:nvSpPr>
          <p:cNvPr id="36" name="AutoShape 4"/>
          <p:cNvSpPr>
            <a:spLocks noChangeArrowheads="1"/>
          </p:cNvSpPr>
          <p:nvPr/>
        </p:nvSpPr>
        <p:spPr bwMode="auto">
          <a:xfrm>
            <a:off x="37679436" y="25247601"/>
            <a:ext cx="12383964" cy="617220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6" name="Text Box 11"/>
          <p:cNvSpPr txBox="1">
            <a:spLocks noChangeArrowheads="1"/>
          </p:cNvSpPr>
          <p:nvPr/>
        </p:nvSpPr>
        <p:spPr bwMode="auto">
          <a:xfrm>
            <a:off x="38054390" y="25063653"/>
            <a:ext cx="11724777" cy="121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7200" b="1" dirty="0">
                <a:latin typeface="Helvetica" pitchFamily="2" charset="0"/>
                <a:cs typeface="Cambria"/>
              </a:rPr>
              <a:t>Conclusions</a:t>
            </a:r>
          </a:p>
        </p:txBody>
      </p:sp>
      <p:pic>
        <p:nvPicPr>
          <p:cNvPr id="5" name="Picture 4"/>
          <p:cNvPicPr>
            <a:picLocks noChangeAspect="1"/>
          </p:cNvPicPr>
          <p:nvPr/>
        </p:nvPicPr>
        <p:blipFill>
          <a:blip r:embed="rId4"/>
          <a:stretch>
            <a:fillRect/>
          </a:stretch>
        </p:blipFill>
        <p:spPr>
          <a:xfrm>
            <a:off x="39621263" y="2101868"/>
            <a:ext cx="8991169" cy="2387620"/>
          </a:xfrm>
          <a:prstGeom prst="rect">
            <a:avLst/>
          </a:prstGeom>
          <a:ln>
            <a:solidFill>
              <a:srgbClr val="0046D2"/>
            </a:solidFill>
          </a:ln>
        </p:spPr>
      </p:pic>
      <p:sp>
        <p:nvSpPr>
          <p:cNvPr id="37" name="Text Box 25">
            <a:extLst>
              <a:ext uri="{FF2B5EF4-FFF2-40B4-BE49-F238E27FC236}">
                <a16:creationId xmlns:a16="http://schemas.microsoft.com/office/drawing/2014/main" xmlns="" id="{E34F42CC-8C8C-D544-A015-CEDBC8768286}"/>
              </a:ext>
            </a:extLst>
          </p:cNvPr>
          <p:cNvSpPr txBox="1">
            <a:spLocks noChangeArrowheads="1"/>
          </p:cNvSpPr>
          <p:nvPr/>
        </p:nvSpPr>
        <p:spPr bwMode="auto">
          <a:xfrm>
            <a:off x="26405722" y="23353979"/>
            <a:ext cx="9537700"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smtClean="0">
                <a:latin typeface="Garamond" panose="02020404030301010803" pitchFamily="18" charset="0"/>
                <a:cs typeface="Cambria"/>
              </a:rPr>
              <a:t>High School CO</a:t>
            </a:r>
            <a:r>
              <a:rPr lang="en-US" altLang="en-US" sz="4800" b="1" i="1" baseline="-25000" dirty="0" smtClean="0">
                <a:latin typeface="Garamond" panose="02020404030301010803" pitchFamily="18" charset="0"/>
                <a:cs typeface="Cambria"/>
              </a:rPr>
              <a:t>2</a:t>
            </a:r>
            <a:r>
              <a:rPr lang="en-US" altLang="en-US" sz="4800" b="1" i="1" dirty="0" smtClean="0">
                <a:latin typeface="Garamond" panose="02020404030301010803" pitchFamily="18" charset="0"/>
                <a:cs typeface="Cambria"/>
              </a:rPr>
              <a:t> emission</a:t>
            </a:r>
            <a:endParaRPr lang="en-US" altLang="en-US" sz="4800" b="1" i="1" dirty="0">
              <a:latin typeface="Garamond" panose="02020404030301010803" pitchFamily="18" charset="0"/>
              <a:cs typeface="Cambria"/>
            </a:endParaRPr>
          </a:p>
        </p:txBody>
      </p:sp>
      <p:pic>
        <p:nvPicPr>
          <p:cNvPr id="4" name="Picture 2" descr="Image result for Maynard High school logo"/>
          <p:cNvPicPr>
            <a:picLocks noChangeAspect="1" noChangeArrowheads="1"/>
          </p:cNvPicPr>
          <p:nvPr/>
        </p:nvPicPr>
        <p:blipFill>
          <a:blip r:embed="rId5"/>
          <a:srcRect/>
          <a:stretch>
            <a:fillRect/>
          </a:stretch>
        </p:blipFill>
        <p:spPr bwMode="auto">
          <a:xfrm>
            <a:off x="1990122" y="1543254"/>
            <a:ext cx="4087544" cy="4639182"/>
          </a:xfrm>
          <a:prstGeom prst="rect">
            <a:avLst/>
          </a:prstGeom>
          <a:noFill/>
        </p:spPr>
      </p:pic>
      <p:pic>
        <p:nvPicPr>
          <p:cNvPr id="2053" name="Picture 5"/>
          <p:cNvPicPr>
            <a:picLocks noChangeAspect="1" noChangeArrowheads="1"/>
          </p:cNvPicPr>
          <p:nvPr/>
        </p:nvPicPr>
        <p:blipFill>
          <a:blip r:embed="rId6"/>
          <a:srcRect/>
          <a:stretch>
            <a:fillRect/>
          </a:stretch>
        </p:blipFill>
        <p:spPr bwMode="auto">
          <a:xfrm>
            <a:off x="29721890" y="30140409"/>
            <a:ext cx="7320229" cy="4952991"/>
          </a:xfrm>
          <a:prstGeom prst="rect">
            <a:avLst/>
          </a:prstGeom>
          <a:noFill/>
          <a:ln w="9525">
            <a:noFill/>
            <a:miter lim="800000"/>
            <a:headEnd/>
            <a:tailEnd/>
          </a:ln>
          <a:effectLst/>
        </p:spPr>
      </p:pic>
      <p:sp>
        <p:nvSpPr>
          <p:cNvPr id="6" name="TextBox 5"/>
          <p:cNvSpPr txBox="1"/>
          <p:nvPr/>
        </p:nvSpPr>
        <p:spPr>
          <a:xfrm>
            <a:off x="669247" y="13670822"/>
            <a:ext cx="11928554" cy="7171194"/>
          </a:xfrm>
          <a:prstGeom prst="rect">
            <a:avLst/>
          </a:prstGeom>
          <a:noFill/>
        </p:spPr>
        <p:txBody>
          <a:bodyPr wrap="square" rtlCol="0">
            <a:spAutoFit/>
          </a:bodyPr>
          <a:lstStyle/>
          <a:p>
            <a:pPr algn="l"/>
            <a:r>
              <a:rPr lang="en-US" sz="3200" dirty="0">
                <a:latin typeface="Garamond" pitchFamily="18" charset="0"/>
              </a:rPr>
              <a:t>The Global Carbon Cycle is how carbon is moved through the atmosphere, land, and oceans. Carbon is one of the most common elements on the planet; it can be found in living things, the atmosphere, soil, oceans, and the Earth. The Carbon Cycle is important for the survival of ecosystems along with the climate system of the Earth. By understanding the movement of carbon and where it is stored, we can further understand how the element is impacting climate change. Places where carbon is stored, like fossil fuels and plants, are called Carbon Pools. Carbon Fluxes are the movements of carbon between pools, such as photosynthesis and deforestation. To understand more about the Carbon Cycle in our area, we posed this question</a:t>
            </a:r>
            <a:r>
              <a:rPr lang="en-US" sz="3200" b="1" dirty="0">
                <a:latin typeface="Garamond" pitchFamily="18" charset="0"/>
              </a:rPr>
              <a:t>: </a:t>
            </a:r>
            <a:endParaRPr lang="en-US" sz="3200" b="1" dirty="0" smtClean="0">
              <a:latin typeface="Garamond" pitchFamily="18" charset="0"/>
            </a:endParaRPr>
          </a:p>
          <a:p>
            <a:r>
              <a:rPr lang="en-US" sz="3600" b="1" dirty="0" smtClean="0"/>
              <a:t>how </a:t>
            </a:r>
            <a:r>
              <a:rPr lang="en-US" sz="3600" b="1" dirty="0"/>
              <a:t>does the uptake of carbon by schoolyard vegetation compare to the emissions of carbon by the </a:t>
            </a:r>
            <a:r>
              <a:rPr lang="en-US" sz="3600" b="1" dirty="0" smtClean="0"/>
              <a:t>school? </a:t>
            </a:r>
            <a:endParaRPr lang="en-US" sz="7200" b="1" dirty="0"/>
          </a:p>
        </p:txBody>
      </p:sp>
      <p:graphicFrame>
        <p:nvGraphicFramePr>
          <p:cNvPr id="43" name="Chart 42"/>
          <p:cNvGraphicFramePr/>
          <p:nvPr>
            <p:extLst>
              <p:ext uri="{D42A27DB-BD31-4B8C-83A1-F6EECF244321}">
                <p14:modId xmlns:p14="http://schemas.microsoft.com/office/powerpoint/2010/main" xmlns="" val="3988984990"/>
              </p:ext>
            </p:extLst>
          </p:nvPr>
        </p:nvGraphicFramePr>
        <p:xfrm>
          <a:off x="25665177" y="12437915"/>
          <a:ext cx="5671559" cy="33379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Chart 43"/>
          <p:cNvGraphicFramePr/>
          <p:nvPr>
            <p:extLst>
              <p:ext uri="{D42A27DB-BD31-4B8C-83A1-F6EECF244321}">
                <p14:modId xmlns:p14="http://schemas.microsoft.com/office/powerpoint/2010/main" xmlns="" val="1241264708"/>
              </p:ext>
            </p:extLst>
          </p:nvPr>
        </p:nvGraphicFramePr>
        <p:xfrm>
          <a:off x="31834363" y="11721993"/>
          <a:ext cx="5115696" cy="4272928"/>
        </p:xfrm>
        <a:graphic>
          <a:graphicData uri="http://schemas.openxmlformats.org/drawingml/2006/chart">
            <c:chart xmlns:c="http://schemas.openxmlformats.org/drawingml/2006/chart" xmlns:r="http://schemas.openxmlformats.org/officeDocument/2006/relationships" r:id="rId8"/>
          </a:graphicData>
        </a:graphic>
      </p:graphicFrame>
      <p:sp>
        <p:nvSpPr>
          <p:cNvPr id="38" name="Text Box 25"/>
          <p:cNvSpPr txBox="1">
            <a:spLocks noChangeArrowheads="1"/>
          </p:cNvSpPr>
          <p:nvPr/>
        </p:nvSpPr>
        <p:spPr bwMode="auto">
          <a:xfrm>
            <a:off x="30342728" y="16810457"/>
            <a:ext cx="6643432"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smtClean="0">
                <a:latin typeface="Garamond" panose="02020404030301010803" pitchFamily="18" charset="0"/>
                <a:cs typeface="Cambria"/>
              </a:rPr>
              <a:t>Carbon content in tree</a:t>
            </a:r>
            <a:endParaRPr lang="en-US" altLang="en-US" sz="4800" b="1" i="1" dirty="0">
              <a:latin typeface="Garamond" panose="02020404030301010803" pitchFamily="18" charset="0"/>
              <a:cs typeface="Cambria"/>
            </a:endParaRPr>
          </a:p>
        </p:txBody>
      </p:sp>
      <p:graphicFrame>
        <p:nvGraphicFramePr>
          <p:cNvPr id="39" name="Chart 38"/>
          <p:cNvGraphicFramePr/>
          <p:nvPr>
            <p:extLst>
              <p:ext uri="{D42A27DB-BD31-4B8C-83A1-F6EECF244321}">
                <p14:modId xmlns:p14="http://schemas.microsoft.com/office/powerpoint/2010/main" xmlns="" val="4087288637"/>
              </p:ext>
            </p:extLst>
          </p:nvPr>
        </p:nvGraphicFramePr>
        <p:xfrm>
          <a:off x="29728206" y="17750337"/>
          <a:ext cx="7507568" cy="486856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6" name="Table 45"/>
          <p:cNvGraphicFramePr>
            <a:graphicFrameLocks noGrp="1"/>
          </p:cNvGraphicFramePr>
          <p:nvPr>
            <p:extLst>
              <p:ext uri="{D42A27DB-BD31-4B8C-83A1-F6EECF244321}">
                <p14:modId xmlns:p14="http://schemas.microsoft.com/office/powerpoint/2010/main" xmlns="" val="15078205"/>
              </p:ext>
            </p:extLst>
          </p:nvPr>
        </p:nvGraphicFramePr>
        <p:xfrm>
          <a:off x="25350243" y="24339640"/>
          <a:ext cx="11557520" cy="3677603"/>
        </p:xfrm>
        <a:graphic>
          <a:graphicData uri="http://schemas.openxmlformats.org/drawingml/2006/table">
            <a:tbl>
              <a:tblPr firstRow="1" bandRow="1">
                <a:tableStyleId>{5C22544A-7EE6-4342-B048-85BDC9FD1C3A}</a:tableStyleId>
              </a:tblPr>
              <a:tblGrid>
                <a:gridCol w="2889380"/>
                <a:gridCol w="2889380"/>
                <a:gridCol w="2889380"/>
                <a:gridCol w="2889380"/>
              </a:tblGrid>
              <a:tr h="1782459">
                <a:tc>
                  <a:txBody>
                    <a:bodyPr/>
                    <a:lstStyle/>
                    <a:p>
                      <a:pPr algn="ctr"/>
                      <a:r>
                        <a:rPr lang="en-US" sz="3200" dirty="0" smtClean="0">
                          <a:solidFill>
                            <a:schemeClr val="tx1"/>
                          </a:solidFill>
                        </a:rPr>
                        <a:t>Electricity consumption ( KW/hour)</a:t>
                      </a:r>
                      <a:endParaRPr lang="en-US" sz="3200" dirty="0">
                        <a:solidFill>
                          <a:schemeClr val="tx1"/>
                        </a:solidFill>
                      </a:endParaRPr>
                    </a:p>
                  </a:txBody>
                  <a:tcPr/>
                </a:tc>
                <a:tc>
                  <a:txBody>
                    <a:bodyPr/>
                    <a:lstStyle/>
                    <a:p>
                      <a:pPr algn="ctr"/>
                      <a:r>
                        <a:rPr lang="en-US" sz="3200" b="1" kern="1200" dirty="0" smtClean="0">
                          <a:solidFill>
                            <a:schemeClr val="tx1"/>
                          </a:solidFill>
                          <a:latin typeface="+mn-lt"/>
                          <a:ea typeface="+mn-ea"/>
                          <a:cs typeface="+mn-cs"/>
                        </a:rPr>
                        <a:t>CO</a:t>
                      </a:r>
                      <a:r>
                        <a:rPr lang="en-US" sz="3200" b="1" kern="1200" baseline="-25000" dirty="0" smtClean="0">
                          <a:solidFill>
                            <a:schemeClr val="tx1"/>
                          </a:solidFill>
                          <a:latin typeface="+mn-lt"/>
                          <a:ea typeface="+mn-ea"/>
                          <a:cs typeface="+mn-cs"/>
                        </a:rPr>
                        <a:t>2</a:t>
                      </a:r>
                      <a:r>
                        <a:rPr lang="en-US" sz="3200" b="1" kern="1200" dirty="0" smtClean="0">
                          <a:solidFill>
                            <a:schemeClr val="tx1"/>
                          </a:solidFill>
                          <a:latin typeface="+mn-lt"/>
                          <a:ea typeface="+mn-ea"/>
                          <a:cs typeface="+mn-cs"/>
                        </a:rPr>
                        <a:t> emission/</a:t>
                      </a:r>
                    </a:p>
                    <a:p>
                      <a:pPr algn="ctr"/>
                      <a:r>
                        <a:rPr lang="en-US" sz="3200" b="1" kern="1200" dirty="0" smtClean="0">
                          <a:solidFill>
                            <a:schemeClr val="tx1"/>
                          </a:solidFill>
                          <a:latin typeface="+mn-lt"/>
                          <a:ea typeface="+mn-ea"/>
                          <a:cs typeface="+mn-cs"/>
                        </a:rPr>
                        <a:t>(tons/hour)</a:t>
                      </a:r>
                    </a:p>
                  </a:txBody>
                  <a:tcPr/>
                </a:tc>
                <a:tc>
                  <a:txBody>
                    <a:bodyPr/>
                    <a:lstStyle/>
                    <a:p>
                      <a:pPr algn="ctr"/>
                      <a:r>
                        <a:rPr lang="en-US" sz="3200" b="1" kern="1200" dirty="0" smtClean="0">
                          <a:solidFill>
                            <a:schemeClr val="tx1"/>
                          </a:solidFill>
                          <a:latin typeface="+mn-lt"/>
                          <a:ea typeface="+mn-ea"/>
                          <a:cs typeface="+mn-cs"/>
                        </a:rPr>
                        <a:t>Reactive energy consumption</a:t>
                      </a:r>
                    </a:p>
                    <a:p>
                      <a:pPr algn="ctr"/>
                      <a:r>
                        <a:rPr lang="en-US" sz="3200" b="1" kern="1200" dirty="0" smtClean="0">
                          <a:solidFill>
                            <a:schemeClr val="tx1"/>
                          </a:solidFill>
                          <a:latin typeface="+mn-lt"/>
                          <a:ea typeface="+mn-ea"/>
                          <a:cs typeface="+mn-cs"/>
                        </a:rPr>
                        <a:t>(</a:t>
                      </a:r>
                      <a:r>
                        <a:rPr lang="en-US" sz="3200" b="1" kern="1200" dirty="0" err="1" smtClean="0">
                          <a:solidFill>
                            <a:schemeClr val="tx1"/>
                          </a:solidFill>
                          <a:latin typeface="+mn-lt"/>
                          <a:ea typeface="+mn-ea"/>
                          <a:cs typeface="+mn-cs"/>
                        </a:rPr>
                        <a:t>KVARh</a:t>
                      </a:r>
                      <a:r>
                        <a:rPr lang="en-US" sz="3200" b="1" kern="1200" dirty="0" smtClean="0">
                          <a:solidFill>
                            <a:schemeClr val="tx1"/>
                          </a:solidFill>
                          <a:latin typeface="+mn-lt"/>
                          <a:ea typeface="+mn-ea"/>
                          <a:cs typeface="+mn-cs"/>
                        </a:rPr>
                        <a:t>)</a:t>
                      </a:r>
                    </a:p>
                  </a:txBody>
                  <a:tcPr/>
                </a:tc>
                <a:tc>
                  <a:txBody>
                    <a:bodyPr/>
                    <a:lstStyle/>
                    <a:p>
                      <a:pPr algn="ctr"/>
                      <a:r>
                        <a:rPr lang="en-US" sz="3200" b="1" kern="1200" dirty="0" smtClean="0">
                          <a:solidFill>
                            <a:schemeClr val="tx1"/>
                          </a:solidFill>
                          <a:latin typeface="+mn-lt"/>
                          <a:ea typeface="+mn-ea"/>
                          <a:cs typeface="+mn-cs"/>
                        </a:rPr>
                        <a:t>Student +personnel number</a:t>
                      </a:r>
                    </a:p>
                  </a:txBody>
                  <a:tcPr/>
                </a:tc>
              </a:tr>
              <a:tr h="1635443">
                <a:tc>
                  <a:txBody>
                    <a:bodyPr/>
                    <a:lstStyle/>
                    <a:p>
                      <a:pPr algn="ctr"/>
                      <a:r>
                        <a:rPr lang="en-US" sz="4800" dirty="0" smtClean="0"/>
                        <a:t>11596</a:t>
                      </a:r>
                      <a:endParaRPr lang="en-US" sz="4800" dirty="0"/>
                    </a:p>
                  </a:txBody>
                  <a:tcPr/>
                </a:tc>
                <a:tc>
                  <a:txBody>
                    <a:bodyPr/>
                    <a:lstStyle/>
                    <a:p>
                      <a:pPr marL="0" algn="ctr" defTabSz="914400" rtl="0" eaLnBrk="1" latinLnBrk="0" hangingPunct="1"/>
                      <a:r>
                        <a:rPr lang="en-US" sz="4800" kern="1200" dirty="0" smtClean="0">
                          <a:solidFill>
                            <a:schemeClr val="dk1"/>
                          </a:solidFill>
                          <a:latin typeface="+mn-lt"/>
                          <a:ea typeface="+mn-ea"/>
                          <a:cs typeface="+mn-cs"/>
                        </a:rPr>
                        <a:t>8.2</a:t>
                      </a:r>
                    </a:p>
                  </a:txBody>
                  <a:tcPr/>
                </a:tc>
                <a:tc>
                  <a:txBody>
                    <a:bodyPr/>
                    <a:lstStyle/>
                    <a:p>
                      <a:pPr marL="0" algn="ctr" defTabSz="914400" rtl="0" eaLnBrk="1" latinLnBrk="0" hangingPunct="1"/>
                      <a:r>
                        <a:rPr lang="en-US" sz="4800" kern="1200" dirty="0" smtClean="0">
                          <a:solidFill>
                            <a:schemeClr val="dk1"/>
                          </a:solidFill>
                          <a:latin typeface="+mn-lt"/>
                          <a:ea typeface="+mn-ea"/>
                          <a:cs typeface="+mn-cs"/>
                        </a:rPr>
                        <a:t>4087</a:t>
                      </a:r>
                    </a:p>
                  </a:txBody>
                  <a:tcPr/>
                </a:tc>
                <a:tc>
                  <a:txBody>
                    <a:bodyPr/>
                    <a:lstStyle/>
                    <a:p>
                      <a:pPr marL="0" algn="ctr" defTabSz="914400" rtl="0" eaLnBrk="1" latinLnBrk="0" hangingPunct="1"/>
                      <a:r>
                        <a:rPr lang="en-US" sz="4800" kern="1200" dirty="0" smtClean="0">
                          <a:solidFill>
                            <a:schemeClr val="dk1"/>
                          </a:solidFill>
                          <a:latin typeface="+mn-lt"/>
                          <a:ea typeface="+mn-ea"/>
                          <a:cs typeface="+mn-cs"/>
                        </a:rPr>
                        <a:t>421</a:t>
                      </a:r>
                    </a:p>
                  </a:txBody>
                  <a:tcPr/>
                </a:tc>
              </a:tr>
            </a:tbl>
          </a:graphicData>
        </a:graphic>
      </p:graphicFrame>
      <p:grpSp>
        <p:nvGrpSpPr>
          <p:cNvPr id="58" name="Group 57"/>
          <p:cNvGrpSpPr/>
          <p:nvPr/>
        </p:nvGrpSpPr>
        <p:grpSpPr>
          <a:xfrm>
            <a:off x="13002103" y="24665354"/>
            <a:ext cx="11671064" cy="8208214"/>
            <a:chOff x="13095888" y="21992492"/>
            <a:chExt cx="11671064" cy="8208214"/>
          </a:xfrm>
        </p:grpSpPr>
        <p:grpSp>
          <p:nvGrpSpPr>
            <p:cNvPr id="57" name="Group 56"/>
            <p:cNvGrpSpPr/>
            <p:nvPr/>
          </p:nvGrpSpPr>
          <p:grpSpPr>
            <a:xfrm>
              <a:off x="14033500" y="21992492"/>
              <a:ext cx="9144000" cy="3751385"/>
              <a:chOff x="14033500" y="21992492"/>
              <a:chExt cx="9144000" cy="3751385"/>
            </a:xfrm>
          </p:grpSpPr>
          <p:pic>
            <p:nvPicPr>
              <p:cNvPr id="47" name="Picture 5"/>
              <p:cNvPicPr>
                <a:picLocks noChangeAspect="1" noChangeArrowheads="1"/>
              </p:cNvPicPr>
              <p:nvPr/>
            </p:nvPicPr>
            <p:blipFill>
              <a:blip r:embed="rId6"/>
              <a:srcRect l="48552" t="49491" r="16548" b="29348"/>
              <a:stretch>
                <a:fillRect/>
              </a:stretch>
            </p:blipFill>
            <p:spPr bwMode="auto">
              <a:xfrm>
                <a:off x="14033500" y="21992492"/>
                <a:ext cx="9144000" cy="3751385"/>
              </a:xfrm>
              <a:prstGeom prst="rect">
                <a:avLst/>
              </a:prstGeom>
              <a:noFill/>
              <a:ln w="9525">
                <a:noFill/>
                <a:miter lim="800000"/>
                <a:headEnd/>
                <a:tailEnd/>
              </a:ln>
              <a:effectLst/>
            </p:spPr>
          </p:pic>
          <p:sp>
            <p:nvSpPr>
              <p:cNvPr id="48" name="Rectangle 47"/>
              <p:cNvSpPr/>
              <p:nvPr/>
            </p:nvSpPr>
            <p:spPr bwMode="auto">
              <a:xfrm rot="18710598">
                <a:off x="16478960" y="24229288"/>
                <a:ext cx="847857" cy="835610"/>
              </a:xfrm>
              <a:prstGeom prst="rect">
                <a:avLst/>
              </a:prstGeom>
              <a:noFill/>
              <a:ln w="571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endParaRPr kumimoji="0" lang="en-US" sz="9600" b="0" i="0" u="none" strike="noStrike" cap="none" normalizeH="0" baseline="0" smtClean="0">
                  <a:ln>
                    <a:noFill/>
                  </a:ln>
                  <a:solidFill>
                    <a:schemeClr val="tx1"/>
                  </a:solidFill>
                  <a:effectLst/>
                  <a:latin typeface="Arial" charset="0"/>
                </a:endParaRPr>
              </a:p>
            </p:txBody>
          </p:sp>
        </p:grpSp>
        <p:pic>
          <p:nvPicPr>
            <p:cNvPr id="1028" name="Picture 4" descr="Image result for compass"/>
            <p:cNvPicPr>
              <a:picLocks noChangeAspect="1" noChangeArrowheads="1"/>
            </p:cNvPicPr>
            <p:nvPr/>
          </p:nvPicPr>
          <p:blipFill>
            <a:blip r:embed="rId10" cstate="print"/>
            <a:srcRect/>
            <a:stretch>
              <a:fillRect/>
            </a:stretch>
          </p:blipFill>
          <p:spPr bwMode="auto">
            <a:xfrm>
              <a:off x="13095888" y="26429941"/>
              <a:ext cx="1952845" cy="1952845"/>
            </a:xfrm>
            <a:prstGeom prst="rect">
              <a:avLst/>
            </a:prstGeom>
            <a:noFill/>
          </p:spPr>
        </p:pic>
        <p:sp>
          <p:nvSpPr>
            <p:cNvPr id="50" name="TextBox 49"/>
            <p:cNvSpPr txBox="1"/>
            <p:nvPr/>
          </p:nvSpPr>
          <p:spPr>
            <a:xfrm>
              <a:off x="20753752" y="26103392"/>
              <a:ext cx="4013200" cy="2246769"/>
            </a:xfrm>
            <a:prstGeom prst="rect">
              <a:avLst/>
            </a:prstGeom>
            <a:noFill/>
          </p:spPr>
          <p:txBody>
            <a:bodyPr wrap="square" rtlCol="0">
              <a:spAutoFit/>
            </a:bodyPr>
            <a:lstStyle/>
            <a:p>
              <a:pPr algn="l"/>
              <a:r>
                <a:rPr lang="en-US" sz="2800" dirty="0" smtClean="0"/>
                <a:t>White Oak</a:t>
              </a:r>
            </a:p>
            <a:p>
              <a:pPr algn="l"/>
              <a:endParaRPr lang="en-US" sz="2800" dirty="0" smtClean="0"/>
            </a:p>
            <a:p>
              <a:pPr algn="l"/>
              <a:r>
                <a:rPr lang="en-US" sz="2800" dirty="0" smtClean="0"/>
                <a:t>Eastern White Pine</a:t>
              </a:r>
            </a:p>
            <a:p>
              <a:pPr algn="l"/>
              <a:endParaRPr lang="en-US" sz="2800" dirty="0" smtClean="0"/>
            </a:p>
            <a:p>
              <a:pPr algn="l"/>
              <a:r>
                <a:rPr lang="en-US" sz="2800" dirty="0" smtClean="0"/>
                <a:t>Downy Hawthorn</a:t>
              </a:r>
              <a:endParaRPr lang="en-US" sz="2800" dirty="0"/>
            </a:p>
          </p:txBody>
        </p:sp>
        <p:sp>
          <p:nvSpPr>
            <p:cNvPr id="51" name="Oval 50"/>
            <p:cNvSpPr/>
            <p:nvPr/>
          </p:nvSpPr>
          <p:spPr bwMode="auto">
            <a:xfrm>
              <a:off x="20398151" y="27913719"/>
              <a:ext cx="277091" cy="290946"/>
            </a:xfrm>
            <a:prstGeom prst="ellipse">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endParaRPr kumimoji="0" lang="en-US" sz="9600" b="0" i="0" u="none" strike="noStrike" cap="none" normalizeH="0" baseline="0" smtClean="0">
                <a:ln>
                  <a:noFill/>
                </a:ln>
                <a:solidFill>
                  <a:schemeClr val="tx1"/>
                </a:solidFill>
                <a:effectLst/>
                <a:latin typeface="Arial" charset="0"/>
              </a:endParaRPr>
            </a:p>
          </p:txBody>
        </p:sp>
        <p:sp>
          <p:nvSpPr>
            <p:cNvPr id="52" name="Oval 51"/>
            <p:cNvSpPr/>
            <p:nvPr/>
          </p:nvSpPr>
          <p:spPr bwMode="auto">
            <a:xfrm>
              <a:off x="20398150" y="27082447"/>
              <a:ext cx="277091" cy="290946"/>
            </a:xfrm>
            <a:prstGeom prst="ellipse">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endParaRPr kumimoji="0" lang="en-US" sz="9600" b="0" i="0" u="none" strike="noStrike" cap="none" normalizeH="0" baseline="0" smtClean="0">
                <a:ln>
                  <a:noFill/>
                </a:ln>
                <a:solidFill>
                  <a:schemeClr val="tx1"/>
                </a:solidFill>
                <a:effectLst/>
                <a:latin typeface="Arial" charset="0"/>
              </a:endParaRPr>
            </a:p>
          </p:txBody>
        </p:sp>
        <p:sp>
          <p:nvSpPr>
            <p:cNvPr id="53" name="Oval 52"/>
            <p:cNvSpPr/>
            <p:nvPr/>
          </p:nvSpPr>
          <p:spPr bwMode="auto">
            <a:xfrm>
              <a:off x="20384297" y="26223465"/>
              <a:ext cx="277091" cy="290946"/>
            </a:xfrm>
            <a:prstGeom prst="ellipse">
              <a:avLst/>
            </a:prstGeom>
            <a:solidFill>
              <a:srgbClr val="0046D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endParaRPr kumimoji="0" lang="en-US" sz="9600" b="0" i="0" u="none" strike="noStrike" cap="none" normalizeH="0" baseline="0" smtClean="0">
                <a:ln>
                  <a:noFill/>
                </a:ln>
                <a:solidFill>
                  <a:schemeClr val="tx1"/>
                </a:solidFill>
                <a:effectLst/>
                <a:latin typeface="Arial" charset="0"/>
              </a:endParaRPr>
            </a:p>
          </p:txBody>
        </p:sp>
        <p:pic>
          <p:nvPicPr>
            <p:cNvPr id="1026" name="Picture 2" descr="C:\Users\vcairns\Desktop\IMG_3866.jpg"/>
            <p:cNvPicPr>
              <a:picLocks noChangeAspect="1" noChangeArrowheads="1"/>
            </p:cNvPicPr>
            <p:nvPr/>
          </p:nvPicPr>
          <p:blipFill>
            <a:blip r:embed="rId11" cstate="print"/>
            <a:srcRect l="19065" t="7477" r="18131" b="10409"/>
            <a:stretch>
              <a:fillRect/>
            </a:stretch>
          </p:blipFill>
          <p:spPr bwMode="auto">
            <a:xfrm rot="2355173">
              <a:off x="15392946" y="26021363"/>
              <a:ext cx="4261990" cy="4179343"/>
            </a:xfrm>
            <a:prstGeom prst="rect">
              <a:avLst/>
            </a:prstGeom>
            <a:noFill/>
          </p:spPr>
        </p:pic>
      </p:grpSp>
      <p:sp>
        <p:nvSpPr>
          <p:cNvPr id="55" name="TextBox 54"/>
          <p:cNvSpPr txBox="1"/>
          <p:nvPr/>
        </p:nvSpPr>
        <p:spPr>
          <a:xfrm>
            <a:off x="12871941" y="22150208"/>
            <a:ext cx="11887200" cy="3046988"/>
          </a:xfrm>
          <a:prstGeom prst="rect">
            <a:avLst/>
          </a:prstGeom>
          <a:noFill/>
        </p:spPr>
        <p:txBody>
          <a:bodyPr wrap="square" rtlCol="0">
            <a:spAutoFit/>
          </a:bodyPr>
          <a:lstStyle/>
          <a:p>
            <a:r>
              <a:rPr lang="en-US" sz="3200" dirty="0" smtClean="0">
                <a:latin typeface="Garamond" panose="02020404030301010803" pitchFamily="18" charset="0"/>
              </a:rPr>
              <a:t>Our school is located on the edge of the </a:t>
            </a:r>
            <a:r>
              <a:rPr lang="en-US" sz="3200" dirty="0" err="1" smtClean="0">
                <a:latin typeface="Garamond" panose="02020404030301010803" pitchFamily="18" charset="0"/>
              </a:rPr>
              <a:t>Assabet</a:t>
            </a:r>
            <a:r>
              <a:rPr lang="en-US" sz="3200" dirty="0" smtClean="0">
                <a:latin typeface="Garamond" panose="02020404030301010803" pitchFamily="18" charset="0"/>
              </a:rPr>
              <a:t> River Refuge which comprises over 2,333 acres of varied woodland, wetland, fields, ponds and streams. The terrain is primarily flat. Seventy percent of the refuge is forested with pine and oak. (data from the friends of the </a:t>
            </a:r>
            <a:r>
              <a:rPr lang="en-US" sz="3200" dirty="0" err="1" smtClean="0">
                <a:latin typeface="Garamond" panose="02020404030301010803" pitchFamily="18" charset="0"/>
              </a:rPr>
              <a:t>Assabet</a:t>
            </a:r>
            <a:r>
              <a:rPr lang="en-US" sz="3200" dirty="0" smtClean="0">
                <a:latin typeface="Garamond" panose="02020404030301010803" pitchFamily="18" charset="0"/>
              </a:rPr>
              <a:t> River National Wildlife Refuge: </a:t>
            </a:r>
            <a:r>
              <a:rPr lang="en-US" sz="3200" dirty="0" smtClean="0">
                <a:latin typeface="Garamond" panose="02020404030301010803" pitchFamily="18" charset="0"/>
                <a:hlinkClick r:id="rId12"/>
              </a:rPr>
              <a:t>https://www.farnwr.org/index.html</a:t>
            </a:r>
            <a:r>
              <a:rPr lang="en-US" sz="3200" dirty="0" smtClean="0">
                <a:latin typeface="Garamond" panose="02020404030301010803" pitchFamily="18" charset="0"/>
              </a:rPr>
              <a:t>)</a:t>
            </a:r>
          </a:p>
          <a:p>
            <a:endParaRPr lang="en-US" sz="3200" dirty="0">
              <a:latin typeface="Garamond" panose="02020404030301010803" pitchFamily="18" charset="0"/>
            </a:endParaRPr>
          </a:p>
        </p:txBody>
      </p:sp>
      <p:sp>
        <p:nvSpPr>
          <p:cNvPr id="56" name="TextBox 55"/>
          <p:cNvSpPr txBox="1"/>
          <p:nvPr/>
        </p:nvSpPr>
        <p:spPr>
          <a:xfrm>
            <a:off x="12778155" y="33199750"/>
            <a:ext cx="12027877" cy="3046988"/>
          </a:xfrm>
          <a:prstGeom prst="rect">
            <a:avLst/>
          </a:prstGeom>
          <a:noFill/>
        </p:spPr>
        <p:txBody>
          <a:bodyPr wrap="square" rtlCol="0">
            <a:spAutoFit/>
          </a:bodyPr>
          <a:lstStyle/>
          <a:p>
            <a:r>
              <a:rPr lang="en-US" sz="3200" dirty="0" smtClean="0">
                <a:latin typeface="Garamond" panose="02020404030301010803" pitchFamily="18" charset="0"/>
              </a:rPr>
              <a:t>We have established a standard site on the border of the refuge right out of the high school at the latitude of 42° 25’15”N degree and the longitude of 71° 27’ 13”W. The elevation is 78.7m. Our site is mainly filled with white oak trees and Eastern white pine. It also had a significant number of Downy Hawthorn trees and shrubs.</a:t>
            </a:r>
          </a:p>
          <a:p>
            <a:endParaRPr lang="en-US" sz="3200" dirty="0" smtClean="0">
              <a:latin typeface="Garamond" panose="02020404030301010803" pitchFamily="18" charset="0"/>
            </a:endParaRPr>
          </a:p>
        </p:txBody>
      </p:sp>
      <p:sp>
        <p:nvSpPr>
          <p:cNvPr id="3" name="TextBox 2"/>
          <p:cNvSpPr txBox="1"/>
          <p:nvPr/>
        </p:nvSpPr>
        <p:spPr>
          <a:xfrm>
            <a:off x="560716" y="22039319"/>
            <a:ext cx="12121209" cy="13388285"/>
          </a:xfrm>
          <a:prstGeom prst="rect">
            <a:avLst/>
          </a:prstGeom>
          <a:noFill/>
        </p:spPr>
        <p:txBody>
          <a:bodyPr wrap="square" rtlCol="0">
            <a:spAutoFit/>
          </a:bodyPr>
          <a:lstStyle/>
          <a:p>
            <a:r>
              <a:rPr lang="en-US" sz="3200" dirty="0">
                <a:latin typeface="Garamond" panose="02020404030301010803" pitchFamily="18" charset="0"/>
              </a:rPr>
              <a:t>Everyone leaves a carbon footprint. Even everyday natural processes such as breathing and digestion emit carbon into the atmosphere. This in itself is not a bad thing, as trees and other plants absorb carbon and use it in the process of photosynthesis along with water and </a:t>
            </a:r>
            <a:r>
              <a:rPr lang="en-US" sz="3200" dirty="0" smtClean="0">
                <a:latin typeface="Garamond" panose="02020404030301010803" pitchFamily="18" charset="0"/>
              </a:rPr>
              <a:t>sunlight (NOAA). </a:t>
            </a:r>
            <a:r>
              <a:rPr lang="en-US" sz="3200" dirty="0">
                <a:latin typeface="Garamond" panose="02020404030301010803" pitchFamily="18" charset="0"/>
              </a:rPr>
              <a:t>The carbon footprint becomes a problem when there are dense populations of people emitting more carbon than the flora can absorb. Consumption of electricity, pollution due to transportation and industrial manufacturing, and deforestation are major contributors to the human carbon </a:t>
            </a:r>
            <a:r>
              <a:rPr lang="en-US" sz="3200" dirty="0" smtClean="0">
                <a:latin typeface="Garamond" panose="02020404030301010803" pitchFamily="18" charset="0"/>
              </a:rPr>
              <a:t>footprint (Buildings and climate change). </a:t>
            </a:r>
            <a:r>
              <a:rPr lang="en-US" sz="3200" dirty="0">
                <a:latin typeface="Garamond" panose="02020404030301010803" pitchFamily="18" charset="0"/>
              </a:rPr>
              <a:t>It’s important to recognize these issues and make a conscious effort to reduce their effect on the planet.</a:t>
            </a:r>
          </a:p>
          <a:p>
            <a:r>
              <a:rPr lang="en-US" sz="3200" dirty="0">
                <a:latin typeface="Garamond" panose="02020404030301010803" pitchFamily="18" charset="0"/>
              </a:rPr>
              <a:t>	This increase in CO</a:t>
            </a:r>
            <a:r>
              <a:rPr lang="en-US" sz="3200" baseline="-25000" dirty="0">
                <a:latin typeface="Garamond" panose="02020404030301010803" pitchFamily="18" charset="0"/>
              </a:rPr>
              <a:t>2</a:t>
            </a:r>
            <a:r>
              <a:rPr lang="en-US" sz="3200" dirty="0">
                <a:latin typeface="Garamond" panose="02020404030301010803" pitchFamily="18" charset="0"/>
              </a:rPr>
              <a:t> levels directly contributes to climate change. Carbon dioxide is a greenhouse gas, one of the gases that absorbs heat from the sun and traps it within Earth’s atmosphere. Instead of escaping back into space, this heat is radiated back toward Earth causing the planet’s temperature to rise, in what is known as the greenhouse effect. This contributes to other problems, such as rising sea </a:t>
            </a:r>
            <a:r>
              <a:rPr lang="en-US" sz="3200" dirty="0" smtClean="0">
                <a:latin typeface="Garamond" panose="02020404030301010803" pitchFamily="18" charset="0"/>
              </a:rPr>
              <a:t>levels due to </a:t>
            </a:r>
            <a:r>
              <a:rPr lang="en-US" sz="3200" dirty="0">
                <a:latin typeface="Garamond" panose="02020404030301010803" pitchFamily="18" charset="0"/>
              </a:rPr>
              <a:t>glacial melting. This could mean major coastal cities all over the world will eventually be underwater, and millions of people will be displaced from their homes. As Earth’s population increases, the emission of greenhouse gases increases as well. More energy is consumed; more cars, planes, and boats are in use; and more trees are cut down to make room for buildings. For every specific building or school, it’s important to understand how much carbon is being emitted compared to how much is being absorbed by the flora in the area. If much more is being emitted than absorbed, steps can be taken to plant more trees and reduce pollution. Our research question attempts to address this problem and become aware of the environment near our school.</a:t>
            </a:r>
          </a:p>
        </p:txBody>
      </p:sp>
      <p:sp>
        <p:nvSpPr>
          <p:cNvPr id="60" name="Text Box 39"/>
          <p:cNvSpPr txBox="1">
            <a:spLocks noChangeArrowheads="1"/>
          </p:cNvSpPr>
          <p:nvPr/>
        </p:nvSpPr>
        <p:spPr bwMode="auto">
          <a:xfrm>
            <a:off x="24609862" y="16879343"/>
            <a:ext cx="5362137" cy="696366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marL="914400" lvl="1" indent="-457200" algn="l">
              <a:buFont typeface="Arial" panose="020B0604020202020204" pitchFamily="34" charset="0"/>
              <a:buChar char="•"/>
            </a:pPr>
            <a:r>
              <a:rPr lang="en-US" sz="3200" dirty="0" smtClean="0">
                <a:latin typeface="Garamond" panose="02020404030301010803" pitchFamily="18" charset="0"/>
              </a:rPr>
              <a:t>The data for the tree biomass was collected using the globe protocol and the dry biomass was estimated using the website </a:t>
            </a:r>
            <a:r>
              <a:rPr lang="en-US" sz="3200" dirty="0" smtClean="0">
                <a:latin typeface="Garamond" panose="02020404030301010803" pitchFamily="18" charset="0"/>
                <a:hlinkClick r:id="rId13"/>
              </a:rPr>
              <a:t>https://apps-scf-cfs.rncan.gc.ca/calc/en/biomass-calculator</a:t>
            </a:r>
            <a:r>
              <a:rPr lang="en-US" sz="3200" dirty="0" smtClean="0">
                <a:latin typeface="Garamond" panose="02020404030301010803" pitchFamily="18" charset="0"/>
              </a:rPr>
              <a:t>  </a:t>
            </a:r>
            <a:r>
              <a:rPr lang="en-US" sz="3200" dirty="0" smtClean="0">
                <a:latin typeface="Garamond" panose="02020404030301010803" pitchFamily="18" charset="0"/>
              </a:rPr>
              <a:t>.  The biomass value was then reported for the Carbon content per M</a:t>
            </a:r>
            <a:r>
              <a:rPr lang="en-US" sz="3200" baseline="30000" dirty="0" smtClean="0">
                <a:latin typeface="Garamond" panose="02020404030301010803" pitchFamily="18" charset="0"/>
              </a:rPr>
              <a:t>2 </a:t>
            </a:r>
            <a:r>
              <a:rPr lang="en-US" sz="3200" dirty="0" smtClean="0">
                <a:latin typeface="Garamond" panose="02020404030301010803" pitchFamily="18" charset="0"/>
              </a:rPr>
              <a:t>for both the white oak and the Eastern white pine. </a:t>
            </a:r>
            <a:endParaRPr lang="en-US" sz="3200" baseline="30000" dirty="0">
              <a:latin typeface="Garamond" panose="02020404030301010803" pitchFamily="18" charset="0"/>
            </a:endParaRPr>
          </a:p>
          <a:p>
            <a:pPr marL="914400" lvl="1" indent="-457200" algn="l">
              <a:buFont typeface="Arial" panose="020B0604020202020204" pitchFamily="34" charset="0"/>
              <a:buChar char="•"/>
            </a:pPr>
            <a:endParaRPr lang="en-US" sz="3200" dirty="0">
              <a:latin typeface="Garamond" panose="02020404030301010803" pitchFamily="18" charset="0"/>
            </a:endParaRPr>
          </a:p>
        </p:txBody>
      </p:sp>
      <p:sp>
        <p:nvSpPr>
          <p:cNvPr id="8" name="TextBox 7"/>
          <p:cNvSpPr txBox="1"/>
          <p:nvPr/>
        </p:nvSpPr>
        <p:spPr>
          <a:xfrm>
            <a:off x="25731562" y="15492384"/>
            <a:ext cx="5915835" cy="1200329"/>
          </a:xfrm>
          <a:prstGeom prst="rect">
            <a:avLst/>
          </a:prstGeom>
          <a:noFill/>
        </p:spPr>
        <p:txBody>
          <a:bodyPr wrap="square" rtlCol="0">
            <a:spAutoFit/>
          </a:bodyPr>
          <a:lstStyle/>
          <a:p>
            <a:r>
              <a:rPr lang="en-US" sz="1800" i="1" dirty="0" smtClean="0"/>
              <a:t>Percent cover of shrubs and saplings are plotted on this graph. Data was collected by moving from the center of our site to the 4 corners and recording miss or hits by evergreen or deciduous shrubs or saplings</a:t>
            </a:r>
            <a:endParaRPr lang="en-US" sz="1800" i="1" dirty="0"/>
          </a:p>
        </p:txBody>
      </p:sp>
      <p:sp>
        <p:nvSpPr>
          <p:cNvPr id="61" name="TextBox 60"/>
          <p:cNvSpPr txBox="1"/>
          <p:nvPr/>
        </p:nvSpPr>
        <p:spPr>
          <a:xfrm>
            <a:off x="32056152" y="15508018"/>
            <a:ext cx="5011959" cy="923330"/>
          </a:xfrm>
          <a:prstGeom prst="rect">
            <a:avLst/>
          </a:prstGeom>
          <a:noFill/>
        </p:spPr>
        <p:txBody>
          <a:bodyPr wrap="square" rtlCol="0">
            <a:spAutoFit/>
          </a:bodyPr>
          <a:lstStyle/>
          <a:p>
            <a:r>
              <a:rPr lang="en-US" sz="1800" i="1" dirty="0" smtClean="0"/>
              <a:t>Average sizes of shrubs and saplings are plotted on this graph. Data was collected by moving measuring each hits with a meter stick</a:t>
            </a:r>
            <a:endParaRPr lang="en-US" sz="1800" i="1" dirty="0"/>
          </a:p>
        </p:txBody>
      </p:sp>
      <p:sp>
        <p:nvSpPr>
          <p:cNvPr id="62" name="TextBox 61"/>
          <p:cNvSpPr txBox="1"/>
          <p:nvPr/>
        </p:nvSpPr>
        <p:spPr>
          <a:xfrm>
            <a:off x="30215786" y="22454099"/>
            <a:ext cx="7073281" cy="923330"/>
          </a:xfrm>
          <a:prstGeom prst="rect">
            <a:avLst/>
          </a:prstGeom>
          <a:noFill/>
        </p:spPr>
        <p:txBody>
          <a:bodyPr wrap="square" rtlCol="0">
            <a:spAutoFit/>
          </a:bodyPr>
          <a:lstStyle/>
          <a:p>
            <a:r>
              <a:rPr lang="en-US" sz="1800" i="1" dirty="0" smtClean="0"/>
              <a:t>Carbon content was calculated by taking 50% of the dry mass of each tree estimated with our online calculator. It was then divided by the size of our plot (900M</a:t>
            </a:r>
            <a:r>
              <a:rPr lang="en-US" sz="1800" i="1" baseline="30000" dirty="0" smtClean="0"/>
              <a:t>2</a:t>
            </a:r>
            <a:r>
              <a:rPr lang="en-US" sz="1800" i="1" dirty="0" smtClean="0"/>
              <a:t>)</a:t>
            </a:r>
            <a:endParaRPr lang="en-US" sz="1800" i="1" dirty="0"/>
          </a:p>
        </p:txBody>
      </p:sp>
      <p:sp>
        <p:nvSpPr>
          <p:cNvPr id="63" name="TextBox 62"/>
          <p:cNvSpPr txBox="1"/>
          <p:nvPr/>
        </p:nvSpPr>
        <p:spPr>
          <a:xfrm>
            <a:off x="25411597" y="27863044"/>
            <a:ext cx="11507049" cy="1200329"/>
          </a:xfrm>
          <a:prstGeom prst="rect">
            <a:avLst/>
          </a:prstGeom>
          <a:noFill/>
        </p:spPr>
        <p:txBody>
          <a:bodyPr wrap="square" rtlCol="0">
            <a:spAutoFit/>
          </a:bodyPr>
          <a:lstStyle/>
          <a:p>
            <a:r>
              <a:rPr lang="en-US" sz="1800" i="1" dirty="0" smtClean="0"/>
              <a:t>The table show two values from our school electricity meter (the consumption in KW per hours in the first column and the Reactive energy consumption in kilovolt ampere reactive hour in the third column.  The CO</a:t>
            </a:r>
            <a:r>
              <a:rPr lang="en-US" sz="1800" i="1" baseline="-25000" dirty="0" smtClean="0"/>
              <a:t>2</a:t>
            </a:r>
            <a:r>
              <a:rPr lang="en-US" sz="1800" i="1" dirty="0" smtClean="0"/>
              <a:t> emission was calculated in tons/hour using an online calculator based on the energy consumption in the second column.  The last column show the amount of person in the school every day (students and personnel)</a:t>
            </a:r>
            <a:endParaRPr lang="en-US" sz="1800" i="1" dirty="0"/>
          </a:p>
        </p:txBody>
      </p:sp>
      <p:sp>
        <p:nvSpPr>
          <p:cNvPr id="64" name="Text Box 25">
            <a:extLst>
              <a:ext uri="{FF2B5EF4-FFF2-40B4-BE49-F238E27FC236}">
                <a16:creationId xmlns:a16="http://schemas.microsoft.com/office/drawing/2014/main" xmlns="" id="{E34F42CC-8C8C-D544-A015-CEDBC8768286}"/>
              </a:ext>
            </a:extLst>
          </p:cNvPr>
          <p:cNvSpPr txBox="1">
            <a:spLocks noChangeArrowheads="1"/>
          </p:cNvSpPr>
          <p:nvPr/>
        </p:nvSpPr>
        <p:spPr bwMode="auto">
          <a:xfrm>
            <a:off x="30233425" y="29239171"/>
            <a:ext cx="6744351"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smtClean="0">
                <a:latin typeface="Garamond" panose="02020404030301010803" pitchFamily="18" charset="0"/>
                <a:cs typeface="Cambria"/>
              </a:rPr>
              <a:t>Maynard Public School</a:t>
            </a:r>
            <a:endParaRPr lang="en-US" altLang="en-US" sz="4800" b="1" i="1" dirty="0">
              <a:latin typeface="Garamond" panose="02020404030301010803" pitchFamily="18" charset="0"/>
              <a:cs typeface="Cambria"/>
            </a:endParaRPr>
          </a:p>
        </p:txBody>
      </p:sp>
      <p:sp>
        <p:nvSpPr>
          <p:cNvPr id="65" name="TextBox 64"/>
          <p:cNvSpPr txBox="1"/>
          <p:nvPr/>
        </p:nvSpPr>
        <p:spPr>
          <a:xfrm>
            <a:off x="25246494" y="30061611"/>
            <a:ext cx="4369563" cy="1754327"/>
          </a:xfrm>
          <a:prstGeom prst="rect">
            <a:avLst/>
          </a:prstGeom>
          <a:noFill/>
        </p:spPr>
        <p:txBody>
          <a:bodyPr wrap="square" rtlCol="0">
            <a:spAutoFit/>
          </a:bodyPr>
          <a:lstStyle/>
          <a:p>
            <a:r>
              <a:rPr lang="en-US" sz="1800" i="1" dirty="0" smtClean="0"/>
              <a:t>Arial view of Maynard Public school from </a:t>
            </a:r>
            <a:r>
              <a:rPr lang="en-US" sz="1800" i="1" dirty="0"/>
              <a:t>G</a:t>
            </a:r>
            <a:r>
              <a:rPr lang="en-US" sz="1800" i="1" dirty="0" smtClean="0"/>
              <a:t>oogle map. On this view the high school, the middle school and elementary school are all present.  They are all three located on the edge of the </a:t>
            </a:r>
            <a:r>
              <a:rPr lang="en-US" sz="1800" i="1" dirty="0" err="1" smtClean="0"/>
              <a:t>Assabet</a:t>
            </a:r>
            <a:r>
              <a:rPr lang="en-US" sz="1800" i="1" dirty="0" smtClean="0"/>
              <a:t> River National Wildlife </a:t>
            </a:r>
            <a:r>
              <a:rPr lang="en-US" sz="1800" i="1" dirty="0" err="1" smtClean="0"/>
              <a:t>Refugre</a:t>
            </a:r>
            <a:endParaRPr lang="en-US" sz="1800" i="1" dirty="0"/>
          </a:p>
        </p:txBody>
      </p:sp>
      <p:sp>
        <p:nvSpPr>
          <p:cNvPr id="54" name="TextBox 53"/>
          <p:cNvSpPr txBox="1"/>
          <p:nvPr/>
        </p:nvSpPr>
        <p:spPr>
          <a:xfrm>
            <a:off x="12887042" y="8469100"/>
            <a:ext cx="11887200" cy="584776"/>
          </a:xfrm>
          <a:prstGeom prst="rect">
            <a:avLst/>
          </a:prstGeom>
          <a:noFill/>
        </p:spPr>
        <p:txBody>
          <a:bodyPr wrap="square" rtlCol="0">
            <a:spAutoFit/>
          </a:bodyPr>
          <a:lstStyle/>
          <a:p>
            <a:endParaRPr lang="en-US" sz="3200" dirty="0">
              <a:latin typeface="Garamond" panose="02020404030301010803" pitchFamily="18" charset="0"/>
            </a:endParaRPr>
          </a:p>
        </p:txBody>
      </p:sp>
      <p:sp>
        <p:nvSpPr>
          <p:cNvPr id="59" name="TextBox 58"/>
          <p:cNvSpPr txBox="1"/>
          <p:nvPr/>
        </p:nvSpPr>
        <p:spPr>
          <a:xfrm>
            <a:off x="12852718" y="7782575"/>
            <a:ext cx="11887200" cy="7971413"/>
          </a:xfrm>
          <a:prstGeom prst="rect">
            <a:avLst/>
          </a:prstGeom>
          <a:noFill/>
        </p:spPr>
        <p:txBody>
          <a:bodyPr wrap="square" rtlCol="0">
            <a:spAutoFit/>
          </a:bodyPr>
          <a:lstStyle/>
          <a:p>
            <a:r>
              <a:rPr lang="en-US" sz="3200" dirty="0">
                <a:latin typeface="Garamond" panose="02020404030301010803" pitchFamily="18" charset="0"/>
              </a:rPr>
              <a:t>Our Maynard Research club performed experiments in the woods outside of Maynard High school. In Maynard Massachusetts, our climate consists of hot summers and cold winters but we did our experiments over the course of April and May of 2019 during which it was warm and rainy out. </a:t>
            </a:r>
            <a:endParaRPr lang="en-US" sz="3200" dirty="0" smtClean="0">
              <a:latin typeface="Garamond" panose="02020404030301010803" pitchFamily="18" charset="0"/>
            </a:endParaRPr>
          </a:p>
          <a:p>
            <a:r>
              <a:rPr lang="en-US" sz="3200" dirty="0" smtClean="0">
                <a:latin typeface="Garamond" panose="02020404030301010803" pitchFamily="18" charset="0"/>
              </a:rPr>
              <a:t>To </a:t>
            </a:r>
            <a:r>
              <a:rPr lang="en-US" sz="3200" dirty="0">
                <a:latin typeface="Garamond" panose="02020404030301010803" pitchFamily="18" charset="0"/>
              </a:rPr>
              <a:t>properly conduct our experiment, we marked off and measured an </a:t>
            </a:r>
            <a:r>
              <a:rPr lang="en-US" sz="3200" dirty="0" smtClean="0">
                <a:latin typeface="Garamond" panose="02020404030301010803" pitchFamily="18" charset="0"/>
              </a:rPr>
              <a:t>square area with a 30M side  </a:t>
            </a:r>
            <a:r>
              <a:rPr lang="en-US" sz="3200" dirty="0">
                <a:latin typeface="Garamond" panose="02020404030301010803" pitchFamily="18" charset="0"/>
              </a:rPr>
              <a:t>by first measuring a specific distance in the classroom and then finding the average amount of steps it took us each to travel that distance. We then used this information to calculate how many steps we would need to take to mark off </a:t>
            </a:r>
            <a:r>
              <a:rPr lang="en-US" sz="3200" dirty="0" smtClean="0">
                <a:latin typeface="Garamond" panose="02020404030301010803" pitchFamily="18" charset="0"/>
              </a:rPr>
              <a:t>the </a:t>
            </a:r>
            <a:r>
              <a:rPr lang="en-US" sz="3200" dirty="0">
                <a:latin typeface="Garamond" panose="02020404030301010803" pitchFamily="18" charset="0"/>
              </a:rPr>
              <a:t>area of our experiment and the middle point in the square area. After finding the plot of land we would be using, we used a compass on an iPhone to record the azimuth and the coordinates of all of the trees in the marked off area. Finally, we created a system of </a:t>
            </a:r>
            <a:r>
              <a:rPr lang="en-US" sz="3200" dirty="0" smtClean="0">
                <a:latin typeface="Garamond" panose="02020404030301010803" pitchFamily="18" charset="0"/>
              </a:rPr>
              <a:t>measurements. </a:t>
            </a:r>
            <a:r>
              <a:rPr lang="en-US" sz="3200" dirty="0">
                <a:latin typeface="Garamond" panose="02020404030301010803" pitchFamily="18" charset="0"/>
              </a:rPr>
              <a:t>The system we used </a:t>
            </a:r>
            <a:r>
              <a:rPr lang="en-US" sz="3200" dirty="0" smtClean="0">
                <a:latin typeface="Garamond" panose="02020404030301010803" pitchFamily="18" charset="0"/>
              </a:rPr>
              <a:t>allowed us to </a:t>
            </a:r>
            <a:r>
              <a:rPr lang="en-US" sz="3200" dirty="0">
                <a:latin typeface="Garamond" panose="02020404030301010803" pitchFamily="18" charset="0"/>
              </a:rPr>
              <a:t>easily measure the distance of a tree from the center of our </a:t>
            </a:r>
            <a:r>
              <a:rPr lang="en-US" sz="3200" dirty="0" smtClean="0">
                <a:latin typeface="Garamond" panose="02020404030301010803" pitchFamily="18" charset="0"/>
              </a:rPr>
              <a:t>plot. </a:t>
            </a:r>
            <a:r>
              <a:rPr lang="en-US" sz="3200" dirty="0">
                <a:latin typeface="Garamond" panose="02020404030301010803" pitchFamily="18" charset="0"/>
              </a:rPr>
              <a:t>All of our measurements were taken after school around 2:</a:t>
            </a:r>
            <a:r>
              <a:rPr lang="en-US" sz="3200" dirty="0" smtClean="0">
                <a:latin typeface="Garamond" panose="02020404030301010803" pitchFamily="18" charset="0"/>
              </a:rPr>
              <a:t>30. </a:t>
            </a:r>
            <a:endParaRPr lang="en-US" sz="4800" dirty="0">
              <a:latin typeface="Garamond" panose="02020404030301010803" pitchFamily="18" charset="0"/>
            </a:endParaRPr>
          </a:p>
          <a:p>
            <a:endParaRPr lang="en-US" sz="3200" dirty="0" smtClean="0">
              <a:latin typeface="Garamond" panose="02020404030301010803" pitchFamily="18" charset="0"/>
            </a:endParaRPr>
          </a:p>
        </p:txBody>
      </p:sp>
      <p:sp>
        <p:nvSpPr>
          <p:cNvPr id="7" name="Rectangle 6"/>
          <p:cNvSpPr/>
          <p:nvPr/>
        </p:nvSpPr>
        <p:spPr>
          <a:xfrm>
            <a:off x="12734465" y="15121303"/>
            <a:ext cx="11910671" cy="6986527"/>
          </a:xfrm>
          <a:prstGeom prst="rect">
            <a:avLst/>
          </a:prstGeom>
        </p:spPr>
        <p:txBody>
          <a:bodyPr wrap="square">
            <a:spAutoFit/>
          </a:bodyPr>
          <a:lstStyle/>
          <a:p>
            <a:r>
              <a:rPr lang="en-US" sz="3200" dirty="0">
                <a:latin typeface="Garamond" panose="02020404030301010803" pitchFamily="18" charset="0"/>
              </a:rPr>
              <a:t>To acquire our information about the trees, we used a string that had a knot every meter and a tape measure. We used the string by having one person hold one end at the center, and then having another person hold it at the tree, we then counted </a:t>
            </a:r>
            <a:r>
              <a:rPr lang="en-US" sz="3200" dirty="0" smtClean="0">
                <a:latin typeface="Garamond" panose="02020404030301010803" pitchFamily="18" charset="0"/>
              </a:rPr>
              <a:t>the knots, </a:t>
            </a:r>
            <a:r>
              <a:rPr lang="en-US" sz="3200" dirty="0">
                <a:latin typeface="Garamond" panose="02020404030301010803" pitchFamily="18" charset="0"/>
              </a:rPr>
              <a:t>and used a ruler after the last knot. To record the trees we started at North, and then rotated to the right, we repeated this process until the entirety of the trees were documented. The </a:t>
            </a:r>
            <a:r>
              <a:rPr lang="en-US" sz="3200" dirty="0" smtClean="0">
                <a:latin typeface="Garamond" panose="02020404030301010803" pitchFamily="18" charset="0"/>
              </a:rPr>
              <a:t>Trees were found as far as 19.4 meters and as close to the center as 0.8m. </a:t>
            </a:r>
            <a:r>
              <a:rPr lang="en-US" sz="3200" dirty="0">
                <a:latin typeface="Garamond" panose="02020404030301010803" pitchFamily="18" charset="0"/>
              </a:rPr>
              <a:t>Next, we measured 137 cm up from the ground on the trees. With this measurement, we used a tape measure and wrapped it around a tree to obtain a tree’s </a:t>
            </a:r>
            <a:r>
              <a:rPr lang="en-US" sz="3200" dirty="0" smtClean="0">
                <a:latin typeface="Garamond" panose="02020404030301010803" pitchFamily="18" charset="0"/>
              </a:rPr>
              <a:t>circumference that ranged from 254 cm to 26 cm. Examining </a:t>
            </a:r>
            <a:r>
              <a:rPr lang="en-US" sz="3200" dirty="0">
                <a:latin typeface="Garamond" panose="02020404030301010803" pitchFamily="18" charset="0"/>
              </a:rPr>
              <a:t>the shrubs, however, was an entirely different process. To measure the shrubs, we took two steps and then measured the heights of the shrubs that were stepped over. For this process, we used a meter stick, to measure the shrubs. The average height of the shrubs was 0.62m. </a:t>
            </a:r>
          </a:p>
        </p:txBody>
      </p:sp>
      <p:sp>
        <p:nvSpPr>
          <p:cNvPr id="66" name="TextBox 65"/>
          <p:cNvSpPr txBox="1"/>
          <p:nvPr/>
        </p:nvSpPr>
        <p:spPr>
          <a:xfrm>
            <a:off x="37465000" y="10922000"/>
            <a:ext cx="12573000" cy="5016758"/>
          </a:xfrm>
          <a:prstGeom prst="rect">
            <a:avLst/>
          </a:prstGeom>
          <a:noFill/>
        </p:spPr>
        <p:txBody>
          <a:bodyPr wrap="square" rtlCol="0">
            <a:spAutoFit/>
          </a:bodyPr>
          <a:lstStyle/>
          <a:p>
            <a:r>
              <a:rPr lang="en-US" sz="3200" dirty="0" smtClean="0">
                <a:latin typeface="Garamond" panose="02020404030301010803" pitchFamily="18" charset="0"/>
              </a:rPr>
              <a:t>To date, biological surveys have identified over 650 plant species, 135 bird species, 25 mammals, 17 reptile species and 19 species of fish. </a:t>
            </a:r>
            <a:r>
              <a:rPr lang="en-US" sz="3200" dirty="0" smtClean="0">
                <a:latin typeface="Garamond" panose="02020404030301010803" pitchFamily="18" charset="0"/>
              </a:rPr>
              <a:t>In </a:t>
            </a:r>
            <a:r>
              <a:rPr lang="en-US" sz="3200" dirty="0" smtClean="0">
                <a:latin typeface="Garamond" panose="02020404030301010803" pitchFamily="18" charset="0"/>
              </a:rPr>
              <a:t>addition to this fortunate location, our building is less than 10 year old and considered a green building.  </a:t>
            </a:r>
            <a:r>
              <a:rPr lang="en-US" sz="3200" dirty="0" smtClean="0">
                <a:latin typeface="Garamond" panose="02020404030301010803" pitchFamily="18" charset="0"/>
              </a:rPr>
              <a:t>But when we started to investigate the carbon emission of our brand new building we were shocked by the data.  The table shows the data we collected from our electricity meter. </a:t>
            </a:r>
            <a:r>
              <a:rPr lang="en-US" sz="3200" dirty="0" smtClean="0">
                <a:latin typeface="Garamond" panose="02020404030301010803" pitchFamily="18" charset="0"/>
              </a:rPr>
              <a:t>Using a green house gas equivalency calculator from the environmental Protection agency (EPA), we estimated that our school was producing 8.2 metric tons of CO2 per hour (</a:t>
            </a:r>
            <a:r>
              <a:rPr lang="en-US" sz="3200" dirty="0" smtClean="0">
                <a:latin typeface="Garamond" panose="02020404030301010803" pitchFamily="18" charset="0"/>
                <a:hlinkClick r:id="rId14"/>
              </a:rPr>
              <a:t>https://www.epa.gov/energy/greenhouse-gas-equivalencies-calculator</a:t>
            </a:r>
            <a:r>
              <a:rPr lang="en-US" sz="3200" dirty="0" smtClean="0">
                <a:latin typeface="Garamond" panose="02020404030301010803" pitchFamily="18" charset="0"/>
              </a:rPr>
              <a:t>). </a:t>
            </a:r>
            <a:endParaRPr lang="en-US" sz="3200" dirty="0" smtClean="0">
              <a:latin typeface="Garamond" panose="02020404030301010803" pitchFamily="18" charset="0"/>
            </a:endParaRPr>
          </a:p>
          <a:p>
            <a:r>
              <a:rPr lang="en-US" sz="3200" dirty="0" smtClean="0">
                <a:latin typeface="Garamond" panose="02020404030301010803" pitchFamily="18" charset="0"/>
              </a:rPr>
              <a:t>This </a:t>
            </a:r>
            <a:r>
              <a:rPr lang="en-US" sz="3200" dirty="0" smtClean="0">
                <a:latin typeface="Garamond" panose="02020404030301010803" pitchFamily="18" charset="0"/>
              </a:rPr>
              <a:t>alerted us!</a:t>
            </a:r>
            <a:endParaRPr lang="en-US" sz="3200" dirty="0" smtClean="0">
              <a:latin typeface="Garamond" panose="02020404030301010803" pitchFamily="18" charset="0"/>
            </a:endParaRPr>
          </a:p>
        </p:txBody>
      </p:sp>
      <p:pic>
        <p:nvPicPr>
          <p:cNvPr id="67" name="Picture 66" descr="Assabet River NWR Boundary Map"/>
          <p:cNvPicPr/>
          <p:nvPr/>
        </p:nvPicPr>
        <p:blipFill>
          <a:blip r:embed="rId15"/>
          <a:srcRect/>
          <a:stretch>
            <a:fillRect/>
          </a:stretch>
        </p:blipFill>
        <p:spPr bwMode="auto">
          <a:xfrm>
            <a:off x="46007867" y="6926485"/>
            <a:ext cx="3971673" cy="3902384"/>
          </a:xfrm>
          <a:prstGeom prst="rect">
            <a:avLst/>
          </a:prstGeom>
          <a:noFill/>
          <a:ln w="9525">
            <a:noFill/>
            <a:miter lim="800000"/>
            <a:headEnd/>
            <a:tailEnd/>
          </a:ln>
        </p:spPr>
      </p:pic>
      <p:sp>
        <p:nvSpPr>
          <p:cNvPr id="68" name="TextBox 67"/>
          <p:cNvSpPr txBox="1"/>
          <p:nvPr/>
        </p:nvSpPr>
        <p:spPr>
          <a:xfrm>
            <a:off x="37541201" y="7543801"/>
            <a:ext cx="9067800" cy="3539430"/>
          </a:xfrm>
          <a:prstGeom prst="rect">
            <a:avLst/>
          </a:prstGeom>
          <a:noFill/>
        </p:spPr>
        <p:txBody>
          <a:bodyPr wrap="square" rtlCol="0">
            <a:spAutoFit/>
          </a:bodyPr>
          <a:lstStyle/>
          <a:p>
            <a:pPr algn="l"/>
            <a:r>
              <a:rPr lang="en-US" sz="3200" dirty="0" smtClean="0">
                <a:latin typeface="Garamond" panose="02020404030301010803" pitchFamily="18" charset="0"/>
              </a:rPr>
              <a:t>In order to understand the movement of carbon and how it is stored we have started to explore the potential source of carbon absorption around our school.  Maynard High school is located in a special area on the border of the </a:t>
            </a:r>
            <a:r>
              <a:rPr lang="en-US" sz="3200" dirty="0" err="1" smtClean="0">
                <a:latin typeface="Garamond" panose="02020404030301010803" pitchFamily="18" charset="0"/>
              </a:rPr>
              <a:t>Assabet</a:t>
            </a:r>
            <a:r>
              <a:rPr lang="en-US" sz="3200" dirty="0" smtClean="0">
                <a:latin typeface="Garamond" panose="02020404030301010803" pitchFamily="18" charset="0"/>
              </a:rPr>
              <a:t> River national wildlife Refuge.  </a:t>
            </a:r>
            <a:r>
              <a:rPr lang="en-US" sz="3200" dirty="0" smtClean="0">
                <a:latin typeface="Garamond" panose="02020404030301010803" pitchFamily="18" charset="0"/>
              </a:rPr>
              <a:t>There are over 470 acres of diverse wetland habitat including an Atlantic white cedar swamp. </a:t>
            </a:r>
            <a:endParaRPr lang="en-US" sz="3200" dirty="0" smtClean="0">
              <a:latin typeface="Garamond" panose="02020404030301010803" pitchFamily="18" charset="0"/>
            </a:endParaRPr>
          </a:p>
        </p:txBody>
      </p:sp>
      <p:sp>
        <p:nvSpPr>
          <p:cNvPr id="69" name="TextBox 68"/>
          <p:cNvSpPr txBox="1"/>
          <p:nvPr/>
        </p:nvSpPr>
        <p:spPr>
          <a:xfrm>
            <a:off x="37490400" y="15768578"/>
            <a:ext cx="12522200" cy="9756517"/>
          </a:xfrm>
          <a:prstGeom prst="rect">
            <a:avLst/>
          </a:prstGeom>
          <a:noFill/>
        </p:spPr>
        <p:txBody>
          <a:bodyPr wrap="square" rtlCol="0">
            <a:spAutoFit/>
          </a:bodyPr>
          <a:lstStyle/>
          <a:p>
            <a:r>
              <a:rPr lang="en-US" sz="3200" dirty="0" smtClean="0">
                <a:latin typeface="Garamond" panose="02020404030301010803" pitchFamily="18" charset="0"/>
              </a:rPr>
              <a:t>The high school is the most efficient building of our school system; the middle school and the elementary school are on the same site and are much older buildings. Based on this observation we started to investigate the potential of carbon absorption by the </a:t>
            </a:r>
            <a:r>
              <a:rPr lang="en-US" sz="3200" dirty="0" err="1" smtClean="0">
                <a:latin typeface="Garamond" panose="02020404030301010803" pitchFamily="18" charset="0"/>
              </a:rPr>
              <a:t>Assabet</a:t>
            </a:r>
            <a:r>
              <a:rPr lang="en-US" sz="3200" dirty="0" smtClean="0">
                <a:latin typeface="Garamond" panose="02020404030301010803" pitchFamily="18" charset="0"/>
              </a:rPr>
              <a:t> River national wildlife Refuge which line all three school buildings as shown by the picture of Maynard public school taken from Google map.   Biomass is a measure of biological matter, customarily expressed in weight. The biomass of a forest is a complex topic that includes all organisms, trees, fungi, insects, and so forth, and is beyond the scope of this study (Chapter 11, Biomass and utilization of trees). We started to focus on biomass of trees. Since trees have substantial moisture content, we first estimated the dry weight of the tree present on our site. From this data following the globe protocol we evaluated the carbon content of two species of tree, the white oak trees and the Eastern white pine. Our site also had a significant number of Downy Hawthorn trees and shrubs, but we were not yet able to evaluate their dry masses.  The pine trees around our school store 4413.007g of Carbon per M2.  The oak trees store 5348g of carbon per M2.  In addition to the tree the evergreen shrubs cover 31% of our site and have an average height of 0.68M, the deciduous shrubs cover 36% and have an average height of 0.56M.</a:t>
            </a:r>
          </a:p>
          <a:p>
            <a:endParaRPr lang="en-US" sz="2000" dirty="0"/>
          </a:p>
        </p:txBody>
      </p:sp>
      <p:sp>
        <p:nvSpPr>
          <p:cNvPr id="70" name="TextBox 69"/>
          <p:cNvSpPr txBox="1"/>
          <p:nvPr/>
        </p:nvSpPr>
        <p:spPr>
          <a:xfrm>
            <a:off x="37659733" y="26009601"/>
            <a:ext cx="12741805" cy="5940088"/>
          </a:xfrm>
          <a:prstGeom prst="rect">
            <a:avLst/>
          </a:prstGeom>
          <a:noFill/>
        </p:spPr>
        <p:txBody>
          <a:bodyPr wrap="square" rtlCol="0">
            <a:spAutoFit/>
          </a:bodyPr>
          <a:lstStyle/>
          <a:p>
            <a:r>
              <a:rPr lang="en-US" sz="3200" dirty="0" smtClean="0">
                <a:latin typeface="Garamond" panose="02020404030301010803" pitchFamily="18" charset="0"/>
              </a:rPr>
              <a:t>Despite a favorable location, Maynard public school may still produce more CO2 that its environment can absorb, and our school may be contributing to the increase in greenhouse gas.  Our club wants to pursue this preliminary study to establish a full comparison between our carbon emission and the uptake of carbon by the vegetation around us. In the emission side we need to collect data for the two other schools and consider an increase in the consumption during the winter months. We will also estimate the emission due to the personnel and student using car to commute.  On the uptake side we need to continue our study to evaluate the carbon content of the Downy Hawthorn trees. We will monitor the changes in our site as far as shrubs growth, sapling turning into tree and changes in tree sizes.</a:t>
            </a:r>
          </a:p>
          <a:p>
            <a:endParaRPr lang="en-US" sz="2800" dirty="0"/>
          </a:p>
        </p:txBody>
      </p:sp>
      <p:sp>
        <p:nvSpPr>
          <p:cNvPr id="71" name="TextBox 70"/>
          <p:cNvSpPr txBox="1"/>
          <p:nvPr/>
        </p:nvSpPr>
        <p:spPr>
          <a:xfrm>
            <a:off x="440268" y="7620000"/>
            <a:ext cx="12022666" cy="5509200"/>
          </a:xfrm>
          <a:prstGeom prst="rect">
            <a:avLst/>
          </a:prstGeom>
          <a:noFill/>
        </p:spPr>
        <p:txBody>
          <a:bodyPr wrap="square" rtlCol="0">
            <a:spAutoFit/>
          </a:bodyPr>
          <a:lstStyle/>
          <a:p>
            <a:pPr algn="l"/>
            <a:r>
              <a:rPr lang="en-US" sz="3200" dirty="0" smtClean="0">
                <a:latin typeface="Garamond" panose="02020404030301010803" pitchFamily="18" charset="0"/>
              </a:rPr>
              <a:t>Consumption of electricity, pollution due to transportation and industrial manufacturing, and deforestation are major contributors to the human carbon </a:t>
            </a:r>
            <a:r>
              <a:rPr lang="en-US" sz="3200" dirty="0" smtClean="0">
                <a:latin typeface="Garamond" panose="02020404030301010803" pitchFamily="18" charset="0"/>
              </a:rPr>
              <a:t>footprint. </a:t>
            </a:r>
            <a:r>
              <a:rPr lang="en-US" sz="3200" dirty="0" smtClean="0">
                <a:latin typeface="Garamond" panose="02020404030301010803" pitchFamily="18" charset="0"/>
              </a:rPr>
              <a:t>To understand more about the Carbon Cycle in our area, we posed this question: </a:t>
            </a:r>
            <a:r>
              <a:rPr lang="en-US" sz="3200" dirty="0" smtClean="0">
                <a:latin typeface="Garamond" panose="02020404030301010803" pitchFamily="18" charset="0"/>
              </a:rPr>
              <a:t>how </a:t>
            </a:r>
            <a:r>
              <a:rPr lang="en-US" sz="3200" dirty="0" smtClean="0">
                <a:latin typeface="Garamond" panose="02020404030301010803" pitchFamily="18" charset="0"/>
              </a:rPr>
              <a:t>does the uptake of carbon by schoolyard vegetation compare to the emissions of carbon by the school? </a:t>
            </a:r>
            <a:r>
              <a:rPr lang="en-US" sz="3200" dirty="0" smtClean="0">
                <a:latin typeface="Garamond" panose="02020404030301010803" pitchFamily="18" charset="0"/>
              </a:rPr>
              <a:t> We set-up a site right outside of our school to estimate  carbon content of the forest around us and investigate the electricity consumption of our school.  We found that despite a large forest area near our school, it may not be enough to compensate the large amount of CO</a:t>
            </a:r>
            <a:r>
              <a:rPr lang="en-US" sz="3200" baseline="-25000" dirty="0" smtClean="0">
                <a:latin typeface="Garamond" panose="02020404030301010803" pitchFamily="18" charset="0"/>
              </a:rPr>
              <a:t>2</a:t>
            </a:r>
            <a:r>
              <a:rPr lang="en-US" sz="3200" dirty="0" smtClean="0">
                <a:latin typeface="Garamond" panose="02020404030301010803" pitchFamily="18" charset="0"/>
              </a:rPr>
              <a:t> produced by our school system. We want to pursue our study to advocate for the protection of our wildlife.</a:t>
            </a:r>
            <a:endParaRPr lang="en-US" sz="3200" dirty="0" smtClean="0">
              <a:latin typeface="Garamond" panose="02020404030301010803" pitchFamily="18" charset="0"/>
            </a:endParaRPr>
          </a:p>
          <a:p>
            <a:endParaRPr lang="en-US" sz="3200" dirty="0">
              <a:latin typeface="Garamond" panose="02020404030301010803" pitchFamily="18" charset="0"/>
            </a:endParaRPr>
          </a:p>
        </p:txBody>
      </p:sp>
      <p:sp>
        <p:nvSpPr>
          <p:cNvPr id="72" name="TextBox 71"/>
          <p:cNvSpPr txBox="1"/>
          <p:nvPr/>
        </p:nvSpPr>
        <p:spPr>
          <a:xfrm>
            <a:off x="37593917" y="34833467"/>
            <a:ext cx="12491049" cy="830997"/>
          </a:xfrm>
          <a:prstGeom prst="rect">
            <a:avLst/>
          </a:prstGeom>
          <a:noFill/>
        </p:spPr>
        <p:txBody>
          <a:bodyPr wrap="square" rtlCol="0">
            <a:spAutoFit/>
          </a:bodyPr>
          <a:lstStyle/>
          <a:p>
            <a:r>
              <a:rPr lang="en-US" sz="2400" i="1" dirty="0" smtClean="0"/>
              <a:t>We want to thank </a:t>
            </a:r>
            <a:r>
              <a:rPr lang="en-US" sz="2400" b="1" i="1" dirty="0" smtClean="0"/>
              <a:t>Larisa </a:t>
            </a:r>
            <a:r>
              <a:rPr lang="en-US" sz="2400" b="1" i="1" dirty="0" err="1" smtClean="0"/>
              <a:t>Schelkin</a:t>
            </a:r>
            <a:r>
              <a:rPr lang="en-US" sz="2400" b="1" i="1" dirty="0" smtClean="0"/>
              <a:t> </a:t>
            </a:r>
            <a:r>
              <a:rPr lang="en-US" sz="2400" i="1" dirty="0" smtClean="0"/>
              <a:t>to introduce us to the globe program and help us start our project.  Thanks to the AP BIO students for helping us collect data. </a:t>
            </a:r>
            <a:endParaRPr lang="en-US" sz="2400" i="1" dirty="0"/>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8426</TotalTime>
  <Words>2108</Words>
  <Application>Microsoft Macintosh PowerPoint</Application>
  <PresentationFormat>Custom</PresentationFormat>
  <Paragraphs>66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MegaPrint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vcairns</cp:lastModifiedBy>
  <cp:revision>158</cp:revision>
  <dcterms:created xsi:type="dcterms:W3CDTF">2008-12-04T00:20:37Z</dcterms:created>
  <dcterms:modified xsi:type="dcterms:W3CDTF">2019-05-24T20:28:04Z</dcterms:modified>
</cp:coreProperties>
</file>